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5" r:id="rId6"/>
    <p:sldId id="276" r:id="rId7"/>
    <p:sldId id="277" r:id="rId8"/>
    <p:sldId id="290" r:id="rId9"/>
    <p:sldId id="291" r:id="rId10"/>
    <p:sldId id="292" r:id="rId11"/>
    <p:sldId id="281" r:id="rId12"/>
    <p:sldId id="282" r:id="rId13"/>
    <p:sldId id="287" r:id="rId14"/>
    <p:sldId id="278" r:id="rId15"/>
    <p:sldId id="280" r:id="rId16"/>
    <p:sldId id="279" r:id="rId17"/>
    <p:sldId id="285" r:id="rId18"/>
    <p:sldId id="286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FF"/>
    <a:srgbClr val="FFC000"/>
    <a:srgbClr val="FF9900"/>
    <a:srgbClr val="99CC00"/>
    <a:srgbClr val="D600AD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398" autoAdjust="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2018-12-03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kbnews.donga.com/3/all/20070427/34211233/1" TargetMode="External"/><Relationship Id="rId2" Type="http://schemas.openxmlformats.org/officeDocument/2006/relationships/hyperlink" Target="https://www.apple.com/kr/shop/product/MQ5L2KH/A/magic-keyboard-%ED%95%9C%EA%B5%AD%EC%96%B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redbean.life/63/?idx=1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348880"/>
            <a:ext cx="10058400" cy="171103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UTB (Unknown Team Battle)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066800" y="4725144"/>
            <a:ext cx="10058400" cy="8891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2012180006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김동산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2012180018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백명규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2012182039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정홍래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262FD-C344-4057-85C5-02913FCA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  <a:r>
              <a:rPr lang="en-US" altLang="ko-KR" dirty="0"/>
              <a:t>( </a:t>
            </a:r>
            <a:r>
              <a:rPr lang="ko-KR" altLang="en-US" dirty="0"/>
              <a:t>상황판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6A2B812-0101-4803-AD53-C29C9F24846B}"/>
              </a:ext>
            </a:extLst>
          </p:cNvPr>
          <p:cNvGrpSpPr/>
          <p:nvPr/>
        </p:nvGrpSpPr>
        <p:grpSpPr>
          <a:xfrm>
            <a:off x="1524000" y="1844824"/>
            <a:ext cx="6219539" cy="4032448"/>
            <a:chOff x="1524000" y="1844824"/>
            <a:chExt cx="6552728" cy="42484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05C737-487D-4B03-B095-A5F3F50CB516}"/>
                </a:ext>
              </a:extLst>
            </p:cNvPr>
            <p:cNvSpPr/>
            <p:nvPr/>
          </p:nvSpPr>
          <p:spPr>
            <a:xfrm>
              <a:off x="1524000" y="1844824"/>
              <a:ext cx="6552728" cy="4248472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56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F3703A9-B34C-4A94-A39D-F28A884CEE21}"/>
                </a:ext>
              </a:extLst>
            </p:cNvPr>
            <p:cNvGrpSpPr/>
            <p:nvPr/>
          </p:nvGrpSpPr>
          <p:grpSpPr>
            <a:xfrm>
              <a:off x="1752264" y="2572613"/>
              <a:ext cx="302795" cy="3091481"/>
              <a:chOff x="3387043" y="2417238"/>
              <a:chExt cx="302795" cy="309148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819B905-76A3-45D5-87CC-2DFB8FA8B67D}"/>
                  </a:ext>
                </a:extLst>
              </p:cNvPr>
              <p:cNvGrpSpPr/>
              <p:nvPr/>
            </p:nvGrpSpPr>
            <p:grpSpPr>
              <a:xfrm>
                <a:off x="3401806" y="241723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7FB69B6C-507D-4269-BD68-5D7DCADC56F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39FE967C-9243-47D8-8BDF-DD4048551AA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0CBCB0F-1853-48D7-AC8F-5F2F7B1332DB}"/>
                  </a:ext>
                </a:extLst>
              </p:cNvPr>
              <p:cNvGrpSpPr/>
              <p:nvPr/>
            </p:nvGrpSpPr>
            <p:grpSpPr>
              <a:xfrm>
                <a:off x="3397898" y="3067746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00C45101-053E-4E83-B38F-8E441C1721D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F3B865F-4487-452C-8AC4-0D2A3B7DE8EA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6CE2DAD-6F78-46C7-829C-B03295C22E28}"/>
                  </a:ext>
                </a:extLst>
              </p:cNvPr>
              <p:cNvGrpSpPr/>
              <p:nvPr/>
            </p:nvGrpSpPr>
            <p:grpSpPr>
              <a:xfrm>
                <a:off x="3397898" y="371216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8F4DF09D-A7E6-4429-81C5-F62BCF3D3FEB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305065E5-5DD8-47F9-AB0E-54C013A005B3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1BE56B41-CB75-499B-AE18-4745546ED804}"/>
                  </a:ext>
                </a:extLst>
              </p:cNvPr>
              <p:cNvGrpSpPr/>
              <p:nvPr/>
            </p:nvGrpSpPr>
            <p:grpSpPr>
              <a:xfrm>
                <a:off x="3387043" y="4360241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B43B0C77-F225-4797-B2A1-3175D50249E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13BA0AD-8296-4C14-AC3A-66261C2D572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90F5D26F-6D5E-40B9-B84F-992F20F7D302}"/>
                  </a:ext>
                </a:extLst>
              </p:cNvPr>
              <p:cNvGrpSpPr/>
              <p:nvPr/>
            </p:nvGrpSpPr>
            <p:grpSpPr>
              <a:xfrm>
                <a:off x="3387043" y="5004663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54E724CB-4616-4600-AF86-92DD686BFF72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2D2107D-E20A-44F0-8852-B704E4B87D3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11AC52B-86D2-4DEF-A651-D1617B1DE73B}"/>
                </a:ext>
              </a:extLst>
            </p:cNvPr>
            <p:cNvGrpSpPr/>
            <p:nvPr/>
          </p:nvGrpSpPr>
          <p:grpSpPr>
            <a:xfrm>
              <a:off x="5057633" y="2560440"/>
              <a:ext cx="318794" cy="3046253"/>
              <a:chOff x="6629956" y="2417238"/>
              <a:chExt cx="318794" cy="3046253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F272908-34B9-4D48-83B3-50C4E9A8EBEB}"/>
                  </a:ext>
                </a:extLst>
              </p:cNvPr>
              <p:cNvGrpSpPr/>
              <p:nvPr/>
            </p:nvGrpSpPr>
            <p:grpSpPr>
              <a:xfrm>
                <a:off x="6629956" y="2417238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4997208F-1F19-4309-8880-7436561A4C0C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350E19F-7D9B-459D-A0CB-F7ED75FCDFC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B3BCE182-2289-4409-9225-96AB0DA60E47}"/>
                  </a:ext>
                </a:extLst>
              </p:cNvPr>
              <p:cNvGrpSpPr/>
              <p:nvPr/>
            </p:nvGrpSpPr>
            <p:grpSpPr>
              <a:xfrm>
                <a:off x="6651010" y="3706082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46054F01-89DE-4096-AC6F-0E924896A98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5978183-D750-4E62-BAAD-2166CC0180B4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F766586-13F9-498B-9B2D-E81FC824DFDD}"/>
                  </a:ext>
                </a:extLst>
              </p:cNvPr>
              <p:cNvGrpSpPr/>
              <p:nvPr/>
            </p:nvGrpSpPr>
            <p:grpSpPr>
              <a:xfrm>
                <a:off x="6651010" y="4959435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EA0D3BF1-D1EB-447A-86BC-68DE9206C13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A289DB79-025B-4E59-B4C5-C937BBFC5F16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D89AF4E-7771-4E92-AD67-82AFE89938A7}"/>
                  </a:ext>
                </a:extLst>
              </p:cNvPr>
              <p:cNvGrpSpPr/>
              <p:nvPr/>
            </p:nvGrpSpPr>
            <p:grpSpPr>
              <a:xfrm>
                <a:off x="6660718" y="4324237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487633DF-6158-46B7-9244-51D424FB07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C04C14E8-644B-4394-8332-97377B6E681B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0AD4964C-0F5D-469F-B17B-07C4C3E943B4}"/>
                  </a:ext>
                </a:extLst>
              </p:cNvPr>
              <p:cNvGrpSpPr/>
              <p:nvPr/>
            </p:nvGrpSpPr>
            <p:grpSpPr>
              <a:xfrm>
                <a:off x="6638258" y="3061660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44F27C40-2AD2-4489-9D22-B03B20DC06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0014287-05BC-4F8D-A0C4-B5F57F06214F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FA7FB95-A1DF-4EC8-838E-F6E21D72C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364" y="2420888"/>
              <a:ext cx="1" cy="345638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EEE1D5-1347-406B-86F7-B2DF264AD889}"/>
                </a:ext>
              </a:extLst>
            </p:cNvPr>
            <p:cNvSpPr txBox="1"/>
            <p:nvPr/>
          </p:nvSpPr>
          <p:spPr>
            <a:xfrm>
              <a:off x="2307773" y="229912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86DC23-9113-463E-A49E-A07CBDBE7776}"/>
                </a:ext>
              </a:extLst>
            </p:cNvPr>
            <p:cNvSpPr txBox="1"/>
            <p:nvPr/>
          </p:nvSpPr>
          <p:spPr>
            <a:xfrm>
              <a:off x="5602933" y="232214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3A36FCA-D93C-480E-9BFC-8C67970F40A4}"/>
                </a:ext>
              </a:extLst>
            </p:cNvPr>
            <p:cNvSpPr/>
            <p:nvPr/>
          </p:nvSpPr>
          <p:spPr>
            <a:xfrm>
              <a:off x="2423592" y="2860645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2324108-73EC-4498-AC43-8A552740C0CA}"/>
                </a:ext>
              </a:extLst>
            </p:cNvPr>
            <p:cNvSpPr/>
            <p:nvPr/>
          </p:nvSpPr>
          <p:spPr>
            <a:xfrm>
              <a:off x="2423592" y="3511153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AE862F1-3DFF-4053-9D33-78F7154D6A37}"/>
                </a:ext>
              </a:extLst>
            </p:cNvPr>
            <p:cNvSpPr/>
            <p:nvPr/>
          </p:nvSpPr>
          <p:spPr>
            <a:xfrm>
              <a:off x="2423592" y="4158009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7D5EDEE-DE3F-438D-A79B-9AB8DA380922}"/>
                </a:ext>
              </a:extLst>
            </p:cNvPr>
            <p:cNvSpPr/>
            <p:nvPr/>
          </p:nvSpPr>
          <p:spPr>
            <a:xfrm>
              <a:off x="2429744" y="4801616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02A089F-1419-4FB7-B601-0C2357D67081}"/>
                </a:ext>
              </a:extLst>
            </p:cNvPr>
            <p:cNvSpPr/>
            <p:nvPr/>
          </p:nvSpPr>
          <p:spPr>
            <a:xfrm>
              <a:off x="2423592" y="5448070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28D1AAA-FE8A-4670-90FB-C259275ED059}"/>
                </a:ext>
              </a:extLst>
            </p:cNvPr>
            <p:cNvSpPr/>
            <p:nvPr/>
          </p:nvSpPr>
          <p:spPr>
            <a:xfrm>
              <a:off x="5703761" y="2860645"/>
              <a:ext cx="1574200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DD1AAC0-19A8-4B94-B7BB-2CDF77667912}"/>
                </a:ext>
              </a:extLst>
            </p:cNvPr>
            <p:cNvSpPr/>
            <p:nvPr/>
          </p:nvSpPr>
          <p:spPr>
            <a:xfrm>
              <a:off x="5703761" y="3511153"/>
              <a:ext cx="45719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273170E-A06E-40CA-BFEF-7FB536F9F169}"/>
                </a:ext>
              </a:extLst>
            </p:cNvPr>
            <p:cNvSpPr/>
            <p:nvPr/>
          </p:nvSpPr>
          <p:spPr>
            <a:xfrm>
              <a:off x="5703761" y="4158009"/>
              <a:ext cx="1256333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109E20E-6EDF-4528-BA58-B27FED78056A}"/>
                </a:ext>
              </a:extLst>
            </p:cNvPr>
            <p:cNvSpPr/>
            <p:nvPr/>
          </p:nvSpPr>
          <p:spPr>
            <a:xfrm>
              <a:off x="5709913" y="4801616"/>
              <a:ext cx="1075340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D3FADF-14AD-4E27-A71D-DA9B511D3ADB}"/>
                </a:ext>
              </a:extLst>
            </p:cNvPr>
            <p:cNvSpPr/>
            <p:nvPr/>
          </p:nvSpPr>
          <p:spPr>
            <a:xfrm>
              <a:off x="5703761" y="5448070"/>
              <a:ext cx="392236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17EDC8-18C9-4545-BA6D-2B65E8C0CCC3}"/>
                </a:ext>
              </a:extLst>
            </p:cNvPr>
            <p:cNvSpPr txBox="1"/>
            <p:nvPr/>
          </p:nvSpPr>
          <p:spPr>
            <a:xfrm>
              <a:off x="4223792" y="277646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06C84B-0089-4F91-928C-EE98017271FB}"/>
                </a:ext>
              </a:extLst>
            </p:cNvPr>
            <p:cNvSpPr txBox="1"/>
            <p:nvPr/>
          </p:nvSpPr>
          <p:spPr>
            <a:xfrm>
              <a:off x="4223792" y="341810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837ED5-1CE3-44C9-AEE9-DF518F0F9B9D}"/>
                </a:ext>
              </a:extLst>
            </p:cNvPr>
            <p:cNvSpPr txBox="1"/>
            <p:nvPr/>
          </p:nvSpPr>
          <p:spPr>
            <a:xfrm>
              <a:off x="4230717" y="4060647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2436A4-5562-47AC-B1C7-0A946AF79C9C}"/>
                </a:ext>
              </a:extLst>
            </p:cNvPr>
            <p:cNvSpPr txBox="1"/>
            <p:nvPr/>
          </p:nvSpPr>
          <p:spPr>
            <a:xfrm>
              <a:off x="4230717" y="472496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7081C9-BF32-4D29-998F-C0A8E8FD9940}"/>
                </a:ext>
              </a:extLst>
            </p:cNvPr>
            <p:cNvSpPr txBox="1"/>
            <p:nvPr/>
          </p:nvSpPr>
          <p:spPr>
            <a:xfrm>
              <a:off x="4243911" y="534483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4A8A58-38E6-48F7-8B31-85B184F8164E}"/>
                </a:ext>
              </a:extLst>
            </p:cNvPr>
            <p:cNvSpPr txBox="1"/>
            <p:nvPr/>
          </p:nvSpPr>
          <p:spPr>
            <a:xfrm>
              <a:off x="7485287" y="277058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385E7F8-8875-4DA4-AD16-315DB9807D94}"/>
                </a:ext>
              </a:extLst>
            </p:cNvPr>
            <p:cNvSpPr txBox="1"/>
            <p:nvPr/>
          </p:nvSpPr>
          <p:spPr>
            <a:xfrm>
              <a:off x="7485287" y="341222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FF4641-5700-4734-B2DA-46791F636ADD}"/>
                </a:ext>
              </a:extLst>
            </p:cNvPr>
            <p:cNvSpPr txBox="1"/>
            <p:nvPr/>
          </p:nvSpPr>
          <p:spPr>
            <a:xfrm>
              <a:off x="7491745" y="4073205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98A1F51-5425-4C1C-B92D-46CD230D24DB}"/>
                </a:ext>
              </a:extLst>
            </p:cNvPr>
            <p:cNvSpPr txBox="1"/>
            <p:nvPr/>
          </p:nvSpPr>
          <p:spPr>
            <a:xfrm>
              <a:off x="7492212" y="471908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FB8B6DF-B3E7-454A-B394-3204ED5E24A1}"/>
                </a:ext>
              </a:extLst>
            </p:cNvPr>
            <p:cNvSpPr txBox="1"/>
            <p:nvPr/>
          </p:nvSpPr>
          <p:spPr>
            <a:xfrm>
              <a:off x="7505406" y="533895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91F919-4EC8-43E0-8074-339E7777AE2C}"/>
              </a:ext>
            </a:extLst>
          </p:cNvPr>
          <p:cNvSpPr/>
          <p:nvPr/>
        </p:nvSpPr>
        <p:spPr>
          <a:xfrm>
            <a:off x="4715666" y="4299577"/>
            <a:ext cx="671882" cy="1289663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610014-27E4-417D-B925-009DE4FAA887}"/>
              </a:ext>
            </a:extLst>
          </p:cNvPr>
          <p:cNvSpPr txBox="1"/>
          <p:nvPr/>
        </p:nvSpPr>
        <p:spPr>
          <a:xfrm>
            <a:off x="8195758" y="4600319"/>
            <a:ext cx="3105770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생존여부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죽은 플레이어는 검게 변한다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8F1B44-8CA8-476C-8BDB-8A912B65F26E}"/>
              </a:ext>
            </a:extLst>
          </p:cNvPr>
          <p:cNvSpPr/>
          <p:nvPr/>
        </p:nvSpPr>
        <p:spPr>
          <a:xfrm>
            <a:off x="5387548" y="2333415"/>
            <a:ext cx="2202782" cy="850132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3912ECD-F364-40FA-B4AA-B1844E5CB4F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590330" y="2758481"/>
            <a:ext cx="606702" cy="523906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862B07F-8CDA-43CA-A5D3-949985E8FB38}"/>
              </a:ext>
            </a:extLst>
          </p:cNvPr>
          <p:cNvSpPr txBox="1"/>
          <p:nvPr/>
        </p:nvSpPr>
        <p:spPr>
          <a:xfrm>
            <a:off x="8195759" y="3075339"/>
            <a:ext cx="2022191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개인 점수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적을 죽이면 </a:t>
            </a:r>
            <a:r>
              <a:rPr lang="en-US" altLang="ko-KR" dirty="0">
                <a:solidFill>
                  <a:schemeClr val="tx1"/>
                </a:solidFill>
              </a:rPr>
              <a:t>+1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아군을 죽이면 </a:t>
            </a:r>
            <a:r>
              <a:rPr lang="en-US" altLang="ko-KR" dirty="0">
                <a:solidFill>
                  <a:schemeClr val="tx1"/>
                </a:solidFill>
              </a:rPr>
              <a:t>-1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82253E9-F6F2-4138-804B-7D73804BA83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5387548" y="4923485"/>
            <a:ext cx="2808210" cy="2092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5E3B682-3EDB-4242-BB43-4A5C7CCB4224}"/>
              </a:ext>
            </a:extLst>
          </p:cNvPr>
          <p:cNvCxnSpPr/>
          <p:nvPr/>
        </p:nvCxnSpPr>
        <p:spPr>
          <a:xfrm>
            <a:off x="1894369" y="2171308"/>
            <a:ext cx="0" cy="319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E74789E-0D8D-4672-A43D-6E8F46A25777}"/>
              </a:ext>
            </a:extLst>
          </p:cNvPr>
          <p:cNvCxnSpPr/>
          <p:nvPr/>
        </p:nvCxnSpPr>
        <p:spPr>
          <a:xfrm>
            <a:off x="5015880" y="2188776"/>
            <a:ext cx="0" cy="319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4AA017-D470-416D-8531-AACC767AB8EE}"/>
              </a:ext>
            </a:extLst>
          </p:cNvPr>
          <p:cNvCxnSpPr/>
          <p:nvPr/>
        </p:nvCxnSpPr>
        <p:spPr>
          <a:xfrm>
            <a:off x="1919536" y="2188776"/>
            <a:ext cx="62762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1AD7B0-B5AE-42BD-987F-E3A74CB3FFA6}"/>
              </a:ext>
            </a:extLst>
          </p:cNvPr>
          <p:cNvSpPr txBox="1"/>
          <p:nvPr/>
        </p:nvSpPr>
        <p:spPr>
          <a:xfrm>
            <a:off x="8207448" y="1927390"/>
            <a:ext cx="1585664" cy="646331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팀장 플레이어</a:t>
            </a:r>
          </a:p>
        </p:txBody>
      </p:sp>
    </p:spTree>
    <p:extLst>
      <p:ext uri="{BB962C8B-B14F-4D97-AF65-F5344CB8AC3E}">
        <p14:creationId xmlns:p14="http://schemas.microsoft.com/office/powerpoint/2010/main" val="169150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1FA5-09D2-4B13-AD83-44A580EC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E350A-B6C7-457C-8DBA-F9E47FCD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Visual studio 2017</a:t>
            </a:r>
          </a:p>
          <a:p>
            <a:r>
              <a:rPr lang="en-US" altLang="ko-KR" dirty="0"/>
              <a:t>FBX SDK</a:t>
            </a:r>
          </a:p>
          <a:p>
            <a:r>
              <a:rPr lang="en-US" altLang="ko-KR" dirty="0"/>
              <a:t>GitHub</a:t>
            </a:r>
          </a:p>
          <a:p>
            <a:r>
              <a:rPr lang="en-US" altLang="ko-KR" dirty="0"/>
              <a:t>3DMax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1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DF249-E098-4F1C-A033-AEEFC6C2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821B3-7C49-4ED3-938F-D7A2B784F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 err="1"/>
              <a:t>김동산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30DD0-DC2A-442C-9A86-86779FF98E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IOCP</a:t>
            </a:r>
            <a:r>
              <a:rPr lang="ko-KR" altLang="en-US" dirty="0"/>
              <a:t>를 이용한 방 구조 서버 개발</a:t>
            </a:r>
            <a:endParaRPr lang="en-US" altLang="ko-KR" dirty="0"/>
          </a:p>
          <a:p>
            <a:r>
              <a:rPr lang="ko-KR" altLang="en-US" dirty="0"/>
              <a:t>더미 클라이언트 개발</a:t>
            </a:r>
            <a:endParaRPr lang="en-US" altLang="ko-KR" dirty="0"/>
          </a:p>
          <a:p>
            <a:r>
              <a:rPr lang="ko-KR" altLang="en-US" dirty="0"/>
              <a:t>충돌체크 구현</a:t>
            </a:r>
            <a:endParaRPr lang="en-US" altLang="ko-KR" dirty="0"/>
          </a:p>
          <a:p>
            <a:r>
              <a:rPr lang="ko-KR" altLang="en-US" dirty="0"/>
              <a:t>동기화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72CE2E-A201-4394-8FA4-53236EB6B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: </a:t>
            </a:r>
            <a:r>
              <a:rPr lang="ko-KR" altLang="en-US" dirty="0" err="1"/>
              <a:t>백명규</a:t>
            </a:r>
            <a:r>
              <a:rPr lang="en-US" altLang="ko-KR" dirty="0"/>
              <a:t>, </a:t>
            </a:r>
            <a:r>
              <a:rPr lang="ko-KR" altLang="en-US" dirty="0" err="1"/>
              <a:t>정홍래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88061A-5A6B-4B52-95AD-B4BAC716C5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프레임워크 제작</a:t>
            </a:r>
            <a:endParaRPr lang="en-US" altLang="ko-KR" dirty="0"/>
          </a:p>
          <a:p>
            <a:r>
              <a:rPr lang="ko-KR" altLang="en-US" dirty="0"/>
              <a:t>맵 제작</a:t>
            </a:r>
            <a:endParaRPr lang="en-US" altLang="ko-KR" dirty="0"/>
          </a:p>
          <a:p>
            <a:r>
              <a:rPr lang="ko-KR" altLang="en-US" dirty="0" err="1"/>
              <a:t>스키닝</a:t>
            </a:r>
            <a:r>
              <a:rPr lang="ko-KR" altLang="en-US" dirty="0"/>
              <a:t> 애니메이션 구현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렌더링 기법 구현</a:t>
            </a:r>
          </a:p>
        </p:txBody>
      </p:sp>
    </p:spTree>
    <p:extLst>
      <p:ext uri="{BB962C8B-B14F-4D97-AF65-F5344CB8AC3E}">
        <p14:creationId xmlns:p14="http://schemas.microsoft.com/office/powerpoint/2010/main" val="209748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8D3C6-56EF-423C-B6CF-4B23CE2F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기술적요소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05990-CD97-4F8A-839B-8AC41B296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서버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ED4B5-DE43-4398-88B9-7119442CA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952" y="2636912"/>
            <a:ext cx="4343400" cy="3581401"/>
          </a:xfrm>
        </p:spPr>
        <p:txBody>
          <a:bodyPr/>
          <a:lstStyle/>
          <a:p>
            <a:r>
              <a:rPr lang="en-US" altLang="ko-KR" dirty="0"/>
              <a:t>IOCP</a:t>
            </a:r>
          </a:p>
          <a:p>
            <a:r>
              <a:rPr lang="ko-KR" altLang="en-US" dirty="0" err="1"/>
              <a:t>데드</a:t>
            </a:r>
            <a:r>
              <a:rPr lang="ko-KR" altLang="en-US" dirty="0"/>
              <a:t> </a:t>
            </a:r>
            <a:r>
              <a:rPr lang="ko-KR" altLang="en-US" dirty="0" err="1"/>
              <a:t>레커닝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en-US" altLang="ko-KR" dirty="0"/>
              <a:t>PhysX</a:t>
            </a:r>
            <a:r>
              <a:rPr lang="ko-KR" altLang="en-US" dirty="0"/>
              <a:t> 적용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1687E-1163-4246-9BE6-04D39D22C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클라이언트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6420B9-8D61-48CD-968F-4244D46E5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7648" y="2636912"/>
            <a:ext cx="4343400" cy="3581401"/>
          </a:xfrm>
        </p:spPr>
        <p:txBody>
          <a:bodyPr/>
          <a:lstStyle/>
          <a:p>
            <a:r>
              <a:rPr lang="ko-KR" altLang="en-US" dirty="0" err="1"/>
              <a:t>스키닝</a:t>
            </a:r>
            <a:r>
              <a:rPr lang="ko-KR" altLang="en-US" dirty="0"/>
              <a:t> 애니메이션</a:t>
            </a:r>
            <a:endParaRPr lang="en-US" altLang="ko-KR" dirty="0"/>
          </a:p>
          <a:p>
            <a:r>
              <a:rPr lang="ko-KR" altLang="en-US" dirty="0" err="1"/>
              <a:t>디퍼드</a:t>
            </a:r>
            <a:r>
              <a:rPr lang="ko-KR" altLang="en-US" dirty="0"/>
              <a:t> </a:t>
            </a:r>
            <a:r>
              <a:rPr lang="ko-KR" altLang="en-US" dirty="0" err="1"/>
              <a:t>셰이딩</a:t>
            </a:r>
            <a:endParaRPr lang="en-US" altLang="ko-KR" dirty="0"/>
          </a:p>
          <a:p>
            <a:r>
              <a:rPr lang="ko-KR" altLang="en-US" dirty="0"/>
              <a:t>그림자 매핑</a:t>
            </a:r>
            <a:endParaRPr lang="en-US" altLang="ko-KR" dirty="0"/>
          </a:p>
          <a:p>
            <a:r>
              <a:rPr lang="ko-KR" altLang="en-US" dirty="0" err="1"/>
              <a:t>블렌딩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DE4AD-147E-4776-9CAC-63808C9E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38651-DEDF-44C7-AE8C-8479BD6A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추가예정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87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20C4D-A713-4F20-AB07-73AD6950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709EF-8FF0-48CF-B776-BF3E7119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>
              <a:hlinkClick r:id="rId2"/>
            </a:endParaRPr>
          </a:p>
          <a:p>
            <a:r>
              <a:rPr lang="en-US" altLang="ko-KR" sz="1600" dirty="0">
                <a:hlinkClick r:id="rId3"/>
              </a:rPr>
              <a:t>http://dkbnews.donga.com/3/all/20070427/34211233/1</a:t>
            </a:r>
            <a:r>
              <a:rPr lang="en-US" altLang="ko-KR" sz="1600" dirty="0"/>
              <a:t> ( </a:t>
            </a:r>
            <a:r>
              <a:rPr lang="ko-KR" altLang="en-US" sz="1600" dirty="0"/>
              <a:t>서든어택 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>
                <a:hlinkClick r:id="rId2"/>
              </a:rPr>
              <a:t>https://www.apple.com/kr/shop/product/MQ5L2KH/A/magickeyboard%ED%95%9C%EA%B5%AD%EC%96%B4</a:t>
            </a:r>
            <a:r>
              <a:rPr lang="en-US" altLang="ko-KR" sz="1600" dirty="0"/>
              <a:t> (</a:t>
            </a:r>
            <a:r>
              <a:rPr lang="ko-KR" altLang="en-US" sz="1600" dirty="0"/>
              <a:t>키보드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2</a:t>
            </a:r>
          </a:p>
          <a:p>
            <a:r>
              <a:rPr lang="en-US" altLang="ko-KR" sz="1600" dirty="0">
                <a:hlinkClick r:id="rId4"/>
              </a:rPr>
              <a:t>http://en.redbean.life/63/?idx=13</a:t>
            </a:r>
            <a:r>
              <a:rPr lang="en-US" altLang="ko-KR" sz="1600" dirty="0"/>
              <a:t> (</a:t>
            </a:r>
            <a:r>
              <a:rPr lang="ko-KR" altLang="en-US" sz="1600" dirty="0"/>
              <a:t>마우스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6796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연구목적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게임소개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개발환경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역할분담</a:t>
            </a:r>
            <a:endParaRPr lang="en-US" altLang="ko-KR" dirty="0"/>
          </a:p>
          <a:p>
            <a:r>
              <a:rPr lang="ko-KR" altLang="en-US" dirty="0"/>
              <a:t>기술적요소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개발일정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EC8BF-6B01-43DD-9FDD-C1E68CB2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26943-DF7E-4946-B44A-1A50C368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DirectX12</a:t>
            </a:r>
            <a:r>
              <a:rPr lang="ko-KR" altLang="en-US" dirty="0"/>
              <a:t>를 이용한 게임 개발</a:t>
            </a:r>
            <a:endParaRPr lang="en-US" altLang="ko-KR" dirty="0"/>
          </a:p>
          <a:p>
            <a:r>
              <a:rPr lang="en-US" altLang="ko-KR" dirty="0"/>
              <a:t>FBX</a:t>
            </a:r>
            <a:r>
              <a:rPr lang="ko-KR" altLang="en-US" dirty="0"/>
              <a:t>를 이용한 애니메이션 구현</a:t>
            </a:r>
            <a:endParaRPr lang="en-US" altLang="ko-KR" dirty="0"/>
          </a:p>
          <a:p>
            <a:r>
              <a:rPr lang="en-US" altLang="ko-KR" dirty="0"/>
              <a:t>IOCP </a:t>
            </a:r>
            <a:r>
              <a:rPr lang="ko-KR" altLang="en-US" dirty="0"/>
              <a:t>서버 개발</a:t>
            </a:r>
          </a:p>
        </p:txBody>
      </p:sp>
    </p:spTree>
    <p:extLst>
      <p:ext uri="{BB962C8B-B14F-4D97-AF65-F5344CB8AC3E}">
        <p14:creationId xmlns:p14="http://schemas.microsoft.com/office/powerpoint/2010/main" val="29641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1EF4F-F26F-4D50-A597-A476B7C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게임 컨셉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A5221-0346-4781-A025-6FD61AD48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SF</a:t>
            </a:r>
            <a:r>
              <a:rPr lang="ko-KR" altLang="en-US" dirty="0"/>
              <a:t>배경의 </a:t>
            </a:r>
            <a:r>
              <a:rPr lang="en-US" altLang="ko-KR" dirty="0"/>
              <a:t>5 : 5 </a:t>
            </a:r>
            <a:r>
              <a:rPr lang="ko-KR" altLang="en-US" dirty="0"/>
              <a:t>팀 배틀 </a:t>
            </a:r>
            <a:r>
              <a:rPr lang="en-US" altLang="ko-KR" dirty="0"/>
              <a:t>FPS </a:t>
            </a:r>
            <a:r>
              <a:rPr lang="ko-KR" altLang="en-US" dirty="0"/>
              <a:t>게임</a:t>
            </a:r>
            <a:endParaRPr lang="en-US" altLang="ko-KR" dirty="0"/>
          </a:p>
          <a:p>
            <a:r>
              <a:rPr lang="ko-KR" altLang="en-US" dirty="0"/>
              <a:t>상대팀의 대장을 잡으면 게임에서 승리한다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게임시간이 끝날 때 까지 대장이 죽지 않으면 무승부가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대장은 일반 팀원보다 많은 체력을 가지고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대장은 빨강색과 파란색으로 나뉘고 다른 팀원은 구별되지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대장은 시작 위치가 고정되며 그 외 팀원은 랜덤으로 정해진다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상황판에서는 생존인원</a:t>
            </a:r>
            <a:r>
              <a:rPr lang="en-US" altLang="ko-KR" dirty="0"/>
              <a:t>, </a:t>
            </a:r>
            <a:r>
              <a:rPr lang="ko-KR" altLang="en-US" dirty="0"/>
              <a:t>개인 점수를 확인할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151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B15A2-237F-45A9-94F2-BE400E24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캐릭터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장난감이(가) 표시된 사진&#10;&#10;자동 생성된 설명">
            <a:extLst>
              <a:ext uri="{FF2B5EF4-FFF2-40B4-BE49-F238E27FC236}">
                <a16:creationId xmlns:a16="http://schemas.microsoft.com/office/drawing/2014/main" id="{2DCAC5E1-99FE-4BEB-A414-37AA6FA6B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36" y="2780928"/>
            <a:ext cx="2766307" cy="2880320"/>
          </a:xfrm>
        </p:spPr>
      </p:pic>
      <p:pic>
        <p:nvPicPr>
          <p:cNvPr id="7" name="그림 6" descr="장난감, 실내이(가) 표시된 사진&#10;&#10;자동 생성된 설명">
            <a:extLst>
              <a:ext uri="{FF2B5EF4-FFF2-40B4-BE49-F238E27FC236}">
                <a16:creationId xmlns:a16="http://schemas.microsoft.com/office/drawing/2014/main" id="{BF784EB7-2A55-4FBA-AD26-6E9FB2235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80928"/>
            <a:ext cx="2766307" cy="2880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9DC521-CC26-481E-83C1-38DB2B6A5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2782294"/>
            <a:ext cx="2766307" cy="2880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C18429-28FC-49C3-A928-5557667C728B}"/>
              </a:ext>
            </a:extLst>
          </p:cNvPr>
          <p:cNvSpPr txBox="1"/>
          <p:nvPr/>
        </p:nvSpPr>
        <p:spPr>
          <a:xfrm>
            <a:off x="1924797" y="2276872"/>
            <a:ext cx="196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레드 팀장 캐릭터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0028-9D17-4C77-B93F-2A271525B611}"/>
              </a:ext>
            </a:extLst>
          </p:cNvPr>
          <p:cNvSpPr txBox="1"/>
          <p:nvPr/>
        </p:nvSpPr>
        <p:spPr>
          <a:xfrm>
            <a:off x="5434934" y="2276872"/>
            <a:ext cx="196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블루 팀장 캐릭터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1FF11-514B-4822-8F03-B3B7C19AF633}"/>
              </a:ext>
            </a:extLst>
          </p:cNvPr>
          <p:cNvSpPr txBox="1"/>
          <p:nvPr/>
        </p:nvSpPr>
        <p:spPr>
          <a:xfrm>
            <a:off x="8945070" y="2276872"/>
            <a:ext cx="196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일반 팀원 캐릭터</a:t>
            </a:r>
          </a:p>
        </p:txBody>
      </p:sp>
    </p:spTree>
    <p:extLst>
      <p:ext uri="{BB962C8B-B14F-4D97-AF65-F5344CB8AC3E}">
        <p14:creationId xmlns:p14="http://schemas.microsoft.com/office/powerpoint/2010/main" val="153601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1CB5D-9406-43DF-8786-DB7EE04C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맵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BB544BC-2789-42E1-80F7-F3EABF9AA41E}"/>
              </a:ext>
            </a:extLst>
          </p:cNvPr>
          <p:cNvSpPr/>
          <p:nvPr/>
        </p:nvSpPr>
        <p:spPr>
          <a:xfrm>
            <a:off x="9794159" y="2185505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370B951-64FF-44C9-B3AC-AD9652734586}"/>
              </a:ext>
            </a:extLst>
          </p:cNvPr>
          <p:cNvSpPr/>
          <p:nvPr/>
        </p:nvSpPr>
        <p:spPr>
          <a:xfrm>
            <a:off x="9720663" y="3737038"/>
            <a:ext cx="449796" cy="43204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7ECB955-47FE-464D-8245-128AD1D98B8C}"/>
              </a:ext>
            </a:extLst>
          </p:cNvPr>
          <p:cNvSpPr/>
          <p:nvPr/>
        </p:nvSpPr>
        <p:spPr>
          <a:xfrm>
            <a:off x="9720663" y="2929563"/>
            <a:ext cx="449796" cy="43347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31A8280-5B46-4012-85C5-66C18ABD9331}"/>
              </a:ext>
            </a:extLst>
          </p:cNvPr>
          <p:cNvGrpSpPr/>
          <p:nvPr/>
        </p:nvGrpSpPr>
        <p:grpSpPr>
          <a:xfrm>
            <a:off x="1524000" y="1988840"/>
            <a:ext cx="7942768" cy="4176464"/>
            <a:chOff x="1524000" y="1988840"/>
            <a:chExt cx="7942768" cy="417646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61AE7ED-A107-4AC4-A01E-529A0DFF4137}"/>
                </a:ext>
              </a:extLst>
            </p:cNvPr>
            <p:cNvSpPr/>
            <p:nvPr/>
          </p:nvSpPr>
          <p:spPr>
            <a:xfrm>
              <a:off x="1524000" y="1988840"/>
              <a:ext cx="7942768" cy="4176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BEED250-F1FD-4925-B0D6-4A3EF7AA030D}"/>
                </a:ext>
              </a:extLst>
            </p:cNvPr>
            <p:cNvSpPr/>
            <p:nvPr/>
          </p:nvSpPr>
          <p:spPr>
            <a:xfrm>
              <a:off x="1528928" y="3839546"/>
              <a:ext cx="449796" cy="43347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94F199E-5567-49D5-983D-8B9ABFE4C575}"/>
                </a:ext>
              </a:extLst>
            </p:cNvPr>
            <p:cNvSpPr/>
            <p:nvPr/>
          </p:nvSpPr>
          <p:spPr>
            <a:xfrm>
              <a:off x="9016972" y="3861048"/>
              <a:ext cx="449796" cy="43204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46FFD7D-69E2-4376-BBDA-6F4C68CC96B9}"/>
                </a:ext>
              </a:extLst>
            </p:cNvPr>
            <p:cNvSpPr/>
            <p:nvPr/>
          </p:nvSpPr>
          <p:spPr>
            <a:xfrm>
              <a:off x="3133589" y="230896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60A8FAE-57BB-4F2E-A484-3768DB1315DA}"/>
                </a:ext>
              </a:extLst>
            </p:cNvPr>
            <p:cNvSpPr/>
            <p:nvPr/>
          </p:nvSpPr>
          <p:spPr>
            <a:xfrm>
              <a:off x="5350009" y="314096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8F742C6-C5F8-496C-BB37-666BFC63153E}"/>
                </a:ext>
              </a:extLst>
            </p:cNvPr>
            <p:cNvSpPr/>
            <p:nvPr/>
          </p:nvSpPr>
          <p:spPr>
            <a:xfrm>
              <a:off x="7569481" y="5572244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AAD5CF-AA6F-4AD2-9362-3414565A3F76}"/>
                </a:ext>
              </a:extLst>
            </p:cNvPr>
            <p:cNvSpPr/>
            <p:nvPr/>
          </p:nvSpPr>
          <p:spPr>
            <a:xfrm>
              <a:off x="4354048" y="5450860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7F0D5DE-9EFF-466F-AB7E-559F4DCACD78}"/>
                </a:ext>
              </a:extLst>
            </p:cNvPr>
            <p:cNvSpPr/>
            <p:nvPr/>
          </p:nvSpPr>
          <p:spPr>
            <a:xfrm>
              <a:off x="5350009" y="471492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73896CE-084A-4843-8115-AD95F8B8952F}"/>
                </a:ext>
              </a:extLst>
            </p:cNvPr>
            <p:cNvSpPr/>
            <p:nvPr/>
          </p:nvSpPr>
          <p:spPr>
            <a:xfrm>
              <a:off x="3109206" y="3317079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DC36400-2048-4672-B2C8-4ECC5C9FDF01}"/>
                </a:ext>
              </a:extLst>
            </p:cNvPr>
            <p:cNvSpPr/>
            <p:nvPr/>
          </p:nvSpPr>
          <p:spPr>
            <a:xfrm>
              <a:off x="6367264" y="2386990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20BB4CD-A38D-45EC-9B55-429C04ED3F0C}"/>
                </a:ext>
              </a:extLst>
            </p:cNvPr>
            <p:cNvSpPr/>
            <p:nvPr/>
          </p:nvSpPr>
          <p:spPr>
            <a:xfrm>
              <a:off x="7569481" y="4557379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8A2FF0-6486-483E-8070-36D9453A5F96}"/>
                </a:ext>
              </a:extLst>
            </p:cNvPr>
            <p:cNvSpPr/>
            <p:nvPr/>
          </p:nvSpPr>
          <p:spPr>
            <a:xfrm>
              <a:off x="5145316" y="3745429"/>
              <a:ext cx="700135" cy="6632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B8F8A0F-743D-4BAF-B7AA-3630EF272E25}"/>
                </a:ext>
              </a:extLst>
            </p:cNvPr>
            <p:cNvGrpSpPr/>
            <p:nvPr/>
          </p:nvGrpSpPr>
          <p:grpSpPr>
            <a:xfrm>
              <a:off x="1532344" y="1988840"/>
              <a:ext cx="3749306" cy="4176464"/>
              <a:chOff x="1532344" y="1988840"/>
              <a:chExt cx="3749306" cy="417646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0B4B275-DD53-4E33-B3A4-71CF79A350A3}"/>
                  </a:ext>
                </a:extLst>
              </p:cNvPr>
              <p:cNvSpPr/>
              <p:nvPr/>
            </p:nvSpPr>
            <p:spPr>
              <a:xfrm>
                <a:off x="1532344" y="2341063"/>
                <a:ext cx="899592" cy="2880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79DF427-3EE0-43EF-94BA-81D90E13465A}"/>
                  </a:ext>
                </a:extLst>
              </p:cNvPr>
              <p:cNvSpPr/>
              <p:nvPr/>
            </p:nvSpPr>
            <p:spPr>
              <a:xfrm rot="20400180" flipH="1">
                <a:off x="2767598" y="3121950"/>
                <a:ext cx="299443" cy="124695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E05C685-3EAC-4A98-AF40-3B7A6046C92A}"/>
                  </a:ext>
                </a:extLst>
              </p:cNvPr>
              <p:cNvSpPr/>
              <p:nvPr/>
            </p:nvSpPr>
            <p:spPr>
              <a:xfrm>
                <a:off x="2137120" y="4771159"/>
                <a:ext cx="1185520" cy="36004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54D4B07-50D9-4536-9842-5A2995826B0C}"/>
                  </a:ext>
                </a:extLst>
              </p:cNvPr>
              <p:cNvGrpSpPr/>
              <p:nvPr/>
            </p:nvGrpSpPr>
            <p:grpSpPr>
              <a:xfrm>
                <a:off x="2774361" y="2629095"/>
                <a:ext cx="1795958" cy="597235"/>
                <a:chOff x="2859882" y="2511103"/>
                <a:chExt cx="1795958" cy="597235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84D374A8-163D-40A5-BFAC-211DF64BBCD5}"/>
                    </a:ext>
                  </a:extLst>
                </p:cNvPr>
                <p:cNvSpPr/>
                <p:nvPr/>
              </p:nvSpPr>
              <p:spPr>
                <a:xfrm>
                  <a:off x="2859882" y="2511103"/>
                  <a:ext cx="1795958" cy="288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58491D35-CFB9-40EC-A585-61F7C2124A15}"/>
                    </a:ext>
                  </a:extLst>
                </p:cNvPr>
                <p:cNvSpPr/>
                <p:nvPr/>
              </p:nvSpPr>
              <p:spPr>
                <a:xfrm>
                  <a:off x="4367808" y="2511103"/>
                  <a:ext cx="288032" cy="59723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C830EA5-7C44-45A2-BE42-629DAB415DD5}"/>
                  </a:ext>
                </a:extLst>
              </p:cNvPr>
              <p:cNvSpPr/>
              <p:nvPr/>
            </p:nvSpPr>
            <p:spPr>
              <a:xfrm rot="445240">
                <a:off x="4993618" y="2233182"/>
                <a:ext cx="288032" cy="127103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4E94FB4-DAED-4852-A123-E7A84ED97508}"/>
                  </a:ext>
                </a:extLst>
              </p:cNvPr>
              <p:cNvSpPr/>
              <p:nvPr/>
            </p:nvSpPr>
            <p:spPr>
              <a:xfrm>
                <a:off x="3503712" y="1988840"/>
                <a:ext cx="288032" cy="352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F6F8C3D-896A-4DF2-9EDF-3EB3B10BE418}"/>
                  </a:ext>
                </a:extLst>
              </p:cNvPr>
              <p:cNvSpPr/>
              <p:nvPr/>
            </p:nvSpPr>
            <p:spPr>
              <a:xfrm>
                <a:off x="2774361" y="2219904"/>
                <a:ext cx="288032" cy="40919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02F2C0D-0070-4553-AFE5-EA2DF9D9BFEC}"/>
                  </a:ext>
                </a:extLst>
              </p:cNvPr>
              <p:cNvSpPr/>
              <p:nvPr/>
            </p:nvSpPr>
            <p:spPr>
              <a:xfrm>
                <a:off x="3503712" y="3226330"/>
                <a:ext cx="432048" cy="45283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DDDFD9B-6ED1-4AEE-9DBC-6FF0FC670023}"/>
                  </a:ext>
                </a:extLst>
              </p:cNvPr>
              <p:cNvSpPr/>
              <p:nvPr/>
            </p:nvSpPr>
            <p:spPr>
              <a:xfrm>
                <a:off x="3935760" y="4293096"/>
                <a:ext cx="360040" cy="10835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6DAB680-AAA2-45E4-85B3-CCA57169BEF5}"/>
                  </a:ext>
                </a:extLst>
              </p:cNvPr>
              <p:cNvSpPr/>
              <p:nvPr/>
            </p:nvSpPr>
            <p:spPr>
              <a:xfrm>
                <a:off x="4727848" y="5088640"/>
                <a:ext cx="343909" cy="72444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B58C5EA-61F7-469C-95F1-4230B4AC0DF1}"/>
                  </a:ext>
                </a:extLst>
              </p:cNvPr>
              <p:cNvSpPr/>
              <p:nvPr/>
            </p:nvSpPr>
            <p:spPr>
              <a:xfrm>
                <a:off x="3322640" y="5376672"/>
                <a:ext cx="339838" cy="7886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F772A2D-BDEB-42D4-85F1-A58E2D6945EC}"/>
                  </a:ext>
                </a:extLst>
              </p:cNvPr>
              <p:cNvSpPr/>
              <p:nvPr/>
            </p:nvSpPr>
            <p:spPr>
              <a:xfrm>
                <a:off x="2137120" y="5131199"/>
                <a:ext cx="294816" cy="38603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0D5D1F0-B08D-4304-A1D4-3553563408B4}"/>
                </a:ext>
              </a:extLst>
            </p:cNvPr>
            <p:cNvGrpSpPr/>
            <p:nvPr/>
          </p:nvGrpSpPr>
          <p:grpSpPr>
            <a:xfrm flipH="1" flipV="1">
              <a:off x="5707879" y="1996618"/>
              <a:ext cx="3746697" cy="4168684"/>
              <a:chOff x="1532344" y="1988842"/>
              <a:chExt cx="3746697" cy="4168684"/>
            </a:xfrm>
            <a:solidFill>
              <a:srgbClr val="FFC000"/>
            </a:solidFill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C22E831-7E3D-4266-A2A8-34FE8A50ACAE}"/>
                  </a:ext>
                </a:extLst>
              </p:cNvPr>
              <p:cNvSpPr/>
              <p:nvPr/>
            </p:nvSpPr>
            <p:spPr>
              <a:xfrm>
                <a:off x="1532344" y="2341063"/>
                <a:ext cx="899592" cy="2880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51956AC-87B8-4B61-8B3B-82C590A0FFD4}"/>
                  </a:ext>
                </a:extLst>
              </p:cNvPr>
              <p:cNvSpPr/>
              <p:nvPr/>
            </p:nvSpPr>
            <p:spPr>
              <a:xfrm rot="20400180" flipH="1">
                <a:off x="2767598" y="3121950"/>
                <a:ext cx="299443" cy="124695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62D66E0-8BA3-4BC8-9F66-437115FC02D6}"/>
                  </a:ext>
                </a:extLst>
              </p:cNvPr>
              <p:cNvSpPr/>
              <p:nvPr/>
            </p:nvSpPr>
            <p:spPr>
              <a:xfrm>
                <a:off x="2137120" y="4771159"/>
                <a:ext cx="118552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B8ED9B8-BE79-4D1F-A272-664353DEB32E}"/>
                  </a:ext>
                </a:extLst>
              </p:cNvPr>
              <p:cNvGrpSpPr/>
              <p:nvPr/>
            </p:nvGrpSpPr>
            <p:grpSpPr>
              <a:xfrm>
                <a:off x="2774361" y="2629095"/>
                <a:ext cx="1795958" cy="597235"/>
                <a:chOff x="2859882" y="2511103"/>
                <a:chExt cx="1795958" cy="597235"/>
              </a:xfrm>
              <a:grpFill/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03898F3F-3E45-466B-87B5-AB5CDC46B960}"/>
                    </a:ext>
                  </a:extLst>
                </p:cNvPr>
                <p:cNvSpPr/>
                <p:nvPr/>
              </p:nvSpPr>
              <p:spPr>
                <a:xfrm>
                  <a:off x="2859882" y="2511103"/>
                  <a:ext cx="1795958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DA2034EA-DA27-4D04-A2A5-40D2E8CFEF44}"/>
                    </a:ext>
                  </a:extLst>
                </p:cNvPr>
                <p:cNvSpPr/>
                <p:nvPr/>
              </p:nvSpPr>
              <p:spPr>
                <a:xfrm>
                  <a:off x="4367808" y="2511103"/>
                  <a:ext cx="288032" cy="59723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1CCA977-53F1-4489-9F5A-FDCE87DB5361}"/>
                  </a:ext>
                </a:extLst>
              </p:cNvPr>
              <p:cNvSpPr/>
              <p:nvPr/>
            </p:nvSpPr>
            <p:spPr>
              <a:xfrm rot="445240">
                <a:off x="4991009" y="2273414"/>
                <a:ext cx="288032" cy="123063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EBD3003D-D826-4538-83D5-86D44F29CFC8}"/>
                  </a:ext>
                </a:extLst>
              </p:cNvPr>
              <p:cNvSpPr/>
              <p:nvPr/>
            </p:nvSpPr>
            <p:spPr>
              <a:xfrm>
                <a:off x="3503712" y="1988842"/>
                <a:ext cx="288032" cy="36004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3CCE6FA-0DE1-44E0-880F-54665F8C5F71}"/>
                  </a:ext>
                </a:extLst>
              </p:cNvPr>
              <p:cNvSpPr/>
              <p:nvPr/>
            </p:nvSpPr>
            <p:spPr>
              <a:xfrm>
                <a:off x="2774361" y="2204865"/>
                <a:ext cx="288032" cy="42423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278F7A2-7670-4F8F-B0FC-BB4C0C6D82FF}"/>
                  </a:ext>
                </a:extLst>
              </p:cNvPr>
              <p:cNvSpPr/>
              <p:nvPr/>
            </p:nvSpPr>
            <p:spPr>
              <a:xfrm>
                <a:off x="3503712" y="3226330"/>
                <a:ext cx="432048" cy="45283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1ED7AD7-17CA-4D8C-859E-D52B37D9888A}"/>
                  </a:ext>
                </a:extLst>
              </p:cNvPr>
              <p:cNvSpPr/>
              <p:nvPr/>
            </p:nvSpPr>
            <p:spPr>
              <a:xfrm>
                <a:off x="3935760" y="4293097"/>
                <a:ext cx="360040" cy="10879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8449423-491D-431B-82CF-8DE230CB16BA}"/>
                  </a:ext>
                </a:extLst>
              </p:cNvPr>
              <p:cNvSpPr/>
              <p:nvPr/>
            </p:nvSpPr>
            <p:spPr>
              <a:xfrm>
                <a:off x="4727849" y="5088640"/>
                <a:ext cx="343909" cy="78863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04F424C-F7D6-47B0-82AD-9221EA1F7D2D}"/>
                  </a:ext>
                </a:extLst>
              </p:cNvPr>
              <p:cNvSpPr/>
              <p:nvPr/>
            </p:nvSpPr>
            <p:spPr>
              <a:xfrm>
                <a:off x="3316179" y="5381034"/>
                <a:ext cx="343909" cy="77649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C1C3683-71EC-4FD6-BCAE-BB23B2AE058F}"/>
                  </a:ext>
                </a:extLst>
              </p:cNvPr>
              <p:cNvSpPr/>
              <p:nvPr/>
            </p:nvSpPr>
            <p:spPr>
              <a:xfrm>
                <a:off x="2137120" y="5131199"/>
                <a:ext cx="294816" cy="38603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8B0DD29-0056-42A6-817F-E5F0F747DE5D}"/>
                </a:ext>
              </a:extLst>
            </p:cNvPr>
            <p:cNvSpPr/>
            <p:nvPr/>
          </p:nvSpPr>
          <p:spPr>
            <a:xfrm>
              <a:off x="3935760" y="5088640"/>
              <a:ext cx="113599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EE031CF-3F59-4115-9648-16ACB55D8C7B}"/>
                </a:ext>
              </a:extLst>
            </p:cNvPr>
            <p:cNvSpPr/>
            <p:nvPr/>
          </p:nvSpPr>
          <p:spPr>
            <a:xfrm>
              <a:off x="5915525" y="2773111"/>
              <a:ext cx="113599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F288813-926D-4026-86C5-8C087EF73A18}"/>
                </a:ext>
              </a:extLst>
            </p:cNvPr>
            <p:cNvSpPr/>
            <p:nvPr/>
          </p:nvSpPr>
          <p:spPr>
            <a:xfrm rot="20388933">
              <a:off x="8066485" y="4624274"/>
              <a:ext cx="79846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C90E23-2A7B-42C3-89BD-CDE85FCC95FF}"/>
                </a:ext>
              </a:extLst>
            </p:cNvPr>
            <p:cNvSpPr/>
            <p:nvPr/>
          </p:nvSpPr>
          <p:spPr>
            <a:xfrm rot="20388933">
              <a:off x="2119572" y="3239268"/>
              <a:ext cx="79846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2DFF43-F770-4791-AD81-2FDDD56B914B}"/>
              </a:ext>
            </a:extLst>
          </p:cNvPr>
          <p:cNvSpPr/>
          <p:nvPr/>
        </p:nvSpPr>
        <p:spPr>
          <a:xfrm flipH="1" flipV="1">
            <a:off x="9738792" y="4552266"/>
            <a:ext cx="449797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0CEBCCD-BD5E-4378-90EA-8E42B654CB30}"/>
              </a:ext>
            </a:extLst>
          </p:cNvPr>
          <p:cNvSpPr/>
          <p:nvPr/>
        </p:nvSpPr>
        <p:spPr>
          <a:xfrm>
            <a:off x="9718985" y="5358318"/>
            <a:ext cx="529403" cy="5019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61A3D1-D9B4-4800-9FDA-6BEFC46ECACE}"/>
              </a:ext>
            </a:extLst>
          </p:cNvPr>
          <p:cNvSpPr txBox="1"/>
          <p:nvPr/>
        </p:nvSpPr>
        <p:spPr>
          <a:xfrm>
            <a:off x="10416480" y="1988839"/>
            <a:ext cx="14012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팀원 랜덤</a:t>
            </a:r>
            <a:endParaRPr lang="en-US" altLang="ko-KR" dirty="0">
              <a:solidFill>
                <a:srgbClr val="92D050"/>
              </a:solidFill>
            </a:endParaRPr>
          </a:p>
          <a:p>
            <a:r>
              <a:rPr lang="ko-KR" altLang="en-US" dirty="0">
                <a:solidFill>
                  <a:srgbClr val="92D050"/>
                </a:solidFill>
              </a:rPr>
              <a:t>시작 지점</a:t>
            </a:r>
            <a:endParaRPr lang="en-US" altLang="ko-KR" dirty="0">
              <a:solidFill>
                <a:srgbClr val="92D050"/>
              </a:solidFill>
            </a:endParaRPr>
          </a:p>
          <a:p>
            <a:endParaRPr lang="en-US" altLang="ko-KR" dirty="0">
              <a:solidFill>
                <a:srgbClr val="92D050"/>
              </a:solidFill>
            </a:endParaRPr>
          </a:p>
          <a:p>
            <a:r>
              <a:rPr lang="ko-KR" altLang="en-US" dirty="0">
                <a:solidFill>
                  <a:srgbClr val="92D050"/>
                </a:solidFill>
              </a:rPr>
              <a:t>레드 팀장 시작 지점</a:t>
            </a:r>
            <a:endParaRPr lang="en-US" altLang="ko-KR" dirty="0">
              <a:solidFill>
                <a:srgbClr val="92D050"/>
              </a:solidFill>
            </a:endParaRPr>
          </a:p>
          <a:p>
            <a:endParaRPr lang="en-US" altLang="ko-KR" dirty="0">
              <a:solidFill>
                <a:srgbClr val="92D050"/>
              </a:solidFill>
            </a:endParaRPr>
          </a:p>
          <a:p>
            <a:r>
              <a:rPr lang="ko-KR" altLang="en-US" dirty="0">
                <a:solidFill>
                  <a:srgbClr val="92D050"/>
                </a:solidFill>
              </a:rPr>
              <a:t>블루 팀장 시작 지점</a:t>
            </a:r>
            <a:endParaRPr lang="en-US" altLang="ko-KR" dirty="0">
              <a:solidFill>
                <a:srgbClr val="92D050"/>
              </a:solidFill>
            </a:endParaRPr>
          </a:p>
          <a:p>
            <a:endParaRPr lang="en-US" altLang="ko-KR" dirty="0">
              <a:solidFill>
                <a:srgbClr val="92D050"/>
              </a:solidFill>
            </a:endParaRPr>
          </a:p>
          <a:p>
            <a:r>
              <a:rPr lang="ko-KR" altLang="en-US" dirty="0">
                <a:solidFill>
                  <a:srgbClr val="92D050"/>
                </a:solidFill>
              </a:rPr>
              <a:t>일반</a:t>
            </a:r>
            <a:endParaRPr lang="en-US" altLang="ko-KR" dirty="0">
              <a:solidFill>
                <a:srgbClr val="92D050"/>
              </a:solidFill>
            </a:endParaRPr>
          </a:p>
          <a:p>
            <a:r>
              <a:rPr lang="ko-KR" altLang="en-US" dirty="0">
                <a:solidFill>
                  <a:srgbClr val="92D050"/>
                </a:solidFill>
              </a:rPr>
              <a:t>장애물</a:t>
            </a:r>
            <a:endParaRPr lang="en-US" altLang="ko-KR" dirty="0">
              <a:solidFill>
                <a:srgbClr val="92D050"/>
              </a:solidFill>
            </a:endParaRPr>
          </a:p>
          <a:p>
            <a:endParaRPr lang="en-US" altLang="ko-KR" dirty="0">
              <a:solidFill>
                <a:srgbClr val="92D050"/>
              </a:solidFill>
            </a:endParaRPr>
          </a:p>
          <a:p>
            <a:r>
              <a:rPr lang="ko-KR" altLang="en-US" dirty="0">
                <a:solidFill>
                  <a:srgbClr val="92D050"/>
                </a:solidFill>
              </a:rPr>
              <a:t>랜드마크</a:t>
            </a:r>
            <a:endParaRPr lang="en-US" altLang="ko-KR" dirty="0">
              <a:solidFill>
                <a:srgbClr val="92D050"/>
              </a:solidFill>
            </a:endParaRPr>
          </a:p>
          <a:p>
            <a:r>
              <a:rPr lang="ko-KR" altLang="en-US" dirty="0">
                <a:solidFill>
                  <a:srgbClr val="92D050"/>
                </a:solidFill>
              </a:rPr>
              <a:t>장애물</a:t>
            </a:r>
            <a:endParaRPr lang="en-US" altLang="ko-K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9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5285D-E0A6-41A4-980A-C551E561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세부 설정 수치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44B7F-6892-4433-92C1-FC934F0B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키 </a:t>
            </a:r>
            <a:r>
              <a:rPr lang="en-US" altLang="ko-KR" dirty="0"/>
              <a:t>: 2m</a:t>
            </a:r>
          </a:p>
          <a:p>
            <a:r>
              <a:rPr lang="ko-KR" altLang="en-US" dirty="0"/>
              <a:t>캐릭터의 이동속도 </a:t>
            </a:r>
            <a:r>
              <a:rPr lang="en-US" altLang="ko-KR" dirty="0"/>
              <a:t>: 8m/s</a:t>
            </a:r>
          </a:p>
          <a:p>
            <a:r>
              <a:rPr lang="ko-KR" altLang="en-US" dirty="0"/>
              <a:t>팀장과 팀원의 체력 비율 </a:t>
            </a:r>
            <a:r>
              <a:rPr lang="en-US" altLang="ko-KR" dirty="0"/>
              <a:t>= 3 : 1</a:t>
            </a:r>
          </a:p>
          <a:p>
            <a:r>
              <a:rPr lang="ko-KR" altLang="en-US" dirty="0"/>
              <a:t>맵 크기 </a:t>
            </a:r>
            <a:r>
              <a:rPr lang="en-US" altLang="ko-KR" dirty="0"/>
              <a:t>: 250m X 100m</a:t>
            </a:r>
          </a:p>
          <a:p>
            <a:r>
              <a:rPr lang="ko-KR" altLang="en-US" dirty="0"/>
              <a:t>맵 이동 예상 시간 </a:t>
            </a:r>
            <a:r>
              <a:rPr lang="en-US" altLang="ko-KR" dirty="0"/>
              <a:t>: 40sec~50sec</a:t>
            </a:r>
          </a:p>
          <a:p>
            <a:r>
              <a:rPr lang="ko-KR" altLang="en-US" dirty="0"/>
              <a:t>예상 플레이 시간 </a:t>
            </a:r>
            <a:r>
              <a:rPr lang="en-US" altLang="ko-KR" dirty="0"/>
              <a:t>: 6min~8min</a:t>
            </a:r>
          </a:p>
          <a:p>
            <a:r>
              <a:rPr lang="ko-KR" altLang="en-US" dirty="0"/>
              <a:t>게임 시간 제한 </a:t>
            </a:r>
            <a:r>
              <a:rPr lang="en-US" altLang="ko-KR" dirty="0"/>
              <a:t>: 10min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2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FF8E4-400B-48AF-9C6D-DD2D9AC9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다른 게임 화면 예시 서든어택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대지, 사람, 건물, 오토바이이(가) 표시된 사진&#10;&#10;매우 높은 신뢰도로 생성된 설명">
            <a:extLst>
              <a:ext uri="{FF2B5EF4-FFF2-40B4-BE49-F238E27FC236}">
                <a16:creationId xmlns:a16="http://schemas.microsoft.com/office/drawing/2014/main" id="{6778618A-4A41-4D52-85D4-AB846A95D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204863"/>
            <a:ext cx="4104456" cy="328356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B9364B-CDB4-44D2-B78F-5B16EC376238}"/>
              </a:ext>
            </a:extLst>
          </p:cNvPr>
          <p:cNvSpPr/>
          <p:nvPr/>
        </p:nvSpPr>
        <p:spPr>
          <a:xfrm>
            <a:off x="4511824" y="5085184"/>
            <a:ext cx="1224136" cy="40324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CB9F55-6D75-4526-BADB-BFA7D03D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20" y="5048679"/>
            <a:ext cx="1296143" cy="47625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CACC91-EBD2-4613-9250-2A6432198A55}"/>
              </a:ext>
            </a:extLst>
          </p:cNvPr>
          <p:cNvSpPr/>
          <p:nvPr/>
        </p:nvSpPr>
        <p:spPr>
          <a:xfrm>
            <a:off x="4476157" y="5040342"/>
            <a:ext cx="1295806" cy="54889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3AF759-5028-44F5-82F0-EE5D95F9C8C1}"/>
              </a:ext>
            </a:extLst>
          </p:cNvPr>
          <p:cNvGrpSpPr/>
          <p:nvPr/>
        </p:nvGrpSpPr>
        <p:grpSpPr>
          <a:xfrm>
            <a:off x="5771963" y="3428999"/>
            <a:ext cx="972109" cy="1885792"/>
            <a:chOff x="5771963" y="3428999"/>
            <a:chExt cx="972109" cy="1885792"/>
          </a:xfrm>
        </p:grpSpPr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18A5322B-8FEA-446D-9178-98E5497B1B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5771963" y="3428999"/>
              <a:ext cx="504056" cy="1885792"/>
            </a:xfrm>
            <a:prstGeom prst="bent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84B5AA9-2B63-45E3-9796-BBF09AC9F137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6276019" y="3429000"/>
              <a:ext cx="46805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94930DE-938A-4B09-86E8-BD72AACF1090}"/>
              </a:ext>
            </a:extLst>
          </p:cNvPr>
          <p:cNvSpPr txBox="1"/>
          <p:nvPr/>
        </p:nvSpPr>
        <p:spPr>
          <a:xfrm>
            <a:off x="6744072" y="2413337"/>
            <a:ext cx="4104456" cy="203132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사용중인 무기의 과열도 표시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 중에는 게이지가 차오르며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사용하지 않으면 게이지가 회복된다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게이지가 끝까지 차오르면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모두 회복 될 때 까지 사용할 수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88B7B-167C-4DE9-9B36-B8BEFCD3E8F1}"/>
              </a:ext>
            </a:extLst>
          </p:cNvPr>
          <p:cNvSpPr txBox="1"/>
          <p:nvPr/>
        </p:nvSpPr>
        <p:spPr>
          <a:xfrm>
            <a:off x="1631504" y="5589240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1&gt; </a:t>
            </a:r>
            <a:r>
              <a:rPr lang="ko-KR" altLang="en-US" sz="1000" dirty="0">
                <a:solidFill>
                  <a:srgbClr val="0070C0"/>
                </a:solidFill>
              </a:rPr>
              <a:t>서든어택</a:t>
            </a:r>
          </a:p>
        </p:txBody>
      </p:sp>
    </p:spTree>
    <p:extLst>
      <p:ext uri="{BB962C8B-B14F-4D97-AF65-F5344CB8AC3E}">
        <p14:creationId xmlns:p14="http://schemas.microsoft.com/office/powerpoint/2010/main" val="334148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731D5-9145-474D-B443-77985EBE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조작법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키보드, 컴퓨터, 전자기기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9802A8B6-A37D-4210-8470-65F964C43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162944"/>
            <a:ext cx="5606158" cy="2522771"/>
          </a:xfr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CC3BE95-A51B-46F9-B863-37B4952986E1}"/>
              </a:ext>
            </a:extLst>
          </p:cNvPr>
          <p:cNvSpPr/>
          <p:nvPr/>
        </p:nvSpPr>
        <p:spPr>
          <a:xfrm>
            <a:off x="2351584" y="3076662"/>
            <a:ext cx="1082180" cy="704675"/>
          </a:xfrm>
          <a:custGeom>
            <a:avLst/>
            <a:gdLst>
              <a:gd name="connsiteX0" fmla="*/ 285226 w 1082180"/>
              <a:gd name="connsiteY0" fmla="*/ 0 h 704675"/>
              <a:gd name="connsiteX1" fmla="*/ 637564 w 1082180"/>
              <a:gd name="connsiteY1" fmla="*/ 0 h 704675"/>
              <a:gd name="connsiteX2" fmla="*/ 637564 w 1082180"/>
              <a:gd name="connsiteY2" fmla="*/ 352337 h 704675"/>
              <a:gd name="connsiteX3" fmla="*/ 1082180 w 1082180"/>
              <a:gd name="connsiteY3" fmla="*/ 352337 h 704675"/>
              <a:gd name="connsiteX4" fmla="*/ 1082180 w 1082180"/>
              <a:gd name="connsiteY4" fmla="*/ 704675 h 704675"/>
              <a:gd name="connsiteX5" fmla="*/ 0 w 1082180"/>
              <a:gd name="connsiteY5" fmla="*/ 704675 h 704675"/>
              <a:gd name="connsiteX6" fmla="*/ 0 w 1082180"/>
              <a:gd name="connsiteY6" fmla="*/ 360726 h 704675"/>
              <a:gd name="connsiteX7" fmla="*/ 268448 w 1082180"/>
              <a:gd name="connsiteY7" fmla="*/ 360726 h 704675"/>
              <a:gd name="connsiteX8" fmla="*/ 285226 w 1082180"/>
              <a:gd name="connsiteY8" fmla="*/ 0 h 7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180" h="704675">
                <a:moveTo>
                  <a:pt x="285226" y="0"/>
                </a:moveTo>
                <a:lnTo>
                  <a:pt x="637564" y="0"/>
                </a:lnTo>
                <a:lnTo>
                  <a:pt x="637564" y="352337"/>
                </a:lnTo>
                <a:lnTo>
                  <a:pt x="1082180" y="352337"/>
                </a:lnTo>
                <a:lnTo>
                  <a:pt x="1082180" y="704675"/>
                </a:lnTo>
                <a:lnTo>
                  <a:pt x="0" y="704675"/>
                </a:lnTo>
                <a:lnTo>
                  <a:pt x="0" y="360726"/>
                </a:lnTo>
                <a:lnTo>
                  <a:pt x="268448" y="360726"/>
                </a:lnTo>
                <a:lnTo>
                  <a:pt x="285226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1636BD-AA74-4D45-B166-6BB00787073E}"/>
              </a:ext>
            </a:extLst>
          </p:cNvPr>
          <p:cNvGrpSpPr/>
          <p:nvPr/>
        </p:nvGrpSpPr>
        <p:grpSpPr>
          <a:xfrm>
            <a:off x="7968351" y="2093427"/>
            <a:ext cx="2592288" cy="2592288"/>
            <a:chOff x="7992610" y="2162944"/>
            <a:chExt cx="2592288" cy="2592288"/>
          </a:xfrm>
        </p:grpSpPr>
        <p:pic>
          <p:nvPicPr>
            <p:cNvPr id="10" name="그림 9" descr="실내, 앉아있는, 하얀색이(가) 표시된 사진&#10;&#10;높은 신뢰도로 생성된 설명">
              <a:extLst>
                <a:ext uri="{FF2B5EF4-FFF2-40B4-BE49-F238E27FC236}">
                  <a16:creationId xmlns:a16="http://schemas.microsoft.com/office/drawing/2014/main" id="{48FE9C8F-9256-4A11-9133-562C3E2D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10" y="2162944"/>
              <a:ext cx="2592288" cy="25922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E7C986-1865-4ECF-A53B-6A2590462A2B}"/>
                </a:ext>
              </a:extLst>
            </p:cNvPr>
            <p:cNvSpPr/>
            <p:nvPr/>
          </p:nvSpPr>
          <p:spPr>
            <a:xfrm>
              <a:off x="8545693" y="2341843"/>
              <a:ext cx="623670" cy="648073"/>
            </a:xfrm>
            <a:prstGeom prst="rect">
              <a:avLst/>
            </a:prstGeom>
            <a:noFill/>
            <a:ln w="38100">
              <a:solidFill>
                <a:srgbClr val="D600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D5504A-FEEF-48BF-B9F4-F47BACF3B25D}"/>
                </a:ext>
              </a:extLst>
            </p:cNvPr>
            <p:cNvSpPr/>
            <p:nvPr/>
          </p:nvSpPr>
          <p:spPr>
            <a:xfrm>
              <a:off x="9288754" y="2341843"/>
              <a:ext cx="623670" cy="64807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E442E7-6137-4528-8A86-DD475CE9CCF1}"/>
              </a:ext>
            </a:extLst>
          </p:cNvPr>
          <p:cNvSpPr/>
          <p:nvPr/>
        </p:nvSpPr>
        <p:spPr>
          <a:xfrm>
            <a:off x="1741964" y="3093440"/>
            <a:ext cx="523064" cy="335560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05DBA1-F489-454C-8F27-D5B989CF39EE}"/>
              </a:ext>
            </a:extLst>
          </p:cNvPr>
          <p:cNvCxnSpPr/>
          <p:nvPr/>
        </p:nvCxnSpPr>
        <p:spPr>
          <a:xfrm>
            <a:off x="2892674" y="3781337"/>
            <a:ext cx="0" cy="1231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51646C-AE07-4DFD-A47C-8FF325910CA8}"/>
              </a:ext>
            </a:extLst>
          </p:cNvPr>
          <p:cNvSpPr txBox="1"/>
          <p:nvPr/>
        </p:nvSpPr>
        <p:spPr>
          <a:xfrm>
            <a:off x="2567608" y="5021275"/>
            <a:ext cx="13686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캐릭터이동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B0F549B-A0A3-4EE8-8765-8714370EF0CA}"/>
              </a:ext>
            </a:extLst>
          </p:cNvPr>
          <p:cNvCxnSpPr>
            <a:stCxn id="13" idx="2"/>
          </p:cNvCxnSpPr>
          <p:nvPr/>
        </p:nvCxnSpPr>
        <p:spPr>
          <a:xfrm flipH="1">
            <a:off x="1991544" y="3429000"/>
            <a:ext cx="11952" cy="1584176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3DA2EC-6B4D-46FB-9D7A-D32F5A1E459E}"/>
              </a:ext>
            </a:extLst>
          </p:cNvPr>
          <p:cNvSpPr txBox="1"/>
          <p:nvPr/>
        </p:nvSpPr>
        <p:spPr>
          <a:xfrm>
            <a:off x="1518826" y="5021275"/>
            <a:ext cx="945435" cy="369332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상황판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6F5562B-FBC5-4931-A92A-74201F5615DC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896200" y="2596363"/>
            <a:ext cx="625234" cy="2424912"/>
          </a:xfrm>
          <a:prstGeom prst="bentConnector2">
            <a:avLst/>
          </a:prstGeom>
          <a:ln w="38100">
            <a:solidFill>
              <a:srgbClr val="D60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A58C945-413E-4336-8A71-1A58898C58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12122" y="2596363"/>
            <a:ext cx="625234" cy="2424912"/>
          </a:xfrm>
          <a:prstGeom prst="bentConnector2">
            <a:avLst/>
          </a:prstGeom>
          <a:ln w="38100">
            <a:solidFill>
              <a:srgbClr val="0000FF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101FF4-1BF7-43E8-A2BA-76E8A80B4161}"/>
              </a:ext>
            </a:extLst>
          </p:cNvPr>
          <p:cNvSpPr txBox="1"/>
          <p:nvPr/>
        </p:nvSpPr>
        <p:spPr>
          <a:xfrm>
            <a:off x="7447003" y="5021275"/>
            <a:ext cx="945436" cy="369332"/>
          </a:xfrm>
          <a:prstGeom prst="rect">
            <a:avLst/>
          </a:prstGeom>
          <a:noFill/>
          <a:ln w="38100">
            <a:solidFill>
              <a:srgbClr val="D600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A59879-D6C3-4960-A6E5-C01CB1F8915E}"/>
              </a:ext>
            </a:extLst>
          </p:cNvPr>
          <p:cNvSpPr txBox="1"/>
          <p:nvPr/>
        </p:nvSpPr>
        <p:spPr>
          <a:xfrm>
            <a:off x="9912122" y="5021275"/>
            <a:ext cx="1224438" cy="3693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보조무기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47B941-04EB-4862-B8F5-928AC92E2A70}"/>
              </a:ext>
            </a:extLst>
          </p:cNvPr>
          <p:cNvSpPr/>
          <p:nvPr/>
        </p:nvSpPr>
        <p:spPr>
          <a:xfrm>
            <a:off x="3259697" y="4121088"/>
            <a:ext cx="1769504" cy="348275"/>
          </a:xfrm>
          <a:prstGeom prst="rect">
            <a:avLst/>
          </a:prstGeom>
          <a:noFill/>
          <a:ln w="38100"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E66DFBF-4CC6-4F78-9AB3-46D2AC4E1AB3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4128238" y="4485573"/>
            <a:ext cx="543812" cy="51139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D47F14-9000-4FD9-8E93-CDF0FD1848E3}"/>
              </a:ext>
            </a:extLst>
          </p:cNvPr>
          <p:cNvSpPr txBox="1"/>
          <p:nvPr/>
        </p:nvSpPr>
        <p:spPr>
          <a:xfrm>
            <a:off x="4183122" y="5013175"/>
            <a:ext cx="945435" cy="369332"/>
          </a:xfrm>
          <a:prstGeom prst="rect">
            <a:avLst/>
          </a:prstGeom>
          <a:noFill/>
          <a:ln w="28575">
            <a:solidFill>
              <a:srgbClr val="99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점프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DDDE51-934A-445D-8879-18CEB83278F1}"/>
              </a:ext>
            </a:extLst>
          </p:cNvPr>
          <p:cNvSpPr txBox="1"/>
          <p:nvPr/>
        </p:nvSpPr>
        <p:spPr>
          <a:xfrm>
            <a:off x="6513228" y="4775054"/>
            <a:ext cx="78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4&gt;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CF81A-7616-488A-A666-B0416A6CCE8A}"/>
              </a:ext>
            </a:extLst>
          </p:cNvPr>
          <p:cNvSpPr txBox="1"/>
          <p:nvPr/>
        </p:nvSpPr>
        <p:spPr>
          <a:xfrm>
            <a:off x="8604338" y="4775054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5&gt;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88447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416</Words>
  <Application>Microsoft Office PowerPoint</Application>
  <PresentationFormat>와이드스크린</PresentationFormat>
  <Paragraphs>128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</vt:lpstr>
      <vt:lpstr>휴먼매직체</vt:lpstr>
      <vt:lpstr>Arial</vt:lpstr>
      <vt:lpstr>Candara</vt:lpstr>
      <vt:lpstr>Consolas</vt:lpstr>
      <vt:lpstr>기술 컴퓨터 16x9</vt:lpstr>
      <vt:lpstr>UTB (Unknown Team Battle)</vt:lpstr>
      <vt:lpstr>목차</vt:lpstr>
      <vt:lpstr>연구목적</vt:lpstr>
      <vt:lpstr>게임소개 ( 게임 컨셉 )</vt:lpstr>
      <vt:lpstr>게임소개 ( 캐릭터 )</vt:lpstr>
      <vt:lpstr>게임소개 ( 맵 )</vt:lpstr>
      <vt:lpstr>게임소개 ( 세부 설정 수치 )</vt:lpstr>
      <vt:lpstr>게임소개 ( 다른 게임 화면 예시 서든어택 )</vt:lpstr>
      <vt:lpstr>게임소개 ( 조작법 )</vt:lpstr>
      <vt:lpstr>게임소개( 상황판 )</vt:lpstr>
      <vt:lpstr>개발환경</vt:lpstr>
      <vt:lpstr>역할분담</vt:lpstr>
      <vt:lpstr>기술적요소</vt:lpstr>
      <vt:lpstr>개발 일정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2018-10-28T12:34:59Z</dcterms:created>
  <dcterms:modified xsi:type="dcterms:W3CDTF">2018-12-02T17:07:22Z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