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gif"/>
  <Override PartName="/ppt/media/image5.jpg" ContentType="image/gif"/>
  <Override PartName="/ppt/media/image7.jpg" ContentType="image/gif"/>
  <Override PartName="/ppt/media/image8.jpg" ContentType="image/gif"/>
  <Override PartName="/ppt/media/image9.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61" r:id="rId4"/>
    <p:sldId id="262" r:id="rId5"/>
    <p:sldId id="320" r:id="rId6"/>
    <p:sldId id="264" r:id="rId7"/>
    <p:sldId id="291" r:id="rId8"/>
    <p:sldId id="294" r:id="rId9"/>
    <p:sldId id="295" r:id="rId10"/>
    <p:sldId id="296" r:id="rId11"/>
    <p:sldId id="297" r:id="rId12"/>
    <p:sldId id="298" r:id="rId13"/>
    <p:sldId id="300" r:id="rId14"/>
    <p:sldId id="301" r:id="rId15"/>
    <p:sldId id="323" r:id="rId16"/>
    <p:sldId id="302" r:id="rId17"/>
    <p:sldId id="304" r:id="rId18"/>
    <p:sldId id="322" r:id="rId19"/>
    <p:sldId id="303" r:id="rId20"/>
    <p:sldId id="309" r:id="rId21"/>
    <p:sldId id="310" r:id="rId22"/>
    <p:sldId id="312" r:id="rId23"/>
    <p:sldId id="313" r:id="rId24"/>
    <p:sldId id="315" r:id="rId25"/>
    <p:sldId id="316" r:id="rId26"/>
    <p:sldId id="317" r:id="rId27"/>
    <p:sldId id="318" r:id="rId28"/>
    <p:sldId id="319"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snapToGrid="0">
      <p:cViewPr varScale="1">
        <p:scale>
          <a:sx n="82" d="100"/>
          <a:sy n="82" d="100"/>
        </p:scale>
        <p:origin x="6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9B5B3-AD27-4BA4-AC74-75F4D3DB2142}" type="datetimeFigureOut">
              <a:rPr lang="en-IN" smtClean="0"/>
              <a:t>07-05-2022</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2220C28-09DA-4DD9-A1C2-85C5D30296D6}"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543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9B5B3-AD27-4BA4-AC74-75F4D3DB214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0C28-09DA-4DD9-A1C2-85C5D30296D6}"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50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9B5B3-AD27-4BA4-AC74-75F4D3DB214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0C28-09DA-4DD9-A1C2-85C5D30296D6}"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51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9B5B3-AD27-4BA4-AC74-75F4D3DB214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0C28-09DA-4DD9-A1C2-85C5D30296D6}"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37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9B5B3-AD27-4BA4-AC74-75F4D3DB214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0C28-09DA-4DD9-A1C2-85C5D30296D6}"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91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9B5B3-AD27-4BA4-AC74-75F4D3DB2142}"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0C28-09DA-4DD9-A1C2-85C5D30296D6}"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83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9B5B3-AD27-4BA4-AC74-75F4D3DB2142}"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20C28-09DA-4DD9-A1C2-85C5D30296D6}"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47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9B5B3-AD27-4BA4-AC74-75F4D3DB2142}"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20C28-09DA-4DD9-A1C2-85C5D30296D6}"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08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9B5B3-AD27-4BA4-AC74-75F4D3DB2142}"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20C28-09DA-4DD9-A1C2-85C5D30296D6}" type="slidenum">
              <a:rPr lang="en-IN" smtClean="0"/>
              <a:t>‹#›</a:t>
            </a:fld>
            <a:endParaRPr lang="en-IN"/>
          </a:p>
        </p:txBody>
      </p:sp>
    </p:spTree>
    <p:extLst>
      <p:ext uri="{BB962C8B-B14F-4D97-AF65-F5344CB8AC3E}">
        <p14:creationId xmlns:p14="http://schemas.microsoft.com/office/powerpoint/2010/main" val="295778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9B5B3-AD27-4BA4-AC74-75F4D3DB2142}"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0C28-09DA-4DD9-A1C2-85C5D30296D6}"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20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54B9B5B3-AD27-4BA4-AC74-75F4D3DB2142}" type="datetimeFigureOut">
              <a:rPr lang="en-IN" smtClean="0"/>
              <a:t>07-05-2022</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32220C28-09DA-4DD9-A1C2-85C5D30296D6}"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62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B9B5B3-AD27-4BA4-AC74-75F4D3DB2142}" type="datetimeFigureOut">
              <a:rPr lang="en-IN" smtClean="0"/>
              <a:t>07-05-2022</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220C28-09DA-4DD9-A1C2-85C5D30296D6}"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6538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6F66-F628-44A0-802A-622A196788E1}"/>
              </a:ext>
            </a:extLst>
          </p:cNvPr>
          <p:cNvSpPr>
            <a:spLocks noGrp="1"/>
          </p:cNvSpPr>
          <p:nvPr>
            <p:ph type="ctrTitle"/>
          </p:nvPr>
        </p:nvSpPr>
        <p:spPr>
          <a:xfrm>
            <a:off x="2493105" y="802299"/>
            <a:ext cx="8561747" cy="1782282"/>
          </a:xfrm>
        </p:spPr>
        <p:txBody>
          <a:bodyPr>
            <a:noAutofit/>
          </a:bodyPr>
          <a:lstStyle/>
          <a:p>
            <a:r>
              <a:rPr lang="en-US" sz="2800" dirty="0"/>
              <a:t>Coverless Image Steganography Based on Optical Mark Recognition and Rule Based Machine Learning</a:t>
            </a:r>
            <a:endParaRPr lang="en-IN" sz="2800" dirty="0"/>
          </a:p>
        </p:txBody>
      </p:sp>
      <p:sp>
        <p:nvSpPr>
          <p:cNvPr id="5" name="TextBox 4">
            <a:extLst>
              <a:ext uri="{FF2B5EF4-FFF2-40B4-BE49-F238E27FC236}">
                <a16:creationId xmlns:a16="http://schemas.microsoft.com/office/drawing/2014/main" id="{F102A496-10F2-4E54-BB1E-93AE1F5416B4}"/>
              </a:ext>
            </a:extLst>
          </p:cNvPr>
          <p:cNvSpPr txBox="1"/>
          <p:nvPr/>
        </p:nvSpPr>
        <p:spPr>
          <a:xfrm>
            <a:off x="0" y="4982547"/>
            <a:ext cx="3321698" cy="1200329"/>
          </a:xfrm>
          <a:prstGeom prst="rect">
            <a:avLst/>
          </a:prstGeom>
          <a:noFill/>
        </p:spPr>
        <p:txBody>
          <a:bodyPr wrap="square" rtlCol="0">
            <a:spAutoFit/>
          </a:bodyPr>
          <a:lstStyle/>
          <a:p>
            <a:r>
              <a:rPr lang="en-US" sz="2400" dirty="0">
                <a:solidFill>
                  <a:srgbClr val="0070C0"/>
                </a:solidFill>
              </a:rPr>
              <a:t>ADITH SHETTY</a:t>
            </a:r>
          </a:p>
          <a:p>
            <a:r>
              <a:rPr lang="en-US" sz="2400" dirty="0">
                <a:solidFill>
                  <a:srgbClr val="0070C0"/>
                </a:solidFill>
              </a:rPr>
              <a:t>2021MTIS-02</a:t>
            </a:r>
            <a:br>
              <a:rPr lang="en-US" sz="2400" dirty="0">
                <a:solidFill>
                  <a:srgbClr val="0070C0"/>
                </a:solidFill>
              </a:rPr>
            </a:br>
            <a:r>
              <a:rPr lang="en-US" sz="2400" dirty="0">
                <a:solidFill>
                  <a:srgbClr val="0070C0"/>
                </a:solidFill>
              </a:rPr>
              <a:t>CS&amp;IoT</a:t>
            </a:r>
            <a:endParaRPr lang="en-IN" sz="2400" dirty="0">
              <a:solidFill>
                <a:srgbClr val="0070C0"/>
              </a:solidFill>
            </a:endParaRPr>
          </a:p>
        </p:txBody>
      </p:sp>
    </p:spTree>
    <p:extLst>
      <p:ext uri="{BB962C8B-B14F-4D97-AF65-F5344CB8AC3E}">
        <p14:creationId xmlns:p14="http://schemas.microsoft.com/office/powerpoint/2010/main" val="67135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E379E7-38DA-4B3A-B072-72E5D714288F}"/>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endParaRPr lang="en-US" b="1" u="sng" dirty="0"/>
          </a:p>
          <a:p>
            <a:pPr marL="0" indent="0" algn="ctr">
              <a:buNone/>
            </a:pPr>
            <a:r>
              <a:rPr lang="en-US" b="1" u="sng" dirty="0"/>
              <a:t>OPTICAL MARK RECOGNITION (OMR) </a:t>
            </a:r>
          </a:p>
          <a:p>
            <a:r>
              <a:rPr lang="en-US" dirty="0"/>
              <a:t>OMR is an electronic method used to gather marked data by identifying specific markings on a bubble sheet document.</a:t>
            </a:r>
          </a:p>
          <a:p>
            <a:r>
              <a:rPr lang="en-US" dirty="0"/>
              <a:t>Usually, this process is achieved with the aid of a special scanner that checks light reflection through the sheet; marked bubbles/circles reflect less light than the blank bubbles/circles, resulting in less reflectivity. </a:t>
            </a:r>
          </a:p>
          <a:p>
            <a:r>
              <a:rPr lang="en-US" dirty="0"/>
              <a:t>Currently, the OMR process is widely used in different types of exams. This technology involves collecting data from fill-in-the-bubble sheets like tests, surveys, multiple-choice questions (MCQ) sheets, and true/false (T/F) sheets. </a:t>
            </a:r>
          </a:p>
        </p:txBody>
      </p:sp>
    </p:spTree>
    <p:extLst>
      <p:ext uri="{BB962C8B-B14F-4D97-AF65-F5344CB8AC3E}">
        <p14:creationId xmlns:p14="http://schemas.microsoft.com/office/powerpoint/2010/main" val="142651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4437315-59D9-4C65-9FB8-EF199DAA02F3}"/>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a:p>
          <a:p>
            <a:endParaRPr lang="en-US" dirty="0"/>
          </a:p>
          <a:p>
            <a:r>
              <a:rPr lang="en-US" dirty="0"/>
              <a:t>OMR enables the answerer to choose the answer of a question by filling in a bubble or circle associated with the correct answer. </a:t>
            </a:r>
          </a:p>
          <a:p>
            <a:r>
              <a:rPr lang="en-US" dirty="0"/>
              <a:t>Collecting data using OMR is more precise than handwriting answers’ recognition. </a:t>
            </a:r>
          </a:p>
          <a:p>
            <a:r>
              <a:rPr lang="en-US" dirty="0"/>
              <a:t>Although OMR is not a new technology, it has evolved; conventional OMR systems require preprinted forms and special scanners. </a:t>
            </a:r>
          </a:p>
          <a:p>
            <a:r>
              <a:rPr lang="en-US" dirty="0"/>
              <a:t>Although OMR is a promising technology, it is expensive and limited to very high volume applications.</a:t>
            </a:r>
            <a:endParaRPr lang="en-IN" dirty="0"/>
          </a:p>
        </p:txBody>
      </p:sp>
    </p:spTree>
    <p:extLst>
      <p:ext uri="{BB962C8B-B14F-4D97-AF65-F5344CB8AC3E}">
        <p14:creationId xmlns:p14="http://schemas.microsoft.com/office/powerpoint/2010/main" val="363026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185AC3D-825A-4FC7-9CA9-76203C1B6983}"/>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endParaRPr lang="en-US" b="1" u="sng" dirty="0"/>
          </a:p>
          <a:p>
            <a:pPr marL="0" indent="0" algn="ctr">
              <a:buNone/>
            </a:pPr>
            <a:r>
              <a:rPr lang="en-US" b="1" u="sng" dirty="0"/>
              <a:t>RULE-BASED MACHINE LEARNING </a:t>
            </a:r>
          </a:p>
          <a:p>
            <a:r>
              <a:rPr lang="en-US" dirty="0"/>
              <a:t>RBML algorithms describe data using relational rules. This system can be contrasted from ML systems that create a model that can be generally applied to all the incoming data.</a:t>
            </a:r>
          </a:p>
          <a:p>
            <a:r>
              <a:rPr lang="en-US" dirty="0"/>
              <a:t>Simply put, these systems are straightforward: If A is input data, perform B.</a:t>
            </a:r>
          </a:p>
          <a:p>
            <a:r>
              <a:rPr lang="en-US" dirty="0"/>
              <a:t>The main contribution of this study is to propose a novel and highly robust coverless image steganography method using the bubble sheet as a cover based on an OMR system and RBML in order to enhance coverless image steganography security, robustness, and capacity.</a:t>
            </a:r>
          </a:p>
          <a:p>
            <a:endParaRPr lang="en-IN" dirty="0"/>
          </a:p>
        </p:txBody>
      </p:sp>
    </p:spTree>
    <p:extLst>
      <p:ext uri="{BB962C8B-B14F-4D97-AF65-F5344CB8AC3E}">
        <p14:creationId xmlns:p14="http://schemas.microsoft.com/office/powerpoint/2010/main" val="209078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AD2F-C5F0-4BF7-B277-68431B1AF5BA}"/>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9DB3574C-C283-4412-9BB1-ED39EC712D01}"/>
              </a:ext>
            </a:extLst>
          </p:cNvPr>
          <p:cNvSpPr txBox="1">
            <a:spLocks/>
          </p:cNvSpPr>
          <p:nvPr/>
        </p:nvSpPr>
        <p:spPr>
          <a:xfrm>
            <a:off x="1455576" y="2224892"/>
            <a:ext cx="10347648" cy="3828589"/>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According to different hiding methods, the commonly used image steganography schemes, leave modifications to the stego-image that are detectable by any detection algorithm. </a:t>
            </a:r>
          </a:p>
          <a:p>
            <a:r>
              <a:rPr lang="en-US" dirty="0"/>
              <a:t>Coverless information hiding has been proposed to resist the existing steganalysis tools. Steganalysis can be classified into passive and active methods. </a:t>
            </a:r>
          </a:p>
          <a:p>
            <a:r>
              <a:rPr lang="en-US" dirty="0"/>
              <a:t>For passive methods, the absence or existence of secret data can be identified, whereas active steganalysis can recover, modify, or tamper with the hidden message so that the recipient is unable to extract it. </a:t>
            </a:r>
          </a:p>
          <a:p>
            <a:r>
              <a:rPr lang="en-US" dirty="0"/>
              <a:t>Another unsolved problem in image steganography is the artifacts that could destroy the stego image, such as network transmission errors or image manipulations, such as image filtering, scaling, conversion of file format, digital to analog format conversion, noise, and data compression. </a:t>
            </a:r>
            <a:endParaRPr lang="en-IN" dirty="0"/>
          </a:p>
        </p:txBody>
      </p:sp>
    </p:spTree>
    <p:extLst>
      <p:ext uri="{BB962C8B-B14F-4D97-AF65-F5344CB8AC3E}">
        <p14:creationId xmlns:p14="http://schemas.microsoft.com/office/powerpoint/2010/main" val="418848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625D5C2-4B7F-4A0E-843A-8F51209C19DB}"/>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Another unsolved problem in image steganography is that the stego image may get destroyed due to various reasons, such as network transmission errors or image manipulations, image filtering, scaling, conversion of file format, digital to analog format conversion, noise, and data compression. </a:t>
            </a:r>
          </a:p>
          <a:p>
            <a:r>
              <a:rPr lang="en-US" dirty="0"/>
              <a:t>The current coverless image steganography methods are similar to image retrieval. These methods use images retrieved from the image library (i.e., a pre-defined local database created at the sender and receiver; both ends) to represent the payload. </a:t>
            </a:r>
          </a:p>
          <a:p>
            <a:r>
              <a:rPr lang="en-US" dirty="0"/>
              <a:t>These techniques are not very robust, as they can resist some steganalysis tools or algorithms, but not all.</a:t>
            </a:r>
          </a:p>
          <a:p>
            <a:r>
              <a:rPr lang="en-US" dirty="0"/>
              <a:t>Also, they cannot overcome issues due to network transmission errors or image manipulations. </a:t>
            </a:r>
          </a:p>
        </p:txBody>
      </p:sp>
    </p:spTree>
    <p:extLst>
      <p:ext uri="{BB962C8B-B14F-4D97-AF65-F5344CB8AC3E}">
        <p14:creationId xmlns:p14="http://schemas.microsoft.com/office/powerpoint/2010/main" val="232892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3C8FED-9B95-46FE-BE60-7E844413EE4F}"/>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Another challenge with the coverless image steganography methods is that these techniques have low embedding capacity. </a:t>
            </a:r>
          </a:p>
          <a:p>
            <a:r>
              <a:rPr lang="en-US" dirty="0"/>
              <a:t>Any steganography system must be secure and robust against manipulations by an active attacker that could result in secret message loss, such as network transmission errors or image manipulations.</a:t>
            </a:r>
          </a:p>
          <a:p>
            <a:r>
              <a:rPr lang="en-US" dirty="0"/>
              <a:t>Thus, the following properties of coverless image steganography techniques need to be improved: security and robustness against these attacks, overcoming challenges stated above, and greater capacity than the few bits/cover provided in the previously proposed coverless methods. </a:t>
            </a:r>
          </a:p>
          <a:p>
            <a:r>
              <a:rPr lang="en-US" dirty="0"/>
              <a:t>So, to address these problems, a novel coverless image steganography method that is based on OMR and RBML is proposed here. </a:t>
            </a:r>
            <a:endParaRPr lang="en-IN" dirty="0"/>
          </a:p>
        </p:txBody>
      </p:sp>
    </p:spTree>
    <p:extLst>
      <p:ext uri="{BB962C8B-B14F-4D97-AF65-F5344CB8AC3E}">
        <p14:creationId xmlns:p14="http://schemas.microsoft.com/office/powerpoint/2010/main" val="211519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1E7914-17B3-42CB-9203-C1E2747B41D4}"/>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PROPOSED METHOD COMPONENTS </a:t>
            </a:r>
          </a:p>
          <a:p>
            <a:r>
              <a:rPr lang="en-US" dirty="0"/>
              <a:t>The components of the proposed method are as follows:</a:t>
            </a:r>
          </a:p>
          <a:p>
            <a:pPr lvl="1"/>
            <a:r>
              <a:rPr lang="en-US" dirty="0"/>
              <a:t>Bubble sheet: Corresponds to the cover image in traditional steganography methods. It is a generated answer/bubble sheet that is used as a carrier. </a:t>
            </a:r>
          </a:p>
          <a:p>
            <a:pPr lvl="1"/>
            <a:r>
              <a:rPr lang="en-US" dirty="0"/>
              <a:t>Secret message (payload): Sensitive information mapped to the bubble sheet (bubble sheet answers).</a:t>
            </a:r>
          </a:p>
          <a:p>
            <a:pPr lvl="1"/>
            <a:r>
              <a:rPr lang="en-US" dirty="0"/>
              <a:t>Answered/mapped bubble sheet: Corresponds to stego-image—the bubble sheet obtained after answering/mapping the secret message.</a:t>
            </a:r>
          </a:p>
          <a:p>
            <a:pPr lvl="1"/>
            <a:r>
              <a:rPr lang="en-US" dirty="0"/>
              <a:t>Mapping algorithm: The embedding algorithm used to answer the bubble sheet based on secret message bits.</a:t>
            </a:r>
          </a:p>
          <a:p>
            <a:pPr lvl="1"/>
            <a:r>
              <a:rPr lang="en-US" dirty="0"/>
              <a:t>Detection algorithm: The extraction algorithm used to collect and detect the answers from the answered bubble sheet to obtain and form the secret message. </a:t>
            </a:r>
            <a:endParaRPr lang="en-IN" dirty="0"/>
          </a:p>
        </p:txBody>
      </p:sp>
    </p:spTree>
    <p:extLst>
      <p:ext uri="{BB962C8B-B14F-4D97-AF65-F5344CB8AC3E}">
        <p14:creationId xmlns:p14="http://schemas.microsoft.com/office/powerpoint/2010/main" val="1058464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CC89FBF-6E8F-40E8-B3B7-761E1F669CE3}"/>
              </a:ext>
            </a:extLst>
          </p:cNvPr>
          <p:cNvSpPr txBox="1">
            <a:spLocks/>
          </p:cNvSpPr>
          <p:nvPr/>
        </p:nvSpPr>
        <p:spPr>
          <a:xfrm>
            <a:off x="643811" y="793102"/>
            <a:ext cx="11103429" cy="4889241"/>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MAPPING PHASE</a:t>
            </a:r>
          </a:p>
          <a:p>
            <a:pPr marL="0" indent="0" algn="ctr">
              <a:buNone/>
            </a:pPr>
            <a:endParaRPr lang="en-US" b="1" u="sng" dirty="0"/>
          </a:p>
          <a:p>
            <a:r>
              <a:rPr lang="en-US" dirty="0"/>
              <a:t>Before the mapping phase, a bubble-sheet template (True/False answer sheet) must be generated only once at the sender side using any free OMR software. </a:t>
            </a:r>
          </a:p>
          <a:p>
            <a:r>
              <a:rPr lang="en-US" dirty="0"/>
              <a:t>The generated bubble sheet and the secret message are fed as inputs to the mapping algorithm. Then, the secret message is divided into characters and converted into binary stream 0’s and 1’s. After that, this bitstream is divided into blocks, each block’s length is equal to the number of columns of each row in the generated sheet. </a:t>
            </a:r>
          </a:p>
          <a:p>
            <a:r>
              <a:rPr lang="en-US" dirty="0"/>
              <a:t>Secondly, the algorithm is now created and it performs the following tasks: detect and count the number of rows in the bubble sheet, detect all circles found in the generated bubble sheet row by row, calculate the bubble sheet full capacity as each byte (i.e., 8 bits) and mapping the secret data by marking and answering the bubbles/circles in the bubble sheet.</a:t>
            </a:r>
            <a:endParaRPr lang="en-IN" dirty="0"/>
          </a:p>
        </p:txBody>
      </p:sp>
    </p:spTree>
    <p:extLst>
      <p:ext uri="{BB962C8B-B14F-4D97-AF65-F5344CB8AC3E}">
        <p14:creationId xmlns:p14="http://schemas.microsoft.com/office/powerpoint/2010/main" val="3185732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B5F96-5424-4298-B5C5-50BF85173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949" y="497865"/>
            <a:ext cx="7289307" cy="4919933"/>
          </a:xfrm>
          <a:prstGeom prst="rect">
            <a:avLst/>
          </a:prstGeom>
        </p:spPr>
      </p:pic>
    </p:spTree>
    <p:extLst>
      <p:ext uri="{BB962C8B-B14F-4D97-AF65-F5344CB8AC3E}">
        <p14:creationId xmlns:p14="http://schemas.microsoft.com/office/powerpoint/2010/main" val="131727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9A73DDD-E2F1-4232-A7BF-8184366A70F1}"/>
              </a:ext>
            </a:extLst>
          </p:cNvPr>
          <p:cNvSpPr txBox="1">
            <a:spLocks/>
          </p:cNvSpPr>
          <p:nvPr/>
        </p:nvSpPr>
        <p:spPr>
          <a:xfrm>
            <a:off x="643811" y="391886"/>
            <a:ext cx="11103429" cy="529045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DETECTION PHASE</a:t>
            </a:r>
          </a:p>
          <a:p>
            <a:r>
              <a:rPr lang="en-US" dirty="0"/>
              <a:t> </a:t>
            </a:r>
            <a:r>
              <a:rPr lang="en-US" sz="1800" dirty="0"/>
              <a:t>The detection phase works same as the mapping phase but in reverse order, as shown in the OMR detection algorithm. Firstly, the answered/mapped bubble-sheet is scanned row by row, and the circles are detected for each row. Then, answers are collected, and secret bits are obtained and concatenated to form the bitstream. After, the bitstream is represented by 8 bits blocks, and these blocks are converted into characters using ASCII. Finally, these obtained characters are joined together, forming the secret message.</a:t>
            </a:r>
            <a:endParaRPr lang="en-IN" sz="1800" dirty="0"/>
          </a:p>
        </p:txBody>
      </p:sp>
      <p:pic>
        <p:nvPicPr>
          <p:cNvPr id="4" name="Picture 3">
            <a:extLst>
              <a:ext uri="{FF2B5EF4-FFF2-40B4-BE49-F238E27FC236}">
                <a16:creationId xmlns:a16="http://schemas.microsoft.com/office/drawing/2014/main" id="{95FDB928-FC77-4894-9852-16AC88DE4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322" y="2668555"/>
            <a:ext cx="7109927" cy="3327529"/>
          </a:xfrm>
          <a:prstGeom prst="rect">
            <a:avLst/>
          </a:prstGeom>
        </p:spPr>
      </p:pic>
    </p:spTree>
    <p:extLst>
      <p:ext uri="{BB962C8B-B14F-4D97-AF65-F5344CB8AC3E}">
        <p14:creationId xmlns:p14="http://schemas.microsoft.com/office/powerpoint/2010/main" val="289582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AC03-FCD1-460E-8693-2A4419A6CFF7}"/>
              </a:ext>
            </a:extLst>
          </p:cNvPr>
          <p:cNvSpPr>
            <a:spLocks noGrp="1"/>
          </p:cNvSpPr>
          <p:nvPr>
            <p:ph type="title"/>
          </p:nvPr>
        </p:nvSpPr>
        <p:spPr>
          <a:xfrm>
            <a:off x="1534696" y="804519"/>
            <a:ext cx="9520158" cy="874991"/>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DC71A22-DAC5-46F3-8DFB-7352A8008D97}"/>
              </a:ext>
            </a:extLst>
          </p:cNvPr>
          <p:cNvSpPr>
            <a:spLocks noGrp="1"/>
          </p:cNvSpPr>
          <p:nvPr>
            <p:ph idx="1"/>
          </p:nvPr>
        </p:nvSpPr>
        <p:spPr>
          <a:xfrm>
            <a:off x="1295402" y="2202026"/>
            <a:ext cx="9601196" cy="3851455"/>
          </a:xfrm>
        </p:spPr>
        <p:txBody>
          <a:bodyPr>
            <a:normAutofit/>
          </a:bodyPr>
          <a:lstStyle/>
          <a:p>
            <a:r>
              <a:rPr lang="en-US" dirty="0"/>
              <a:t>Security is the most important factor to be considered during private information transmission through the internet. </a:t>
            </a:r>
          </a:p>
          <a:p>
            <a:r>
              <a:rPr lang="en-US" dirty="0"/>
              <a:t>So, to keep this data from unauthorized access during transmission, steganography is used. Steganography is the scheme of securing sensitive information by concealing it within carriers such as digital images, videos, audio, text, etc. </a:t>
            </a:r>
          </a:p>
          <a:p>
            <a:r>
              <a:rPr lang="en-US" dirty="0"/>
              <a:t>To solve this problem, this paper, proposes a novel, highly robust coverless image steganography method based on optical mark recognition (OMR) and rule-based machine learning (RBML).</a:t>
            </a:r>
            <a:endParaRPr lang="en-IN" dirty="0"/>
          </a:p>
          <a:p>
            <a:endParaRPr lang="en-IN" dirty="0"/>
          </a:p>
        </p:txBody>
      </p:sp>
    </p:spTree>
    <p:extLst>
      <p:ext uri="{BB962C8B-B14F-4D97-AF65-F5344CB8AC3E}">
        <p14:creationId xmlns:p14="http://schemas.microsoft.com/office/powerpoint/2010/main" val="105454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F2AB-94C2-41FF-9405-9E07BC05F8A0}"/>
              </a:ext>
            </a:extLst>
          </p:cNvPr>
          <p:cNvSpPr>
            <a:spLocks noGrp="1"/>
          </p:cNvSpPr>
          <p:nvPr>
            <p:ph type="title"/>
          </p:nvPr>
        </p:nvSpPr>
        <p:spPr/>
        <p:txBody>
          <a:bodyPr>
            <a:normAutofit/>
          </a:bodyPr>
          <a:lstStyle/>
          <a:p>
            <a:r>
              <a:rPr lang="en-IN" dirty="0"/>
              <a:t>EVALUATION AND COMPARISONS</a:t>
            </a:r>
          </a:p>
        </p:txBody>
      </p:sp>
      <p:sp>
        <p:nvSpPr>
          <p:cNvPr id="3" name="Content Placeholder 2">
            <a:extLst>
              <a:ext uri="{FF2B5EF4-FFF2-40B4-BE49-F238E27FC236}">
                <a16:creationId xmlns:a16="http://schemas.microsoft.com/office/drawing/2014/main" id="{C5007A84-4829-4D12-8E52-EAF8D936169D}"/>
              </a:ext>
            </a:extLst>
          </p:cNvPr>
          <p:cNvSpPr>
            <a:spLocks noGrp="1"/>
          </p:cNvSpPr>
          <p:nvPr>
            <p:ph idx="1"/>
          </p:nvPr>
        </p:nvSpPr>
        <p:spPr>
          <a:xfrm>
            <a:off x="1534696" y="2248997"/>
            <a:ext cx="9520158" cy="3450613"/>
          </a:xfrm>
        </p:spPr>
        <p:txBody>
          <a:bodyPr/>
          <a:lstStyle/>
          <a:p>
            <a:r>
              <a:rPr lang="en-US" dirty="0"/>
              <a:t>Upgrading the properties of coverless image steganography, such as enhancing capacity, security, imperceptibility, and robustness, is this paper’s main contribution. </a:t>
            </a:r>
          </a:p>
          <a:p>
            <a:r>
              <a:rPr lang="en-US" dirty="0"/>
              <a:t>So, the proposed method was experimentally evaluated based on these four essential properties to assess its effectiveness and to verify and evaluate its efficiency. </a:t>
            </a:r>
          </a:p>
          <a:p>
            <a:r>
              <a:rPr lang="en-US" dirty="0"/>
              <a:t>The results were used to compare the effectiveness of the proposed method with existing coverless image steganography methods. </a:t>
            </a:r>
            <a:endParaRPr lang="en-IN" dirty="0"/>
          </a:p>
        </p:txBody>
      </p:sp>
    </p:spTree>
    <p:extLst>
      <p:ext uri="{BB962C8B-B14F-4D97-AF65-F5344CB8AC3E}">
        <p14:creationId xmlns:p14="http://schemas.microsoft.com/office/powerpoint/2010/main" val="1454570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8A8039-BEA4-41E5-960A-6301A414B148}"/>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CAPACITY</a:t>
            </a:r>
          </a:p>
          <a:p>
            <a:r>
              <a:rPr lang="en-US" dirty="0"/>
              <a:t> The proposed method’s hiding capacity is the highest amongst the available methods. Notably, the proposed method capacity is not limited to 120 bits/cover, as more bubbles can be added until the sheet capacity according to the actual needs.</a:t>
            </a:r>
            <a:endParaRPr lang="en-IN" dirty="0"/>
          </a:p>
        </p:txBody>
      </p:sp>
      <p:pic>
        <p:nvPicPr>
          <p:cNvPr id="4" name="Picture 3">
            <a:extLst>
              <a:ext uri="{FF2B5EF4-FFF2-40B4-BE49-F238E27FC236}">
                <a16:creationId xmlns:a16="http://schemas.microsoft.com/office/drawing/2014/main" id="{070CF363-DE41-4670-B05B-DA6BAC0AE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3282043"/>
            <a:ext cx="7810500" cy="2400300"/>
          </a:xfrm>
          <a:prstGeom prst="rect">
            <a:avLst/>
          </a:prstGeom>
        </p:spPr>
      </p:pic>
    </p:spTree>
    <p:extLst>
      <p:ext uri="{BB962C8B-B14F-4D97-AF65-F5344CB8AC3E}">
        <p14:creationId xmlns:p14="http://schemas.microsoft.com/office/powerpoint/2010/main" val="15156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2095D5C-50E2-4D36-820C-6FF1A2B09528}"/>
              </a:ext>
            </a:extLst>
          </p:cNvPr>
          <p:cNvSpPr txBox="1">
            <a:spLocks/>
          </p:cNvSpPr>
          <p:nvPr/>
        </p:nvSpPr>
        <p:spPr>
          <a:xfrm>
            <a:off x="643811" y="793102"/>
            <a:ext cx="11103429" cy="4889241"/>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IN" b="1" u="sng" dirty="0"/>
              <a:t>ROBUSTNESS</a:t>
            </a:r>
          </a:p>
          <a:p>
            <a:r>
              <a:rPr lang="en-US" dirty="0"/>
              <a:t>Robustness is the steganography method’s ability to resist attacks. The robustness of the coverless proposed method was tested, evaluated, and verified through experiments and comparisons. </a:t>
            </a:r>
          </a:p>
          <a:p>
            <a:r>
              <a:rPr lang="en-US" dirty="0"/>
              <a:t>First, a bit error rate (BER) must be defined. BER is a robustness measure of the steganography algorithm in the communication process, calculated as follows: </a:t>
            </a:r>
          </a:p>
          <a:p>
            <a:pPr marL="457200" lvl="1" indent="0">
              <a:buNone/>
            </a:pPr>
            <a:endParaRPr lang="en-US" dirty="0"/>
          </a:p>
          <a:p>
            <a:pPr marL="457200" lvl="1" indent="0">
              <a:buNone/>
            </a:pPr>
            <a:endParaRPr lang="en-US" dirty="0"/>
          </a:p>
          <a:p>
            <a:r>
              <a:rPr lang="en-US" dirty="0"/>
              <a:t>If BER = 0, no errors were found, and the secret bits were successfully extracted with 100% accuracy, which means that the method is 100% robust to this attack. Otherwise, if BER &gt; 0, an error rate exists in the extracted secret bits after the attack (i.e., some secret bits have been changed/damaged), which means the method is not 100% robust to this attack.</a:t>
            </a:r>
            <a:endParaRPr lang="en-IN" dirty="0"/>
          </a:p>
        </p:txBody>
      </p:sp>
      <p:pic>
        <p:nvPicPr>
          <p:cNvPr id="4" name="Picture 3">
            <a:extLst>
              <a:ext uri="{FF2B5EF4-FFF2-40B4-BE49-F238E27FC236}">
                <a16:creationId xmlns:a16="http://schemas.microsoft.com/office/drawing/2014/main" id="{02F381C6-3291-4EC5-85E8-B40CC66B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523" y="3237722"/>
            <a:ext cx="4200953" cy="594890"/>
          </a:xfrm>
          <a:prstGeom prst="rect">
            <a:avLst/>
          </a:prstGeom>
        </p:spPr>
      </p:pic>
    </p:spTree>
    <p:extLst>
      <p:ext uri="{BB962C8B-B14F-4D97-AF65-F5344CB8AC3E}">
        <p14:creationId xmlns:p14="http://schemas.microsoft.com/office/powerpoint/2010/main" val="741487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C117725-34DB-4FA9-903A-8EC1172F30CB}"/>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JPEG COMPRESSION ATTACK </a:t>
            </a:r>
          </a:p>
          <a:p>
            <a:r>
              <a:rPr lang="en-US" dirty="0"/>
              <a:t>JPEG is the compression standard for still images and is the most popular method. JPEG is a lossy compression that allows data to be lost and applied to images before/during transmission. The stego-image is modified/damaged through transmission if it is compressed. The proposed method robustness (BER) was measured against the JPEG attack. </a:t>
            </a:r>
          </a:p>
          <a:p>
            <a:endParaRPr lang="en-US" dirty="0"/>
          </a:p>
        </p:txBody>
      </p:sp>
      <p:pic>
        <p:nvPicPr>
          <p:cNvPr id="4" name="Picture 3">
            <a:extLst>
              <a:ext uri="{FF2B5EF4-FFF2-40B4-BE49-F238E27FC236}">
                <a16:creationId xmlns:a16="http://schemas.microsoft.com/office/drawing/2014/main" id="{6A4ED4E6-6F44-4A91-AD34-B20FCCF36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3429001"/>
            <a:ext cx="7810500" cy="1839200"/>
          </a:xfrm>
          <a:prstGeom prst="rect">
            <a:avLst/>
          </a:prstGeom>
        </p:spPr>
      </p:pic>
    </p:spTree>
    <p:extLst>
      <p:ext uri="{BB962C8B-B14F-4D97-AF65-F5344CB8AC3E}">
        <p14:creationId xmlns:p14="http://schemas.microsoft.com/office/powerpoint/2010/main" val="252623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EE41ACF-014B-4AFA-AFF9-CAFDF051DCF4}"/>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SCALING ATTACK </a:t>
            </a:r>
          </a:p>
          <a:p>
            <a:r>
              <a:rPr lang="en-US" dirty="0"/>
              <a:t>Stego-image scaling can destroy the extracted secret message. The results showed that at a 0.3 scaling ratio, the proposed method has three error bits out of the 120 bits. The BER was 0.02500. This error was due to the tiny size of the circles that the ML algorithm could not detect the circles. The BER of the proposed method at the 0.5, 0.75, and 1.5 scales was 0, which means the method is 100% robust, and the message was fully detected successfully.</a:t>
            </a:r>
            <a:endParaRPr lang="en-IN" dirty="0"/>
          </a:p>
        </p:txBody>
      </p:sp>
      <p:pic>
        <p:nvPicPr>
          <p:cNvPr id="4" name="Picture 3">
            <a:extLst>
              <a:ext uri="{FF2B5EF4-FFF2-40B4-BE49-F238E27FC236}">
                <a16:creationId xmlns:a16="http://schemas.microsoft.com/office/drawing/2014/main" id="{B09F322F-298D-4218-90A4-45D1C8631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3609781"/>
            <a:ext cx="7810500" cy="1485900"/>
          </a:xfrm>
          <a:prstGeom prst="rect">
            <a:avLst/>
          </a:prstGeom>
        </p:spPr>
      </p:pic>
    </p:spTree>
    <p:extLst>
      <p:ext uri="{BB962C8B-B14F-4D97-AF65-F5344CB8AC3E}">
        <p14:creationId xmlns:p14="http://schemas.microsoft.com/office/powerpoint/2010/main" val="177385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6A80AEF-C6A2-4381-B8C5-AE065D59787C}"/>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OTHER ATTACKS</a:t>
            </a:r>
          </a:p>
          <a:p>
            <a:r>
              <a:rPr lang="en-US" dirty="0"/>
              <a:t> The results of applying some attacks that are hard to resist by almost all image steganography methods, including color space conversion (i.e., red, green, blue (RGB) to greyscale conversion), thresholding (i.e., RGB to binary image conversion), conversion of file format, and digital into analog format conversion (i.e., print and scan stego-image).</a:t>
            </a:r>
          </a:p>
          <a:p>
            <a:r>
              <a:rPr lang="en-US" dirty="0"/>
              <a:t>The proposed method succeeded in resisting the above attacks, and the BER was 0, which means 100% robust to these types of attacks.</a:t>
            </a:r>
            <a:endParaRPr lang="en-IN" dirty="0"/>
          </a:p>
        </p:txBody>
      </p:sp>
      <p:pic>
        <p:nvPicPr>
          <p:cNvPr id="8" name="Picture 7">
            <a:extLst>
              <a:ext uri="{FF2B5EF4-FFF2-40B4-BE49-F238E27FC236}">
                <a16:creationId xmlns:a16="http://schemas.microsoft.com/office/drawing/2014/main" id="{22D48C0A-EBCC-4C0D-8DEF-580E0E26D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113" y="4031310"/>
            <a:ext cx="7810500" cy="1781175"/>
          </a:xfrm>
          <a:prstGeom prst="rect">
            <a:avLst/>
          </a:prstGeom>
        </p:spPr>
      </p:pic>
    </p:spTree>
    <p:extLst>
      <p:ext uri="{BB962C8B-B14F-4D97-AF65-F5344CB8AC3E}">
        <p14:creationId xmlns:p14="http://schemas.microsoft.com/office/powerpoint/2010/main" val="2966558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2D08F12-7E13-4660-A270-F4C5CC3F9912}"/>
              </a:ext>
            </a:extLst>
          </p:cNvPr>
          <p:cNvSpPr txBox="1">
            <a:spLocks/>
          </p:cNvSpPr>
          <p:nvPr/>
        </p:nvSpPr>
        <p:spPr>
          <a:xfrm>
            <a:off x="643811" y="793102"/>
            <a:ext cx="11103429" cy="4889241"/>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SECURITY </a:t>
            </a:r>
          </a:p>
          <a:p>
            <a:r>
              <a:rPr lang="en-US" dirty="0"/>
              <a:t>In the proposed method, there is no hidden message and no stego-image; it is only a bubble-sheet, which is not suspicious. </a:t>
            </a:r>
          </a:p>
          <a:p>
            <a:r>
              <a:rPr lang="en-US" dirty="0"/>
              <a:t>Data hiding methods should resist various steganalysis attacks. Unfortunately, almost all the existing image steganography methods are detectable by steganalysis tools that use the pixel bits changes resulting from the hiding operations applied in steganography methods.</a:t>
            </a:r>
          </a:p>
          <a:p>
            <a:r>
              <a:rPr lang="en-US" dirty="0"/>
              <a:t>However, these tools cannot efficiently detect coverless steganography methods because without employing a cover image for embedding the secret data, the proposed method directly finds the circle and marks it to map the secret bits. Notably, OMR sheets are not suspicious as they are used in exams and surveys, and they have not been previously used as cover images.</a:t>
            </a:r>
          </a:p>
          <a:p>
            <a:r>
              <a:rPr lang="en-US" dirty="0"/>
              <a:t>Thus, the proposed method provides a high-security level, and is hard for an attacker to detect the payload. </a:t>
            </a:r>
          </a:p>
          <a:p>
            <a:endParaRPr lang="en-IN" dirty="0"/>
          </a:p>
        </p:txBody>
      </p:sp>
    </p:spTree>
    <p:extLst>
      <p:ext uri="{BB962C8B-B14F-4D97-AF65-F5344CB8AC3E}">
        <p14:creationId xmlns:p14="http://schemas.microsoft.com/office/powerpoint/2010/main" val="13552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DE2E002-C1BE-4FCA-8B49-57CB4EB99B0E}"/>
              </a:ext>
            </a:extLst>
          </p:cNvPr>
          <p:cNvSpPr txBox="1">
            <a:spLocks/>
          </p:cNvSpPr>
          <p:nvPr/>
        </p:nvSpPr>
        <p:spPr>
          <a:xfrm>
            <a:off x="643811" y="793102"/>
            <a:ext cx="11103429" cy="4889241"/>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CONCLUSION </a:t>
            </a:r>
          </a:p>
          <a:p>
            <a:r>
              <a:rPr lang="en-US" dirty="0"/>
              <a:t>In this paper, a highly robust, highly secure, and highly embedding capacity coverless image steganography method based on OMR and RBML was proposed.</a:t>
            </a:r>
          </a:p>
          <a:p>
            <a:r>
              <a:rPr lang="en-US" dirty="0"/>
              <a:t>Finally, the proposed coverless steganography method has some advantages compared to current coverless methods: </a:t>
            </a:r>
          </a:p>
          <a:p>
            <a:pPr lvl="1"/>
            <a:r>
              <a:rPr lang="en-US" dirty="0"/>
              <a:t>No database is required. No database is needed for cover images, neither at the sender side nor the receiver side, compared with previously reported coverless methods. </a:t>
            </a:r>
          </a:p>
          <a:p>
            <a:pPr lvl="1"/>
            <a:r>
              <a:rPr lang="en-US" dirty="0"/>
              <a:t>No secret information sharing required. No information has to be shared between the sender and receiver, such as databases, labels, bit locations, etc. </a:t>
            </a:r>
          </a:p>
          <a:p>
            <a:pPr lvl="1"/>
            <a:r>
              <a:rPr lang="en-US" dirty="0"/>
              <a:t>No time wasted in searching. Almost all previous methods have to search within a database for the required image. Searching for images in databases can be slow, depending on the size of the database. </a:t>
            </a:r>
          </a:p>
          <a:p>
            <a:pPr lvl="1"/>
            <a:r>
              <a:rPr lang="en-US" dirty="0"/>
              <a:t>Very high capacity. The proposed method has the highest embedding capacity among the previously proposed methods. Also, embedding capacity can be increased as required. </a:t>
            </a:r>
          </a:p>
          <a:p>
            <a:endParaRPr lang="en-US" dirty="0"/>
          </a:p>
          <a:p>
            <a:endParaRPr lang="en-IN" dirty="0"/>
          </a:p>
        </p:txBody>
      </p:sp>
    </p:spTree>
    <p:extLst>
      <p:ext uri="{BB962C8B-B14F-4D97-AF65-F5344CB8AC3E}">
        <p14:creationId xmlns:p14="http://schemas.microsoft.com/office/powerpoint/2010/main" val="130801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4C7F26B-EB7D-4C11-8AF6-B4328314FC7F}"/>
              </a:ext>
            </a:extLst>
          </p:cNvPr>
          <p:cNvSpPr txBox="1">
            <a:spLocks/>
          </p:cNvSpPr>
          <p:nvPr/>
        </p:nvSpPr>
        <p:spPr>
          <a:xfrm>
            <a:off x="544285" y="984379"/>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Very high robustness. </a:t>
            </a:r>
          </a:p>
          <a:p>
            <a:r>
              <a:rPr lang="en-US" dirty="0"/>
              <a:t>Very high security as bubble sheets are not suspicious and have not been previously used as a cover file.</a:t>
            </a:r>
          </a:p>
          <a:p>
            <a:r>
              <a:rPr lang="en-US" dirty="0"/>
              <a:t>In the OMR phase, no special or expensive tools are required.</a:t>
            </a:r>
            <a:endParaRPr lang="en-IN" dirty="0"/>
          </a:p>
        </p:txBody>
      </p:sp>
    </p:spTree>
    <p:extLst>
      <p:ext uri="{BB962C8B-B14F-4D97-AF65-F5344CB8AC3E}">
        <p14:creationId xmlns:p14="http://schemas.microsoft.com/office/powerpoint/2010/main" val="3722697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CAE0F72-86F0-4362-8259-DDDCBB007E39}"/>
              </a:ext>
            </a:extLst>
          </p:cNvPr>
          <p:cNvSpPr txBox="1">
            <a:spLocks/>
          </p:cNvSpPr>
          <p:nvPr/>
        </p:nvSpPr>
        <p:spPr>
          <a:xfrm>
            <a:off x="3420352" y="2528756"/>
            <a:ext cx="5351296" cy="180048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5500" dirty="0"/>
              <a:t>THANK YOU</a:t>
            </a:r>
            <a:endParaRPr lang="en-IN" sz="5500" dirty="0"/>
          </a:p>
        </p:txBody>
      </p:sp>
    </p:spTree>
    <p:extLst>
      <p:ext uri="{BB962C8B-B14F-4D97-AF65-F5344CB8AC3E}">
        <p14:creationId xmlns:p14="http://schemas.microsoft.com/office/powerpoint/2010/main" val="209066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960D-9705-477D-9D5C-8533BA44F300}"/>
              </a:ext>
            </a:extLst>
          </p:cNvPr>
          <p:cNvSpPr>
            <a:spLocks noGrp="1"/>
          </p:cNvSpPr>
          <p:nvPr>
            <p:ph type="title"/>
          </p:nvPr>
        </p:nvSpPr>
        <p:spPr>
          <a:xfrm>
            <a:off x="1534696" y="645899"/>
            <a:ext cx="9520158" cy="1049235"/>
          </a:xfrm>
        </p:spPr>
        <p:txBody>
          <a:bodyPr/>
          <a:lstStyle/>
          <a:p>
            <a:r>
              <a:rPr lang="en-IN" dirty="0"/>
              <a:t>INTRODUCTION</a:t>
            </a:r>
          </a:p>
        </p:txBody>
      </p:sp>
      <p:sp>
        <p:nvSpPr>
          <p:cNvPr id="3" name="Content Placeholder 2">
            <a:extLst>
              <a:ext uri="{FF2B5EF4-FFF2-40B4-BE49-F238E27FC236}">
                <a16:creationId xmlns:a16="http://schemas.microsoft.com/office/drawing/2014/main" id="{791F2818-D32D-421B-BD83-5D8C0C5626B4}"/>
              </a:ext>
            </a:extLst>
          </p:cNvPr>
          <p:cNvSpPr>
            <a:spLocks noGrp="1"/>
          </p:cNvSpPr>
          <p:nvPr>
            <p:ph idx="1"/>
          </p:nvPr>
        </p:nvSpPr>
        <p:spPr>
          <a:xfrm>
            <a:off x="1335921" y="2286319"/>
            <a:ext cx="9520158" cy="3450613"/>
          </a:xfrm>
        </p:spPr>
        <p:txBody>
          <a:bodyPr>
            <a:normAutofit/>
          </a:bodyPr>
          <a:lstStyle/>
          <a:p>
            <a:r>
              <a:rPr lang="en-US" dirty="0"/>
              <a:t>Communicating and storing sensitive and confidential information has become part of day-to-day life. </a:t>
            </a:r>
          </a:p>
          <a:p>
            <a:r>
              <a:rPr lang="en-US" dirty="0"/>
              <a:t>Information transmission has increased exponentially. </a:t>
            </a:r>
          </a:p>
          <a:p>
            <a:r>
              <a:rPr lang="en-US" dirty="0"/>
              <a:t>Thus, secure transmission and storage of private information have received many researchers attention. </a:t>
            </a:r>
          </a:p>
          <a:p>
            <a:r>
              <a:rPr lang="en-US" dirty="0"/>
              <a:t>As such, many techniques for hiding private and sensitive information in digital carriers have been developed. Hiding this information in images, text, videos, and audio is termed steganography.</a:t>
            </a:r>
            <a:endParaRPr lang="en-IN" dirty="0"/>
          </a:p>
        </p:txBody>
      </p:sp>
    </p:spTree>
    <p:extLst>
      <p:ext uri="{BB962C8B-B14F-4D97-AF65-F5344CB8AC3E}">
        <p14:creationId xmlns:p14="http://schemas.microsoft.com/office/powerpoint/2010/main" val="350521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FDA3DFA-AD93-4418-9FAE-12918D2562DF}"/>
              </a:ext>
            </a:extLst>
          </p:cNvPr>
          <p:cNvSpPr txBox="1">
            <a:spLocks/>
          </p:cNvSpPr>
          <p:nvPr/>
        </p:nvSpPr>
        <p:spPr>
          <a:xfrm>
            <a:off x="544285" y="597159"/>
            <a:ext cx="11103429" cy="5038531"/>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dirty="0"/>
          </a:p>
          <a:p>
            <a:pPr marL="0" indent="0" algn="ctr">
              <a:buNone/>
            </a:pPr>
            <a:r>
              <a:rPr lang="en-US" b="1" u="sng" dirty="0"/>
              <a:t> IMAGE STEGANOGRAPHY</a:t>
            </a:r>
          </a:p>
          <a:p>
            <a:r>
              <a:rPr lang="en-US" dirty="0"/>
              <a:t>Steganography is a method to secure messages during transmission by concealing them within a carrier such as an image, video, text, or audio, which results in stego media. </a:t>
            </a:r>
          </a:p>
          <a:p>
            <a:r>
              <a:rPr lang="en-US" dirty="0"/>
              <a:t>By using steganography, the secret message format does not change, and the actual data are maintained.</a:t>
            </a:r>
          </a:p>
          <a:p>
            <a:r>
              <a:rPr lang="en-US" dirty="0"/>
              <a:t>The objectives are to provide end-to-end secure data communication and personal data protection.</a:t>
            </a:r>
          </a:p>
          <a:p>
            <a:r>
              <a:rPr lang="en-US" dirty="0"/>
              <a:t>The cover medium chosen for embedding must have two features: it should be familiar, and the modifications should be invisible to a third party. </a:t>
            </a:r>
          </a:p>
          <a:p>
            <a:r>
              <a:rPr lang="en-US" dirty="0"/>
              <a:t>Digital images are the most famous carrier in steganography because they contain significant amounts of redundant data and can conceal sensitive data without any visible effects. </a:t>
            </a:r>
          </a:p>
          <a:p>
            <a:r>
              <a:rPr lang="en-US" dirty="0"/>
              <a:t>So, in image steganography, confidential information is exclusively hidden in images.</a:t>
            </a:r>
          </a:p>
          <a:p>
            <a:endParaRPr lang="en-US" dirty="0"/>
          </a:p>
          <a:p>
            <a:endParaRPr lang="en-IN" dirty="0"/>
          </a:p>
        </p:txBody>
      </p:sp>
    </p:spTree>
    <p:extLst>
      <p:ext uri="{BB962C8B-B14F-4D97-AF65-F5344CB8AC3E}">
        <p14:creationId xmlns:p14="http://schemas.microsoft.com/office/powerpoint/2010/main" val="421066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D532E6C-6CC4-450B-8F96-106E2C34F895}"/>
              </a:ext>
            </a:extLst>
          </p:cNvPr>
          <p:cNvSpPr txBox="1">
            <a:spLocks/>
          </p:cNvSpPr>
          <p:nvPr/>
        </p:nvSpPr>
        <p:spPr>
          <a:xfrm>
            <a:off x="643811" y="391886"/>
            <a:ext cx="11103429" cy="551439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endParaRPr lang="en-US" b="1" u="sng" dirty="0"/>
          </a:p>
          <a:p>
            <a:pPr marL="0" indent="0" algn="ctr">
              <a:buNone/>
            </a:pPr>
            <a:r>
              <a:rPr lang="en-US" b="1" u="sng" dirty="0"/>
              <a:t>GENERAL IMAGE STEGANOGRAPHY PROCEDURE </a:t>
            </a:r>
          </a:p>
          <a:p>
            <a:r>
              <a:rPr lang="en-US" dirty="0"/>
              <a:t>The primary goal of digital image steganography is the unnoticeable concealment of private or secret data inside a cover image. </a:t>
            </a:r>
          </a:p>
          <a:p>
            <a:r>
              <a:rPr lang="en-US" dirty="0"/>
              <a:t>The secret message type may be image, bits, text, or video files. </a:t>
            </a:r>
          </a:p>
          <a:p>
            <a:r>
              <a:rPr lang="en-US" dirty="0"/>
              <a:t>The embedded data hidden in a carrier image are termed a ‘secret message’ or ‘payload,’ and the result is a ‘stego-image.’ </a:t>
            </a:r>
          </a:p>
          <a:p>
            <a:r>
              <a:rPr lang="en-US" dirty="0"/>
              <a:t>Then stego-image is shared through an insecure channel. </a:t>
            </a:r>
          </a:p>
          <a:p>
            <a:r>
              <a:rPr lang="en-US" dirty="0"/>
              <a:t>For better security, security systems may use an encryption algorithm and optional key throughout the embedding process. This key may contain data such as embedding coefficients, the password used in the encryption process, etc. </a:t>
            </a:r>
            <a:endParaRPr lang="en-IN" dirty="0"/>
          </a:p>
          <a:p>
            <a:endParaRPr lang="en-US" dirty="0"/>
          </a:p>
        </p:txBody>
      </p:sp>
    </p:spTree>
    <p:extLst>
      <p:ext uri="{BB962C8B-B14F-4D97-AF65-F5344CB8AC3E}">
        <p14:creationId xmlns:p14="http://schemas.microsoft.com/office/powerpoint/2010/main" val="85669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815A8D2-5908-4B7E-B9BE-2FA1FF0F7F25}"/>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It must be shared between the sender and recipient. </a:t>
            </a:r>
          </a:p>
          <a:p>
            <a:r>
              <a:rPr lang="en-US" dirty="0"/>
              <a:t>So, image steganography terms are : </a:t>
            </a:r>
          </a:p>
          <a:p>
            <a:pPr lvl="1"/>
            <a:r>
              <a:rPr lang="en-US" dirty="0"/>
              <a:t>Secret message (payload): sensitive information that is embedded in the carrier image, </a:t>
            </a:r>
          </a:p>
          <a:p>
            <a:pPr lvl="1"/>
            <a:r>
              <a:rPr lang="en-US" dirty="0"/>
              <a:t>Cover image (carrier): an original image that is used as the medium to hold the payload, </a:t>
            </a:r>
          </a:p>
          <a:p>
            <a:pPr lvl="1"/>
            <a:r>
              <a:rPr lang="en-US" dirty="0"/>
              <a:t>Stego-image: resultant image after hiding the payload within the carrier image, and </a:t>
            </a:r>
          </a:p>
          <a:p>
            <a:pPr lvl="1"/>
            <a:r>
              <a:rPr lang="en-US" dirty="0"/>
              <a:t>Stego-key: optional additional information that is used for embedding and extracting the payload</a:t>
            </a:r>
            <a:endParaRPr lang="en-US" dirty="0">
              <a:solidFill>
                <a:srgbClr val="333333"/>
              </a:solidFill>
            </a:endParaRPr>
          </a:p>
          <a:p>
            <a:r>
              <a:rPr lang="en-US" dirty="0"/>
              <a:t>The image steganography system comprises two phases: embedding and extracting the secret message. </a:t>
            </a:r>
          </a:p>
          <a:p>
            <a:r>
              <a:rPr lang="en-US" dirty="0"/>
              <a:t>In the embedding phase, the secret message or payload is hidden in locations selected within the carrier image, depending on the steganography method. Then stego-image is submitted to the recipient.</a:t>
            </a:r>
            <a:endParaRPr lang="en-IN" dirty="0"/>
          </a:p>
        </p:txBody>
      </p:sp>
    </p:spTree>
    <p:extLst>
      <p:ext uri="{BB962C8B-B14F-4D97-AF65-F5344CB8AC3E}">
        <p14:creationId xmlns:p14="http://schemas.microsoft.com/office/powerpoint/2010/main" val="247274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ED6BE46-B517-4592-BE03-EC2C0B5E4975}"/>
              </a:ext>
            </a:extLst>
          </p:cNvPr>
          <p:cNvSpPr txBox="1">
            <a:spLocks/>
          </p:cNvSpPr>
          <p:nvPr/>
        </p:nvSpPr>
        <p:spPr>
          <a:xfrm>
            <a:off x="643811" y="793102"/>
            <a:ext cx="11103429" cy="4889241"/>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IMAGE STEGANOGRAPHY REQUIREMENTS </a:t>
            </a:r>
          </a:p>
          <a:p>
            <a:r>
              <a:rPr lang="en-US" dirty="0"/>
              <a:t>Any image steganography system has four essential properties: robustness, capacity, imperceptibility, and security to test its effectiveness. </a:t>
            </a:r>
          </a:p>
          <a:p>
            <a:r>
              <a:rPr lang="en-US" dirty="0"/>
              <a:t>Robustness: Robustness is the ability to embed and extract the hidden payload from a stego-image even if it is damaged/modified during transmission or by some third party.</a:t>
            </a:r>
          </a:p>
          <a:p>
            <a:r>
              <a:rPr lang="en-US" dirty="0"/>
              <a:t>Payload Capacity: Payload capacity is the maximum amount of data that can be hidden inside the carrier image.</a:t>
            </a:r>
          </a:p>
          <a:p>
            <a:r>
              <a:rPr lang="en-US" dirty="0"/>
              <a:t>Imperceptibility (Undetectability): Imperceptibility or undetectability, means how much the stego-image is indistinguishable from the carrier image i.e. they should look identical.</a:t>
            </a:r>
          </a:p>
          <a:p>
            <a:r>
              <a:rPr lang="en-US" dirty="0"/>
              <a:t>Security: Security means how stego-images can resist different steganalysis attacks. Another critical requirement of any image steganography system is the secure transmission of the payload. </a:t>
            </a:r>
          </a:p>
          <a:p>
            <a:endParaRPr lang="en-US" dirty="0"/>
          </a:p>
        </p:txBody>
      </p:sp>
    </p:spTree>
    <p:extLst>
      <p:ext uri="{BB962C8B-B14F-4D97-AF65-F5344CB8AC3E}">
        <p14:creationId xmlns:p14="http://schemas.microsoft.com/office/powerpoint/2010/main" val="348974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2ED7C5-77C2-465E-A030-89FF06C39295}"/>
              </a:ext>
            </a:extLst>
          </p:cNvPr>
          <p:cNvSpPr txBox="1">
            <a:spLocks/>
          </p:cNvSpPr>
          <p:nvPr/>
        </p:nvSpPr>
        <p:spPr>
          <a:xfrm>
            <a:off x="643811" y="83976"/>
            <a:ext cx="11103429" cy="588761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endParaRPr lang="en-US" b="1" u="sng" dirty="0"/>
          </a:p>
          <a:p>
            <a:pPr marL="0" indent="0" algn="ctr">
              <a:buNone/>
            </a:pPr>
            <a:r>
              <a:rPr lang="en-US" b="1" u="sng" dirty="0"/>
              <a:t>IMAGE STEGANOGRAPHY CLASSIFICATIONS </a:t>
            </a:r>
          </a:p>
          <a:p>
            <a:r>
              <a:rPr lang="en-US" b="0" i="0" dirty="0">
                <a:solidFill>
                  <a:srgbClr val="333333"/>
                </a:solidFill>
                <a:effectLst/>
              </a:rPr>
              <a:t>The image steganography can be categorized into two domains such as Transform and Spatial domains.</a:t>
            </a:r>
            <a:endParaRPr lang="en-US" sz="2000" dirty="0">
              <a:solidFill>
                <a:srgbClr val="333333"/>
              </a:solidFill>
            </a:endParaRPr>
          </a:p>
        </p:txBody>
      </p:sp>
      <p:pic>
        <p:nvPicPr>
          <p:cNvPr id="3" name="Picture 2">
            <a:extLst>
              <a:ext uri="{FF2B5EF4-FFF2-40B4-BE49-F238E27FC236}">
                <a16:creationId xmlns:a16="http://schemas.microsoft.com/office/drawing/2014/main" id="{4A4BA151-9279-40F4-A097-4AA4A2A49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53" y="2211356"/>
            <a:ext cx="9735352" cy="3275044"/>
          </a:xfrm>
          <a:prstGeom prst="rect">
            <a:avLst/>
          </a:prstGeom>
        </p:spPr>
      </p:pic>
    </p:spTree>
    <p:extLst>
      <p:ext uri="{BB962C8B-B14F-4D97-AF65-F5344CB8AC3E}">
        <p14:creationId xmlns:p14="http://schemas.microsoft.com/office/powerpoint/2010/main" val="369801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6CFA02-67C7-4C8E-B3B2-5DBA8BBA0403}"/>
              </a:ext>
            </a:extLst>
          </p:cNvPr>
          <p:cNvSpPr txBox="1">
            <a:spLocks/>
          </p:cNvSpPr>
          <p:nvPr/>
        </p:nvSpPr>
        <p:spPr>
          <a:xfrm>
            <a:off x="643811" y="363894"/>
            <a:ext cx="11103429" cy="570100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b="1" u="sng" dirty="0"/>
              <a:t>COVERLESS IMAGE STEGANOGRAPHY</a:t>
            </a:r>
          </a:p>
          <a:p>
            <a:r>
              <a:rPr lang="en-US" sz="1800" dirty="0"/>
              <a:t>In almost all traditional image steganography methods, the payload is embedded into cover image pixels, because of which the pixels of the cover image get changed. </a:t>
            </a:r>
          </a:p>
          <a:p>
            <a:r>
              <a:rPr lang="en-US" sz="1800" dirty="0"/>
              <a:t>In these methods, the stego-images may be detected by any image steganalysis tool, and due to this, security cannot be guaranteed. To address this issue, a coverless data hiding concept has been proposed. </a:t>
            </a:r>
          </a:p>
          <a:p>
            <a:r>
              <a:rPr lang="en-US" sz="1800" dirty="0"/>
              <a:t>Coverless data hiding was proposed to resist existing steganalysis tools. </a:t>
            </a:r>
          </a:p>
          <a:p>
            <a:r>
              <a:rPr lang="en-US" sz="1800" dirty="0"/>
              <a:t>Compared with traditional steganography, coverless steganography does not change the cover pixels, such as LSB, etc.</a:t>
            </a:r>
          </a:p>
          <a:p>
            <a:r>
              <a:rPr lang="en-US" sz="1800" dirty="0"/>
              <a:t>Therefore, the security of coverless steganography methods is higher than traditional steganography methods.</a:t>
            </a:r>
          </a:p>
          <a:p>
            <a:r>
              <a:rPr lang="en-US" sz="1800" dirty="0"/>
              <a:t>Coverless information hiding does not mean that a cover is not required. </a:t>
            </a:r>
          </a:p>
          <a:p>
            <a:r>
              <a:rPr lang="en-US" sz="1800" dirty="0"/>
              <a:t>However, compared with traditional steganography, coverless steganography directly uses the contents of the cover itself to represent the payload.</a:t>
            </a:r>
          </a:p>
          <a:p>
            <a:endParaRPr lang="en-US" dirty="0"/>
          </a:p>
          <a:p>
            <a:endParaRPr lang="en-US" dirty="0"/>
          </a:p>
        </p:txBody>
      </p:sp>
    </p:spTree>
    <p:extLst>
      <p:ext uri="{BB962C8B-B14F-4D97-AF65-F5344CB8AC3E}">
        <p14:creationId xmlns:p14="http://schemas.microsoft.com/office/powerpoint/2010/main" val="41243799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1839</TotalTime>
  <Words>2814</Words>
  <Application>Microsoft Office PowerPoint</Application>
  <PresentationFormat>Widescreen</PresentationFormat>
  <Paragraphs>130</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Palatino Linotype</vt:lpstr>
      <vt:lpstr>Gallery</vt:lpstr>
      <vt:lpstr>Coverless Image Steganography Based on Optical Mark Recognition and Rule Based Machine Learning</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vt:lpstr>
      <vt:lpstr>PowerPoint Presentation</vt:lpstr>
      <vt:lpstr>PowerPoint Presentation</vt:lpstr>
      <vt:lpstr>PowerPoint Presentation</vt:lpstr>
      <vt:lpstr>PowerPoint Presentation</vt:lpstr>
      <vt:lpstr>PowerPoint Presentation</vt:lpstr>
      <vt:lpstr>PowerPoint Presentation</vt:lpstr>
      <vt:lpstr>EVALUATION AND COMPARISONS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Coverless Image Steganography Based on Optical Mark Recognition and Machine Learning</dc:title>
  <dc:creator>Adith Shetty</dc:creator>
  <cp:lastModifiedBy>Adith Shetty</cp:lastModifiedBy>
  <cp:revision>97</cp:revision>
  <dcterms:created xsi:type="dcterms:W3CDTF">2022-03-26T11:24:45Z</dcterms:created>
  <dcterms:modified xsi:type="dcterms:W3CDTF">2022-05-07T09:18:36Z</dcterms:modified>
</cp:coreProperties>
</file>