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57"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48A87A34-81AB-432B-8DAE-1953F412C126}" type="datetimeFigureOut">
              <a:rPr lang="en-US" dirty="0"/>
              <a:t>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48A87A34-81AB-432B-8DAE-1953F412C126}" type="datetimeFigureOut">
              <a:rPr lang="en-US" dirty="0"/>
              <a:t>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zh-TW" altLang="en-US" smtClean="0"/>
              <a:t>按一下以編輯母片標題樣式</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48A87A34-81AB-432B-8DAE-1953F412C126}" type="datetimeFigureOut">
              <a:rPr lang="en-US" dirty="0"/>
              <a:t>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48A87A34-81AB-432B-8DAE-1953F412C126}" type="datetimeFigureOut">
              <a:rPr lang="en-US" dirty="0"/>
              <a:t>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欄">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zh-TW" altLang="en-US" smtClean="0"/>
              <a:t>按一下以編輯母片標題樣式</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3" name="Date Placeholder 2"/>
          <p:cNvSpPr>
            <a:spLocks noGrp="1"/>
          </p:cNvSpPr>
          <p:nvPr>
            <p:ph type="dt" sz="half" idx="10"/>
          </p:nvPr>
        </p:nvSpPr>
        <p:spPr/>
        <p:txBody>
          <a:bodyPr/>
          <a:lstStyle/>
          <a:p>
            <a:fld id="{48A87A34-81AB-432B-8DAE-1953F412C126}" type="datetimeFigureOut">
              <a:rPr lang="en-US" dirty="0"/>
              <a:t>1/16/2021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圖片欄">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zh-TW" altLang="en-US" smtClean="0"/>
              <a:t>按一下以編輯母片標題樣式</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3" name="Date Placeholder 2"/>
          <p:cNvSpPr>
            <a:spLocks noGrp="1"/>
          </p:cNvSpPr>
          <p:nvPr>
            <p:ph type="dt" sz="half" idx="10"/>
          </p:nvPr>
        </p:nvSpPr>
        <p:spPr/>
        <p:txBody>
          <a:bodyPr/>
          <a:lstStyle/>
          <a:p>
            <a:fld id="{48A87A34-81AB-432B-8DAE-1953F412C126}" type="datetimeFigureOut">
              <a:rPr lang="en-US" dirty="0"/>
              <a:t>1/16/2021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zh-TW" altLang="en-US" smtClean="0"/>
              <a:t>按一下以編輯母片標題樣式</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48A87A34-81AB-432B-8DAE-1953F412C126}" type="datetimeFigureOut">
              <a:rPr lang="en-US" dirty="0"/>
              <a:t>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TW" altLang="en-US" smtClean="0"/>
              <a:t>按一下以編輯母片標題樣式</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12" name="Content Placeholder 3"/>
          <p:cNvSpPr>
            <a:spLocks noGrp="1"/>
          </p:cNvSpPr>
          <p:nvPr>
            <p:ph sz="quarter" idx="13"/>
          </p:nvPr>
        </p:nvSpPr>
        <p:spPr>
          <a:xfrm>
            <a:off x="913774" y="3051012"/>
            <a:ext cx="5106027" cy="2740187"/>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13" name="Content Placeholder 5"/>
          <p:cNvSpPr>
            <a:spLocks noGrp="1"/>
          </p:cNvSpPr>
          <p:nvPr>
            <p:ph sz="quarter" idx="14"/>
          </p:nvPr>
        </p:nvSpPr>
        <p:spPr>
          <a:xfrm>
            <a:off x="6172200" y="3051012"/>
            <a:ext cx="5105401" cy="2740187"/>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zh-TW" altLang="en-US" smtClean="0"/>
              <a:t>按一下以編輯母片標題樣式</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48A87A34-81AB-432B-8DAE-1953F412C126}" type="datetimeFigureOut">
              <a:rPr lang="en-US" dirty="0"/>
              <a:t>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48A87A34-81AB-432B-8DAE-1953F412C126}" type="datetimeFigureOut">
              <a:rPr lang="en-US" dirty="0"/>
              <a:t>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1/16/2021</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scm.com/book/zh-tw/v2" TargetMode="External"/><Relationship Id="rId2" Type="http://schemas.openxmlformats.org/officeDocument/2006/relationships/hyperlink" Target="https://zh.wikipedia.org/zh-tw/GitHub" TargetMode="External"/><Relationship Id="rId1" Type="http://schemas.openxmlformats.org/officeDocument/2006/relationships/slideLayout" Target="../slideLayouts/slideLayout2.xml"/><Relationship Id="rId5" Type="http://schemas.openxmlformats.org/officeDocument/2006/relationships/hyperlink" Target="https://gitbook.tw/" TargetMode="External"/><Relationship Id="rId4" Type="http://schemas.openxmlformats.org/officeDocument/2006/relationships/hyperlink" Target="https://backlog.com/git-tutorial/tw/"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err="1">
                <a:latin typeface="標楷體" panose="03000509000000000000" pitchFamily="65" charset="-120"/>
                <a:ea typeface="標楷體" panose="03000509000000000000" pitchFamily="65" charset="-120"/>
              </a:rPr>
              <a:t>git</a:t>
            </a:r>
            <a:r>
              <a:rPr lang="en-US" altLang="zh-TW" dirty="0">
                <a:latin typeface="標楷體" panose="03000509000000000000" pitchFamily="65" charset="-120"/>
                <a:ea typeface="標楷體" panose="03000509000000000000" pitchFamily="65" charset="-120"/>
              </a:rPr>
              <a:t> / </a:t>
            </a:r>
            <a:r>
              <a:rPr lang="en-US" altLang="zh-TW" dirty="0" err="1" smtClean="0">
                <a:latin typeface="標楷體" panose="03000509000000000000" pitchFamily="65" charset="-120"/>
                <a:ea typeface="標楷體" panose="03000509000000000000" pitchFamily="65" charset="-120"/>
              </a:rPr>
              <a:t>github</a:t>
            </a:r>
            <a:r>
              <a:rPr lang="zh-TW" altLang="en-US" dirty="0" smtClean="0">
                <a:latin typeface="標楷體" panose="03000509000000000000" pitchFamily="65" charset="-120"/>
                <a:ea typeface="標楷體" panose="03000509000000000000" pitchFamily="65" charset="-120"/>
              </a:rPr>
              <a:t>心得報告</a:t>
            </a:r>
            <a:endParaRPr lang="zh-TW" altLang="en-US" dirty="0">
              <a:latin typeface="標楷體" panose="03000509000000000000" pitchFamily="65" charset="-120"/>
              <a:ea typeface="標楷體" panose="03000509000000000000" pitchFamily="65" charset="-120"/>
            </a:endParaRPr>
          </a:p>
        </p:txBody>
      </p:sp>
      <p:sp>
        <p:nvSpPr>
          <p:cNvPr id="3" name="副標題 2"/>
          <p:cNvSpPr>
            <a:spLocks noGrp="1"/>
          </p:cNvSpPr>
          <p:nvPr>
            <p:ph type="subTitle" idx="1"/>
          </p:nvPr>
        </p:nvSpPr>
        <p:spPr/>
        <p:txBody>
          <a:bodyPr/>
          <a:lstStyle/>
          <a:p>
            <a:r>
              <a:rPr lang="zh-TW" altLang="en-US" i="1" dirty="0" smtClean="0">
                <a:solidFill>
                  <a:schemeClr val="tx1"/>
                </a:solidFill>
                <a:latin typeface="標楷體" panose="03000509000000000000" pitchFamily="65" charset="-120"/>
                <a:ea typeface="標楷體" panose="03000509000000000000" pitchFamily="65" charset="-120"/>
              </a:rPr>
              <a:t>資工三  黃</a:t>
            </a:r>
            <a:r>
              <a:rPr lang="zh-TW" altLang="en-US" i="1" dirty="0">
                <a:solidFill>
                  <a:schemeClr val="tx1"/>
                </a:solidFill>
                <a:latin typeface="標楷體" panose="03000509000000000000" pitchFamily="65" charset="-120"/>
                <a:ea typeface="標楷體" panose="03000509000000000000" pitchFamily="65" charset="-120"/>
              </a:rPr>
              <a:t>炯瑞</a:t>
            </a:r>
          </a:p>
        </p:txBody>
      </p:sp>
    </p:spTree>
    <p:extLst>
      <p:ext uri="{BB962C8B-B14F-4D97-AF65-F5344CB8AC3E}">
        <p14:creationId xmlns:p14="http://schemas.microsoft.com/office/powerpoint/2010/main" val="142691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目錄</a:t>
            </a:r>
          </a:p>
        </p:txBody>
      </p:sp>
      <p:sp>
        <p:nvSpPr>
          <p:cNvPr id="3" name="內容版面配置區 2"/>
          <p:cNvSpPr>
            <a:spLocks noGrp="1"/>
          </p:cNvSpPr>
          <p:nvPr>
            <p:ph sz="quarter" idx="13"/>
          </p:nvPr>
        </p:nvSpPr>
        <p:spPr/>
        <p:txBody>
          <a:bodyPr/>
          <a:lstStyle/>
          <a:p>
            <a:r>
              <a:rPr lang="en-US" altLang="zh-TW" dirty="0" err="1" smtClean="0"/>
              <a:t>Github</a:t>
            </a:r>
            <a:r>
              <a:rPr lang="zh-TW" altLang="en-US" dirty="0" smtClean="0"/>
              <a:t>是什麼</a:t>
            </a:r>
            <a:r>
              <a:rPr lang="en-US" altLang="zh-TW" dirty="0" smtClean="0"/>
              <a:t>…P3</a:t>
            </a:r>
          </a:p>
          <a:p>
            <a:r>
              <a:rPr lang="en-US" altLang="zh-TW" dirty="0" err="1" smtClean="0"/>
              <a:t>github</a:t>
            </a:r>
            <a:r>
              <a:rPr lang="zh-TW" altLang="en-US" dirty="0" smtClean="0"/>
              <a:t>所提供的服務</a:t>
            </a:r>
            <a:r>
              <a:rPr lang="en-US" altLang="zh-TW" dirty="0" smtClean="0"/>
              <a:t>…P4</a:t>
            </a:r>
          </a:p>
          <a:p>
            <a:r>
              <a:rPr lang="en-US" altLang="zh-TW" dirty="0" err="1" smtClean="0"/>
              <a:t>github</a:t>
            </a:r>
            <a:r>
              <a:rPr lang="zh-TW" altLang="en-US" dirty="0" smtClean="0"/>
              <a:t>的基礎指令</a:t>
            </a:r>
            <a:r>
              <a:rPr lang="en-US" altLang="zh-TW" dirty="0" smtClean="0"/>
              <a:t>…P5</a:t>
            </a:r>
          </a:p>
          <a:p>
            <a:r>
              <a:rPr lang="zh-TW" altLang="en-US" dirty="0" smtClean="0"/>
              <a:t>心得</a:t>
            </a:r>
            <a:r>
              <a:rPr lang="en-US" altLang="zh-TW" dirty="0" smtClean="0"/>
              <a:t>…P6</a:t>
            </a:r>
          </a:p>
          <a:p>
            <a:r>
              <a:rPr lang="zh-TW" altLang="en-US" dirty="0" smtClean="0"/>
              <a:t>參考資料</a:t>
            </a:r>
            <a:r>
              <a:rPr lang="en-US" altLang="zh-TW" dirty="0" smtClean="0"/>
              <a:t>…P7</a:t>
            </a:r>
            <a:endParaRPr lang="zh-TW" altLang="en-US" dirty="0"/>
          </a:p>
        </p:txBody>
      </p:sp>
    </p:spTree>
    <p:extLst>
      <p:ext uri="{BB962C8B-B14F-4D97-AF65-F5344CB8AC3E}">
        <p14:creationId xmlns:p14="http://schemas.microsoft.com/office/powerpoint/2010/main" val="353726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標楷體" panose="03000509000000000000" pitchFamily="65" charset="-120"/>
                <a:ea typeface="標楷體" panose="03000509000000000000" pitchFamily="65" charset="-120"/>
              </a:rPr>
              <a:t>什麼是</a:t>
            </a:r>
            <a:r>
              <a:rPr lang="en-US" altLang="zh-TW" dirty="0" err="1" smtClean="0">
                <a:latin typeface="標楷體" panose="03000509000000000000" pitchFamily="65" charset="-120"/>
                <a:ea typeface="標楷體" panose="03000509000000000000" pitchFamily="65" charset="-120"/>
              </a:rPr>
              <a:t>github</a:t>
            </a:r>
            <a:endParaRPr lang="zh-TW" altLang="en-US"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sz="quarter" idx="13"/>
          </p:nvPr>
        </p:nvSpPr>
        <p:spPr/>
        <p:txBody>
          <a:bodyPr>
            <a:normAutofit/>
          </a:bodyPr>
          <a:lstStyle/>
          <a:p>
            <a:r>
              <a:rPr lang="en-US" altLang="zh-TW" b="1" dirty="0">
                <a:latin typeface="標楷體" panose="03000509000000000000" pitchFamily="65" charset="-120"/>
                <a:ea typeface="標楷體" panose="03000509000000000000" pitchFamily="65" charset="-120"/>
              </a:rPr>
              <a:t>GitHub</a:t>
            </a:r>
            <a:r>
              <a:rPr lang="zh-TW" altLang="en-US" dirty="0">
                <a:latin typeface="標楷體" panose="03000509000000000000" pitchFamily="65" charset="-120"/>
                <a:ea typeface="標楷體" panose="03000509000000000000" pitchFamily="65" charset="-120"/>
              </a:rPr>
              <a:t>是透過</a:t>
            </a:r>
            <a:r>
              <a:rPr lang="en-US" altLang="zh-TW" dirty="0" err="1">
                <a:latin typeface="標楷體" panose="03000509000000000000" pitchFamily="65" charset="-120"/>
                <a:ea typeface="標楷體" panose="03000509000000000000" pitchFamily="65" charset="-120"/>
              </a:rPr>
              <a:t>Git</a:t>
            </a:r>
            <a:r>
              <a:rPr lang="zh-TW" altLang="en-US" dirty="0">
                <a:latin typeface="標楷體" panose="03000509000000000000" pitchFamily="65" charset="-120"/>
                <a:ea typeface="標楷體" panose="03000509000000000000" pitchFamily="65" charset="-120"/>
              </a:rPr>
              <a:t>進行版本控制的軟體原始碼代管服務平台，由</a:t>
            </a:r>
            <a:r>
              <a:rPr lang="en-US" altLang="zh-TW" dirty="0">
                <a:latin typeface="標楷體" panose="03000509000000000000" pitchFamily="65" charset="-120"/>
                <a:ea typeface="標楷體" panose="03000509000000000000" pitchFamily="65" charset="-120"/>
              </a:rPr>
              <a:t>GitHub</a:t>
            </a:r>
            <a:r>
              <a:rPr lang="zh-TW" altLang="en-US" dirty="0">
                <a:latin typeface="標楷體" panose="03000509000000000000" pitchFamily="65" charset="-120"/>
                <a:ea typeface="標楷體" panose="03000509000000000000" pitchFamily="65" charset="-120"/>
              </a:rPr>
              <a:t>公司（曾稱</a:t>
            </a:r>
            <a:r>
              <a:rPr lang="en-US" altLang="zh-TW" dirty="0">
                <a:latin typeface="標楷體" panose="03000509000000000000" pitchFamily="65" charset="-120"/>
                <a:ea typeface="標楷體" panose="03000509000000000000" pitchFamily="65" charset="-120"/>
              </a:rPr>
              <a:t>Logical Awesome</a:t>
            </a:r>
            <a:r>
              <a:rPr lang="zh-TW" altLang="en-US" dirty="0">
                <a:latin typeface="標楷體" panose="03000509000000000000" pitchFamily="65" charset="-120"/>
                <a:ea typeface="標楷體" panose="03000509000000000000" pitchFamily="65" charset="-120"/>
              </a:rPr>
              <a:t>）的開發者</a:t>
            </a:r>
            <a:r>
              <a:rPr lang="en-US" altLang="zh-TW" dirty="0">
                <a:latin typeface="標楷體" panose="03000509000000000000" pitchFamily="65" charset="-120"/>
                <a:ea typeface="標楷體" panose="03000509000000000000" pitchFamily="65" charset="-120"/>
              </a:rPr>
              <a:t>Chris </a:t>
            </a:r>
            <a:r>
              <a:rPr lang="en-US" altLang="zh-TW" dirty="0" err="1">
                <a:latin typeface="標楷體" panose="03000509000000000000" pitchFamily="65" charset="-120"/>
                <a:ea typeface="標楷體" panose="03000509000000000000" pitchFamily="65" charset="-120"/>
              </a:rPr>
              <a:t>Wanstrath</a:t>
            </a:r>
            <a:r>
              <a:rPr lang="zh-TW" altLang="en-US"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PJ </a:t>
            </a:r>
            <a:r>
              <a:rPr lang="en-US" altLang="zh-TW" dirty="0" err="1">
                <a:latin typeface="標楷體" panose="03000509000000000000" pitchFamily="65" charset="-120"/>
                <a:ea typeface="標楷體" panose="03000509000000000000" pitchFamily="65" charset="-120"/>
              </a:rPr>
              <a:t>Hyett</a:t>
            </a:r>
            <a:r>
              <a:rPr lang="zh-TW" altLang="en-US" dirty="0">
                <a:latin typeface="標楷體" panose="03000509000000000000" pitchFamily="65" charset="-120"/>
                <a:ea typeface="標楷體" panose="03000509000000000000" pitchFamily="65" charset="-120"/>
              </a:rPr>
              <a:t>和</a:t>
            </a:r>
            <a:r>
              <a:rPr lang="en-US" altLang="zh-TW" dirty="0">
                <a:latin typeface="標楷體" panose="03000509000000000000" pitchFamily="65" charset="-120"/>
                <a:ea typeface="標楷體" panose="03000509000000000000" pitchFamily="65" charset="-120"/>
              </a:rPr>
              <a:t>Tom Preston-Werner</a:t>
            </a:r>
            <a:r>
              <a:rPr lang="zh-TW" altLang="en-US" dirty="0">
                <a:latin typeface="標楷體" panose="03000509000000000000" pitchFamily="65" charset="-120"/>
                <a:ea typeface="標楷體" panose="03000509000000000000" pitchFamily="65" charset="-120"/>
              </a:rPr>
              <a:t>使用</a:t>
            </a:r>
            <a:r>
              <a:rPr lang="en-US" altLang="zh-TW" dirty="0">
                <a:latin typeface="標楷體" panose="03000509000000000000" pitchFamily="65" charset="-120"/>
                <a:ea typeface="標楷體" panose="03000509000000000000" pitchFamily="65" charset="-120"/>
              </a:rPr>
              <a:t>Ruby on Rails</a:t>
            </a:r>
            <a:r>
              <a:rPr lang="zh-TW" altLang="en-US" dirty="0">
                <a:latin typeface="標楷體" panose="03000509000000000000" pitchFamily="65" charset="-120"/>
                <a:ea typeface="標楷體" panose="03000509000000000000" pitchFamily="65" charset="-120"/>
              </a:rPr>
              <a:t>編寫而成</a:t>
            </a:r>
            <a:r>
              <a:rPr lang="zh-TW" altLang="en-US" dirty="0" smtClean="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系統採用了</a:t>
            </a:r>
            <a:r>
              <a:rPr lang="en-US" altLang="zh-TW" dirty="0">
                <a:latin typeface="標楷體" panose="03000509000000000000" pitchFamily="65" charset="-120"/>
                <a:ea typeface="標楷體" panose="03000509000000000000" pitchFamily="65" charset="-120"/>
              </a:rPr>
              <a:t>Ruby on Rails</a:t>
            </a:r>
            <a:r>
              <a:rPr lang="zh-TW" altLang="en-US" dirty="0">
                <a:latin typeface="標楷體" panose="03000509000000000000" pitchFamily="65" charset="-120"/>
                <a:ea typeface="標楷體" panose="03000509000000000000" pitchFamily="65" charset="-120"/>
              </a:rPr>
              <a:t>和</a:t>
            </a:r>
            <a:r>
              <a:rPr lang="en-US" altLang="zh-TW" dirty="0" err="1">
                <a:latin typeface="標楷體" panose="03000509000000000000" pitchFamily="65" charset="-120"/>
                <a:ea typeface="標楷體" panose="03000509000000000000" pitchFamily="65" charset="-120"/>
              </a:rPr>
              <a:t>Erlang</a:t>
            </a:r>
            <a:r>
              <a:rPr lang="zh-TW" altLang="en-US" dirty="0">
                <a:latin typeface="標楷體" panose="03000509000000000000" pitchFamily="65" charset="-120"/>
                <a:ea typeface="標楷體" panose="03000509000000000000" pitchFamily="65" charset="-120"/>
              </a:rPr>
              <a:t>作為後端。</a:t>
            </a:r>
          </a:p>
          <a:p>
            <a:endParaRPr lang="zh-TW" altLang="en-US" dirty="0"/>
          </a:p>
        </p:txBody>
      </p:sp>
    </p:spTree>
    <p:extLst>
      <p:ext uri="{BB962C8B-B14F-4D97-AF65-F5344CB8AC3E}">
        <p14:creationId xmlns:p14="http://schemas.microsoft.com/office/powerpoint/2010/main" val="3015810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
            </a:r>
            <a:br>
              <a:rPr lang="en-US" altLang="zh-TW" dirty="0" smtClean="0"/>
            </a:br>
            <a:r>
              <a:rPr lang="zh-TW" altLang="en-US" dirty="0" smtClean="0">
                <a:latin typeface="標楷體" panose="03000509000000000000" pitchFamily="65" charset="-120"/>
                <a:ea typeface="標楷體" panose="03000509000000000000" pitchFamily="65" charset="-120"/>
              </a:rPr>
              <a:t>提供的服務</a:t>
            </a:r>
            <a:endParaRPr lang="zh-TW" altLang="en-US"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sz="quarter" idx="13"/>
          </p:nvPr>
        </p:nvSpPr>
        <p:spPr/>
        <p:txBody>
          <a:bodyPr/>
          <a:lstStyle/>
          <a:p>
            <a:r>
              <a:rPr lang="en-US" altLang="zh-TW" dirty="0">
                <a:latin typeface="標楷體" panose="03000509000000000000" pitchFamily="65" charset="-120"/>
                <a:ea typeface="標楷體" panose="03000509000000000000" pitchFamily="65" charset="-120"/>
              </a:rPr>
              <a:t>GitHub</a:t>
            </a:r>
            <a:r>
              <a:rPr lang="zh-TW" altLang="en-US" dirty="0">
                <a:latin typeface="標楷體" panose="03000509000000000000" pitchFamily="65" charset="-120"/>
                <a:ea typeface="標楷體" panose="03000509000000000000" pitchFamily="65" charset="-120"/>
              </a:rPr>
              <a:t>裡面的專案可以透過標準的</a:t>
            </a:r>
            <a:r>
              <a:rPr lang="en-US" altLang="zh-TW" dirty="0" err="1">
                <a:latin typeface="標楷體" panose="03000509000000000000" pitchFamily="65" charset="-120"/>
                <a:ea typeface="標楷體" panose="03000509000000000000" pitchFamily="65" charset="-120"/>
              </a:rPr>
              <a:t>Git</a:t>
            </a:r>
            <a:r>
              <a:rPr lang="zh-TW" altLang="en-US" dirty="0">
                <a:latin typeface="標楷體" panose="03000509000000000000" pitchFamily="65" charset="-120"/>
                <a:ea typeface="標楷體" panose="03000509000000000000" pitchFamily="65" charset="-120"/>
              </a:rPr>
              <a:t>命令進行存取和操作。同時，所有的</a:t>
            </a:r>
            <a:r>
              <a:rPr lang="en-US" altLang="zh-TW" dirty="0" err="1">
                <a:latin typeface="標楷體" panose="03000509000000000000" pitchFamily="65" charset="-120"/>
                <a:ea typeface="標楷體" panose="03000509000000000000" pitchFamily="65" charset="-120"/>
              </a:rPr>
              <a:t>Git</a:t>
            </a:r>
            <a:r>
              <a:rPr lang="zh-TW" altLang="en-US" dirty="0">
                <a:latin typeface="標楷體" panose="03000509000000000000" pitchFamily="65" charset="-120"/>
                <a:ea typeface="標楷體" panose="03000509000000000000" pitchFamily="65" charset="-120"/>
              </a:rPr>
              <a:t>命令都可以用到</a:t>
            </a:r>
            <a:r>
              <a:rPr lang="en-US" altLang="zh-TW" dirty="0">
                <a:latin typeface="標楷體" panose="03000509000000000000" pitchFamily="65" charset="-120"/>
                <a:ea typeface="標楷體" panose="03000509000000000000" pitchFamily="65" charset="-120"/>
              </a:rPr>
              <a:t>GitHub</a:t>
            </a:r>
            <a:r>
              <a:rPr lang="zh-TW" altLang="en-US" dirty="0">
                <a:latin typeface="標楷體" panose="03000509000000000000" pitchFamily="65" charset="-120"/>
                <a:ea typeface="標楷體" panose="03000509000000000000" pitchFamily="65" charset="-120"/>
              </a:rPr>
              <a:t>專案上面。</a:t>
            </a:r>
            <a:r>
              <a:rPr lang="en-US" altLang="zh-TW" dirty="0">
                <a:latin typeface="標楷體" panose="03000509000000000000" pitchFamily="65" charset="-120"/>
                <a:ea typeface="標楷體" panose="03000509000000000000" pitchFamily="65" charset="-120"/>
              </a:rPr>
              <a:t>GitHub</a:t>
            </a:r>
            <a:r>
              <a:rPr lang="zh-TW" altLang="en-US" dirty="0">
                <a:latin typeface="標楷體" panose="03000509000000000000" pitchFamily="65" charset="-120"/>
                <a:ea typeface="標楷體" panose="03000509000000000000" pitchFamily="65" charset="-120"/>
              </a:rPr>
              <a:t>開發了針對</a:t>
            </a:r>
            <a:r>
              <a:rPr lang="en-US" altLang="zh-TW" dirty="0">
                <a:latin typeface="標楷體" panose="03000509000000000000" pitchFamily="65" charset="-120"/>
                <a:ea typeface="標楷體" panose="03000509000000000000" pitchFamily="65" charset="-120"/>
              </a:rPr>
              <a:t>Microsoft Windows</a:t>
            </a:r>
            <a:r>
              <a:rPr lang="zh-TW" altLang="en-US" dirty="0">
                <a:latin typeface="標楷體" panose="03000509000000000000" pitchFamily="65" charset="-120"/>
                <a:ea typeface="標楷體" panose="03000509000000000000" pitchFamily="65" charset="-120"/>
              </a:rPr>
              <a:t>和</a:t>
            </a:r>
            <a:r>
              <a:rPr lang="en-US" altLang="zh-TW" dirty="0" err="1">
                <a:latin typeface="標楷體" panose="03000509000000000000" pitchFamily="65" charset="-120"/>
                <a:ea typeface="標楷體" panose="03000509000000000000" pitchFamily="65" charset="-120"/>
              </a:rPr>
              <a:t>macOS</a:t>
            </a:r>
            <a:r>
              <a:rPr lang="zh-TW" altLang="en-US" dirty="0">
                <a:latin typeface="標楷體" panose="03000509000000000000" pitchFamily="65" charset="-120"/>
                <a:ea typeface="標楷體" panose="03000509000000000000" pitchFamily="65" charset="-120"/>
              </a:rPr>
              <a:t>作業系統的桌面客戶端。此外，也可以使用第三方外掛程式來實現</a:t>
            </a:r>
            <a:r>
              <a:rPr lang="en-US" altLang="zh-TW" dirty="0" err="1">
                <a:latin typeface="標楷體" panose="03000509000000000000" pitchFamily="65" charset="-120"/>
                <a:ea typeface="標楷體" panose="03000509000000000000" pitchFamily="65" charset="-120"/>
              </a:rPr>
              <a:t>Git</a:t>
            </a:r>
            <a:r>
              <a:rPr lang="zh-TW" altLang="en-US" dirty="0">
                <a:latin typeface="標楷體" panose="03000509000000000000" pitchFamily="65" charset="-120"/>
                <a:ea typeface="標楷體" panose="03000509000000000000" pitchFamily="65" charset="-120"/>
              </a:rPr>
              <a:t>功能</a:t>
            </a:r>
            <a:r>
              <a:rPr lang="zh-TW" altLang="en-US" dirty="0" smtClean="0">
                <a:latin typeface="標楷體" panose="03000509000000000000" pitchFamily="65" charset="-120"/>
                <a:ea typeface="標楷體" panose="03000509000000000000" pitchFamily="65" charset="-120"/>
              </a:rPr>
              <a:t>。</a:t>
            </a:r>
            <a:endParaRPr lang="en-US" altLang="zh-TW" dirty="0" smtClean="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網站提供了一系列社群網路具有的功能，例如讚</a:t>
            </a:r>
            <a:r>
              <a:rPr lang="en-US" altLang="zh-TW" dirty="0">
                <a:latin typeface="標楷體" panose="03000509000000000000" pitchFamily="65" charset="-120"/>
                <a:ea typeface="標楷體" panose="03000509000000000000" pitchFamily="65" charset="-120"/>
              </a:rPr>
              <a:t>(star)</a:t>
            </a:r>
            <a:r>
              <a:rPr lang="zh-TW" altLang="en-US" dirty="0">
                <a:latin typeface="標楷體" panose="03000509000000000000" pitchFamily="65" charset="-120"/>
                <a:ea typeface="標楷體" panose="03000509000000000000" pitchFamily="65" charset="-120"/>
              </a:rPr>
              <a:t>、跟随</a:t>
            </a:r>
            <a:r>
              <a:rPr lang="en-US" altLang="zh-TW" dirty="0">
                <a:latin typeface="標楷體" panose="03000509000000000000" pitchFamily="65" charset="-120"/>
                <a:ea typeface="標楷體" panose="03000509000000000000" pitchFamily="65" charset="-120"/>
              </a:rPr>
              <a:t>(follow)</a:t>
            </a:r>
            <a:r>
              <a:rPr lang="zh-TW" altLang="en-US" dirty="0">
                <a:latin typeface="標楷體" panose="03000509000000000000" pitchFamily="65" charset="-120"/>
                <a:ea typeface="標楷體" panose="03000509000000000000" pitchFamily="65" charset="-120"/>
              </a:rPr>
              <a:t>、評論。使用者可以透過複刻</a:t>
            </a:r>
            <a:r>
              <a:rPr lang="en-US" altLang="zh-TW" dirty="0">
                <a:latin typeface="標楷體" panose="03000509000000000000" pitchFamily="65" charset="-120"/>
                <a:ea typeface="標楷體" panose="03000509000000000000" pitchFamily="65" charset="-120"/>
              </a:rPr>
              <a:t>(fork)</a:t>
            </a:r>
            <a:r>
              <a:rPr lang="zh-TW" altLang="en-US" dirty="0">
                <a:latin typeface="標楷體" panose="03000509000000000000" pitchFamily="65" charset="-120"/>
                <a:ea typeface="標楷體" panose="03000509000000000000" pitchFamily="65" charset="-120"/>
              </a:rPr>
              <a:t>他人專案的形式參與開發，並可透過協同運作示意圖來檢視有多少開發者參與了開發並追蹤最新的複刻版本。此外網站還有</a:t>
            </a:r>
            <a:r>
              <a:rPr lang="en-US" altLang="zh-TW" dirty="0">
                <a:latin typeface="標楷體" panose="03000509000000000000" pitchFamily="65" charset="-120"/>
                <a:ea typeface="標楷體" panose="03000509000000000000" pitchFamily="65" charset="-120"/>
              </a:rPr>
              <a:t>Wiki</a:t>
            </a:r>
            <a:r>
              <a:rPr lang="zh-TW" altLang="en-US" dirty="0">
                <a:latin typeface="標楷體" panose="03000509000000000000" pitchFamily="65" charset="-120"/>
                <a:ea typeface="標楷體" panose="03000509000000000000" pitchFamily="65" charset="-120"/>
              </a:rPr>
              <a:t>（透過一個名為 </a:t>
            </a:r>
            <a:r>
              <a:rPr lang="en-US" altLang="zh-TW" dirty="0" err="1">
                <a:latin typeface="標楷體" panose="03000509000000000000" pitchFamily="65" charset="-120"/>
                <a:ea typeface="標楷體" panose="03000509000000000000" pitchFamily="65" charset="-120"/>
              </a:rPr>
              <a:t>gollum</a:t>
            </a: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的軟體實現）等功能。</a:t>
            </a:r>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603686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基礎指令</a:t>
            </a:r>
            <a:r>
              <a:rPr lang="en-US" altLang="zh-TW" dirty="0" smtClean="0"/>
              <a:t>-</a:t>
            </a:r>
            <a:r>
              <a:rPr lang="zh-TW" altLang="en-US" dirty="0" smtClean="0"/>
              <a:t>拉檔案與上傳</a:t>
            </a:r>
            <a:endParaRPr lang="zh-TW" altLang="en-US" dirty="0"/>
          </a:p>
        </p:txBody>
      </p:sp>
      <p:sp>
        <p:nvSpPr>
          <p:cNvPr id="3" name="內容版面配置區 2"/>
          <p:cNvSpPr>
            <a:spLocks noGrp="1"/>
          </p:cNvSpPr>
          <p:nvPr>
            <p:ph sz="quarter" idx="13"/>
          </p:nvPr>
        </p:nvSpPr>
        <p:spPr/>
        <p:txBody>
          <a:bodyPr/>
          <a:lstStyle/>
          <a:p>
            <a:r>
              <a:rPr lang="en-US" altLang="zh-TW" cap="none" dirty="0" smtClean="0">
                <a:latin typeface="DejaVu Sans" panose="020B0603030804020204" pitchFamily="34" charset="0"/>
                <a:ea typeface="Arial Unicode MS" panose="020B0604020202020204" pitchFamily="34" charset="-120"/>
                <a:cs typeface="DejaVu Sans" panose="020B0603030804020204" pitchFamily="34" charset="0"/>
              </a:rPr>
              <a:t> </a:t>
            </a:r>
            <a:r>
              <a:rPr lang="en-US" altLang="zh-TW" cap="none" dirty="0" err="1" smtClean="0">
                <a:latin typeface="DejaVu Sans" panose="020B0603030804020204" pitchFamily="34" charset="0"/>
                <a:ea typeface="Arial Unicode MS" panose="020B0604020202020204" pitchFamily="34" charset="-120"/>
                <a:cs typeface="DejaVu Sans" panose="020B0603030804020204" pitchFamily="34" charset="0"/>
              </a:rPr>
              <a:t>git</a:t>
            </a:r>
            <a:r>
              <a:rPr lang="en-US" altLang="zh-TW" cap="none" dirty="0" smtClean="0">
                <a:latin typeface="DejaVu Sans" panose="020B0603030804020204" pitchFamily="34" charset="0"/>
                <a:ea typeface="Arial Unicode MS" panose="020B0604020202020204" pitchFamily="34" charset="-120"/>
                <a:cs typeface="DejaVu Sans" panose="020B0603030804020204" pitchFamily="34" charset="0"/>
              </a:rPr>
              <a:t> clone &lt;</a:t>
            </a:r>
            <a:r>
              <a:rPr lang="en-US" altLang="zh-TW" cap="none" dirty="0" err="1" smtClean="0">
                <a:latin typeface="DejaVu Sans" panose="020B0603030804020204" pitchFamily="34" charset="0"/>
                <a:ea typeface="Arial Unicode MS" panose="020B0604020202020204" pitchFamily="34" charset="-120"/>
                <a:cs typeface="DejaVu Sans" panose="020B0603030804020204" pitchFamily="34" charset="0"/>
              </a:rPr>
              <a:t>url</a:t>
            </a:r>
            <a:r>
              <a:rPr lang="en-US" altLang="zh-TW" cap="none" dirty="0" smtClean="0">
                <a:latin typeface="DejaVu Sans" panose="020B0603030804020204" pitchFamily="34" charset="0"/>
                <a:ea typeface="Arial Unicode MS" panose="020B0604020202020204" pitchFamily="34" charset="-120"/>
                <a:cs typeface="DejaVu Sans" panose="020B0603030804020204" pitchFamily="34" charset="0"/>
              </a:rPr>
              <a:t>&gt; #</a:t>
            </a:r>
            <a:r>
              <a:rPr lang="zh-TW" altLang="en-US" cap="none" dirty="0" smtClean="0">
                <a:latin typeface="DejaVu Sans" panose="020B0603030804020204" pitchFamily="34" charset="0"/>
                <a:ea typeface="Arial Unicode MS" panose="020B0604020202020204" pitchFamily="34" charset="-120"/>
                <a:cs typeface="DejaVu Sans" panose="020B0603030804020204" pitchFamily="34" charset="0"/>
              </a:rPr>
              <a:t>複製專案</a:t>
            </a:r>
            <a:endParaRPr lang="en-US" altLang="zh-TW" cap="none" dirty="0" smtClean="0">
              <a:latin typeface="DejaVu Sans" panose="020B0603030804020204" pitchFamily="34" charset="0"/>
              <a:ea typeface="Arial Unicode MS" panose="020B0604020202020204" pitchFamily="34" charset="-120"/>
              <a:cs typeface="DejaVu Sans" panose="020B0603030804020204" pitchFamily="34" charset="0"/>
            </a:endParaRPr>
          </a:p>
          <a:p>
            <a:r>
              <a:rPr lang="en-US" altLang="zh-TW" cap="none" dirty="0">
                <a:latin typeface="DejaVu Sans" panose="020B0603030804020204" pitchFamily="34" charset="0"/>
                <a:ea typeface="Arial Unicode MS" panose="020B0604020202020204" pitchFamily="34" charset="-120"/>
                <a:cs typeface="DejaVu Sans" panose="020B0603030804020204" pitchFamily="34" charset="0"/>
              </a:rPr>
              <a:t> </a:t>
            </a:r>
            <a:r>
              <a:rPr lang="en-US" altLang="zh-TW" cap="none" dirty="0" err="1" smtClean="0">
                <a:latin typeface="DejaVu Sans" panose="020B0603030804020204" pitchFamily="34" charset="0"/>
                <a:ea typeface="Arial Unicode MS" panose="020B0604020202020204" pitchFamily="34" charset="-120"/>
                <a:cs typeface="DejaVu Sans" panose="020B0603030804020204" pitchFamily="34" charset="0"/>
              </a:rPr>
              <a:t>git</a:t>
            </a:r>
            <a:r>
              <a:rPr lang="en-US" altLang="zh-TW" cap="none" dirty="0" smtClean="0">
                <a:latin typeface="DejaVu Sans" panose="020B0603030804020204" pitchFamily="34" charset="0"/>
                <a:ea typeface="Arial Unicode MS" panose="020B0604020202020204" pitchFamily="34" charset="-120"/>
                <a:cs typeface="DejaVu Sans" panose="020B0603030804020204" pitchFamily="34" charset="0"/>
              </a:rPr>
              <a:t> add –a</a:t>
            </a:r>
          </a:p>
          <a:p>
            <a:r>
              <a:rPr lang="en-US" altLang="zh-TW" cap="none" dirty="0">
                <a:latin typeface="DejaVu Sans" panose="020B0603030804020204" pitchFamily="34" charset="0"/>
                <a:ea typeface="Arial Unicode MS" panose="020B0604020202020204" pitchFamily="34" charset="-120"/>
                <a:cs typeface="DejaVu Sans" panose="020B0603030804020204" pitchFamily="34" charset="0"/>
              </a:rPr>
              <a:t> </a:t>
            </a:r>
            <a:r>
              <a:rPr lang="en-US" altLang="zh-TW" cap="none" dirty="0" err="1" smtClean="0">
                <a:latin typeface="DejaVu Sans" panose="020B0603030804020204" pitchFamily="34" charset="0"/>
                <a:ea typeface="Arial Unicode MS" panose="020B0604020202020204" pitchFamily="34" charset="-120"/>
                <a:cs typeface="DejaVu Sans" panose="020B0603030804020204" pitchFamily="34" charset="0"/>
              </a:rPr>
              <a:t>git</a:t>
            </a:r>
            <a:r>
              <a:rPr lang="en-US" altLang="zh-TW" cap="none" dirty="0" smtClean="0">
                <a:latin typeface="DejaVu Sans" panose="020B0603030804020204" pitchFamily="34" charset="0"/>
                <a:ea typeface="Arial Unicode MS" panose="020B0604020202020204" pitchFamily="34" charset="-120"/>
                <a:cs typeface="DejaVu Sans" panose="020B0603030804020204" pitchFamily="34" charset="0"/>
              </a:rPr>
              <a:t> commit –m</a:t>
            </a:r>
          </a:p>
          <a:p>
            <a:r>
              <a:rPr lang="en-US" altLang="zh-TW" cap="none" dirty="0">
                <a:latin typeface="DejaVu Sans" panose="020B0603030804020204" pitchFamily="34" charset="0"/>
                <a:ea typeface="Arial Unicode MS" panose="020B0604020202020204" pitchFamily="34" charset="-120"/>
                <a:cs typeface="DejaVu Sans" panose="020B0603030804020204" pitchFamily="34" charset="0"/>
              </a:rPr>
              <a:t> </a:t>
            </a:r>
            <a:r>
              <a:rPr lang="en-US" altLang="zh-TW" cap="none" dirty="0" err="1" smtClean="0">
                <a:latin typeface="DejaVu Sans" panose="020B0603030804020204" pitchFamily="34" charset="0"/>
                <a:ea typeface="Arial Unicode MS" panose="020B0604020202020204" pitchFamily="34" charset="-120"/>
                <a:cs typeface="DejaVu Sans" panose="020B0603030804020204" pitchFamily="34" charset="0"/>
              </a:rPr>
              <a:t>git</a:t>
            </a:r>
            <a:r>
              <a:rPr lang="en-US" altLang="zh-TW" cap="none" dirty="0" smtClean="0">
                <a:latin typeface="DejaVu Sans" panose="020B0603030804020204" pitchFamily="34" charset="0"/>
                <a:ea typeface="Arial Unicode MS" panose="020B0604020202020204" pitchFamily="34" charset="-120"/>
                <a:cs typeface="DejaVu Sans" panose="020B0603030804020204" pitchFamily="34" charset="0"/>
              </a:rPr>
              <a:t> push origin #</a:t>
            </a:r>
            <a:r>
              <a:rPr lang="zh-TW" altLang="en-US" cap="none" dirty="0" smtClean="0">
                <a:latin typeface="DejaVu Sans" panose="020B0603030804020204" pitchFamily="34" charset="0"/>
                <a:ea typeface="Arial Unicode MS" panose="020B0604020202020204" pitchFamily="34" charset="-120"/>
                <a:cs typeface="DejaVu Sans" panose="020B0603030804020204" pitchFamily="34" charset="0"/>
              </a:rPr>
              <a:t>把檔案推回</a:t>
            </a:r>
            <a:r>
              <a:rPr lang="en-US" altLang="zh-TW" cap="none" dirty="0" err="1" smtClean="0">
                <a:latin typeface="DejaVu Sans" panose="020B0603030804020204" pitchFamily="34" charset="0"/>
                <a:ea typeface="Arial Unicode MS" panose="020B0604020202020204" pitchFamily="34" charset="-120"/>
                <a:cs typeface="DejaVu Sans" panose="020B0603030804020204" pitchFamily="34" charset="0"/>
              </a:rPr>
              <a:t>github</a:t>
            </a:r>
            <a:endParaRPr lang="en-US" altLang="zh-TW" cap="none" dirty="0" smtClean="0">
              <a:latin typeface="DejaVu Sans" panose="020B0603030804020204" pitchFamily="34" charset="0"/>
              <a:ea typeface="Arial Unicode MS" panose="020B0604020202020204" pitchFamily="34" charset="-120"/>
              <a:cs typeface="DejaVu Sans" panose="020B0603030804020204" pitchFamily="34" charset="0"/>
            </a:endParaRPr>
          </a:p>
          <a:p>
            <a:r>
              <a:rPr lang="en-US" altLang="zh-TW" cap="none" dirty="0">
                <a:latin typeface="DejaVu Sans" panose="020B0603030804020204" pitchFamily="34" charset="0"/>
                <a:ea typeface="Arial Unicode MS" panose="020B0604020202020204" pitchFamily="34" charset="-120"/>
                <a:cs typeface="DejaVu Sans" panose="020B0603030804020204" pitchFamily="34" charset="0"/>
              </a:rPr>
              <a:t> </a:t>
            </a:r>
            <a:r>
              <a:rPr lang="en-US" altLang="zh-TW" cap="none" dirty="0" err="1" smtClean="0">
                <a:latin typeface="DejaVu Sans" panose="020B0603030804020204" pitchFamily="34" charset="0"/>
                <a:ea typeface="Arial Unicode MS" panose="020B0604020202020204" pitchFamily="34" charset="-120"/>
                <a:cs typeface="DejaVu Sans" panose="020B0603030804020204" pitchFamily="34" charset="0"/>
              </a:rPr>
              <a:t>git</a:t>
            </a:r>
            <a:r>
              <a:rPr lang="en-US" altLang="zh-TW" cap="none" dirty="0" smtClean="0">
                <a:latin typeface="DejaVu Sans" panose="020B0603030804020204" pitchFamily="34" charset="0"/>
                <a:ea typeface="Arial Unicode MS" panose="020B0604020202020204" pitchFamily="34" charset="-120"/>
                <a:cs typeface="DejaVu Sans" panose="020B0603030804020204" pitchFamily="34" charset="0"/>
              </a:rPr>
              <a:t> pull #</a:t>
            </a:r>
            <a:r>
              <a:rPr lang="zh-TW" altLang="en-US" cap="none" dirty="0" smtClean="0">
                <a:latin typeface="DejaVu Sans" panose="020B0603030804020204" pitchFamily="34" charset="0"/>
                <a:ea typeface="Arial Unicode MS" panose="020B0604020202020204" pitchFamily="34" charset="-120"/>
                <a:cs typeface="DejaVu Sans" panose="020B0603030804020204" pitchFamily="34" charset="0"/>
              </a:rPr>
              <a:t>把檔案從</a:t>
            </a:r>
            <a:r>
              <a:rPr lang="en-US" altLang="zh-TW" cap="none" dirty="0" err="1" smtClean="0">
                <a:latin typeface="DejaVu Sans" panose="020B0603030804020204" pitchFamily="34" charset="0"/>
                <a:ea typeface="Arial Unicode MS" panose="020B0604020202020204" pitchFamily="34" charset="-120"/>
                <a:cs typeface="DejaVu Sans" panose="020B0603030804020204" pitchFamily="34" charset="0"/>
              </a:rPr>
              <a:t>github</a:t>
            </a:r>
            <a:r>
              <a:rPr lang="zh-TW" altLang="en-US" cap="none" dirty="0" smtClean="0">
                <a:latin typeface="DejaVu Sans" panose="020B0603030804020204" pitchFamily="34" charset="0"/>
                <a:ea typeface="Arial Unicode MS" panose="020B0604020202020204" pitchFamily="34" charset="-120"/>
                <a:cs typeface="DejaVu Sans" panose="020B0603030804020204" pitchFamily="34" charset="0"/>
              </a:rPr>
              <a:t>拉出</a:t>
            </a:r>
            <a:endParaRPr lang="zh-TW" altLang="en-US" cap="none" dirty="0">
              <a:latin typeface="DejaVu Sans" panose="020B0603030804020204" pitchFamily="34" charset="0"/>
              <a:ea typeface="Arial Unicode MS" panose="020B0604020202020204" pitchFamily="34" charset="-120"/>
              <a:cs typeface="DejaVu Sans" panose="020B0603030804020204" pitchFamily="34" charset="0"/>
            </a:endParaRPr>
          </a:p>
        </p:txBody>
      </p:sp>
    </p:spTree>
    <p:extLst>
      <p:ext uri="{BB962C8B-B14F-4D97-AF65-F5344CB8AC3E}">
        <p14:creationId xmlns:p14="http://schemas.microsoft.com/office/powerpoint/2010/main" val="3161369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心得</a:t>
            </a:r>
            <a:endParaRPr lang="zh-TW" altLang="en-US" dirty="0"/>
          </a:p>
        </p:txBody>
      </p:sp>
      <p:sp>
        <p:nvSpPr>
          <p:cNvPr id="3" name="內容版面配置區 2"/>
          <p:cNvSpPr>
            <a:spLocks noGrp="1"/>
          </p:cNvSpPr>
          <p:nvPr>
            <p:ph sz="quarter" idx="13"/>
          </p:nvPr>
        </p:nvSpPr>
        <p:spPr/>
        <p:txBody>
          <a:bodyPr/>
          <a:lstStyle/>
          <a:p>
            <a:r>
              <a:rPr lang="zh-TW" altLang="en-US" dirty="0" smtClean="0">
                <a:latin typeface="標楷體" panose="03000509000000000000" pitchFamily="65" charset="-120"/>
                <a:ea typeface="標楷體" panose="03000509000000000000" pitchFamily="65" charset="-120"/>
              </a:rPr>
              <a:t>說實在話，到現在還是不太會用</a:t>
            </a:r>
            <a:r>
              <a:rPr lang="en-US" altLang="zh-TW" dirty="0" err="1" smtClean="0">
                <a:latin typeface="標楷體" panose="03000509000000000000" pitchFamily="65" charset="-120"/>
                <a:ea typeface="標楷體" panose="03000509000000000000" pitchFamily="65" charset="-120"/>
              </a:rPr>
              <a:t>github</a:t>
            </a:r>
            <a:r>
              <a:rPr lang="zh-TW" altLang="en-US" dirty="0" smtClean="0">
                <a:latin typeface="標楷體" panose="03000509000000000000" pitchFamily="65" charset="-120"/>
                <a:ea typeface="標楷體" panose="03000509000000000000" pitchFamily="65" charset="-120"/>
              </a:rPr>
              <a:t>，雖然已經用了他大概</a:t>
            </a:r>
            <a:r>
              <a:rPr lang="en-US" altLang="zh-TW" dirty="0" smtClean="0">
                <a:latin typeface="標楷體" panose="03000509000000000000" pitchFamily="65" charset="-120"/>
                <a:ea typeface="標楷體" panose="03000509000000000000" pitchFamily="65" charset="-120"/>
              </a:rPr>
              <a:t>2</a:t>
            </a:r>
            <a:r>
              <a:rPr lang="zh-TW" altLang="en-US" dirty="0" smtClean="0">
                <a:latin typeface="標楷體" panose="03000509000000000000" pitchFamily="65" charset="-120"/>
                <a:ea typeface="標楷體" panose="03000509000000000000" pitchFamily="65" charset="-120"/>
              </a:rPr>
              <a:t>年多了，但永遠只會用</a:t>
            </a:r>
            <a:r>
              <a:rPr lang="en-US" altLang="zh-TW" cap="none" dirty="0" err="1">
                <a:latin typeface="標楷體" panose="03000509000000000000" pitchFamily="65" charset="-120"/>
                <a:ea typeface="標楷體" panose="03000509000000000000" pitchFamily="65" charset="-120"/>
                <a:cs typeface="DejaVu Sans" panose="020B0603030804020204" pitchFamily="34" charset="0"/>
              </a:rPr>
              <a:t>git</a:t>
            </a:r>
            <a:r>
              <a:rPr lang="en-US" altLang="zh-TW" cap="none" dirty="0">
                <a:latin typeface="標楷體" panose="03000509000000000000" pitchFamily="65" charset="-120"/>
                <a:ea typeface="標楷體" panose="03000509000000000000" pitchFamily="65" charset="-120"/>
                <a:cs typeface="DejaVu Sans" panose="020B0603030804020204" pitchFamily="34" charset="0"/>
              </a:rPr>
              <a:t> </a:t>
            </a:r>
            <a:r>
              <a:rPr lang="en-US" altLang="zh-TW" cap="none" dirty="0" smtClean="0">
                <a:latin typeface="標楷體" panose="03000509000000000000" pitchFamily="65" charset="-120"/>
                <a:ea typeface="標楷體" panose="03000509000000000000" pitchFamily="65" charset="-120"/>
                <a:cs typeface="DejaVu Sans" panose="020B0603030804020204" pitchFamily="34" charset="0"/>
              </a:rPr>
              <a:t>clone</a:t>
            </a:r>
            <a:r>
              <a:rPr lang="zh-TW" altLang="en-US" cap="none" dirty="0" smtClean="0">
                <a:latin typeface="標楷體" panose="03000509000000000000" pitchFamily="65" charset="-120"/>
                <a:ea typeface="標楷體" panose="03000509000000000000" pitchFamily="65" charset="-120"/>
                <a:cs typeface="DejaVu Sans" panose="020B0603030804020204" pitchFamily="34" charset="0"/>
              </a:rPr>
              <a:t> 、</a:t>
            </a:r>
            <a:r>
              <a:rPr lang="en-US" altLang="zh-TW" cap="none" dirty="0">
                <a:latin typeface="標楷體" panose="03000509000000000000" pitchFamily="65" charset="-120"/>
                <a:ea typeface="標楷體" panose="03000509000000000000" pitchFamily="65" charset="-120"/>
                <a:cs typeface="DejaVu Sans" panose="020B0603030804020204" pitchFamily="34" charset="0"/>
              </a:rPr>
              <a:t> </a:t>
            </a:r>
            <a:r>
              <a:rPr lang="en-US" altLang="zh-TW" cap="none" dirty="0" err="1">
                <a:latin typeface="標楷體" panose="03000509000000000000" pitchFamily="65" charset="-120"/>
                <a:ea typeface="標楷體" panose="03000509000000000000" pitchFamily="65" charset="-120"/>
                <a:cs typeface="DejaVu Sans" panose="020B0603030804020204" pitchFamily="34" charset="0"/>
              </a:rPr>
              <a:t>git</a:t>
            </a:r>
            <a:r>
              <a:rPr lang="en-US" altLang="zh-TW" cap="none" dirty="0">
                <a:latin typeface="標楷體" panose="03000509000000000000" pitchFamily="65" charset="-120"/>
                <a:ea typeface="標楷體" panose="03000509000000000000" pitchFamily="65" charset="-120"/>
                <a:cs typeface="DejaVu Sans" panose="020B0603030804020204" pitchFamily="34" charset="0"/>
              </a:rPr>
              <a:t> push </a:t>
            </a:r>
            <a:r>
              <a:rPr lang="zh-TW" altLang="en-US" cap="none" dirty="0" smtClean="0">
                <a:latin typeface="標楷體" panose="03000509000000000000" pitchFamily="65" charset="-120"/>
                <a:ea typeface="標楷體" panose="03000509000000000000" pitchFamily="65" charset="-120"/>
                <a:cs typeface="DejaVu Sans" panose="020B0603030804020204" pitchFamily="34" charset="0"/>
              </a:rPr>
              <a:t>這種最基礎的東西，而且過了個寒假或是暑假基本上都忘光光了，直到上課要交作業了才去找</a:t>
            </a:r>
            <a:r>
              <a:rPr lang="en-US" altLang="zh-TW" cap="none" dirty="0" err="1" smtClean="0">
                <a:latin typeface="標楷體" panose="03000509000000000000" pitchFamily="65" charset="-120"/>
                <a:ea typeface="標楷體" panose="03000509000000000000" pitchFamily="65" charset="-120"/>
                <a:cs typeface="DejaVu Sans" panose="020B0603030804020204" pitchFamily="34" charset="0"/>
              </a:rPr>
              <a:t>git</a:t>
            </a:r>
            <a:r>
              <a:rPr lang="zh-TW" altLang="en-US" cap="none" dirty="0" smtClean="0">
                <a:latin typeface="標楷體" panose="03000509000000000000" pitchFamily="65" charset="-120"/>
                <a:ea typeface="標楷體" panose="03000509000000000000" pitchFamily="65" charset="-120"/>
                <a:cs typeface="DejaVu Sans" panose="020B0603030804020204" pitchFamily="34" charset="0"/>
              </a:rPr>
              <a:t>的</a:t>
            </a:r>
            <a:r>
              <a:rPr lang="zh-TW" altLang="en-US" cap="none" smtClean="0">
                <a:latin typeface="標楷體" panose="03000509000000000000" pitchFamily="65" charset="-120"/>
                <a:ea typeface="標楷體" panose="03000509000000000000" pitchFamily="65" charset="-120"/>
                <a:cs typeface="DejaVu Sans" panose="020B0603030804020204" pitchFamily="34" charset="0"/>
              </a:rPr>
              <a:t>指令。可能是因為生活中不大容易去接觸、去使用。這次</a:t>
            </a:r>
            <a:r>
              <a:rPr lang="zh-TW" altLang="en-US" cap="none" dirty="0" smtClean="0">
                <a:latin typeface="標楷體" panose="03000509000000000000" pitchFamily="65" charset="-120"/>
                <a:ea typeface="標楷體" panose="03000509000000000000" pitchFamily="65" charset="-120"/>
                <a:cs typeface="DejaVu Sans" panose="020B0603030804020204" pitchFamily="34" charset="0"/>
              </a:rPr>
              <a:t>學習到了很多新的指令，希望能記住。</a:t>
            </a:r>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939396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標楷體" panose="03000509000000000000" pitchFamily="65" charset="-120"/>
                <a:ea typeface="標楷體" panose="03000509000000000000" pitchFamily="65" charset="-120"/>
              </a:rPr>
              <a:t>參考資料</a:t>
            </a:r>
            <a:endParaRPr lang="zh-TW" altLang="en-US"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sz="quarter" idx="13"/>
          </p:nvPr>
        </p:nvSpPr>
        <p:spPr/>
        <p:txBody>
          <a:bodyPr/>
          <a:lstStyle/>
          <a:p>
            <a:r>
              <a:rPr lang="en-US" altLang="zh-TW" dirty="0">
                <a:hlinkClick r:id="rId2"/>
              </a:rPr>
              <a:t>https://</a:t>
            </a:r>
            <a:r>
              <a:rPr lang="en-US" altLang="zh-TW" dirty="0" smtClean="0">
                <a:hlinkClick r:id="rId2"/>
              </a:rPr>
              <a:t>zh.wikipedia.org/zh-tw/GitHub</a:t>
            </a:r>
            <a:r>
              <a:rPr lang="zh-TW" altLang="en-US" dirty="0" smtClean="0"/>
              <a:t> </a:t>
            </a:r>
            <a:r>
              <a:rPr lang="zh-TW" altLang="en-US" dirty="0" smtClean="0">
                <a:latin typeface="標楷體" panose="03000509000000000000" pitchFamily="65" charset="-120"/>
                <a:ea typeface="標楷體" panose="03000509000000000000" pitchFamily="65" charset="-120"/>
              </a:rPr>
              <a:t>維基百科</a:t>
            </a:r>
            <a:endParaRPr lang="en-US" altLang="zh-TW" dirty="0" smtClean="0">
              <a:latin typeface="標楷體" panose="03000509000000000000" pitchFamily="65" charset="-120"/>
              <a:ea typeface="標楷體" panose="03000509000000000000" pitchFamily="65" charset="-120"/>
            </a:endParaRPr>
          </a:p>
          <a:p>
            <a:r>
              <a:rPr lang="en-US" altLang="zh-TW" dirty="0">
                <a:hlinkClick r:id="rId3"/>
              </a:rPr>
              <a:t>https://</a:t>
            </a:r>
            <a:r>
              <a:rPr lang="en-US" altLang="zh-TW" dirty="0" smtClean="0">
                <a:hlinkClick r:id="rId3"/>
              </a:rPr>
              <a:t>git-scm.com/book/zh-tw/v2</a:t>
            </a:r>
            <a:r>
              <a:rPr lang="zh-TW" altLang="en-US" dirty="0" smtClean="0"/>
              <a:t> </a:t>
            </a:r>
            <a:r>
              <a:rPr lang="en-US" altLang="zh-TW" dirty="0" err="1" smtClean="0"/>
              <a:t>git</a:t>
            </a:r>
            <a:r>
              <a:rPr lang="en-US" altLang="zh-TW" dirty="0" smtClean="0"/>
              <a:t>-book</a:t>
            </a:r>
          </a:p>
          <a:p>
            <a:r>
              <a:rPr lang="en-US" altLang="zh-TW" dirty="0">
                <a:hlinkClick r:id="rId4"/>
              </a:rPr>
              <a:t>https://</a:t>
            </a:r>
            <a:r>
              <a:rPr lang="en-US" altLang="zh-TW" dirty="0" smtClean="0">
                <a:hlinkClick r:id="rId4"/>
              </a:rPr>
              <a:t>backlog.com/git-tutorial/tw/</a:t>
            </a:r>
            <a:r>
              <a:rPr lang="zh-TW" altLang="en-US" dirty="0" smtClean="0"/>
              <a:t> </a:t>
            </a:r>
            <a:r>
              <a:rPr lang="zh-TW" altLang="en-US" dirty="0" smtClean="0">
                <a:latin typeface="標楷體" panose="03000509000000000000" pitchFamily="65" charset="-120"/>
                <a:ea typeface="標楷體" panose="03000509000000000000" pitchFamily="65" charset="-120"/>
              </a:rPr>
              <a:t>連猴子都能懂得</a:t>
            </a:r>
            <a:r>
              <a:rPr lang="en-US" altLang="zh-TW" dirty="0" err="1" smtClean="0">
                <a:latin typeface="標楷體" panose="03000509000000000000" pitchFamily="65" charset="-120"/>
                <a:ea typeface="標楷體" panose="03000509000000000000" pitchFamily="65" charset="-120"/>
              </a:rPr>
              <a:t>git</a:t>
            </a:r>
            <a:r>
              <a:rPr lang="zh-TW" altLang="en-US" dirty="0" smtClean="0">
                <a:latin typeface="標楷體" panose="03000509000000000000" pitchFamily="65" charset="-120"/>
                <a:ea typeface="標楷體" panose="03000509000000000000" pitchFamily="65" charset="-120"/>
              </a:rPr>
              <a:t>入門</a:t>
            </a:r>
            <a:endParaRPr lang="en-US" altLang="zh-TW" dirty="0" smtClean="0">
              <a:latin typeface="標楷體" panose="03000509000000000000" pitchFamily="65" charset="-120"/>
              <a:ea typeface="標楷體" panose="03000509000000000000" pitchFamily="65" charset="-120"/>
            </a:endParaRPr>
          </a:p>
          <a:p>
            <a:r>
              <a:rPr lang="en-US" altLang="zh-TW" dirty="0">
                <a:latin typeface="標楷體" panose="03000509000000000000" pitchFamily="65" charset="-120"/>
                <a:ea typeface="標楷體" panose="03000509000000000000" pitchFamily="65" charset="-120"/>
                <a:hlinkClick r:id="rId5"/>
              </a:rPr>
              <a:t>https://gitbook.tw</a:t>
            </a:r>
            <a:r>
              <a:rPr lang="en-US" altLang="zh-TW" dirty="0" smtClean="0">
                <a:latin typeface="標楷體" panose="03000509000000000000" pitchFamily="65" charset="-120"/>
                <a:ea typeface="標楷體" panose="03000509000000000000" pitchFamily="65" charset="-120"/>
                <a:hlinkClick r:id="rId5"/>
              </a:rPr>
              <a:t>/</a:t>
            </a:r>
            <a:r>
              <a:rPr lang="zh-TW" altLang="en-US" dirty="0" smtClean="0">
                <a:latin typeface="標楷體" panose="03000509000000000000" pitchFamily="65" charset="-120"/>
                <a:ea typeface="標楷體" panose="03000509000000000000" pitchFamily="65" charset="-120"/>
              </a:rPr>
              <a:t> 為自己學</a:t>
            </a:r>
            <a:r>
              <a:rPr lang="en-US" altLang="zh-TW" dirty="0" err="1" smtClean="0">
                <a:latin typeface="標楷體" panose="03000509000000000000" pitchFamily="65" charset="-120"/>
                <a:ea typeface="標楷體" panose="03000509000000000000" pitchFamily="65" charset="-120"/>
              </a:rPr>
              <a:t>git</a:t>
            </a:r>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62009014"/>
      </p:ext>
    </p:extLst>
  </p:cSld>
  <p:clrMapOvr>
    <a:masterClrMapping/>
  </p:clrMapOvr>
</p:sld>
</file>

<file path=ppt/theme/theme1.xml><?xml version="1.0" encoding="utf-8"?>
<a:theme xmlns:a="http://schemas.openxmlformats.org/drawingml/2006/main" name="小水滴">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TM04033925[[fn=小水滴]]</Template>
  <TotalTime>38</TotalTime>
  <Words>402</Words>
  <Application>Microsoft Office PowerPoint</Application>
  <PresentationFormat>寬螢幕</PresentationFormat>
  <Paragraphs>26</Paragraphs>
  <Slides>7</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7</vt:i4>
      </vt:variant>
    </vt:vector>
  </HeadingPairs>
  <TitlesOfParts>
    <vt:vector size="14" baseType="lpstr">
      <vt:lpstr>Arial Unicode MS</vt:lpstr>
      <vt:lpstr>新細明體</vt:lpstr>
      <vt:lpstr>標楷體</vt:lpstr>
      <vt:lpstr>Arial</vt:lpstr>
      <vt:lpstr>DejaVu Sans</vt:lpstr>
      <vt:lpstr>Tw Cen MT</vt:lpstr>
      <vt:lpstr>小水滴</vt:lpstr>
      <vt:lpstr>git / github心得報告</vt:lpstr>
      <vt:lpstr>目錄</vt:lpstr>
      <vt:lpstr>什麼是github</vt:lpstr>
      <vt:lpstr> 提供的服務</vt:lpstr>
      <vt:lpstr>基礎指令-拉檔案與上傳</vt:lpstr>
      <vt:lpstr>心得</vt:lpstr>
      <vt:lpstr>參考資料</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 github心得報告</dc:title>
  <dc:creator>Raymond</dc:creator>
  <cp:lastModifiedBy>Raymond</cp:lastModifiedBy>
  <cp:revision>5</cp:revision>
  <dcterms:created xsi:type="dcterms:W3CDTF">2021-01-16T14:20:10Z</dcterms:created>
  <dcterms:modified xsi:type="dcterms:W3CDTF">2021-01-16T14:58:48Z</dcterms:modified>
</cp:coreProperties>
</file>