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8" r:id="rId10"/>
    <p:sldId id="266" r:id="rId11"/>
    <p:sldId id="267" r:id="rId12"/>
    <p:sldId id="264" r:id="rId13"/>
    <p:sldId id="265"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09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184615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370916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61033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306797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91684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62041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410260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129256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189039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384882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052983-6FE0-405C-863E-AC673D86826B}" type="datetimeFigureOut">
              <a:rPr lang="zh-TW" altLang="en-US" smtClean="0"/>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255459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52983-6FE0-405C-863E-AC673D86826B}" type="datetimeFigureOut">
              <a:rPr lang="zh-TW" altLang="en-US" smtClean="0"/>
              <a:t>2020/6/21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8A7F6-F1EF-4D48-8D95-49C339442FC6}" type="slidenum">
              <a:rPr lang="zh-TW" altLang="en-US" smtClean="0"/>
              <a:t>‹#›</a:t>
            </a:fld>
            <a:endParaRPr lang="zh-TW" altLang="en-US"/>
          </a:p>
        </p:txBody>
      </p:sp>
    </p:spTree>
    <p:extLst>
      <p:ext uri="{BB962C8B-B14F-4D97-AF65-F5344CB8AC3E}">
        <p14:creationId xmlns:p14="http://schemas.microsoft.com/office/powerpoint/2010/main" val="232001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iki.mbalib.com/zh-tw/%E7%BC%96%E8%AF%91%E5%99%A8" TargetMode="External"/><Relationship Id="rId2" Type="http://schemas.openxmlformats.org/officeDocument/2006/relationships/hyperlink" Target="https://zh.wikipedia.org/zh-tw/%E7%B7%A8%E8%AD%AF%E5%99%A8" TargetMode="External"/><Relationship Id="rId1" Type="http://schemas.openxmlformats.org/officeDocument/2006/relationships/slideLayout" Target="../slideLayouts/slideLayout2.xml"/><Relationship Id="rId6" Type="http://schemas.openxmlformats.org/officeDocument/2006/relationships/hyperlink" Target="https://zh.wikipedia.org/zh-tw/%E8%AF%AD%E6%B3%95%E5%88%86%E6%9E%90" TargetMode="External"/><Relationship Id="rId5" Type="http://schemas.openxmlformats.org/officeDocument/2006/relationships/hyperlink" Target="https://zh.wikipedia.org/zh-tw/%E8%AF%8D%E6%B3%95%E5%88%86%E6%9E%90" TargetMode="External"/><Relationship Id="rId4" Type="http://schemas.openxmlformats.org/officeDocument/2006/relationships/hyperlink" Target="http://www.inspiregate.com/programming/other/471-compiler-1.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zh.wikipedia.org/zh-tw/%E8%AA%9E%E6%84%8F%E5%88%86%E6%9E%9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編譯器</a:t>
            </a:r>
            <a:endParaRPr lang="zh-TW" altLang="en-US" dirty="0"/>
          </a:p>
        </p:txBody>
      </p:sp>
      <p:sp>
        <p:nvSpPr>
          <p:cNvPr id="3" name="副標題 2"/>
          <p:cNvSpPr>
            <a:spLocks noGrp="1"/>
          </p:cNvSpPr>
          <p:nvPr>
            <p:ph type="subTitle" idx="1"/>
          </p:nvPr>
        </p:nvSpPr>
        <p:spPr/>
        <p:txBody>
          <a:bodyPr/>
          <a:lstStyle/>
          <a:p>
            <a:r>
              <a:rPr lang="zh-TW" altLang="en-US" dirty="0" smtClean="0"/>
              <a:t>姓名</a:t>
            </a:r>
            <a:r>
              <a:rPr lang="en-US" altLang="zh-TW" dirty="0" smtClean="0"/>
              <a:t>:</a:t>
            </a:r>
            <a:r>
              <a:rPr lang="zh-TW" altLang="en-US" dirty="0" smtClean="0"/>
              <a:t> 黃炯瑞</a:t>
            </a:r>
            <a:endParaRPr lang="zh-TW" altLang="en-US" dirty="0"/>
          </a:p>
        </p:txBody>
      </p:sp>
    </p:spTree>
    <p:extLst>
      <p:ext uri="{BB962C8B-B14F-4D97-AF65-F5344CB8AC3E}">
        <p14:creationId xmlns:p14="http://schemas.microsoft.com/office/powerpoint/2010/main" val="60093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語意分析</a:t>
            </a:r>
            <a:endParaRPr lang="zh-TW" altLang="en-US" dirty="0"/>
          </a:p>
        </p:txBody>
      </p:sp>
      <p:sp>
        <p:nvSpPr>
          <p:cNvPr id="3" name="內容版面配置區 2"/>
          <p:cNvSpPr>
            <a:spLocks noGrp="1"/>
          </p:cNvSpPr>
          <p:nvPr>
            <p:ph idx="1"/>
          </p:nvPr>
        </p:nvSpPr>
        <p:spPr/>
        <p:txBody>
          <a:bodyPr/>
          <a:lstStyle/>
          <a:p>
            <a:r>
              <a:rPr lang="zh-TW" altLang="en-US" b="1" dirty="0" smtClean="0"/>
              <a:t>語意分析</a:t>
            </a:r>
            <a:r>
              <a:rPr lang="zh-TW" altLang="en-US" dirty="0" smtClean="0"/>
              <a:t>技術</a:t>
            </a:r>
            <a:r>
              <a:rPr lang="zh-TW" altLang="en-US" dirty="0"/>
              <a:t>是指將一長串的文字或內容，從其中分析出該個段落的摘要以及大意，甚至更進一步，將整篇文章的文意整理出來。此項技術可以應用在解讀影片、音訊等檔案，使得搜尋引擎能夠搜尋到文字以外的物件，方便使用者省去大量時間觀看影片、聆聽音訊，同時也可以幫助使用者提前了解影片與音訊的內容。</a:t>
            </a:r>
          </a:p>
        </p:txBody>
      </p:sp>
    </p:spTree>
    <p:extLst>
      <p:ext uri="{BB962C8B-B14F-4D97-AF65-F5344CB8AC3E}">
        <p14:creationId xmlns:p14="http://schemas.microsoft.com/office/powerpoint/2010/main" val="230108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優化器</a:t>
            </a:r>
            <a:endParaRPr lang="zh-TW" altLang="en-US" dirty="0"/>
          </a:p>
        </p:txBody>
      </p:sp>
      <p:sp>
        <p:nvSpPr>
          <p:cNvPr id="3" name="內容版面配置區 2"/>
          <p:cNvSpPr>
            <a:spLocks noGrp="1"/>
          </p:cNvSpPr>
          <p:nvPr>
            <p:ph idx="1"/>
          </p:nvPr>
        </p:nvSpPr>
        <p:spPr/>
        <p:txBody>
          <a:bodyPr/>
          <a:lstStyle/>
          <a:p>
            <a:r>
              <a:rPr lang="zh-TW" altLang="en-US" dirty="0" smtClean="0"/>
              <a:t>把</a:t>
            </a:r>
            <a:r>
              <a:rPr lang="zh-TW" altLang="en-US" dirty="0"/>
              <a:t>程式碼做一個減少的動作，每一行程式即便跟最終的執行結果並不會帶來太大的影響，但是電腦還是會需要吃一些電腦的資源去讀取這一段毫無相關的</a:t>
            </a:r>
            <a:r>
              <a:rPr lang="zh-TW" altLang="en-US" dirty="0" smtClean="0"/>
              <a:t>程式碼</a:t>
            </a:r>
            <a:r>
              <a:rPr lang="zh-TW" altLang="en-US" dirty="0" smtClean="0">
                <a:latin typeface="新細明體"/>
                <a:ea typeface="新細明體"/>
              </a:rPr>
              <a:t>。</a:t>
            </a:r>
            <a:endParaRPr lang="en-US" altLang="zh-TW" dirty="0" smtClean="0">
              <a:latin typeface="新細明體"/>
              <a:ea typeface="新細明體"/>
            </a:endParaRPr>
          </a:p>
          <a:p>
            <a:r>
              <a:rPr lang="zh-TW" altLang="en-US" dirty="0" smtClean="0"/>
              <a:t>達到</a:t>
            </a:r>
            <a:r>
              <a:rPr lang="zh-TW" altLang="en-US" dirty="0"/>
              <a:t>優化的最簡單的</a:t>
            </a:r>
            <a:r>
              <a:rPr lang="zh-TW" altLang="en-US" dirty="0" smtClean="0"/>
              <a:t>方式</a:t>
            </a:r>
            <a:r>
              <a:rPr lang="zh-TW" altLang="en-US" dirty="0"/>
              <a:t>有</a:t>
            </a:r>
            <a:r>
              <a:rPr lang="zh-TW" altLang="en-US" dirty="0" smtClean="0"/>
              <a:t>刪掉沒有用</a:t>
            </a:r>
            <a:r>
              <a:rPr lang="zh-TW" altLang="en-US" dirty="0"/>
              <a:t>過的</a:t>
            </a:r>
            <a:r>
              <a:rPr lang="zh-TW" altLang="en-US" dirty="0" smtClean="0"/>
              <a:t>變數</a:t>
            </a:r>
            <a:r>
              <a:rPr lang="zh-TW" altLang="en-US" dirty="0" smtClean="0">
                <a:latin typeface="新細明體"/>
                <a:ea typeface="新細明體"/>
              </a:rPr>
              <a:t>。又或者將</a:t>
            </a:r>
            <a:r>
              <a:rPr lang="zh-TW" altLang="en-US" dirty="0" smtClean="0"/>
              <a:t>比較長</a:t>
            </a:r>
            <a:r>
              <a:rPr lang="zh-TW" altLang="en-US" dirty="0" smtClean="0">
                <a:latin typeface="新細明體"/>
                <a:ea typeface="新細明體"/>
              </a:rPr>
              <a:t>、</a:t>
            </a:r>
            <a:r>
              <a:rPr lang="zh-TW" altLang="en-US" dirty="0" smtClean="0"/>
              <a:t>雜的程式，替換</a:t>
            </a:r>
            <a:r>
              <a:rPr lang="zh-TW" altLang="en-US" dirty="0"/>
              <a:t>成簡短或耗用的資源較少的</a:t>
            </a:r>
            <a:r>
              <a:rPr lang="zh-TW" altLang="en-US" dirty="0" smtClean="0"/>
              <a:t>程式碼</a:t>
            </a:r>
            <a:r>
              <a:rPr lang="zh-TW" altLang="en-US" dirty="0" smtClean="0">
                <a:latin typeface="新細明體"/>
                <a:ea typeface="新細明體"/>
              </a:rPr>
              <a:t>。</a:t>
            </a:r>
            <a:endParaRPr lang="zh-TW" altLang="en-US" dirty="0"/>
          </a:p>
        </p:txBody>
      </p:sp>
    </p:spTree>
    <p:extLst>
      <p:ext uri="{BB962C8B-B14F-4D97-AF65-F5344CB8AC3E}">
        <p14:creationId xmlns:p14="http://schemas.microsoft.com/office/powerpoint/2010/main" val="340779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編譯器</a:t>
            </a:r>
            <a:r>
              <a:rPr lang="en-US" altLang="zh-TW" sz="2400" dirty="0" smtClean="0"/>
              <a:t>-</a:t>
            </a:r>
            <a:r>
              <a:rPr lang="zh-TW" altLang="en-US" sz="2400" dirty="0" smtClean="0"/>
              <a:t>維基百科  </a:t>
            </a:r>
            <a:r>
              <a:rPr lang="en-US" altLang="zh-TW" sz="2400" dirty="0" smtClean="0">
                <a:hlinkClick r:id="rId2"/>
              </a:rPr>
              <a:t>https://zh.wikipedia.org/zh-tw/%E7%B7%A8%E8%AD%AF%E5%99%A8</a:t>
            </a:r>
            <a:endParaRPr lang="en-US" altLang="zh-TW" sz="2400" dirty="0" smtClean="0"/>
          </a:p>
          <a:p>
            <a:r>
              <a:rPr lang="zh-TW" altLang="en-US" sz="2400" dirty="0" smtClean="0"/>
              <a:t>編譯器</a:t>
            </a:r>
            <a:r>
              <a:rPr lang="en-US" altLang="zh-TW" sz="2400" dirty="0" smtClean="0"/>
              <a:t>-MBA</a:t>
            </a:r>
            <a:r>
              <a:rPr lang="zh-TW" altLang="en-US" sz="2400" dirty="0" smtClean="0"/>
              <a:t>智庫  </a:t>
            </a:r>
            <a:r>
              <a:rPr lang="en-US" altLang="zh-TW" sz="2400" dirty="0" smtClean="0">
                <a:hlinkClick r:id="rId3"/>
              </a:rPr>
              <a:t>https://wiki.mbalib.com/zh-tw/%E7%BC%96%E8%AF%91%E5%99%A8</a:t>
            </a:r>
            <a:endParaRPr lang="en-US" altLang="zh-TW" sz="2400" dirty="0" smtClean="0"/>
          </a:p>
          <a:p>
            <a:r>
              <a:rPr lang="zh-TW" altLang="en-US" sz="2400" b="1" dirty="0" smtClean="0"/>
              <a:t>深入淺出</a:t>
            </a:r>
            <a:r>
              <a:rPr lang="zh-TW" altLang="en-US" sz="2400" b="1" dirty="0"/>
              <a:t>教你寫</a:t>
            </a:r>
            <a:r>
              <a:rPr lang="zh-TW" altLang="en-US" sz="2400" b="1" dirty="0" smtClean="0"/>
              <a:t>編譯器  </a:t>
            </a:r>
            <a:r>
              <a:rPr lang="en-US" altLang="zh-TW" sz="2400" dirty="0" smtClean="0">
                <a:hlinkClick r:id="rId4"/>
              </a:rPr>
              <a:t>http://www.inspiregate.com/programming/other/471-compiler-1.html</a:t>
            </a:r>
            <a:endParaRPr lang="en-US" altLang="zh-TW" sz="2400" dirty="0" smtClean="0"/>
          </a:p>
          <a:p>
            <a:r>
              <a:rPr lang="zh-TW" altLang="en-US" sz="2400" b="1" dirty="0" smtClean="0"/>
              <a:t>詞法分析（</a:t>
            </a:r>
            <a:r>
              <a:rPr lang="en-US" altLang="zh-TW" sz="2400" b="1" dirty="0" smtClean="0"/>
              <a:t>Lexical analysis</a:t>
            </a:r>
            <a:r>
              <a:rPr lang="zh-TW" altLang="en-US" sz="2400" b="1" dirty="0" smtClean="0"/>
              <a:t>）</a:t>
            </a:r>
            <a:r>
              <a:rPr lang="en-US" altLang="zh-TW" sz="2400" dirty="0" smtClean="0">
                <a:hlinkClick r:id="rId5"/>
              </a:rPr>
              <a:t>https://zh.wikipedia.org/zh-tw/%E8%AF%8D%E6%B3%95%E5%88%86%E6%9E%90</a:t>
            </a:r>
            <a:r>
              <a:rPr lang="zh-TW" altLang="en-US" sz="2400" b="1" dirty="0" smtClean="0"/>
              <a:t>  </a:t>
            </a:r>
            <a:endParaRPr lang="en-US" altLang="zh-TW" sz="2400" b="1" dirty="0" smtClean="0"/>
          </a:p>
          <a:p>
            <a:r>
              <a:rPr lang="zh-TW" altLang="en-US" sz="2400" b="1" dirty="0" smtClean="0"/>
              <a:t>語法分析（</a:t>
            </a:r>
            <a:r>
              <a:rPr lang="en-US" altLang="zh-TW" sz="2400" b="1" dirty="0" smtClean="0"/>
              <a:t>Syntactic analysis</a:t>
            </a:r>
            <a:r>
              <a:rPr lang="zh-TW" altLang="en-US" sz="2400" b="1" dirty="0" smtClean="0"/>
              <a:t>）</a:t>
            </a:r>
            <a:r>
              <a:rPr lang="en-US" altLang="zh-TW" sz="2400" dirty="0" smtClean="0">
                <a:hlinkClick r:id="rId6"/>
              </a:rPr>
              <a:t>https://zh.wikipedia.org/zh-tw/%E8%AF%AD%E6%B3%95%E5%88%86%E6%9E%90</a:t>
            </a:r>
            <a:endParaRPr lang="en-US" altLang="zh-TW" sz="2400" b="1" dirty="0"/>
          </a:p>
        </p:txBody>
      </p:sp>
    </p:spTree>
    <p:extLst>
      <p:ext uri="{BB962C8B-B14F-4D97-AF65-F5344CB8AC3E}">
        <p14:creationId xmlns:p14="http://schemas.microsoft.com/office/powerpoint/2010/main" val="112831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語意分析（</a:t>
            </a:r>
            <a:r>
              <a:rPr lang="en-US" altLang="zh-TW" sz="2400" dirty="0" smtClean="0"/>
              <a:t>Semantic analysis</a:t>
            </a:r>
            <a:r>
              <a:rPr lang="zh-TW" altLang="en-US" sz="2400" dirty="0" smtClean="0"/>
              <a:t>）</a:t>
            </a:r>
            <a:r>
              <a:rPr lang="en-US" altLang="zh-TW" sz="2400" dirty="0" smtClean="0">
                <a:hlinkClick r:id="rId2"/>
              </a:rPr>
              <a:t>https://zh.wikipedia.org/zh-tw/%E8%AA%9E%E6%84%8F%E5%88%86%E6%9E%90</a:t>
            </a:r>
            <a:endParaRPr lang="zh-TW" altLang="en-US" sz="2400" dirty="0"/>
          </a:p>
        </p:txBody>
      </p:sp>
    </p:spTree>
    <p:extLst>
      <p:ext uri="{BB962C8B-B14F-4D97-AF65-F5344CB8AC3E}">
        <p14:creationId xmlns:p14="http://schemas.microsoft.com/office/powerpoint/2010/main" val="164203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簡介</a:t>
            </a: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b="1" dirty="0"/>
              <a:t>編譯器</a:t>
            </a:r>
            <a:r>
              <a:rPr lang="zh-TW" altLang="en-US" dirty="0"/>
              <a:t>（</a:t>
            </a:r>
            <a:r>
              <a:rPr lang="en-US" altLang="zh-TW" dirty="0"/>
              <a:t>compiler</a:t>
            </a:r>
            <a:r>
              <a:rPr lang="zh-TW" altLang="en-US" dirty="0"/>
              <a:t>）是一種電腦程式，它會將某種程式語言寫成的原始碼（原始語言）轉換成另一種程式語言（目標語言）</a:t>
            </a:r>
            <a:r>
              <a:rPr lang="zh-TW" altLang="en-US" dirty="0" smtClean="0"/>
              <a:t>。</a:t>
            </a:r>
            <a:endParaRPr lang="en-US" altLang="zh-TW" dirty="0" smtClean="0"/>
          </a:p>
          <a:p>
            <a:r>
              <a:rPr lang="zh-TW" altLang="en-US" dirty="0"/>
              <a:t>它主要的目的是將便於人編寫、閱讀、維護的進階電腦語言所寫作的原始碼程式，翻譯為電腦能解讀、執行的低階機器語言的程式，也就是執行檔。編譯器將原始程式（</a:t>
            </a:r>
            <a:r>
              <a:rPr lang="en-US" altLang="zh-TW" dirty="0"/>
              <a:t>source program</a:t>
            </a:r>
            <a:r>
              <a:rPr lang="zh-TW" altLang="en-US" dirty="0"/>
              <a:t>）作為輸入，翻譯產生使用目標語言（</a:t>
            </a:r>
            <a:r>
              <a:rPr lang="en-US" altLang="zh-TW" dirty="0"/>
              <a:t>target language</a:t>
            </a:r>
            <a:r>
              <a:rPr lang="zh-TW" altLang="en-US" dirty="0"/>
              <a:t>）的等價程式。原始碼一般為高階語言（</a:t>
            </a:r>
            <a:r>
              <a:rPr lang="en-US" altLang="zh-TW" dirty="0"/>
              <a:t>High-level language</a:t>
            </a:r>
            <a:r>
              <a:rPr lang="zh-TW" altLang="en-US" dirty="0"/>
              <a:t>），如</a:t>
            </a:r>
            <a:r>
              <a:rPr lang="en-US" altLang="zh-TW" dirty="0"/>
              <a:t>Pascal</a:t>
            </a:r>
            <a:r>
              <a:rPr lang="zh-TW" altLang="en-US" dirty="0"/>
              <a:t>、</a:t>
            </a:r>
            <a:r>
              <a:rPr lang="en-US" altLang="zh-TW" dirty="0"/>
              <a:t>C</a:t>
            </a:r>
            <a:r>
              <a:rPr lang="zh-TW" altLang="en-US" dirty="0"/>
              <a:t>、</a:t>
            </a:r>
            <a:r>
              <a:rPr lang="en-US" altLang="zh-TW" dirty="0"/>
              <a:t>C++</a:t>
            </a:r>
            <a:r>
              <a:rPr lang="zh-TW" altLang="en-US" dirty="0"/>
              <a:t>、</a:t>
            </a:r>
            <a:r>
              <a:rPr lang="en-US" altLang="zh-TW" dirty="0"/>
              <a:t>C# </a:t>
            </a:r>
            <a:r>
              <a:rPr lang="zh-TW" altLang="en-US" dirty="0"/>
              <a:t>、</a:t>
            </a:r>
            <a:r>
              <a:rPr lang="en-US" altLang="zh-TW" dirty="0"/>
              <a:t>Java</a:t>
            </a:r>
            <a:r>
              <a:rPr lang="zh-TW" altLang="en-US" dirty="0"/>
              <a:t>等，而目標語言則是組合語言或目標機器的目的碼（</a:t>
            </a:r>
            <a:r>
              <a:rPr lang="en-US" altLang="zh-TW" dirty="0"/>
              <a:t>Object code</a:t>
            </a:r>
            <a:r>
              <a:rPr lang="zh-TW" altLang="en-US" dirty="0"/>
              <a:t>），有時也稱作機器碼（</a:t>
            </a:r>
            <a:r>
              <a:rPr lang="en-US" altLang="zh-TW" dirty="0"/>
              <a:t>Machine code</a:t>
            </a:r>
            <a:r>
              <a:rPr lang="zh-TW" altLang="en-US" dirty="0"/>
              <a:t>）。</a:t>
            </a:r>
          </a:p>
        </p:txBody>
      </p:sp>
    </p:spTree>
    <p:extLst>
      <p:ext uri="{BB962C8B-B14F-4D97-AF65-F5344CB8AC3E}">
        <p14:creationId xmlns:p14="http://schemas.microsoft.com/office/powerpoint/2010/main" val="206579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簡單流程</a:t>
            </a:r>
            <a:endParaRPr lang="zh-TW" altLang="en-US" dirty="0"/>
          </a:p>
        </p:txBody>
      </p:sp>
      <p:sp>
        <p:nvSpPr>
          <p:cNvPr id="3" name="內容版面配置區 2"/>
          <p:cNvSpPr>
            <a:spLocks noGrp="1"/>
          </p:cNvSpPr>
          <p:nvPr>
            <p:ph idx="1"/>
          </p:nvPr>
        </p:nvSpPr>
        <p:spPr/>
        <p:txBody>
          <a:bodyPr>
            <a:normAutofit/>
          </a:bodyPr>
          <a:lstStyle/>
          <a:p>
            <a:r>
              <a:rPr lang="zh-TW" altLang="en-US" dirty="0"/>
              <a:t>一個現代編譯器的主要工作流程如下：</a:t>
            </a:r>
          </a:p>
          <a:p>
            <a:r>
              <a:rPr lang="zh-TW" altLang="en-US" dirty="0" smtClean="0"/>
              <a:t>將原始碼丟給預處理器做處理</a:t>
            </a:r>
            <a:r>
              <a:rPr lang="zh-TW" altLang="en-US" dirty="0" smtClean="0">
                <a:latin typeface="新細明體"/>
                <a:ea typeface="新細明體"/>
              </a:rPr>
              <a:t>，再讓</a:t>
            </a:r>
            <a:r>
              <a:rPr lang="zh-TW" altLang="en-US" dirty="0" smtClean="0"/>
              <a:t>編譯器去做出組</a:t>
            </a:r>
            <a:r>
              <a:rPr lang="zh-TW" altLang="en-US" dirty="0"/>
              <a:t>譯</a:t>
            </a:r>
            <a:r>
              <a:rPr lang="zh-TW" altLang="en-US" dirty="0" smtClean="0"/>
              <a:t>程式的動作 </a:t>
            </a:r>
            <a:r>
              <a:rPr lang="zh-TW" altLang="en-US" dirty="0" smtClean="0">
                <a:latin typeface="新細明體"/>
                <a:ea typeface="新細明體"/>
              </a:rPr>
              <a:t>，</a:t>
            </a:r>
            <a:r>
              <a:rPr lang="zh-TW" altLang="en-US" dirty="0" smtClean="0"/>
              <a:t>將其翻譯成目的碼</a:t>
            </a:r>
            <a:r>
              <a:rPr lang="zh-TW" altLang="en-US" dirty="0" smtClean="0">
                <a:latin typeface="新細明體"/>
                <a:ea typeface="新細明體"/>
              </a:rPr>
              <a:t>。</a:t>
            </a:r>
            <a:r>
              <a:rPr lang="zh-TW" altLang="en-US" dirty="0" smtClean="0"/>
              <a:t>然後丟給連結器將目的碼相連成執行檔</a:t>
            </a:r>
            <a:r>
              <a:rPr lang="zh-TW" altLang="en-US" dirty="0" smtClean="0">
                <a:latin typeface="新細明體"/>
                <a:ea typeface="新細明體"/>
              </a:rPr>
              <a:t>，</a:t>
            </a:r>
            <a:r>
              <a:rPr lang="zh-TW" altLang="en-US" dirty="0" smtClean="0"/>
              <a:t>最後</a:t>
            </a:r>
            <a:r>
              <a:rPr lang="zh-TW" altLang="en-US" dirty="0"/>
              <a:t>打包好的檔案就可以給電腦去判讀執行了</a:t>
            </a:r>
            <a:r>
              <a:rPr lang="zh-TW" altLang="en-US" dirty="0" smtClean="0"/>
              <a:t>。</a:t>
            </a:r>
            <a:endParaRPr lang="zh-TW" altLang="en-US" dirty="0"/>
          </a:p>
        </p:txBody>
      </p:sp>
    </p:spTree>
    <p:extLst>
      <p:ext uri="{BB962C8B-B14F-4D97-AF65-F5344CB8AC3E}">
        <p14:creationId xmlns:p14="http://schemas.microsoft.com/office/powerpoint/2010/main" val="129165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具體動作</a:t>
            </a:r>
          </a:p>
        </p:txBody>
      </p:sp>
      <p:sp>
        <p:nvSpPr>
          <p:cNvPr id="3" name="內容版面配置區 2"/>
          <p:cNvSpPr>
            <a:spLocks noGrp="1"/>
          </p:cNvSpPr>
          <p:nvPr>
            <p:ph idx="1"/>
          </p:nvPr>
        </p:nvSpPr>
        <p:spPr/>
        <p:txBody>
          <a:bodyPr>
            <a:normAutofit fontScale="85000" lnSpcReduction="10000"/>
          </a:bodyPr>
          <a:lstStyle/>
          <a:p>
            <a:r>
              <a:rPr lang="zh-TW" altLang="en-US" dirty="0" smtClean="0"/>
              <a:t>詞法</a:t>
            </a:r>
            <a:r>
              <a:rPr lang="zh-TW" altLang="en-US" dirty="0"/>
              <a:t>分析（</a:t>
            </a:r>
            <a:r>
              <a:rPr lang="en-US" altLang="zh-TW" dirty="0"/>
              <a:t>Lexical analysis</a:t>
            </a:r>
            <a:r>
              <a:rPr lang="zh-TW" altLang="en-US" dirty="0"/>
              <a:t>）：把字元合併成為詞語</a:t>
            </a:r>
          </a:p>
          <a:p>
            <a:r>
              <a:rPr lang="zh-TW" altLang="en-US" dirty="0" smtClean="0"/>
              <a:t>語法</a:t>
            </a:r>
            <a:r>
              <a:rPr lang="zh-TW" altLang="en-US" dirty="0"/>
              <a:t>分析（</a:t>
            </a:r>
            <a:r>
              <a:rPr lang="en-US" altLang="zh-TW" dirty="0"/>
              <a:t>Syntactic analysis</a:t>
            </a:r>
            <a:r>
              <a:rPr lang="zh-TW" altLang="en-US" dirty="0"/>
              <a:t>）：把詞語組合成一句有意思的句子</a:t>
            </a:r>
          </a:p>
          <a:p>
            <a:r>
              <a:rPr lang="zh-TW" altLang="en-US" dirty="0" smtClean="0"/>
              <a:t>語意分析</a:t>
            </a:r>
            <a:r>
              <a:rPr lang="zh-TW" altLang="en-US" dirty="0"/>
              <a:t>（</a:t>
            </a:r>
            <a:r>
              <a:rPr lang="en-US" altLang="zh-TW" dirty="0"/>
              <a:t>Semantic analysis</a:t>
            </a:r>
            <a:r>
              <a:rPr lang="zh-TW" altLang="en-US" dirty="0"/>
              <a:t>）：把句子組成有上文下理的段落，成為有意思的故事</a:t>
            </a:r>
            <a:r>
              <a:rPr lang="zh-TW" altLang="en-US" dirty="0" smtClean="0"/>
              <a:t>。</a:t>
            </a:r>
            <a:endParaRPr lang="en-US" altLang="zh-TW" dirty="0" smtClean="0"/>
          </a:p>
          <a:p>
            <a:r>
              <a:rPr lang="zh-TW" altLang="en-US" dirty="0" smtClean="0"/>
              <a:t>虛擬</a:t>
            </a:r>
            <a:r>
              <a:rPr lang="zh-TW" altLang="en-US" dirty="0"/>
              <a:t>機（</a:t>
            </a:r>
            <a:r>
              <a:rPr lang="en-US" altLang="zh-TW" dirty="0"/>
              <a:t>Virtual Machine</a:t>
            </a:r>
            <a:r>
              <a:rPr lang="zh-TW" altLang="en-US" dirty="0"/>
              <a:t>）：用來運行編譯好的程式</a:t>
            </a:r>
          </a:p>
          <a:p>
            <a:r>
              <a:rPr lang="zh-TW" altLang="en-US" dirty="0" smtClean="0"/>
              <a:t>生成</a:t>
            </a:r>
            <a:r>
              <a:rPr lang="zh-TW" altLang="en-US" dirty="0"/>
              <a:t>代碼（</a:t>
            </a:r>
            <a:r>
              <a:rPr lang="en-US" altLang="zh-TW" dirty="0"/>
              <a:t>Code Generation</a:t>
            </a:r>
            <a:r>
              <a:rPr lang="zh-TW" altLang="en-US" dirty="0"/>
              <a:t>）：把你閱讀完的故事寫出來給虛擬機看</a:t>
            </a:r>
          </a:p>
          <a:p>
            <a:r>
              <a:rPr lang="zh-TW" altLang="en-US" dirty="0" smtClean="0"/>
              <a:t>優</a:t>
            </a:r>
            <a:r>
              <a:rPr lang="zh-TW" altLang="en-US" dirty="0"/>
              <a:t>化器（</a:t>
            </a:r>
            <a:r>
              <a:rPr lang="en-US" altLang="zh-TW" dirty="0"/>
              <a:t>Optimizer</a:t>
            </a:r>
            <a:r>
              <a:rPr lang="zh-TW" altLang="en-US" dirty="0"/>
              <a:t>）：可以把故事說得簡單一點</a:t>
            </a:r>
          </a:p>
          <a:p>
            <a:endParaRPr lang="zh-TW" altLang="en-US" dirty="0"/>
          </a:p>
        </p:txBody>
      </p:sp>
    </p:spTree>
    <p:extLst>
      <p:ext uri="{BB962C8B-B14F-4D97-AF65-F5344CB8AC3E}">
        <p14:creationId xmlns:p14="http://schemas.microsoft.com/office/powerpoint/2010/main" val="137833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60648"/>
            <a:ext cx="8229600" cy="1143000"/>
          </a:xfrm>
        </p:spPr>
        <p:txBody>
          <a:bodyPr>
            <a:normAutofit fontScale="90000"/>
          </a:bodyPr>
          <a:lstStyle/>
          <a:p>
            <a:r>
              <a:rPr lang="zh-TW" altLang="en-US" dirty="0" smtClean="0"/>
              <a:t>分類</a:t>
            </a:r>
            <a:r>
              <a:rPr lang="en-US" altLang="zh-TW" dirty="0" smtClean="0"/>
              <a:t/>
            </a:r>
            <a:br>
              <a:rPr lang="en-US" altLang="zh-TW" dirty="0" smtClean="0"/>
            </a:br>
            <a:endParaRPr lang="zh-TW" altLang="en-US" dirty="0"/>
          </a:p>
        </p:txBody>
      </p:sp>
      <p:sp>
        <p:nvSpPr>
          <p:cNvPr id="4" name="文字版面配置區 3"/>
          <p:cNvSpPr>
            <a:spLocks noGrp="1"/>
          </p:cNvSpPr>
          <p:nvPr>
            <p:ph type="body" idx="1"/>
          </p:nvPr>
        </p:nvSpPr>
        <p:spPr>
          <a:xfrm>
            <a:off x="533276" y="1916832"/>
            <a:ext cx="4040188" cy="639762"/>
          </a:xfrm>
        </p:spPr>
        <p:txBody>
          <a:bodyPr/>
          <a:lstStyle/>
          <a:p>
            <a:pPr algn="ctr"/>
            <a:r>
              <a:rPr lang="zh-TW" altLang="en-US" dirty="0" smtClean="0"/>
              <a:t>前端</a:t>
            </a:r>
            <a:endParaRPr lang="zh-TW" altLang="en-US" dirty="0"/>
          </a:p>
        </p:txBody>
      </p:sp>
      <p:sp>
        <p:nvSpPr>
          <p:cNvPr id="3" name="內容版面配置區 2"/>
          <p:cNvSpPr>
            <a:spLocks noGrp="1"/>
          </p:cNvSpPr>
          <p:nvPr>
            <p:ph sz="half" idx="2"/>
          </p:nvPr>
        </p:nvSpPr>
        <p:spPr>
          <a:xfrm>
            <a:off x="522932" y="2534914"/>
            <a:ext cx="4040188" cy="4323085"/>
          </a:xfrm>
        </p:spPr>
        <p:txBody>
          <a:bodyPr>
            <a:normAutofit fontScale="92500" lnSpcReduction="10000"/>
          </a:bodyPr>
          <a:lstStyle/>
          <a:p>
            <a:r>
              <a:rPr lang="zh-TW" altLang="en-US" dirty="0"/>
              <a:t>　</a:t>
            </a:r>
            <a:r>
              <a:rPr lang="zh-TW" altLang="en-US" dirty="0" smtClean="0"/>
              <a:t>前端主要負責解析輸入的源程式，由詞法分析器和語法分析器協同工作。詞法分析器負責把源程式中的“單詞”找出來，語法分析器把這些分散的單詞按預先定義好的語法組裝成有意義的表達式、語句、函數等。前端還負責語義的檢查，例如檢測參與運算的變數是否是同一類型的，簡單的錯誤處理。最終的結果常常是一個抽象的語法樹，這樣後端可以在此基礎上進一步優化處理。</a:t>
            </a:r>
            <a:r>
              <a:rPr lang="zh-TW" altLang="en-US" dirty="0"/>
              <a:t>　</a:t>
            </a:r>
          </a:p>
          <a:p>
            <a:endParaRPr lang="zh-TW" altLang="en-US" dirty="0"/>
          </a:p>
        </p:txBody>
      </p:sp>
      <p:sp>
        <p:nvSpPr>
          <p:cNvPr id="5" name="文字版面配置區 4"/>
          <p:cNvSpPr>
            <a:spLocks noGrp="1"/>
          </p:cNvSpPr>
          <p:nvPr>
            <p:ph type="body" sz="quarter" idx="3"/>
          </p:nvPr>
        </p:nvSpPr>
        <p:spPr>
          <a:xfrm>
            <a:off x="4710757" y="1895153"/>
            <a:ext cx="4041775" cy="639762"/>
          </a:xfrm>
        </p:spPr>
        <p:txBody>
          <a:bodyPr/>
          <a:lstStyle/>
          <a:p>
            <a:pPr algn="ctr"/>
            <a:r>
              <a:rPr lang="zh-TW" altLang="en-US" dirty="0" smtClean="0"/>
              <a:t>後端</a:t>
            </a:r>
            <a:endParaRPr lang="zh-TW" altLang="en-US" dirty="0"/>
          </a:p>
        </p:txBody>
      </p:sp>
      <p:sp>
        <p:nvSpPr>
          <p:cNvPr id="6" name="內容版面配置區 5"/>
          <p:cNvSpPr>
            <a:spLocks noGrp="1"/>
          </p:cNvSpPr>
          <p:nvPr>
            <p:ph sz="quarter" idx="4"/>
          </p:nvPr>
        </p:nvSpPr>
        <p:spPr>
          <a:xfrm>
            <a:off x="4710757" y="2534915"/>
            <a:ext cx="4041775" cy="3951288"/>
          </a:xfrm>
        </p:spPr>
        <p:txBody>
          <a:bodyPr/>
          <a:lstStyle/>
          <a:p>
            <a:r>
              <a:rPr lang="zh-TW" altLang="en-US" dirty="0"/>
              <a:t>編譯器後端主要負責分析、優化中間代碼以及生成機器代碼。一般來說所有的編譯器分析、優化、變型都可以分成兩大類：函數內進行和函數間進行。很明顯，函數間的分析優化更準確，但需要更長的時間來完成。</a:t>
            </a:r>
          </a:p>
        </p:txBody>
      </p:sp>
      <p:sp>
        <p:nvSpPr>
          <p:cNvPr id="8" name="文字方塊 7"/>
          <p:cNvSpPr txBox="1"/>
          <p:nvPr/>
        </p:nvSpPr>
        <p:spPr>
          <a:xfrm>
            <a:off x="683568" y="930366"/>
            <a:ext cx="8064896" cy="830997"/>
          </a:xfrm>
          <a:prstGeom prst="rect">
            <a:avLst/>
          </a:prstGeom>
          <a:noFill/>
        </p:spPr>
        <p:txBody>
          <a:bodyPr wrap="square" rtlCol="0">
            <a:spAutoFit/>
          </a:bodyPr>
          <a:lstStyle/>
          <a:p>
            <a:r>
              <a:rPr lang="zh-TW" altLang="en-US" sz="2400" dirty="0" smtClean="0"/>
              <a:t>在運行過程中，編譯器又可分成只依賴於源語言的編譯器前端和只依賴於目標語言的編譯器後端兩大部分</a:t>
            </a:r>
            <a:endParaRPr lang="zh-TW" altLang="en-US" sz="2400" dirty="0"/>
          </a:p>
        </p:txBody>
      </p:sp>
    </p:spTree>
    <p:extLst>
      <p:ext uri="{BB962C8B-B14F-4D97-AF65-F5344CB8AC3E}">
        <p14:creationId xmlns:p14="http://schemas.microsoft.com/office/powerpoint/2010/main" val="36944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詞法分析</a:t>
            </a:r>
            <a:endParaRPr lang="zh-TW" altLang="en-US" dirty="0"/>
          </a:p>
        </p:txBody>
      </p:sp>
      <p:sp>
        <p:nvSpPr>
          <p:cNvPr id="3" name="內容版面配置區 2"/>
          <p:cNvSpPr>
            <a:spLocks noGrp="1"/>
          </p:cNvSpPr>
          <p:nvPr>
            <p:ph idx="1"/>
          </p:nvPr>
        </p:nvSpPr>
        <p:spPr/>
        <p:txBody>
          <a:bodyPr/>
          <a:lstStyle/>
          <a:p>
            <a:r>
              <a:rPr lang="zh-TW" altLang="en-US" b="1" dirty="0"/>
              <a:t>詞法分析</a:t>
            </a:r>
            <a:r>
              <a:rPr lang="zh-TW" altLang="en-US" dirty="0"/>
              <a:t>（英語：</a:t>
            </a:r>
            <a:r>
              <a:rPr lang="en-US" altLang="zh-TW" b="1" dirty="0"/>
              <a:t>lexical analysis</a:t>
            </a:r>
            <a:r>
              <a:rPr lang="zh-TW" altLang="en-US" dirty="0"/>
              <a:t>）</a:t>
            </a:r>
            <a:r>
              <a:rPr lang="zh-TW" altLang="en-US" dirty="0" smtClean="0"/>
              <a:t>是將字</a:t>
            </a:r>
            <a:r>
              <a:rPr lang="zh-TW" altLang="en-US" dirty="0"/>
              <a:t>符序列轉換為</a:t>
            </a:r>
            <a:r>
              <a:rPr lang="zh-TW" altLang="en-US" b="1" dirty="0"/>
              <a:t>標記</a:t>
            </a:r>
            <a:r>
              <a:rPr lang="zh-TW" altLang="en-US" dirty="0"/>
              <a:t>（</a:t>
            </a:r>
            <a:r>
              <a:rPr lang="en-US" altLang="zh-TW" dirty="0"/>
              <a:t>token</a:t>
            </a:r>
            <a:r>
              <a:rPr lang="zh-TW" altLang="en-US" dirty="0"/>
              <a:t>）序列的過程。進行詞法分析的程序或者函數叫作</a:t>
            </a:r>
            <a:r>
              <a:rPr lang="zh-TW" altLang="en-US" b="1" dirty="0"/>
              <a:t>詞法分析器</a:t>
            </a:r>
            <a:r>
              <a:rPr lang="zh-TW" altLang="en-US" dirty="0"/>
              <a:t>（</a:t>
            </a:r>
            <a:r>
              <a:rPr lang="en-US" altLang="zh-TW" dirty="0"/>
              <a:t>lexical analyzer</a:t>
            </a:r>
            <a:r>
              <a:rPr lang="zh-TW" altLang="en-US" dirty="0"/>
              <a:t>，簡稱</a:t>
            </a:r>
            <a:r>
              <a:rPr lang="en-US" altLang="zh-TW" dirty="0" err="1"/>
              <a:t>lexer</a:t>
            </a:r>
            <a:r>
              <a:rPr lang="zh-TW" altLang="en-US" dirty="0"/>
              <a:t>），也叫</a:t>
            </a:r>
            <a:r>
              <a:rPr lang="zh-TW" altLang="en-US" b="1" dirty="0"/>
              <a:t>掃描器</a:t>
            </a:r>
            <a:r>
              <a:rPr lang="zh-TW" altLang="en-US" dirty="0"/>
              <a:t>（</a:t>
            </a:r>
            <a:r>
              <a:rPr lang="en-US" altLang="zh-TW" dirty="0"/>
              <a:t>scanner</a:t>
            </a:r>
            <a:r>
              <a:rPr lang="zh-TW" altLang="en-US" dirty="0"/>
              <a:t>）。詞法分析器一般以函數的形式存在，供語法分析器調用。</a:t>
            </a:r>
          </a:p>
        </p:txBody>
      </p:sp>
    </p:spTree>
    <p:extLst>
      <p:ext uri="{BB962C8B-B14F-4D97-AF65-F5344CB8AC3E}">
        <p14:creationId xmlns:p14="http://schemas.microsoft.com/office/powerpoint/2010/main" val="115627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標記</a:t>
            </a:r>
            <a:endParaRPr lang="zh-TW" altLang="en-US" dirty="0"/>
          </a:p>
        </p:txBody>
      </p:sp>
      <p:sp>
        <p:nvSpPr>
          <p:cNvPr id="3" name="內容版面配置區 2"/>
          <p:cNvSpPr>
            <a:spLocks noGrp="1"/>
          </p:cNvSpPr>
          <p:nvPr>
            <p:ph sz="half" idx="1"/>
          </p:nvPr>
        </p:nvSpPr>
        <p:spPr/>
        <p:txBody>
          <a:bodyPr>
            <a:normAutofit fontScale="85000" lnSpcReduction="10000"/>
          </a:bodyPr>
          <a:lstStyle/>
          <a:p>
            <a:r>
              <a:rPr lang="zh-TW" altLang="en-US" dirty="0"/>
              <a:t>這裡的</a:t>
            </a:r>
            <a:r>
              <a:rPr lang="zh-TW" altLang="en-US" b="1" dirty="0"/>
              <a:t>標記</a:t>
            </a:r>
            <a:r>
              <a:rPr lang="zh-TW" altLang="en-US" dirty="0"/>
              <a:t>是一個字串，是構成原始碼的最小單位。從輸入字符流中生成標記的過程叫作</a:t>
            </a:r>
            <a:r>
              <a:rPr lang="zh-TW" altLang="en-US" b="1" dirty="0"/>
              <a:t>標記化</a:t>
            </a:r>
            <a:r>
              <a:rPr lang="zh-TW" altLang="en-US" dirty="0"/>
              <a:t>（</a:t>
            </a:r>
            <a:r>
              <a:rPr lang="en-US" altLang="zh-TW" dirty="0"/>
              <a:t>tokenization</a:t>
            </a:r>
            <a:r>
              <a:rPr lang="zh-TW" altLang="en-US" dirty="0"/>
              <a:t>），在這個過程中，詞法分析器還會對標記進行分類。</a:t>
            </a:r>
          </a:p>
          <a:p>
            <a:r>
              <a:rPr lang="zh-TW" altLang="en-US" dirty="0"/>
              <a:t>詞法分析器通常不會關心標記之間的關係（屬於語法分析的範疇），舉例來說：詞法分析器能夠將括號識別為標記，但並不保證括號是否匹配。</a:t>
            </a:r>
          </a:p>
          <a:p>
            <a:endParaRPr lang="zh-TW" altLang="en-US" dirty="0"/>
          </a:p>
        </p:txBody>
      </p:sp>
      <p:sp>
        <p:nvSpPr>
          <p:cNvPr id="5" name="內容版面配置區 4"/>
          <p:cNvSpPr>
            <a:spLocks noGrp="1"/>
          </p:cNvSpPr>
          <p:nvPr>
            <p:ph sz="half" idx="2"/>
          </p:nvPr>
        </p:nvSpPr>
        <p:spPr/>
        <p:txBody>
          <a:bodyPr>
            <a:normAutofit fontScale="85000" lnSpcReduction="10000"/>
          </a:bodyPr>
          <a:lstStyle/>
          <a:p>
            <a:r>
              <a:rPr lang="en-US" altLang="zh-TW" dirty="0" smtClean="0"/>
              <a:t>sum = 3+2 ; </a:t>
            </a:r>
          </a:p>
          <a:p>
            <a:r>
              <a:rPr lang="zh-TW" altLang="en-US" dirty="0"/>
              <a:t>將其標記化後可以得到下表內容</a:t>
            </a:r>
            <a:r>
              <a:rPr lang="zh-TW" altLang="en-US" dirty="0" smtClean="0"/>
              <a:t>：</a:t>
            </a:r>
            <a:endParaRPr lang="en-US" altLang="zh-TW" dirty="0" smtClean="0"/>
          </a:p>
          <a:p>
            <a:r>
              <a:rPr lang="en-US" altLang="zh-TW" dirty="0" smtClean="0"/>
              <a:t>sum :</a:t>
            </a:r>
            <a:r>
              <a:rPr lang="zh-TW" altLang="en-US" dirty="0" smtClean="0"/>
              <a:t> 標示符</a:t>
            </a:r>
            <a:endParaRPr lang="en-US" altLang="zh-TW" dirty="0" smtClean="0"/>
          </a:p>
          <a:p>
            <a:r>
              <a:rPr lang="en-US" altLang="zh-TW" dirty="0" smtClean="0"/>
              <a:t>= : </a:t>
            </a:r>
            <a:r>
              <a:rPr lang="zh-TW" altLang="en-US" dirty="0" smtClean="0"/>
              <a:t>賦值操作符</a:t>
            </a:r>
            <a:endParaRPr lang="en-US" altLang="zh-TW" dirty="0" smtClean="0"/>
          </a:p>
          <a:p>
            <a:r>
              <a:rPr lang="en-US" altLang="zh-TW" dirty="0" smtClean="0"/>
              <a:t>3</a:t>
            </a:r>
            <a:r>
              <a:rPr lang="zh-TW" altLang="en-US" dirty="0"/>
              <a:t> </a:t>
            </a:r>
            <a:r>
              <a:rPr lang="en-US" altLang="zh-TW" dirty="0" smtClean="0"/>
              <a:t>: </a:t>
            </a:r>
            <a:r>
              <a:rPr lang="zh-TW" altLang="en-US" dirty="0" smtClean="0"/>
              <a:t>數字</a:t>
            </a:r>
            <a:endParaRPr lang="en-US" altLang="zh-TW" dirty="0" smtClean="0"/>
          </a:p>
          <a:p>
            <a:r>
              <a:rPr lang="en-US" altLang="zh-TW" dirty="0" smtClean="0"/>
              <a:t>+ : </a:t>
            </a:r>
            <a:r>
              <a:rPr lang="zh-TW" altLang="en-US" dirty="0" smtClean="0"/>
              <a:t>加法操作符</a:t>
            </a:r>
            <a:endParaRPr lang="en-US" altLang="zh-TW" dirty="0" smtClean="0"/>
          </a:p>
          <a:p>
            <a:r>
              <a:rPr lang="en-US" altLang="zh-TW" dirty="0" smtClean="0"/>
              <a:t>2 : </a:t>
            </a:r>
            <a:r>
              <a:rPr lang="zh-TW" altLang="en-US" dirty="0" smtClean="0"/>
              <a:t>數字</a:t>
            </a:r>
            <a:endParaRPr lang="en-US" altLang="zh-TW" dirty="0" smtClean="0"/>
          </a:p>
          <a:p>
            <a:r>
              <a:rPr lang="en-US" altLang="zh-TW" dirty="0" smtClean="0"/>
              <a:t>;  : </a:t>
            </a:r>
            <a:r>
              <a:rPr lang="zh-TW" altLang="en-US" dirty="0" smtClean="0"/>
              <a:t>語句結束</a:t>
            </a:r>
            <a:endParaRPr lang="zh-TW" altLang="en-US" dirty="0"/>
          </a:p>
        </p:txBody>
      </p:sp>
    </p:spTree>
    <p:extLst>
      <p:ext uri="{BB962C8B-B14F-4D97-AF65-F5344CB8AC3E}">
        <p14:creationId xmlns:p14="http://schemas.microsoft.com/office/powerpoint/2010/main" val="309282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語法分析</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根據某種給定的形式文法對由單詞序列構成的輸入文字進行分析並確定其語法結構的一種過程。</a:t>
            </a:r>
            <a:endParaRPr lang="en-US" altLang="zh-TW" dirty="0" smtClean="0"/>
          </a:p>
          <a:p>
            <a:r>
              <a:rPr lang="zh-TW" altLang="en-US" b="1" dirty="0"/>
              <a:t>語法剖析</a:t>
            </a:r>
            <a:r>
              <a:rPr lang="zh-TW" altLang="en-US" b="1" dirty="0" smtClean="0"/>
              <a:t>器</a:t>
            </a:r>
            <a:r>
              <a:rPr lang="zh-TW" altLang="en-US" dirty="0" smtClean="0"/>
              <a:t>通常</a:t>
            </a:r>
            <a:r>
              <a:rPr lang="zh-TW" altLang="en-US" dirty="0"/>
              <a:t>是作為編譯器或直譯器的組件出現的，它的作用是進行語法檢查、並構建由輸入的單詞組成的</a:t>
            </a:r>
            <a:r>
              <a:rPr lang="zh-TW" altLang="en-US" dirty="0" smtClean="0"/>
              <a:t>資料結構。</a:t>
            </a:r>
            <a:r>
              <a:rPr lang="zh-TW" altLang="en-US" dirty="0"/>
              <a:t>語法剖析器通常使用一個獨立的詞法剖析器從輸入字元流中分離出一個個的「單詞」，並將單詞流作為其輸入。實際開發中，語法剖析器可以手工編寫，也可以使用工具（半）自動生成。</a:t>
            </a:r>
          </a:p>
        </p:txBody>
      </p:sp>
    </p:spTree>
    <p:extLst>
      <p:ext uri="{BB962C8B-B14F-4D97-AF65-F5344CB8AC3E}">
        <p14:creationId xmlns:p14="http://schemas.microsoft.com/office/powerpoint/2010/main" val="259036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dirty="0"/>
              <a:t>語法剖析器</a:t>
            </a:r>
            <a:r>
              <a:rPr lang="zh-TW" altLang="en-US" dirty="0" smtClean="0"/>
              <a:t>分類</a:t>
            </a:r>
            <a:endParaRPr lang="zh-TW" altLang="en-US" dirty="0"/>
          </a:p>
        </p:txBody>
      </p:sp>
      <p:sp>
        <p:nvSpPr>
          <p:cNvPr id="5" name="文字版面配置區 4"/>
          <p:cNvSpPr>
            <a:spLocks noGrp="1"/>
          </p:cNvSpPr>
          <p:nvPr>
            <p:ph type="body" idx="1"/>
          </p:nvPr>
        </p:nvSpPr>
        <p:spPr/>
        <p:txBody>
          <a:bodyPr/>
          <a:lstStyle/>
          <a:p>
            <a:pPr algn="ctr"/>
            <a:r>
              <a:rPr lang="zh-TW" altLang="en-US" dirty="0" smtClean="0"/>
              <a:t>有頂向下</a:t>
            </a:r>
            <a:endParaRPr lang="zh-TW" altLang="en-US" dirty="0"/>
          </a:p>
        </p:txBody>
      </p:sp>
      <p:sp>
        <p:nvSpPr>
          <p:cNvPr id="6" name="內容版面配置區 5"/>
          <p:cNvSpPr>
            <a:spLocks noGrp="1"/>
          </p:cNvSpPr>
          <p:nvPr>
            <p:ph sz="half" idx="2"/>
          </p:nvPr>
        </p:nvSpPr>
        <p:spPr/>
        <p:txBody>
          <a:bodyPr/>
          <a:lstStyle/>
          <a:p>
            <a:r>
              <a:rPr lang="zh-TW" altLang="en-US" dirty="0"/>
              <a:t>根據形式語法規則，在語法分析樹的自頂向下展開中搜尋輸入符號串可能的最左推導。單詞按從左到右的順序依次使用。</a:t>
            </a:r>
          </a:p>
        </p:txBody>
      </p:sp>
      <p:sp>
        <p:nvSpPr>
          <p:cNvPr id="7" name="文字版面配置區 6"/>
          <p:cNvSpPr>
            <a:spLocks noGrp="1"/>
          </p:cNvSpPr>
          <p:nvPr>
            <p:ph type="body" sz="quarter" idx="3"/>
          </p:nvPr>
        </p:nvSpPr>
        <p:spPr/>
        <p:txBody>
          <a:bodyPr/>
          <a:lstStyle/>
          <a:p>
            <a:pPr algn="ctr"/>
            <a:r>
              <a:rPr lang="zh-TW" altLang="en-US" dirty="0" smtClean="0"/>
              <a:t>由下而上</a:t>
            </a:r>
            <a:endParaRPr lang="zh-TW" altLang="en-US" dirty="0"/>
          </a:p>
        </p:txBody>
      </p:sp>
      <p:sp>
        <p:nvSpPr>
          <p:cNvPr id="8" name="內容版面配置區 7"/>
          <p:cNvSpPr>
            <a:spLocks noGrp="1"/>
          </p:cNvSpPr>
          <p:nvPr>
            <p:ph sz="quarter" idx="4"/>
          </p:nvPr>
        </p:nvSpPr>
        <p:spPr/>
        <p:txBody>
          <a:bodyPr/>
          <a:lstStyle/>
          <a:p>
            <a:r>
              <a:rPr lang="zh-TW" altLang="en-US" dirty="0"/>
              <a:t>語法剖析器從現有的輸入符號串開始，嘗試將其根據給定的形式語法規則進行覆寫，最終覆寫為語法的起始符號。</a:t>
            </a:r>
          </a:p>
        </p:txBody>
      </p:sp>
    </p:spTree>
    <p:extLst>
      <p:ext uri="{BB962C8B-B14F-4D97-AF65-F5344CB8AC3E}">
        <p14:creationId xmlns:p14="http://schemas.microsoft.com/office/powerpoint/2010/main" val="25072368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1017</Words>
  <Application>Microsoft Office PowerPoint</Application>
  <PresentationFormat>如螢幕大小 (4:3)</PresentationFormat>
  <Paragraphs>55</Paragraphs>
  <Slides>13</Slides>
  <Notes>0</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Office 佈景主題</vt:lpstr>
      <vt:lpstr>編譯器</vt:lpstr>
      <vt:lpstr>簡介</vt:lpstr>
      <vt:lpstr>簡單流程</vt:lpstr>
      <vt:lpstr>具體動作</vt:lpstr>
      <vt:lpstr>分類 </vt:lpstr>
      <vt:lpstr>詞法分析</vt:lpstr>
      <vt:lpstr>標記</vt:lpstr>
      <vt:lpstr>語法分析</vt:lpstr>
      <vt:lpstr>語法剖析器分類</vt:lpstr>
      <vt:lpstr>語意分析</vt:lpstr>
      <vt:lpstr>優化器</vt:lpstr>
      <vt:lpstr>參考資料</vt:lpstr>
      <vt:lpstr>參考資料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編譯器</dc:title>
  <dc:creator>Raymond</dc:creator>
  <cp:lastModifiedBy>Raymond</cp:lastModifiedBy>
  <cp:revision>7</cp:revision>
  <dcterms:created xsi:type="dcterms:W3CDTF">2020-06-21T09:34:15Z</dcterms:created>
  <dcterms:modified xsi:type="dcterms:W3CDTF">2020-06-21T10:44:38Z</dcterms:modified>
</cp:coreProperties>
</file>