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93024" y="595760"/>
            <a:ext cx="3300729" cy="528319"/>
          </a:xfrm>
          <a:prstGeom prst="rect">
            <a:avLst/>
          </a:prstGeom>
        </p:spPr>
        <p:txBody>
          <a:bodyPr wrap="square" lIns="0" tIns="0" rIns="0" bIns="0">
            <a:spAutoFit/>
          </a:bodyPr>
          <a:lstStyle>
            <a:lvl1pPr>
              <a:defRPr sz="1500" b="0" i="0">
                <a:solidFill>
                  <a:srgbClr val="5EB2FC"/>
                </a:solidFill>
                <a:latin typeface="Courier New"/>
                <a:cs typeface="Courier New"/>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600" b="0" i="0">
                <a:solidFill>
                  <a:srgbClr val="5EB2FC"/>
                </a:solidFill>
                <a:latin typeface="Courier New"/>
                <a:cs typeface="Courier New"/>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bg1"/>
                </a:solidFill>
                <a:latin typeface="Courier New"/>
                <a:cs typeface="Courier New"/>
              </a:defRPr>
            </a:lvl1pPr>
          </a:lstStyle>
          <a:p>
            <a:pPr marL="12700">
              <a:lnSpc>
                <a:spcPct val="100000"/>
              </a:lnSpc>
              <a:spcBef>
                <a:spcPts val="80"/>
              </a:spcBef>
            </a:pPr>
            <a:r>
              <a:rPr dirty="0"/>
              <a:t>0</a:t>
            </a:r>
            <a:r>
              <a:rPr spc="-5" dirty="0"/>
              <a:t> </a:t>
            </a:r>
            <a:r>
              <a:rPr spc="-50" dirty="0"/>
              <a:t>1</a:t>
            </a:r>
          </a:p>
        </p:txBody>
      </p:sp>
      <p:sp>
        <p:nvSpPr>
          <p:cNvPr id="5" name="Holder 5"/>
          <p:cNvSpPr>
            <a:spLocks noGrp="1"/>
          </p:cNvSpPr>
          <p:nvPr>
            <p:ph type="dt" sz="half" idx="6"/>
          </p:nvPr>
        </p:nvSpPr>
        <p:spPr/>
        <p:txBody>
          <a:bodyPr lIns="0" tIns="0" rIns="0" bIns="0"/>
          <a:lstStyle>
            <a:lvl1pPr>
              <a:defRPr sz="1000" b="0" i="0">
                <a:solidFill>
                  <a:schemeClr val="bg1"/>
                </a:solidFill>
                <a:latin typeface="Courier New"/>
                <a:cs typeface="Courier New"/>
              </a:defRPr>
            </a:lvl1pPr>
          </a:lstStyle>
          <a:p>
            <a:pPr marL="12700">
              <a:lnSpc>
                <a:spcPct val="100000"/>
              </a:lnSpc>
              <a:spcBef>
                <a:spcPts val="80"/>
              </a:spcBef>
            </a:pPr>
            <a:r>
              <a:rPr dirty="0"/>
              <a:t>0</a:t>
            </a:r>
            <a:r>
              <a:rPr spc="-5" dirty="0"/>
              <a:t> </a:t>
            </a:r>
            <a:r>
              <a:rPr dirty="0"/>
              <a:t>1</a:t>
            </a:r>
            <a:r>
              <a:rPr spc="-5" dirty="0"/>
              <a:t> </a:t>
            </a:r>
            <a:r>
              <a:rPr spc="-50" dirty="0"/>
              <a:t>1</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500" b="0" i="0">
                <a:solidFill>
                  <a:srgbClr val="5EB2FC"/>
                </a:solidFill>
                <a:latin typeface="Courier New"/>
                <a:cs typeface="Courier New"/>
              </a:defRPr>
            </a:lvl1pPr>
          </a:lstStyle>
          <a:p>
            <a:endParaRPr/>
          </a:p>
        </p:txBody>
      </p:sp>
      <p:sp>
        <p:nvSpPr>
          <p:cNvPr id="3" name="Holder 3"/>
          <p:cNvSpPr>
            <a:spLocks noGrp="1"/>
          </p:cNvSpPr>
          <p:nvPr>
            <p:ph type="body" idx="1"/>
          </p:nvPr>
        </p:nvSpPr>
        <p:spPr/>
        <p:txBody>
          <a:bodyPr lIns="0" tIns="0" rIns="0" bIns="0"/>
          <a:lstStyle>
            <a:lvl1pPr>
              <a:defRPr sz="1600" b="0" i="0">
                <a:solidFill>
                  <a:srgbClr val="5EB2FC"/>
                </a:solidFill>
                <a:latin typeface="Courier New"/>
                <a:cs typeface="Courier New"/>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bg1"/>
                </a:solidFill>
                <a:latin typeface="Courier New"/>
                <a:cs typeface="Courier New"/>
              </a:defRPr>
            </a:lvl1pPr>
          </a:lstStyle>
          <a:p>
            <a:pPr marL="12700">
              <a:lnSpc>
                <a:spcPct val="100000"/>
              </a:lnSpc>
              <a:spcBef>
                <a:spcPts val="80"/>
              </a:spcBef>
            </a:pPr>
            <a:r>
              <a:rPr dirty="0"/>
              <a:t>0</a:t>
            </a:r>
            <a:r>
              <a:rPr spc="-5" dirty="0"/>
              <a:t> </a:t>
            </a:r>
            <a:r>
              <a:rPr spc="-50" dirty="0"/>
              <a:t>1</a:t>
            </a:r>
          </a:p>
        </p:txBody>
      </p:sp>
      <p:sp>
        <p:nvSpPr>
          <p:cNvPr id="5" name="Holder 5"/>
          <p:cNvSpPr>
            <a:spLocks noGrp="1"/>
          </p:cNvSpPr>
          <p:nvPr>
            <p:ph type="dt" sz="half" idx="6"/>
          </p:nvPr>
        </p:nvSpPr>
        <p:spPr/>
        <p:txBody>
          <a:bodyPr lIns="0" tIns="0" rIns="0" bIns="0"/>
          <a:lstStyle>
            <a:lvl1pPr>
              <a:defRPr sz="1000" b="0" i="0">
                <a:solidFill>
                  <a:schemeClr val="bg1"/>
                </a:solidFill>
                <a:latin typeface="Courier New"/>
                <a:cs typeface="Courier New"/>
              </a:defRPr>
            </a:lvl1pPr>
          </a:lstStyle>
          <a:p>
            <a:pPr marL="12700">
              <a:lnSpc>
                <a:spcPct val="100000"/>
              </a:lnSpc>
              <a:spcBef>
                <a:spcPts val="80"/>
              </a:spcBef>
            </a:pPr>
            <a:r>
              <a:rPr dirty="0"/>
              <a:t>0</a:t>
            </a:r>
            <a:r>
              <a:rPr spc="-5" dirty="0"/>
              <a:t> </a:t>
            </a:r>
            <a:r>
              <a:rPr dirty="0"/>
              <a:t>1</a:t>
            </a:r>
            <a:r>
              <a:rPr spc="-5" dirty="0"/>
              <a:t> </a:t>
            </a:r>
            <a:r>
              <a:rPr spc="-50" dirty="0"/>
              <a:t>1</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500" b="0" i="0">
                <a:solidFill>
                  <a:srgbClr val="5EB2FC"/>
                </a:solidFill>
                <a:latin typeface="Courier New"/>
                <a:cs typeface="Courier New"/>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00" b="0" i="0">
                <a:solidFill>
                  <a:schemeClr val="bg1"/>
                </a:solidFill>
                <a:latin typeface="Courier New"/>
                <a:cs typeface="Courier New"/>
              </a:defRPr>
            </a:lvl1pPr>
          </a:lstStyle>
          <a:p>
            <a:pPr marL="12700">
              <a:lnSpc>
                <a:spcPct val="100000"/>
              </a:lnSpc>
              <a:spcBef>
                <a:spcPts val="80"/>
              </a:spcBef>
            </a:pPr>
            <a:r>
              <a:rPr dirty="0"/>
              <a:t>0</a:t>
            </a:r>
            <a:r>
              <a:rPr spc="-5" dirty="0"/>
              <a:t> </a:t>
            </a:r>
            <a:r>
              <a:rPr spc="-50" dirty="0"/>
              <a:t>1</a:t>
            </a:r>
          </a:p>
        </p:txBody>
      </p:sp>
      <p:sp>
        <p:nvSpPr>
          <p:cNvPr id="6" name="Holder 6"/>
          <p:cNvSpPr>
            <a:spLocks noGrp="1"/>
          </p:cNvSpPr>
          <p:nvPr>
            <p:ph type="dt" sz="half" idx="6"/>
          </p:nvPr>
        </p:nvSpPr>
        <p:spPr/>
        <p:txBody>
          <a:bodyPr lIns="0" tIns="0" rIns="0" bIns="0"/>
          <a:lstStyle>
            <a:lvl1pPr>
              <a:defRPr sz="1000" b="0" i="0">
                <a:solidFill>
                  <a:schemeClr val="bg1"/>
                </a:solidFill>
                <a:latin typeface="Courier New"/>
                <a:cs typeface="Courier New"/>
              </a:defRPr>
            </a:lvl1pPr>
          </a:lstStyle>
          <a:p>
            <a:pPr marL="12700">
              <a:lnSpc>
                <a:spcPct val="100000"/>
              </a:lnSpc>
              <a:spcBef>
                <a:spcPts val="80"/>
              </a:spcBef>
            </a:pPr>
            <a:r>
              <a:rPr dirty="0"/>
              <a:t>0</a:t>
            </a:r>
            <a:r>
              <a:rPr spc="-5" dirty="0"/>
              <a:t> </a:t>
            </a:r>
            <a:r>
              <a:rPr dirty="0"/>
              <a:t>1</a:t>
            </a:r>
            <a:r>
              <a:rPr spc="-5" dirty="0"/>
              <a:t> </a:t>
            </a:r>
            <a:r>
              <a:rPr spc="-50" dirty="0"/>
              <a:t>1</a:t>
            </a: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500" b="0" i="0">
                <a:solidFill>
                  <a:srgbClr val="5EB2FC"/>
                </a:solidFill>
                <a:latin typeface="Courier New"/>
                <a:cs typeface="Courier New"/>
              </a:defRPr>
            </a:lvl1pPr>
          </a:lstStyle>
          <a:p>
            <a:endParaRPr/>
          </a:p>
        </p:txBody>
      </p:sp>
      <p:sp>
        <p:nvSpPr>
          <p:cNvPr id="3" name="Holder 3"/>
          <p:cNvSpPr>
            <a:spLocks noGrp="1"/>
          </p:cNvSpPr>
          <p:nvPr>
            <p:ph type="ftr" sz="quarter" idx="5"/>
          </p:nvPr>
        </p:nvSpPr>
        <p:spPr/>
        <p:txBody>
          <a:bodyPr lIns="0" tIns="0" rIns="0" bIns="0"/>
          <a:lstStyle>
            <a:lvl1pPr>
              <a:defRPr sz="1000" b="0" i="0">
                <a:solidFill>
                  <a:schemeClr val="bg1"/>
                </a:solidFill>
                <a:latin typeface="Courier New"/>
                <a:cs typeface="Courier New"/>
              </a:defRPr>
            </a:lvl1pPr>
          </a:lstStyle>
          <a:p>
            <a:pPr marL="12700">
              <a:lnSpc>
                <a:spcPct val="100000"/>
              </a:lnSpc>
              <a:spcBef>
                <a:spcPts val="80"/>
              </a:spcBef>
            </a:pPr>
            <a:r>
              <a:rPr dirty="0"/>
              <a:t>0</a:t>
            </a:r>
            <a:r>
              <a:rPr spc="-5" dirty="0"/>
              <a:t> </a:t>
            </a:r>
            <a:r>
              <a:rPr spc="-50" dirty="0"/>
              <a:t>1</a:t>
            </a:r>
          </a:p>
        </p:txBody>
      </p:sp>
      <p:sp>
        <p:nvSpPr>
          <p:cNvPr id="4" name="Holder 4"/>
          <p:cNvSpPr>
            <a:spLocks noGrp="1"/>
          </p:cNvSpPr>
          <p:nvPr>
            <p:ph type="dt" sz="half" idx="6"/>
          </p:nvPr>
        </p:nvSpPr>
        <p:spPr/>
        <p:txBody>
          <a:bodyPr lIns="0" tIns="0" rIns="0" bIns="0"/>
          <a:lstStyle>
            <a:lvl1pPr>
              <a:defRPr sz="1000" b="0" i="0">
                <a:solidFill>
                  <a:schemeClr val="bg1"/>
                </a:solidFill>
                <a:latin typeface="Courier New"/>
                <a:cs typeface="Courier New"/>
              </a:defRPr>
            </a:lvl1pPr>
          </a:lstStyle>
          <a:p>
            <a:pPr marL="12700">
              <a:lnSpc>
                <a:spcPct val="100000"/>
              </a:lnSpc>
              <a:spcBef>
                <a:spcPts val="80"/>
              </a:spcBef>
            </a:pPr>
            <a:r>
              <a:rPr dirty="0"/>
              <a:t>0</a:t>
            </a:r>
            <a:r>
              <a:rPr spc="-5" dirty="0"/>
              <a:t> </a:t>
            </a:r>
            <a:r>
              <a:rPr dirty="0"/>
              <a:t>1</a:t>
            </a:r>
            <a:r>
              <a:rPr spc="-5" dirty="0"/>
              <a:t> </a:t>
            </a:r>
            <a:r>
              <a:rPr spc="-50" dirty="0"/>
              <a:t>1</a:t>
            </a: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0" i="0">
                <a:solidFill>
                  <a:schemeClr val="bg1"/>
                </a:solidFill>
                <a:latin typeface="Courier New"/>
                <a:cs typeface="Courier New"/>
              </a:defRPr>
            </a:lvl1pPr>
          </a:lstStyle>
          <a:p>
            <a:pPr marL="12700">
              <a:lnSpc>
                <a:spcPct val="100000"/>
              </a:lnSpc>
              <a:spcBef>
                <a:spcPts val="80"/>
              </a:spcBef>
            </a:pPr>
            <a:r>
              <a:rPr dirty="0"/>
              <a:t>0</a:t>
            </a:r>
            <a:r>
              <a:rPr spc="-5" dirty="0"/>
              <a:t> </a:t>
            </a:r>
            <a:r>
              <a:rPr spc="-50" dirty="0"/>
              <a:t>1</a:t>
            </a:r>
          </a:p>
        </p:txBody>
      </p:sp>
      <p:sp>
        <p:nvSpPr>
          <p:cNvPr id="3" name="Holder 3"/>
          <p:cNvSpPr>
            <a:spLocks noGrp="1"/>
          </p:cNvSpPr>
          <p:nvPr>
            <p:ph type="dt" sz="half" idx="6"/>
          </p:nvPr>
        </p:nvSpPr>
        <p:spPr/>
        <p:txBody>
          <a:bodyPr lIns="0" tIns="0" rIns="0" bIns="0"/>
          <a:lstStyle>
            <a:lvl1pPr>
              <a:defRPr sz="1000" b="0" i="0">
                <a:solidFill>
                  <a:schemeClr val="bg1"/>
                </a:solidFill>
                <a:latin typeface="Courier New"/>
                <a:cs typeface="Courier New"/>
              </a:defRPr>
            </a:lvl1pPr>
          </a:lstStyle>
          <a:p>
            <a:pPr marL="12700">
              <a:lnSpc>
                <a:spcPct val="100000"/>
              </a:lnSpc>
              <a:spcBef>
                <a:spcPts val="80"/>
              </a:spcBef>
            </a:pPr>
            <a:r>
              <a:rPr dirty="0"/>
              <a:t>0</a:t>
            </a:r>
            <a:r>
              <a:rPr spc="-5" dirty="0"/>
              <a:t> </a:t>
            </a:r>
            <a:r>
              <a:rPr dirty="0"/>
              <a:t>1</a:t>
            </a:r>
            <a:r>
              <a:rPr spc="-5" dirty="0"/>
              <a:t> </a:t>
            </a:r>
            <a:r>
              <a:rPr spc="-50" dirty="0"/>
              <a:t>1</a:t>
            </a: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D313C"/>
          </a:solidFill>
        </p:spPr>
        <p:txBody>
          <a:bodyPr wrap="square" lIns="0" tIns="0" rIns="0" bIns="0" rtlCol="0"/>
          <a:lstStyle/>
          <a:p>
            <a:endParaRPr/>
          </a:p>
        </p:txBody>
      </p:sp>
      <p:sp>
        <p:nvSpPr>
          <p:cNvPr id="2" name="Holder 2"/>
          <p:cNvSpPr>
            <a:spLocks noGrp="1"/>
          </p:cNvSpPr>
          <p:nvPr>
            <p:ph type="title"/>
          </p:nvPr>
        </p:nvSpPr>
        <p:spPr>
          <a:xfrm>
            <a:off x="793024" y="595760"/>
            <a:ext cx="3851275" cy="528319"/>
          </a:xfrm>
          <a:prstGeom prst="rect">
            <a:avLst/>
          </a:prstGeom>
        </p:spPr>
        <p:txBody>
          <a:bodyPr wrap="square" lIns="0" tIns="0" rIns="0" bIns="0">
            <a:spAutoFit/>
          </a:bodyPr>
          <a:lstStyle>
            <a:lvl1pPr>
              <a:defRPr sz="1500" b="0" i="0">
                <a:solidFill>
                  <a:srgbClr val="5EB2FC"/>
                </a:solidFill>
                <a:latin typeface="Courier New"/>
                <a:cs typeface="Courier New"/>
              </a:defRPr>
            </a:lvl1pPr>
          </a:lstStyle>
          <a:p>
            <a:endParaRPr/>
          </a:p>
        </p:txBody>
      </p:sp>
      <p:sp>
        <p:nvSpPr>
          <p:cNvPr id="3" name="Holder 3"/>
          <p:cNvSpPr>
            <a:spLocks noGrp="1"/>
          </p:cNvSpPr>
          <p:nvPr>
            <p:ph type="body" idx="1"/>
          </p:nvPr>
        </p:nvSpPr>
        <p:spPr>
          <a:xfrm>
            <a:off x="793024" y="1543946"/>
            <a:ext cx="7553959" cy="2633345"/>
          </a:xfrm>
          <a:prstGeom prst="rect">
            <a:avLst/>
          </a:prstGeom>
        </p:spPr>
        <p:txBody>
          <a:bodyPr wrap="square" lIns="0" tIns="0" rIns="0" bIns="0">
            <a:spAutoFit/>
          </a:bodyPr>
          <a:lstStyle>
            <a:lvl1pPr>
              <a:defRPr sz="1600" b="0" i="0">
                <a:solidFill>
                  <a:srgbClr val="5EB2FC"/>
                </a:solidFill>
                <a:latin typeface="Courier New"/>
                <a:cs typeface="Courier New"/>
              </a:defRPr>
            </a:lvl1pPr>
          </a:lstStyle>
          <a:p>
            <a:endParaRPr/>
          </a:p>
        </p:txBody>
      </p:sp>
      <p:sp>
        <p:nvSpPr>
          <p:cNvPr id="4" name="Holder 4"/>
          <p:cNvSpPr>
            <a:spLocks noGrp="1"/>
          </p:cNvSpPr>
          <p:nvPr>
            <p:ph type="ftr" sz="quarter" idx="5"/>
          </p:nvPr>
        </p:nvSpPr>
        <p:spPr>
          <a:xfrm>
            <a:off x="1867415" y="4751885"/>
            <a:ext cx="254000" cy="185420"/>
          </a:xfrm>
          <a:prstGeom prst="rect">
            <a:avLst/>
          </a:prstGeom>
        </p:spPr>
        <p:txBody>
          <a:bodyPr wrap="square" lIns="0" tIns="0" rIns="0" bIns="0">
            <a:spAutoFit/>
          </a:bodyPr>
          <a:lstStyle>
            <a:lvl1pPr>
              <a:defRPr sz="1000" b="0" i="0">
                <a:solidFill>
                  <a:schemeClr val="bg1"/>
                </a:solidFill>
                <a:latin typeface="Courier New"/>
                <a:cs typeface="Courier New"/>
              </a:defRPr>
            </a:lvl1pPr>
          </a:lstStyle>
          <a:p>
            <a:pPr marL="12700">
              <a:lnSpc>
                <a:spcPct val="100000"/>
              </a:lnSpc>
              <a:spcBef>
                <a:spcPts val="80"/>
              </a:spcBef>
            </a:pPr>
            <a:r>
              <a:rPr dirty="0"/>
              <a:t>0</a:t>
            </a:r>
            <a:r>
              <a:rPr spc="-5" dirty="0"/>
              <a:t> </a:t>
            </a:r>
            <a:r>
              <a:rPr spc="-50" dirty="0"/>
              <a:t>1</a:t>
            </a:r>
          </a:p>
        </p:txBody>
      </p:sp>
      <p:sp>
        <p:nvSpPr>
          <p:cNvPr id="5" name="Holder 5"/>
          <p:cNvSpPr>
            <a:spLocks noGrp="1"/>
          </p:cNvSpPr>
          <p:nvPr>
            <p:ph type="dt" sz="half" idx="6"/>
          </p:nvPr>
        </p:nvSpPr>
        <p:spPr>
          <a:xfrm>
            <a:off x="1257814" y="4751885"/>
            <a:ext cx="406400" cy="185420"/>
          </a:xfrm>
          <a:prstGeom prst="rect">
            <a:avLst/>
          </a:prstGeom>
        </p:spPr>
        <p:txBody>
          <a:bodyPr wrap="square" lIns="0" tIns="0" rIns="0" bIns="0">
            <a:spAutoFit/>
          </a:bodyPr>
          <a:lstStyle>
            <a:lvl1pPr>
              <a:defRPr sz="1000" b="0" i="0">
                <a:solidFill>
                  <a:schemeClr val="bg1"/>
                </a:solidFill>
                <a:latin typeface="Courier New"/>
                <a:cs typeface="Courier New"/>
              </a:defRPr>
            </a:lvl1pPr>
          </a:lstStyle>
          <a:p>
            <a:pPr marL="12700">
              <a:lnSpc>
                <a:spcPct val="100000"/>
              </a:lnSpc>
              <a:spcBef>
                <a:spcPts val="80"/>
              </a:spcBef>
            </a:pPr>
            <a:r>
              <a:rPr dirty="0"/>
              <a:t>0</a:t>
            </a:r>
            <a:r>
              <a:rPr spc="-5" dirty="0"/>
              <a:t> </a:t>
            </a:r>
            <a:r>
              <a:rPr dirty="0"/>
              <a:t>1</a:t>
            </a:r>
            <a:r>
              <a:rPr spc="-5" dirty="0"/>
              <a:t> </a:t>
            </a:r>
            <a:r>
              <a:rPr spc="-50" dirty="0"/>
              <a:t>1</a:t>
            </a:r>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5.xml"/><Relationship Id="rId4" Type="http://schemas.openxmlformats.org/officeDocument/2006/relationships/image" Target="../media/image19.jp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5.xml"/><Relationship Id="rId4" Type="http://schemas.openxmlformats.org/officeDocument/2006/relationships/image" Target="../media/image2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g"/><Relationship Id="rId1" Type="http://schemas.openxmlformats.org/officeDocument/2006/relationships/slideLayout" Target="../slideLayouts/slideLayout5.xml"/><Relationship Id="rId4" Type="http://schemas.openxmlformats.org/officeDocument/2006/relationships/image" Target="../media/image42.jpg"/></Relationships>
</file>

<file path=ppt/slides/_rels/slide38.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jp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image" Target="../media/image45.jpg"/><Relationship Id="rId1" Type="http://schemas.openxmlformats.org/officeDocument/2006/relationships/slideLayout" Target="../slideLayouts/slideLayout5.xml"/><Relationship Id="rId5" Type="http://schemas.openxmlformats.org/officeDocument/2006/relationships/image" Target="../media/image48.jpg"/><Relationship Id="rId4" Type="http://schemas.openxmlformats.org/officeDocument/2006/relationships/image" Target="../media/image47.jpg"/></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image" Target="../media/image49.jpg"/><Relationship Id="rId1" Type="http://schemas.openxmlformats.org/officeDocument/2006/relationships/slideLayout" Target="../slideLayouts/slideLayout5.xml"/><Relationship Id="rId4" Type="http://schemas.openxmlformats.org/officeDocument/2006/relationships/image" Target="../media/image51.jpg"/></Relationships>
</file>

<file path=ppt/slides/_rels/slide41.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57.jpg"/><Relationship Id="rId2" Type="http://schemas.openxmlformats.org/officeDocument/2006/relationships/image" Target="../media/image56.jpg"/><Relationship Id="rId1" Type="http://schemas.openxmlformats.org/officeDocument/2006/relationships/slideLayout" Target="../slideLayouts/slideLayout5.xml"/><Relationship Id="rId5" Type="http://schemas.openxmlformats.org/officeDocument/2006/relationships/image" Target="../media/image59.jpg"/><Relationship Id="rId4" Type="http://schemas.openxmlformats.org/officeDocument/2006/relationships/image" Target="../media/image58.jpg"/></Relationships>
</file>

<file path=ppt/slides/_rels/slide47.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image" Target="../media/image60.jpg"/><Relationship Id="rId1" Type="http://schemas.openxmlformats.org/officeDocument/2006/relationships/slideLayout" Target="../slideLayouts/slideLayout5.xml"/><Relationship Id="rId4" Type="http://schemas.openxmlformats.org/officeDocument/2006/relationships/image" Target="../media/image62.jpg"/></Relationships>
</file>

<file path=ppt/slides/_rels/slide48.xml.rels><?xml version="1.0" encoding="UTF-8" standalone="yes"?>
<Relationships xmlns="http://schemas.openxmlformats.org/package/2006/relationships"><Relationship Id="rId3" Type="http://schemas.openxmlformats.org/officeDocument/2006/relationships/hyperlink" Target="https://www.simplilearn.com/tutorials/statistics-tutorial/hypothesis-testing-in-statistics" TargetMode="External"/><Relationship Id="rId2" Type="http://schemas.openxmlformats.org/officeDocument/2006/relationships/hyperlink" Target="https://www.investopedia.com/terms/h/hypothesistesting.asp" TargetMode="External"/><Relationship Id="rId1" Type="http://schemas.openxmlformats.org/officeDocument/2006/relationships/slideLayout" Target="../slideLayouts/slideLayout2.xml"/><Relationship Id="rId6" Type="http://schemas.openxmlformats.org/officeDocument/2006/relationships/hyperlink" Target="http://www.scribbr.com/statistics/t-test/" TargetMode="External"/><Relationship Id="rId5" Type="http://schemas.openxmlformats.org/officeDocument/2006/relationships/hyperlink" Target="https://www.analyticsvidhya.com/blog/2020/06/statistics-analytics-hypothesis-testing-z-test-t-test/" TargetMode="External"/><Relationship Id="rId4" Type="http://schemas.openxmlformats.org/officeDocument/2006/relationships/hyperlink" Target="https://www.w3schools.com/statistics/statistics_hypothesis_testing_proportion.php"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00" y="0"/>
            <a:ext cx="9144635" cy="5143500"/>
            <a:chOff x="-100" y="0"/>
            <a:chExt cx="9144635" cy="5143500"/>
          </a:xfrm>
        </p:grpSpPr>
        <p:sp>
          <p:nvSpPr>
            <p:cNvPr id="3" name="object 3"/>
            <p:cNvSpPr/>
            <p:nvPr/>
          </p:nvSpPr>
          <p:spPr>
            <a:xfrm>
              <a:off x="0" y="414900"/>
              <a:ext cx="9144000" cy="4728845"/>
            </a:xfrm>
            <a:custGeom>
              <a:avLst/>
              <a:gdLst/>
              <a:ahLst/>
              <a:cxnLst/>
              <a:rect l="l" t="t" r="r" b="b"/>
              <a:pathLst>
                <a:path w="9144000" h="4728845">
                  <a:moveTo>
                    <a:pt x="0" y="4728599"/>
                  </a:moveTo>
                  <a:lnTo>
                    <a:pt x="9143999" y="4728599"/>
                  </a:lnTo>
                  <a:lnTo>
                    <a:pt x="9143999" y="0"/>
                  </a:lnTo>
                  <a:lnTo>
                    <a:pt x="0" y="0"/>
                  </a:lnTo>
                  <a:lnTo>
                    <a:pt x="0" y="4728599"/>
                  </a:lnTo>
                  <a:close/>
                </a:path>
              </a:pathLst>
            </a:custGeom>
            <a:solidFill>
              <a:srgbClr val="2D313C"/>
            </a:solidFill>
          </p:spPr>
          <p:txBody>
            <a:bodyPr wrap="square" lIns="0" tIns="0" rIns="0" bIns="0" rtlCol="0"/>
            <a:lstStyle/>
            <a:p>
              <a:endParaRPr/>
            </a:p>
          </p:txBody>
        </p:sp>
        <p:sp>
          <p:nvSpPr>
            <p:cNvPr id="4" name="object 4"/>
            <p:cNvSpPr/>
            <p:nvPr/>
          </p:nvSpPr>
          <p:spPr>
            <a:xfrm>
              <a:off x="-100" y="0"/>
              <a:ext cx="9144000" cy="415290"/>
            </a:xfrm>
            <a:custGeom>
              <a:avLst/>
              <a:gdLst/>
              <a:ahLst/>
              <a:cxnLst/>
              <a:rect l="l" t="t" r="r" b="b"/>
              <a:pathLst>
                <a:path w="9144000" h="415290">
                  <a:moveTo>
                    <a:pt x="9143999" y="414899"/>
                  </a:moveTo>
                  <a:lnTo>
                    <a:pt x="0" y="414899"/>
                  </a:lnTo>
                  <a:lnTo>
                    <a:pt x="0" y="0"/>
                  </a:lnTo>
                  <a:lnTo>
                    <a:pt x="9143999" y="0"/>
                  </a:lnTo>
                  <a:lnTo>
                    <a:pt x="9143999" y="414899"/>
                  </a:lnTo>
                  <a:close/>
                </a:path>
              </a:pathLst>
            </a:custGeom>
            <a:solidFill>
              <a:srgbClr val="242830"/>
            </a:solidFill>
          </p:spPr>
          <p:txBody>
            <a:bodyPr wrap="square" lIns="0" tIns="0" rIns="0" bIns="0" rtlCol="0"/>
            <a:lstStyle/>
            <a:p>
              <a:endParaRPr/>
            </a:p>
          </p:txBody>
        </p:sp>
      </p:grpSp>
      <p:sp>
        <p:nvSpPr>
          <p:cNvPr id="5" name="object 5"/>
          <p:cNvSpPr txBox="1"/>
          <p:nvPr/>
        </p:nvSpPr>
        <p:spPr>
          <a:xfrm>
            <a:off x="495814" y="4749854"/>
            <a:ext cx="8178800" cy="177800"/>
          </a:xfrm>
          <a:prstGeom prst="rect">
            <a:avLst/>
          </a:prstGeom>
        </p:spPr>
        <p:txBody>
          <a:bodyPr vert="horz" wrap="square" lIns="0" tIns="12700" rIns="0" bIns="0" rtlCol="0">
            <a:spAutoFit/>
          </a:bodyPr>
          <a:lstStyle/>
          <a:p>
            <a:pPr marL="12700">
              <a:lnSpc>
                <a:spcPct val="100000"/>
              </a:lnSpc>
              <a:spcBef>
                <a:spcPts val="100"/>
              </a:spcBef>
              <a:tabLst>
                <a:tab pos="774065" algn="l"/>
                <a:tab pos="1383665" algn="l"/>
                <a:tab pos="1840864" algn="l"/>
                <a:tab pos="3060065" algn="l"/>
                <a:tab pos="3517265" algn="l"/>
                <a:tab pos="4431665" algn="l"/>
                <a:tab pos="5041265" algn="l"/>
                <a:tab pos="5498465" algn="l"/>
                <a:tab pos="6565265" algn="l"/>
                <a:tab pos="7632065" algn="l"/>
              </a:tabLst>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r>
              <a:rPr sz="1000" dirty="0">
                <a:solidFill>
                  <a:srgbClr val="FFFFFF"/>
                </a:solidFill>
                <a:latin typeface="Courier New"/>
                <a:cs typeface="Courier New"/>
              </a:rPr>
              <a:t>	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r>
              <a:rPr sz="1000" dirty="0">
                <a:solidFill>
                  <a:srgbClr val="FFFFFF"/>
                </a:solidFill>
                <a:latin typeface="Courier New"/>
                <a:cs typeface="Courier New"/>
              </a:rPr>
              <a:t>	0</a:t>
            </a:r>
            <a:r>
              <a:rPr sz="1000" spc="-5" dirty="0">
                <a:solidFill>
                  <a:srgbClr val="FFFFFF"/>
                </a:solidFill>
                <a:latin typeface="Courier New"/>
                <a:cs typeface="Courier New"/>
              </a:rPr>
              <a:t> </a:t>
            </a:r>
            <a:r>
              <a:rPr sz="1000" spc="-50" dirty="0">
                <a:solidFill>
                  <a:srgbClr val="FFFFFF"/>
                </a:solidFill>
                <a:latin typeface="Courier New"/>
                <a:cs typeface="Courier New"/>
              </a:rPr>
              <a:t>1</a:t>
            </a:r>
            <a:r>
              <a:rPr sz="1000" dirty="0">
                <a:solidFill>
                  <a:srgbClr val="FFFFFF"/>
                </a:solidFill>
                <a:latin typeface="Courier New"/>
                <a:cs typeface="Courier New"/>
              </a:rPr>
              <a:t>	1</a:t>
            </a:r>
            <a:r>
              <a:rPr sz="1000" spc="-1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r>
              <a:rPr sz="1000" dirty="0">
                <a:solidFill>
                  <a:srgbClr val="FFFFFF"/>
                </a:solidFill>
                <a:latin typeface="Courier New"/>
                <a:cs typeface="Courier New"/>
              </a:rPr>
              <a:t>	1</a:t>
            </a:r>
            <a:r>
              <a:rPr sz="1000" spc="-15" dirty="0">
                <a:solidFill>
                  <a:srgbClr val="FFFFFF"/>
                </a:solidFill>
                <a:latin typeface="Courier New"/>
                <a:cs typeface="Courier New"/>
              </a:rPr>
              <a:t> </a:t>
            </a:r>
            <a:r>
              <a:rPr sz="1000" spc="-50" dirty="0">
                <a:solidFill>
                  <a:srgbClr val="FFFFFF"/>
                </a:solidFill>
                <a:latin typeface="Courier New"/>
                <a:cs typeface="Courier New"/>
              </a:rPr>
              <a:t>0</a:t>
            </a:r>
            <a:r>
              <a:rPr sz="1000" dirty="0">
                <a:solidFill>
                  <a:srgbClr val="FFFFFF"/>
                </a:solidFill>
                <a:latin typeface="Courier New"/>
                <a:cs typeface="Courier New"/>
              </a:rPr>
              <a:t>	1</a:t>
            </a:r>
            <a:r>
              <a:rPr sz="1000" spc="-1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r>
              <a:rPr sz="1000" dirty="0">
                <a:solidFill>
                  <a:srgbClr val="FFFFFF"/>
                </a:solidFill>
                <a:latin typeface="Courier New"/>
                <a:cs typeface="Courier New"/>
              </a:rPr>
              <a:t>	0</a:t>
            </a:r>
            <a:r>
              <a:rPr sz="1000" spc="-1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r>
              <a:rPr sz="1000" dirty="0">
                <a:solidFill>
                  <a:srgbClr val="FFFFFF"/>
                </a:solidFill>
                <a:latin typeface="Courier New"/>
                <a:cs typeface="Courier New"/>
              </a:rPr>
              <a:t>	0</a:t>
            </a:r>
            <a:r>
              <a:rPr sz="1000" spc="-15" dirty="0">
                <a:solidFill>
                  <a:srgbClr val="FFFFFF"/>
                </a:solidFill>
                <a:latin typeface="Courier New"/>
                <a:cs typeface="Courier New"/>
              </a:rPr>
              <a:t> </a:t>
            </a:r>
            <a:r>
              <a:rPr sz="1000" spc="-50" dirty="0">
                <a:solidFill>
                  <a:srgbClr val="FFFFFF"/>
                </a:solidFill>
                <a:latin typeface="Courier New"/>
                <a:cs typeface="Courier New"/>
              </a:rPr>
              <a:t>1</a:t>
            </a:r>
            <a:r>
              <a:rPr sz="1000" dirty="0">
                <a:solidFill>
                  <a:srgbClr val="FFFFFF"/>
                </a:solidFill>
                <a:latin typeface="Courier New"/>
                <a:cs typeface="Courier New"/>
              </a:rPr>
              <a:t>	1</a:t>
            </a:r>
            <a:r>
              <a:rPr sz="1000" spc="-1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r>
              <a:rPr sz="1000" dirty="0">
                <a:solidFill>
                  <a:srgbClr val="FFFFFF"/>
                </a:solidFill>
                <a:latin typeface="Courier New"/>
                <a:cs typeface="Courier New"/>
              </a:rPr>
              <a:t>	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r>
              <a:rPr sz="1000" dirty="0">
                <a:solidFill>
                  <a:srgbClr val="FFFFFF"/>
                </a:solidFill>
                <a:latin typeface="Courier New"/>
                <a:cs typeface="Courier New"/>
              </a:rPr>
              <a:t>	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grpSp>
        <p:nvGrpSpPr>
          <p:cNvPr id="6" name="object 6"/>
          <p:cNvGrpSpPr/>
          <p:nvPr/>
        </p:nvGrpSpPr>
        <p:grpSpPr>
          <a:xfrm>
            <a:off x="1346735" y="849772"/>
            <a:ext cx="6450330" cy="3667125"/>
            <a:chOff x="1278174" y="937027"/>
            <a:chExt cx="6450330" cy="3667125"/>
          </a:xfrm>
        </p:grpSpPr>
        <p:sp>
          <p:nvSpPr>
            <p:cNvPr id="7" name="object 7"/>
            <p:cNvSpPr/>
            <p:nvPr/>
          </p:nvSpPr>
          <p:spPr>
            <a:xfrm>
              <a:off x="1282937" y="941789"/>
              <a:ext cx="6440805" cy="3147060"/>
            </a:xfrm>
            <a:custGeom>
              <a:avLst/>
              <a:gdLst/>
              <a:ahLst/>
              <a:cxnLst/>
              <a:rect l="l" t="t" r="r" b="b"/>
              <a:pathLst>
                <a:path w="6440805" h="3147060">
                  <a:moveTo>
                    <a:pt x="0" y="0"/>
                  </a:moveTo>
                  <a:lnTo>
                    <a:pt x="6440618" y="0"/>
                  </a:lnTo>
                  <a:lnTo>
                    <a:pt x="6440618" y="3146732"/>
                  </a:lnTo>
                  <a:lnTo>
                    <a:pt x="0" y="3146732"/>
                  </a:lnTo>
                  <a:lnTo>
                    <a:pt x="0" y="0"/>
                  </a:lnTo>
                  <a:close/>
                </a:path>
                <a:path w="6440805" h="3147060">
                  <a:moveTo>
                    <a:pt x="0" y="0"/>
                  </a:moveTo>
                  <a:lnTo>
                    <a:pt x="6440618" y="0"/>
                  </a:lnTo>
                  <a:lnTo>
                    <a:pt x="6440618" y="233650"/>
                  </a:lnTo>
                  <a:lnTo>
                    <a:pt x="0" y="233650"/>
                  </a:lnTo>
                  <a:lnTo>
                    <a:pt x="0" y="0"/>
                  </a:lnTo>
                  <a:close/>
                </a:path>
              </a:pathLst>
            </a:custGeom>
            <a:ln w="9524">
              <a:solidFill>
                <a:srgbClr val="FFFFFF"/>
              </a:solidFill>
            </a:ln>
          </p:spPr>
          <p:txBody>
            <a:bodyPr wrap="square" lIns="0" tIns="0" rIns="0" bIns="0" rtlCol="0"/>
            <a:lstStyle/>
            <a:p>
              <a:endParaRPr/>
            </a:p>
          </p:txBody>
        </p:sp>
        <p:sp>
          <p:nvSpPr>
            <p:cNvPr id="8" name="object 8"/>
            <p:cNvSpPr/>
            <p:nvPr/>
          </p:nvSpPr>
          <p:spPr>
            <a:xfrm>
              <a:off x="2848254" y="3365272"/>
              <a:ext cx="3520440" cy="1234440"/>
            </a:xfrm>
            <a:custGeom>
              <a:avLst/>
              <a:gdLst/>
              <a:ahLst/>
              <a:cxnLst/>
              <a:rect l="l" t="t" r="r" b="b"/>
              <a:pathLst>
                <a:path w="3520440" h="1234439">
                  <a:moveTo>
                    <a:pt x="3520382" y="1234085"/>
                  </a:moveTo>
                  <a:lnTo>
                    <a:pt x="0" y="1234085"/>
                  </a:lnTo>
                  <a:lnTo>
                    <a:pt x="0" y="0"/>
                  </a:lnTo>
                  <a:lnTo>
                    <a:pt x="3520382" y="0"/>
                  </a:lnTo>
                  <a:lnTo>
                    <a:pt x="3520382" y="1234085"/>
                  </a:lnTo>
                  <a:close/>
                </a:path>
              </a:pathLst>
            </a:custGeom>
            <a:solidFill>
              <a:srgbClr val="2D313C"/>
            </a:solidFill>
          </p:spPr>
          <p:txBody>
            <a:bodyPr wrap="square" lIns="0" tIns="0" rIns="0" bIns="0" rtlCol="0"/>
            <a:lstStyle/>
            <a:p>
              <a:endParaRPr/>
            </a:p>
          </p:txBody>
        </p:sp>
        <p:sp>
          <p:nvSpPr>
            <p:cNvPr id="9" name="object 9"/>
            <p:cNvSpPr/>
            <p:nvPr/>
          </p:nvSpPr>
          <p:spPr>
            <a:xfrm>
              <a:off x="2848254" y="3365272"/>
              <a:ext cx="3520440" cy="1234440"/>
            </a:xfrm>
            <a:custGeom>
              <a:avLst/>
              <a:gdLst/>
              <a:ahLst/>
              <a:cxnLst/>
              <a:rect l="l" t="t" r="r" b="b"/>
              <a:pathLst>
                <a:path w="3520440" h="1234439">
                  <a:moveTo>
                    <a:pt x="0" y="0"/>
                  </a:moveTo>
                  <a:lnTo>
                    <a:pt x="3520382" y="0"/>
                  </a:lnTo>
                  <a:lnTo>
                    <a:pt x="3520382" y="1234085"/>
                  </a:lnTo>
                  <a:lnTo>
                    <a:pt x="0" y="1234085"/>
                  </a:lnTo>
                  <a:lnTo>
                    <a:pt x="0" y="0"/>
                  </a:lnTo>
                  <a:close/>
                </a:path>
              </a:pathLst>
            </a:custGeom>
            <a:ln w="9524">
              <a:solidFill>
                <a:srgbClr val="FFFFFF"/>
              </a:solidFill>
            </a:ln>
          </p:spPr>
          <p:txBody>
            <a:bodyPr wrap="square" lIns="0" tIns="0" rIns="0" bIns="0" rtlCol="0"/>
            <a:lstStyle/>
            <a:p>
              <a:endParaRPr/>
            </a:p>
          </p:txBody>
        </p:sp>
        <p:sp>
          <p:nvSpPr>
            <p:cNvPr id="10" name="object 10"/>
            <p:cNvSpPr/>
            <p:nvPr/>
          </p:nvSpPr>
          <p:spPr>
            <a:xfrm>
              <a:off x="2848254" y="3365272"/>
              <a:ext cx="3520440" cy="327660"/>
            </a:xfrm>
            <a:custGeom>
              <a:avLst/>
              <a:gdLst/>
              <a:ahLst/>
              <a:cxnLst/>
              <a:rect l="l" t="t" r="r" b="b"/>
              <a:pathLst>
                <a:path w="3520440" h="327660">
                  <a:moveTo>
                    <a:pt x="3520382" y="327371"/>
                  </a:moveTo>
                  <a:lnTo>
                    <a:pt x="0" y="327371"/>
                  </a:lnTo>
                  <a:lnTo>
                    <a:pt x="0" y="0"/>
                  </a:lnTo>
                  <a:lnTo>
                    <a:pt x="3520382" y="0"/>
                  </a:lnTo>
                  <a:lnTo>
                    <a:pt x="3520382" y="327371"/>
                  </a:lnTo>
                  <a:close/>
                </a:path>
              </a:pathLst>
            </a:custGeom>
            <a:solidFill>
              <a:srgbClr val="2D313C"/>
            </a:solidFill>
          </p:spPr>
          <p:txBody>
            <a:bodyPr wrap="square" lIns="0" tIns="0" rIns="0" bIns="0" rtlCol="0"/>
            <a:lstStyle/>
            <a:p>
              <a:endParaRPr/>
            </a:p>
          </p:txBody>
        </p:sp>
        <p:sp>
          <p:nvSpPr>
            <p:cNvPr id="11" name="object 11"/>
            <p:cNvSpPr/>
            <p:nvPr/>
          </p:nvSpPr>
          <p:spPr>
            <a:xfrm>
              <a:off x="2848254" y="3365272"/>
              <a:ext cx="3520440" cy="327660"/>
            </a:xfrm>
            <a:custGeom>
              <a:avLst/>
              <a:gdLst/>
              <a:ahLst/>
              <a:cxnLst/>
              <a:rect l="l" t="t" r="r" b="b"/>
              <a:pathLst>
                <a:path w="3520440" h="327660">
                  <a:moveTo>
                    <a:pt x="0" y="0"/>
                  </a:moveTo>
                  <a:lnTo>
                    <a:pt x="3520382" y="0"/>
                  </a:lnTo>
                  <a:lnTo>
                    <a:pt x="3520382" y="327371"/>
                  </a:lnTo>
                  <a:lnTo>
                    <a:pt x="0" y="327371"/>
                  </a:lnTo>
                  <a:lnTo>
                    <a:pt x="0" y="0"/>
                  </a:lnTo>
                  <a:close/>
                </a:path>
              </a:pathLst>
            </a:custGeom>
            <a:ln w="9524">
              <a:solidFill>
                <a:srgbClr val="FFFFFF"/>
              </a:solidFill>
            </a:ln>
          </p:spPr>
          <p:txBody>
            <a:bodyPr wrap="square" lIns="0" tIns="0" rIns="0" bIns="0" rtlCol="0"/>
            <a:lstStyle/>
            <a:p>
              <a:endParaRPr/>
            </a:p>
          </p:txBody>
        </p:sp>
      </p:grpSp>
      <p:sp>
        <p:nvSpPr>
          <p:cNvPr id="12" name="object 12"/>
          <p:cNvSpPr txBox="1">
            <a:spLocks noGrp="1"/>
          </p:cNvSpPr>
          <p:nvPr>
            <p:ph type="title"/>
          </p:nvPr>
        </p:nvSpPr>
        <p:spPr>
          <a:xfrm>
            <a:off x="1487896" y="1621570"/>
            <a:ext cx="499109" cy="574040"/>
          </a:xfrm>
          <a:prstGeom prst="rect">
            <a:avLst/>
          </a:prstGeom>
        </p:spPr>
        <p:txBody>
          <a:bodyPr vert="horz" wrap="square" lIns="0" tIns="12700" rIns="0" bIns="0" rtlCol="0">
            <a:spAutoFit/>
          </a:bodyPr>
          <a:lstStyle/>
          <a:p>
            <a:pPr marL="12700">
              <a:lnSpc>
                <a:spcPct val="100000"/>
              </a:lnSpc>
              <a:spcBef>
                <a:spcPts val="100"/>
              </a:spcBef>
            </a:pPr>
            <a:r>
              <a:rPr sz="3600" spc="285" dirty="0">
                <a:solidFill>
                  <a:srgbClr val="E71981"/>
                </a:solidFill>
                <a:latin typeface="Arial MT"/>
                <a:cs typeface="Arial MT"/>
              </a:rPr>
              <a:t>&lt;/</a:t>
            </a:r>
            <a:endParaRPr sz="3600">
              <a:latin typeface="Arial MT"/>
              <a:cs typeface="Arial MT"/>
            </a:endParaRPr>
          </a:p>
        </p:txBody>
      </p:sp>
      <p:sp>
        <p:nvSpPr>
          <p:cNvPr id="13" name="object 13"/>
          <p:cNvSpPr txBox="1"/>
          <p:nvPr/>
        </p:nvSpPr>
        <p:spPr>
          <a:xfrm>
            <a:off x="2238717" y="2087372"/>
            <a:ext cx="5379720" cy="635000"/>
          </a:xfrm>
          <a:prstGeom prst="rect">
            <a:avLst/>
          </a:prstGeom>
        </p:spPr>
        <p:txBody>
          <a:bodyPr vert="horz" wrap="square" lIns="0" tIns="12700" rIns="0" bIns="0" rtlCol="0">
            <a:spAutoFit/>
          </a:bodyPr>
          <a:lstStyle/>
          <a:p>
            <a:pPr marL="38100">
              <a:lnSpc>
                <a:spcPct val="100000"/>
              </a:lnSpc>
              <a:spcBef>
                <a:spcPts val="100"/>
              </a:spcBef>
              <a:tabLst>
                <a:tab pos="4867275" algn="l"/>
              </a:tabLst>
            </a:pPr>
            <a:r>
              <a:rPr sz="4000" spc="135" dirty="0">
                <a:solidFill>
                  <a:srgbClr val="FFFFFF"/>
                </a:solidFill>
                <a:latin typeface="Arial MT"/>
                <a:cs typeface="Arial MT"/>
              </a:rPr>
              <a:t>Hypothesis</a:t>
            </a:r>
            <a:r>
              <a:rPr sz="4000" spc="-40" dirty="0">
                <a:solidFill>
                  <a:srgbClr val="FFFFFF"/>
                </a:solidFill>
                <a:latin typeface="Arial MT"/>
                <a:cs typeface="Arial MT"/>
              </a:rPr>
              <a:t> </a:t>
            </a:r>
            <a:r>
              <a:rPr sz="4000" spc="100" dirty="0">
                <a:solidFill>
                  <a:srgbClr val="FFFFFF"/>
                </a:solidFill>
                <a:latin typeface="Arial MT"/>
                <a:cs typeface="Arial MT"/>
              </a:rPr>
              <a:t>Testing</a:t>
            </a:r>
            <a:r>
              <a:rPr sz="4000" dirty="0">
                <a:solidFill>
                  <a:srgbClr val="FFFFFF"/>
                </a:solidFill>
                <a:latin typeface="Arial MT"/>
                <a:cs typeface="Arial MT"/>
              </a:rPr>
              <a:t>	</a:t>
            </a:r>
            <a:r>
              <a:rPr sz="5400" spc="427" baseline="-40895" dirty="0">
                <a:solidFill>
                  <a:srgbClr val="FFFFFF"/>
                </a:solidFill>
                <a:latin typeface="Arial MT"/>
                <a:cs typeface="Arial MT"/>
              </a:rPr>
              <a:t>/&gt;</a:t>
            </a:r>
            <a:endParaRPr sz="5400" baseline="-40895">
              <a:latin typeface="Arial MT"/>
              <a:cs typeface="Arial MT"/>
            </a:endParaRPr>
          </a:p>
        </p:txBody>
      </p:sp>
      <p:sp>
        <p:nvSpPr>
          <p:cNvPr id="14" name="object 14"/>
          <p:cNvSpPr txBox="1"/>
          <p:nvPr/>
        </p:nvSpPr>
        <p:spPr>
          <a:xfrm>
            <a:off x="3336701" y="3848458"/>
            <a:ext cx="2540000" cy="243656"/>
          </a:xfrm>
          <a:prstGeom prst="rect">
            <a:avLst/>
          </a:prstGeom>
        </p:spPr>
        <p:txBody>
          <a:bodyPr vert="horz" wrap="square" lIns="0" tIns="12700" rIns="0" bIns="0" rtlCol="0">
            <a:spAutoFit/>
          </a:bodyPr>
          <a:lstStyle/>
          <a:p>
            <a:pPr marL="12065" marR="5080" algn="ctr">
              <a:lnSpc>
                <a:spcPct val="100000"/>
              </a:lnSpc>
              <a:spcBef>
                <a:spcPts val="100"/>
              </a:spcBef>
            </a:pPr>
            <a:r>
              <a:rPr sz="1500" dirty="0">
                <a:solidFill>
                  <a:srgbClr val="FFFFFF"/>
                </a:solidFill>
                <a:latin typeface="Courier New"/>
                <a:cs typeface="Courier New"/>
              </a:rPr>
              <a:t>B068</a:t>
            </a:r>
            <a:r>
              <a:rPr sz="1500" spc="-5" dirty="0">
                <a:solidFill>
                  <a:srgbClr val="FFFFFF"/>
                </a:solidFill>
                <a:latin typeface="Courier New"/>
                <a:cs typeface="Courier New"/>
              </a:rPr>
              <a:t> </a:t>
            </a:r>
            <a:r>
              <a:rPr sz="1500" dirty="0">
                <a:solidFill>
                  <a:srgbClr val="FFFFFF"/>
                </a:solidFill>
                <a:latin typeface="Courier New"/>
                <a:cs typeface="Courier New"/>
              </a:rPr>
              <a:t>-</a:t>
            </a:r>
            <a:r>
              <a:rPr sz="1500" spc="-5" dirty="0">
                <a:solidFill>
                  <a:srgbClr val="FFFFFF"/>
                </a:solidFill>
                <a:latin typeface="Courier New"/>
                <a:cs typeface="Courier New"/>
              </a:rPr>
              <a:t> </a:t>
            </a:r>
            <a:r>
              <a:rPr sz="1500" dirty="0">
                <a:solidFill>
                  <a:srgbClr val="FFFFFF"/>
                </a:solidFill>
                <a:latin typeface="Courier New"/>
                <a:cs typeface="Courier New"/>
              </a:rPr>
              <a:t>Vidhi</a:t>
            </a:r>
            <a:r>
              <a:rPr sz="1500" spc="-5" dirty="0">
                <a:solidFill>
                  <a:srgbClr val="FFFFFF"/>
                </a:solidFill>
                <a:latin typeface="Courier New"/>
                <a:cs typeface="Courier New"/>
              </a:rPr>
              <a:t> </a:t>
            </a:r>
            <a:r>
              <a:rPr sz="1500" spc="-10" dirty="0">
                <a:solidFill>
                  <a:srgbClr val="FFFFFF"/>
                </a:solidFill>
                <a:latin typeface="Courier New"/>
                <a:cs typeface="Courier New"/>
              </a:rPr>
              <a:t>Damani</a:t>
            </a:r>
            <a:endParaRPr sz="1500" dirty="0">
              <a:latin typeface="Courier New"/>
              <a:cs typeface="Courier New"/>
            </a:endParaRPr>
          </a:p>
        </p:txBody>
      </p:sp>
      <p:grpSp>
        <p:nvGrpSpPr>
          <p:cNvPr id="15" name="object 15"/>
          <p:cNvGrpSpPr/>
          <p:nvPr/>
        </p:nvGrpSpPr>
        <p:grpSpPr>
          <a:xfrm>
            <a:off x="483762" y="3093713"/>
            <a:ext cx="1874520" cy="728345"/>
            <a:chOff x="483762" y="3093713"/>
            <a:chExt cx="1874520" cy="728345"/>
          </a:xfrm>
        </p:grpSpPr>
        <p:sp>
          <p:nvSpPr>
            <p:cNvPr id="16" name="object 16"/>
            <p:cNvSpPr/>
            <p:nvPr/>
          </p:nvSpPr>
          <p:spPr>
            <a:xfrm>
              <a:off x="488524" y="3353773"/>
              <a:ext cx="1864995" cy="463550"/>
            </a:xfrm>
            <a:custGeom>
              <a:avLst/>
              <a:gdLst/>
              <a:ahLst/>
              <a:cxnLst/>
              <a:rect l="l" t="t" r="r" b="b"/>
              <a:pathLst>
                <a:path w="1864995" h="463550">
                  <a:moveTo>
                    <a:pt x="1864799" y="463199"/>
                  </a:moveTo>
                  <a:lnTo>
                    <a:pt x="0" y="463199"/>
                  </a:lnTo>
                  <a:lnTo>
                    <a:pt x="0" y="0"/>
                  </a:lnTo>
                  <a:lnTo>
                    <a:pt x="1864799" y="0"/>
                  </a:lnTo>
                  <a:lnTo>
                    <a:pt x="1864799" y="463199"/>
                  </a:lnTo>
                  <a:close/>
                </a:path>
              </a:pathLst>
            </a:custGeom>
            <a:solidFill>
              <a:srgbClr val="2D313C"/>
            </a:solidFill>
          </p:spPr>
          <p:txBody>
            <a:bodyPr wrap="square" lIns="0" tIns="0" rIns="0" bIns="0" rtlCol="0"/>
            <a:lstStyle/>
            <a:p>
              <a:endParaRPr/>
            </a:p>
          </p:txBody>
        </p:sp>
        <p:sp>
          <p:nvSpPr>
            <p:cNvPr id="17" name="object 17"/>
            <p:cNvSpPr/>
            <p:nvPr/>
          </p:nvSpPr>
          <p:spPr>
            <a:xfrm>
              <a:off x="488524" y="3353773"/>
              <a:ext cx="1864995" cy="463550"/>
            </a:xfrm>
            <a:custGeom>
              <a:avLst/>
              <a:gdLst/>
              <a:ahLst/>
              <a:cxnLst/>
              <a:rect l="l" t="t" r="r" b="b"/>
              <a:pathLst>
                <a:path w="1864995" h="463550">
                  <a:moveTo>
                    <a:pt x="0" y="0"/>
                  </a:moveTo>
                  <a:lnTo>
                    <a:pt x="1864799" y="0"/>
                  </a:lnTo>
                  <a:lnTo>
                    <a:pt x="1864799" y="463199"/>
                  </a:lnTo>
                  <a:lnTo>
                    <a:pt x="0" y="463199"/>
                  </a:lnTo>
                  <a:lnTo>
                    <a:pt x="0" y="0"/>
                  </a:lnTo>
                  <a:close/>
                </a:path>
              </a:pathLst>
            </a:custGeom>
            <a:ln w="9524">
              <a:solidFill>
                <a:srgbClr val="FFFFFF"/>
              </a:solidFill>
            </a:ln>
          </p:spPr>
          <p:txBody>
            <a:bodyPr wrap="square" lIns="0" tIns="0" rIns="0" bIns="0" rtlCol="0"/>
            <a:lstStyle/>
            <a:p>
              <a:endParaRPr/>
            </a:p>
          </p:txBody>
        </p:sp>
        <p:sp>
          <p:nvSpPr>
            <p:cNvPr id="18" name="object 18"/>
            <p:cNvSpPr/>
            <p:nvPr/>
          </p:nvSpPr>
          <p:spPr>
            <a:xfrm>
              <a:off x="488524" y="3098476"/>
              <a:ext cx="1864995" cy="255904"/>
            </a:xfrm>
            <a:custGeom>
              <a:avLst/>
              <a:gdLst/>
              <a:ahLst/>
              <a:cxnLst/>
              <a:rect l="l" t="t" r="r" b="b"/>
              <a:pathLst>
                <a:path w="1864995" h="255904">
                  <a:moveTo>
                    <a:pt x="1864799" y="255299"/>
                  </a:moveTo>
                  <a:lnTo>
                    <a:pt x="0" y="255299"/>
                  </a:lnTo>
                  <a:lnTo>
                    <a:pt x="0" y="0"/>
                  </a:lnTo>
                  <a:lnTo>
                    <a:pt x="1864799" y="0"/>
                  </a:lnTo>
                  <a:lnTo>
                    <a:pt x="1864799" y="255299"/>
                  </a:lnTo>
                  <a:close/>
                </a:path>
              </a:pathLst>
            </a:custGeom>
            <a:solidFill>
              <a:srgbClr val="2D313C"/>
            </a:solidFill>
          </p:spPr>
          <p:txBody>
            <a:bodyPr wrap="square" lIns="0" tIns="0" rIns="0" bIns="0" rtlCol="0"/>
            <a:lstStyle/>
            <a:p>
              <a:endParaRPr/>
            </a:p>
          </p:txBody>
        </p:sp>
        <p:sp>
          <p:nvSpPr>
            <p:cNvPr id="19" name="object 19"/>
            <p:cNvSpPr/>
            <p:nvPr/>
          </p:nvSpPr>
          <p:spPr>
            <a:xfrm>
              <a:off x="488524" y="3098476"/>
              <a:ext cx="1864995" cy="255904"/>
            </a:xfrm>
            <a:custGeom>
              <a:avLst/>
              <a:gdLst/>
              <a:ahLst/>
              <a:cxnLst/>
              <a:rect l="l" t="t" r="r" b="b"/>
              <a:pathLst>
                <a:path w="1864995" h="255904">
                  <a:moveTo>
                    <a:pt x="0" y="0"/>
                  </a:moveTo>
                  <a:lnTo>
                    <a:pt x="1864799" y="0"/>
                  </a:lnTo>
                  <a:lnTo>
                    <a:pt x="1864799" y="255299"/>
                  </a:lnTo>
                  <a:lnTo>
                    <a:pt x="0" y="255299"/>
                  </a:lnTo>
                  <a:lnTo>
                    <a:pt x="0" y="0"/>
                  </a:lnTo>
                  <a:close/>
                </a:path>
              </a:pathLst>
            </a:custGeom>
            <a:ln w="9524">
              <a:solidFill>
                <a:srgbClr val="FFFFFF"/>
              </a:solidFill>
            </a:ln>
          </p:spPr>
          <p:txBody>
            <a:bodyPr wrap="square" lIns="0" tIns="0" rIns="0" bIns="0" rtlCol="0"/>
            <a:lstStyle/>
            <a:p>
              <a:endParaRPr/>
            </a:p>
          </p:txBody>
        </p:sp>
        <p:sp>
          <p:nvSpPr>
            <p:cNvPr id="20" name="object 20"/>
            <p:cNvSpPr/>
            <p:nvPr/>
          </p:nvSpPr>
          <p:spPr>
            <a:xfrm>
              <a:off x="693206" y="3437693"/>
              <a:ext cx="295910" cy="295910"/>
            </a:xfrm>
            <a:custGeom>
              <a:avLst/>
              <a:gdLst/>
              <a:ahLst/>
              <a:cxnLst/>
              <a:rect l="l" t="t" r="r" b="b"/>
              <a:pathLst>
                <a:path w="295909" h="295910">
                  <a:moveTo>
                    <a:pt x="230097" y="295360"/>
                  </a:moveTo>
                  <a:lnTo>
                    <a:pt x="65262" y="295360"/>
                  </a:lnTo>
                  <a:lnTo>
                    <a:pt x="40630" y="290359"/>
                  </a:lnTo>
                  <a:lnTo>
                    <a:pt x="19800" y="276329"/>
                  </a:lnTo>
                  <a:lnTo>
                    <a:pt x="5385" y="254730"/>
                  </a:lnTo>
                  <a:lnTo>
                    <a:pt x="0" y="227021"/>
                  </a:lnTo>
                  <a:lnTo>
                    <a:pt x="0" y="65262"/>
                  </a:lnTo>
                  <a:lnTo>
                    <a:pt x="4952" y="40630"/>
                  </a:lnTo>
                  <a:lnTo>
                    <a:pt x="18646" y="19800"/>
                  </a:lnTo>
                  <a:lnTo>
                    <a:pt x="39332" y="5385"/>
                  </a:lnTo>
                  <a:lnTo>
                    <a:pt x="65262" y="0"/>
                  </a:lnTo>
                  <a:lnTo>
                    <a:pt x="230097" y="0"/>
                  </a:lnTo>
                  <a:lnTo>
                    <a:pt x="254744" y="4507"/>
                  </a:lnTo>
                  <a:lnTo>
                    <a:pt x="275606" y="17457"/>
                  </a:lnTo>
                  <a:lnTo>
                    <a:pt x="290053" y="37994"/>
                  </a:lnTo>
                  <a:lnTo>
                    <a:pt x="295453" y="65262"/>
                  </a:lnTo>
                  <a:lnTo>
                    <a:pt x="295453" y="227021"/>
                  </a:lnTo>
                  <a:lnTo>
                    <a:pt x="290499" y="253432"/>
                  </a:lnTo>
                  <a:lnTo>
                    <a:pt x="276795" y="275175"/>
                  </a:lnTo>
                  <a:lnTo>
                    <a:pt x="256081" y="289926"/>
                  </a:lnTo>
                  <a:lnTo>
                    <a:pt x="230097" y="295360"/>
                  </a:lnTo>
                  <a:close/>
                </a:path>
              </a:pathLst>
            </a:custGeom>
            <a:solidFill>
              <a:srgbClr val="FFDB5D"/>
            </a:solidFill>
          </p:spPr>
          <p:txBody>
            <a:bodyPr wrap="square" lIns="0" tIns="0" rIns="0" bIns="0" rtlCol="0"/>
            <a:lstStyle/>
            <a:p>
              <a:endParaRPr/>
            </a:p>
          </p:txBody>
        </p:sp>
        <p:sp>
          <p:nvSpPr>
            <p:cNvPr id="21" name="object 21"/>
            <p:cNvSpPr/>
            <p:nvPr/>
          </p:nvSpPr>
          <p:spPr>
            <a:xfrm>
              <a:off x="1085062" y="3530930"/>
              <a:ext cx="1063625" cy="102870"/>
            </a:xfrm>
            <a:custGeom>
              <a:avLst/>
              <a:gdLst/>
              <a:ahLst/>
              <a:cxnLst/>
              <a:rect l="l" t="t" r="r" b="b"/>
              <a:pathLst>
                <a:path w="1063625" h="102870">
                  <a:moveTo>
                    <a:pt x="684136" y="87083"/>
                  </a:moveTo>
                  <a:lnTo>
                    <a:pt x="677989" y="80924"/>
                  </a:lnTo>
                  <a:lnTo>
                    <a:pt x="12395" y="80924"/>
                  </a:lnTo>
                  <a:lnTo>
                    <a:pt x="6248" y="80924"/>
                  </a:lnTo>
                  <a:lnTo>
                    <a:pt x="0" y="84010"/>
                  </a:lnTo>
                  <a:lnTo>
                    <a:pt x="0" y="99580"/>
                  </a:lnTo>
                  <a:lnTo>
                    <a:pt x="6248" y="102654"/>
                  </a:lnTo>
                  <a:lnTo>
                    <a:pt x="681062" y="102654"/>
                  </a:lnTo>
                  <a:lnTo>
                    <a:pt x="684136" y="99580"/>
                  </a:lnTo>
                  <a:lnTo>
                    <a:pt x="684136" y="87083"/>
                  </a:lnTo>
                  <a:close/>
                </a:path>
                <a:path w="1063625" h="102870">
                  <a:moveTo>
                    <a:pt x="1063586" y="3175"/>
                  </a:moveTo>
                  <a:lnTo>
                    <a:pt x="1054265" y="0"/>
                  </a:lnTo>
                  <a:lnTo>
                    <a:pt x="12395" y="0"/>
                  </a:lnTo>
                  <a:lnTo>
                    <a:pt x="6248" y="0"/>
                  </a:lnTo>
                  <a:lnTo>
                    <a:pt x="0" y="3175"/>
                  </a:lnTo>
                  <a:lnTo>
                    <a:pt x="0" y="18643"/>
                  </a:lnTo>
                  <a:lnTo>
                    <a:pt x="6248" y="21818"/>
                  </a:lnTo>
                  <a:lnTo>
                    <a:pt x="1057351" y="21818"/>
                  </a:lnTo>
                  <a:lnTo>
                    <a:pt x="1063586" y="18643"/>
                  </a:lnTo>
                  <a:lnTo>
                    <a:pt x="1063586" y="3175"/>
                  </a:lnTo>
                  <a:close/>
                </a:path>
              </a:pathLst>
            </a:custGeom>
            <a:solidFill>
              <a:srgbClr val="FFFFFF"/>
            </a:solidFill>
          </p:spPr>
          <p:txBody>
            <a:bodyPr wrap="square" lIns="0" tIns="0" rIns="0" bIns="0" rtlCol="0"/>
            <a:lstStyle/>
            <a:p>
              <a:endParaRPr/>
            </a:p>
          </p:txBody>
        </p:sp>
        <p:pic>
          <p:nvPicPr>
            <p:cNvPr id="22" name="object 22"/>
            <p:cNvPicPr/>
            <p:nvPr/>
          </p:nvPicPr>
          <p:blipFill>
            <a:blip r:embed="rId2" cstate="print"/>
            <a:stretch>
              <a:fillRect/>
            </a:stretch>
          </p:blipFill>
          <p:spPr>
            <a:xfrm>
              <a:off x="1892127" y="3182698"/>
              <a:ext cx="88174" cy="86891"/>
            </a:xfrm>
            <a:prstGeom prst="rect">
              <a:avLst/>
            </a:prstGeom>
          </p:spPr>
        </p:pic>
        <p:pic>
          <p:nvPicPr>
            <p:cNvPr id="23" name="object 23"/>
            <p:cNvPicPr/>
            <p:nvPr/>
          </p:nvPicPr>
          <p:blipFill>
            <a:blip r:embed="rId3" cstate="print"/>
            <a:stretch>
              <a:fillRect/>
            </a:stretch>
          </p:blipFill>
          <p:spPr>
            <a:xfrm>
              <a:off x="2029598" y="3182698"/>
              <a:ext cx="88174" cy="86891"/>
            </a:xfrm>
            <a:prstGeom prst="rect">
              <a:avLst/>
            </a:prstGeom>
          </p:spPr>
        </p:pic>
        <p:pic>
          <p:nvPicPr>
            <p:cNvPr id="24" name="object 24"/>
            <p:cNvPicPr/>
            <p:nvPr/>
          </p:nvPicPr>
          <p:blipFill>
            <a:blip r:embed="rId4" cstate="print"/>
            <a:stretch>
              <a:fillRect/>
            </a:stretch>
          </p:blipFill>
          <p:spPr>
            <a:xfrm>
              <a:off x="2165747" y="3182698"/>
              <a:ext cx="88212" cy="86891"/>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624" y="504304"/>
            <a:ext cx="8346440" cy="1353185"/>
          </a:xfrm>
          <a:prstGeom prst="rect">
            <a:avLst/>
          </a:prstGeom>
        </p:spPr>
        <p:txBody>
          <a:bodyPr vert="horz" wrap="square" lIns="0" tIns="12700" rIns="0" bIns="0" rtlCol="0">
            <a:spAutoFit/>
          </a:bodyPr>
          <a:lstStyle/>
          <a:p>
            <a:pPr marL="12700">
              <a:lnSpc>
                <a:spcPct val="100000"/>
              </a:lnSpc>
              <a:spcBef>
                <a:spcPts val="100"/>
              </a:spcBef>
            </a:pPr>
            <a:r>
              <a:rPr dirty="0">
                <a:solidFill>
                  <a:srgbClr val="94EE6B"/>
                </a:solidFill>
              </a:rPr>
              <a:t>3.</a:t>
            </a:r>
            <a:r>
              <a:rPr spc="-5" dirty="0">
                <a:solidFill>
                  <a:srgbClr val="94EE6B"/>
                </a:solidFill>
              </a:rPr>
              <a:t> </a:t>
            </a:r>
            <a:r>
              <a:rPr dirty="0">
                <a:solidFill>
                  <a:srgbClr val="94EE6B"/>
                </a:solidFill>
              </a:rPr>
              <a:t>Two</a:t>
            </a:r>
            <a:r>
              <a:rPr spc="-5" dirty="0">
                <a:solidFill>
                  <a:srgbClr val="94EE6B"/>
                </a:solidFill>
              </a:rPr>
              <a:t> </a:t>
            </a:r>
            <a:r>
              <a:rPr dirty="0">
                <a:solidFill>
                  <a:srgbClr val="94EE6B"/>
                </a:solidFill>
              </a:rPr>
              <a:t>Sample</a:t>
            </a:r>
            <a:r>
              <a:rPr spc="-5" dirty="0">
                <a:solidFill>
                  <a:srgbClr val="94EE6B"/>
                </a:solidFill>
              </a:rPr>
              <a:t> </a:t>
            </a:r>
            <a:r>
              <a:rPr dirty="0">
                <a:solidFill>
                  <a:srgbClr val="94EE6B"/>
                </a:solidFill>
              </a:rPr>
              <a:t>Z</a:t>
            </a:r>
            <a:r>
              <a:rPr spc="-5" dirty="0">
                <a:solidFill>
                  <a:srgbClr val="94EE6B"/>
                </a:solidFill>
              </a:rPr>
              <a:t> </a:t>
            </a:r>
            <a:r>
              <a:rPr spc="-20" dirty="0">
                <a:solidFill>
                  <a:srgbClr val="94EE6B"/>
                </a:solidFill>
              </a:rPr>
              <a:t>test</a:t>
            </a:r>
          </a:p>
          <a:p>
            <a:pPr marL="12700" marR="5080">
              <a:lnSpc>
                <a:spcPct val="100000"/>
              </a:lnSpc>
              <a:spcBef>
                <a:spcPts val="10"/>
              </a:spcBef>
            </a:pPr>
            <a:r>
              <a:rPr sz="1200" dirty="0">
                <a:solidFill>
                  <a:srgbClr val="FFFFFF"/>
                </a:solidFill>
              </a:rPr>
              <a:t>A</a:t>
            </a:r>
            <a:r>
              <a:rPr sz="1200" spc="-40" dirty="0">
                <a:solidFill>
                  <a:srgbClr val="FFFFFF"/>
                </a:solidFill>
              </a:rPr>
              <a:t> </a:t>
            </a:r>
            <a:r>
              <a:rPr sz="1200" spc="-10" dirty="0">
                <a:solidFill>
                  <a:srgbClr val="FFFFFF"/>
                </a:solidFill>
              </a:rPr>
              <a:t>two-</a:t>
            </a:r>
            <a:r>
              <a:rPr sz="1200" dirty="0">
                <a:solidFill>
                  <a:srgbClr val="FFFFFF"/>
                </a:solidFill>
              </a:rPr>
              <a:t>sample</a:t>
            </a:r>
            <a:r>
              <a:rPr sz="1200" spc="-35" dirty="0">
                <a:solidFill>
                  <a:srgbClr val="FFFFFF"/>
                </a:solidFill>
              </a:rPr>
              <a:t> </a:t>
            </a:r>
            <a:r>
              <a:rPr sz="1200" spc="-10" dirty="0">
                <a:solidFill>
                  <a:srgbClr val="FFFFFF"/>
                </a:solidFill>
              </a:rPr>
              <a:t>Z-</a:t>
            </a:r>
            <a:r>
              <a:rPr sz="1200" dirty="0">
                <a:solidFill>
                  <a:srgbClr val="FFFFFF"/>
                </a:solidFill>
              </a:rPr>
              <a:t>test</a:t>
            </a:r>
            <a:r>
              <a:rPr sz="1200" spc="-35" dirty="0">
                <a:solidFill>
                  <a:srgbClr val="FFFFFF"/>
                </a:solidFill>
              </a:rPr>
              <a:t> </a:t>
            </a:r>
            <a:r>
              <a:rPr sz="1200" dirty="0">
                <a:solidFill>
                  <a:srgbClr val="FFFFFF"/>
                </a:solidFill>
              </a:rPr>
              <a:t>is</a:t>
            </a:r>
            <a:r>
              <a:rPr sz="1200" spc="-35" dirty="0">
                <a:solidFill>
                  <a:srgbClr val="FFFFFF"/>
                </a:solidFill>
              </a:rPr>
              <a:t> </a:t>
            </a:r>
            <a:r>
              <a:rPr sz="1200" dirty="0">
                <a:solidFill>
                  <a:srgbClr val="FFFFFF"/>
                </a:solidFill>
              </a:rPr>
              <a:t>a</a:t>
            </a:r>
            <a:r>
              <a:rPr sz="1200" spc="-35" dirty="0">
                <a:solidFill>
                  <a:srgbClr val="FFFFFF"/>
                </a:solidFill>
              </a:rPr>
              <a:t> </a:t>
            </a:r>
            <a:r>
              <a:rPr sz="1200" dirty="0">
                <a:solidFill>
                  <a:srgbClr val="FFFFFF"/>
                </a:solidFill>
              </a:rPr>
              <a:t>statistical</a:t>
            </a:r>
            <a:r>
              <a:rPr sz="1200" spc="-40" dirty="0">
                <a:solidFill>
                  <a:srgbClr val="FFFFFF"/>
                </a:solidFill>
              </a:rPr>
              <a:t> </a:t>
            </a:r>
            <a:r>
              <a:rPr sz="1200" dirty="0">
                <a:solidFill>
                  <a:srgbClr val="FFFFFF"/>
                </a:solidFill>
              </a:rPr>
              <a:t>hypothesis</a:t>
            </a:r>
            <a:r>
              <a:rPr sz="1200" spc="-35" dirty="0">
                <a:solidFill>
                  <a:srgbClr val="FFFFFF"/>
                </a:solidFill>
              </a:rPr>
              <a:t> </a:t>
            </a:r>
            <a:r>
              <a:rPr sz="1200" dirty="0">
                <a:solidFill>
                  <a:srgbClr val="FFFFFF"/>
                </a:solidFill>
              </a:rPr>
              <a:t>test</a:t>
            </a:r>
            <a:r>
              <a:rPr sz="1200" spc="-35" dirty="0">
                <a:solidFill>
                  <a:srgbClr val="FFFFFF"/>
                </a:solidFill>
              </a:rPr>
              <a:t> </a:t>
            </a:r>
            <a:r>
              <a:rPr sz="1200" dirty="0">
                <a:solidFill>
                  <a:srgbClr val="FFFFFF"/>
                </a:solidFill>
              </a:rPr>
              <a:t>used</a:t>
            </a:r>
            <a:r>
              <a:rPr sz="1200" spc="-35" dirty="0">
                <a:solidFill>
                  <a:srgbClr val="FFFFFF"/>
                </a:solidFill>
              </a:rPr>
              <a:t> </a:t>
            </a:r>
            <a:r>
              <a:rPr sz="1200" dirty="0">
                <a:solidFill>
                  <a:srgbClr val="FFFFFF"/>
                </a:solidFill>
              </a:rPr>
              <a:t>to</a:t>
            </a:r>
            <a:r>
              <a:rPr sz="1200" spc="-35" dirty="0">
                <a:solidFill>
                  <a:srgbClr val="FFFFFF"/>
                </a:solidFill>
              </a:rPr>
              <a:t> </a:t>
            </a:r>
            <a:r>
              <a:rPr sz="1200" dirty="0">
                <a:solidFill>
                  <a:srgbClr val="FFFFFF"/>
                </a:solidFill>
              </a:rPr>
              <a:t>compare</a:t>
            </a:r>
            <a:r>
              <a:rPr sz="1200" spc="-40" dirty="0">
                <a:solidFill>
                  <a:srgbClr val="FFFFFF"/>
                </a:solidFill>
              </a:rPr>
              <a:t> </a:t>
            </a:r>
            <a:r>
              <a:rPr sz="1200" dirty="0">
                <a:solidFill>
                  <a:srgbClr val="FFFFFF"/>
                </a:solidFill>
              </a:rPr>
              <a:t>the</a:t>
            </a:r>
            <a:r>
              <a:rPr sz="1200" spc="-35" dirty="0">
                <a:solidFill>
                  <a:srgbClr val="FFFFFF"/>
                </a:solidFill>
              </a:rPr>
              <a:t> </a:t>
            </a:r>
            <a:r>
              <a:rPr sz="1200" dirty="0">
                <a:solidFill>
                  <a:srgbClr val="FFFFFF"/>
                </a:solidFill>
              </a:rPr>
              <a:t>means</a:t>
            </a:r>
            <a:r>
              <a:rPr sz="1200" spc="-35" dirty="0">
                <a:solidFill>
                  <a:srgbClr val="FFFFFF"/>
                </a:solidFill>
              </a:rPr>
              <a:t> </a:t>
            </a:r>
            <a:r>
              <a:rPr sz="1200" dirty="0">
                <a:solidFill>
                  <a:srgbClr val="FFFFFF"/>
                </a:solidFill>
              </a:rPr>
              <a:t>of</a:t>
            </a:r>
            <a:r>
              <a:rPr sz="1200" spc="-35" dirty="0">
                <a:solidFill>
                  <a:srgbClr val="FFFFFF"/>
                </a:solidFill>
              </a:rPr>
              <a:t> </a:t>
            </a:r>
            <a:r>
              <a:rPr sz="1200" spc="-25" dirty="0">
                <a:solidFill>
                  <a:srgbClr val="FFFFFF"/>
                </a:solidFill>
              </a:rPr>
              <a:t>two </a:t>
            </a:r>
            <a:r>
              <a:rPr sz="1200" dirty="0">
                <a:solidFill>
                  <a:srgbClr val="FFFFFF"/>
                </a:solidFill>
              </a:rPr>
              <a:t>independent</a:t>
            </a:r>
            <a:r>
              <a:rPr sz="1200" spc="-50" dirty="0">
                <a:solidFill>
                  <a:srgbClr val="FFFFFF"/>
                </a:solidFill>
              </a:rPr>
              <a:t> </a:t>
            </a:r>
            <a:r>
              <a:rPr sz="1200" dirty="0">
                <a:solidFill>
                  <a:srgbClr val="FFFFFF"/>
                </a:solidFill>
              </a:rPr>
              <a:t>samples</a:t>
            </a:r>
            <a:r>
              <a:rPr sz="1200" spc="-50" dirty="0">
                <a:solidFill>
                  <a:srgbClr val="FFFFFF"/>
                </a:solidFill>
              </a:rPr>
              <a:t> </a:t>
            </a:r>
            <a:r>
              <a:rPr sz="1200" dirty="0">
                <a:solidFill>
                  <a:srgbClr val="FFFFFF"/>
                </a:solidFill>
              </a:rPr>
              <a:t>to</a:t>
            </a:r>
            <a:r>
              <a:rPr sz="1200" spc="-50" dirty="0">
                <a:solidFill>
                  <a:srgbClr val="FFFFFF"/>
                </a:solidFill>
              </a:rPr>
              <a:t> </a:t>
            </a:r>
            <a:r>
              <a:rPr sz="1200" dirty="0">
                <a:solidFill>
                  <a:srgbClr val="FFFFFF"/>
                </a:solidFill>
              </a:rPr>
              <a:t>determine</a:t>
            </a:r>
            <a:r>
              <a:rPr sz="1200" spc="-50" dirty="0">
                <a:solidFill>
                  <a:srgbClr val="FFFFFF"/>
                </a:solidFill>
              </a:rPr>
              <a:t> </a:t>
            </a:r>
            <a:r>
              <a:rPr sz="1200" dirty="0">
                <a:solidFill>
                  <a:srgbClr val="FFFFFF"/>
                </a:solidFill>
              </a:rPr>
              <a:t>if</a:t>
            </a:r>
            <a:r>
              <a:rPr sz="1200" spc="-50" dirty="0">
                <a:solidFill>
                  <a:srgbClr val="FFFFFF"/>
                </a:solidFill>
              </a:rPr>
              <a:t> </a:t>
            </a:r>
            <a:r>
              <a:rPr sz="1200" dirty="0">
                <a:solidFill>
                  <a:srgbClr val="FFFFFF"/>
                </a:solidFill>
              </a:rPr>
              <a:t>they</a:t>
            </a:r>
            <a:r>
              <a:rPr sz="1200" spc="-50" dirty="0">
                <a:solidFill>
                  <a:srgbClr val="FFFFFF"/>
                </a:solidFill>
              </a:rPr>
              <a:t> </a:t>
            </a:r>
            <a:r>
              <a:rPr sz="1200" dirty="0">
                <a:solidFill>
                  <a:srgbClr val="FFFFFF"/>
                </a:solidFill>
              </a:rPr>
              <a:t>are</a:t>
            </a:r>
            <a:r>
              <a:rPr sz="1200" spc="-50" dirty="0">
                <a:solidFill>
                  <a:srgbClr val="FFFFFF"/>
                </a:solidFill>
              </a:rPr>
              <a:t> </a:t>
            </a:r>
            <a:r>
              <a:rPr sz="1200" dirty="0">
                <a:solidFill>
                  <a:srgbClr val="FFFFFF"/>
                </a:solidFill>
              </a:rPr>
              <a:t>significantly</a:t>
            </a:r>
            <a:r>
              <a:rPr sz="1200" spc="-50" dirty="0">
                <a:solidFill>
                  <a:srgbClr val="FFFFFF"/>
                </a:solidFill>
              </a:rPr>
              <a:t> </a:t>
            </a:r>
            <a:r>
              <a:rPr sz="1200" dirty="0">
                <a:solidFill>
                  <a:srgbClr val="FFFFFF"/>
                </a:solidFill>
              </a:rPr>
              <a:t>different</a:t>
            </a:r>
            <a:r>
              <a:rPr sz="1200" spc="-50" dirty="0">
                <a:solidFill>
                  <a:srgbClr val="FFFFFF"/>
                </a:solidFill>
              </a:rPr>
              <a:t> </a:t>
            </a:r>
            <a:r>
              <a:rPr sz="1200" dirty="0">
                <a:solidFill>
                  <a:srgbClr val="FFFFFF"/>
                </a:solidFill>
              </a:rPr>
              <a:t>from</a:t>
            </a:r>
            <a:r>
              <a:rPr sz="1200" spc="-50" dirty="0">
                <a:solidFill>
                  <a:srgbClr val="FFFFFF"/>
                </a:solidFill>
              </a:rPr>
              <a:t> </a:t>
            </a:r>
            <a:r>
              <a:rPr sz="1200" dirty="0">
                <a:solidFill>
                  <a:srgbClr val="FFFFFF"/>
                </a:solidFill>
              </a:rPr>
              <a:t>each</a:t>
            </a:r>
            <a:r>
              <a:rPr sz="1200" spc="-50" dirty="0">
                <a:solidFill>
                  <a:srgbClr val="FFFFFF"/>
                </a:solidFill>
              </a:rPr>
              <a:t> </a:t>
            </a:r>
            <a:r>
              <a:rPr sz="1200" dirty="0">
                <a:solidFill>
                  <a:srgbClr val="FFFFFF"/>
                </a:solidFill>
              </a:rPr>
              <a:t>other.</a:t>
            </a:r>
            <a:r>
              <a:rPr sz="1200" spc="-50" dirty="0">
                <a:solidFill>
                  <a:srgbClr val="FFFFFF"/>
                </a:solidFill>
              </a:rPr>
              <a:t> </a:t>
            </a:r>
            <a:r>
              <a:rPr sz="1200" spc="-20" dirty="0">
                <a:solidFill>
                  <a:srgbClr val="FFFFFF"/>
                </a:solidFill>
              </a:rPr>
              <a:t>This </a:t>
            </a:r>
            <a:r>
              <a:rPr sz="1200" dirty="0">
                <a:solidFill>
                  <a:srgbClr val="FFFFFF"/>
                </a:solidFill>
              </a:rPr>
              <a:t>test</a:t>
            </a:r>
            <a:r>
              <a:rPr sz="1200" spc="-35" dirty="0">
                <a:solidFill>
                  <a:srgbClr val="FFFFFF"/>
                </a:solidFill>
              </a:rPr>
              <a:t> </a:t>
            </a:r>
            <a:r>
              <a:rPr sz="1200" dirty="0">
                <a:solidFill>
                  <a:srgbClr val="FFFFFF"/>
                </a:solidFill>
              </a:rPr>
              <a:t>is</a:t>
            </a:r>
            <a:r>
              <a:rPr sz="1200" spc="-35" dirty="0">
                <a:solidFill>
                  <a:srgbClr val="FFFFFF"/>
                </a:solidFill>
              </a:rPr>
              <a:t> </a:t>
            </a:r>
            <a:r>
              <a:rPr sz="1200" dirty="0">
                <a:solidFill>
                  <a:srgbClr val="FFFFFF"/>
                </a:solidFill>
              </a:rPr>
              <a:t>often</a:t>
            </a:r>
            <a:r>
              <a:rPr sz="1200" spc="-35" dirty="0">
                <a:solidFill>
                  <a:srgbClr val="FFFFFF"/>
                </a:solidFill>
              </a:rPr>
              <a:t> </a:t>
            </a:r>
            <a:r>
              <a:rPr sz="1200" dirty="0">
                <a:solidFill>
                  <a:srgbClr val="FFFFFF"/>
                </a:solidFill>
              </a:rPr>
              <a:t>used</a:t>
            </a:r>
            <a:r>
              <a:rPr sz="1200" spc="-35" dirty="0">
                <a:solidFill>
                  <a:srgbClr val="FFFFFF"/>
                </a:solidFill>
              </a:rPr>
              <a:t> </a:t>
            </a:r>
            <a:r>
              <a:rPr sz="1200" dirty="0">
                <a:solidFill>
                  <a:srgbClr val="FFFFFF"/>
                </a:solidFill>
              </a:rPr>
              <a:t>when</a:t>
            </a:r>
            <a:r>
              <a:rPr sz="1200" spc="-35" dirty="0">
                <a:solidFill>
                  <a:srgbClr val="FFFFFF"/>
                </a:solidFill>
              </a:rPr>
              <a:t> </a:t>
            </a:r>
            <a:r>
              <a:rPr sz="1200" dirty="0">
                <a:solidFill>
                  <a:srgbClr val="FFFFFF"/>
                </a:solidFill>
              </a:rPr>
              <a:t>you</a:t>
            </a:r>
            <a:r>
              <a:rPr sz="1200" spc="-35" dirty="0">
                <a:solidFill>
                  <a:srgbClr val="FFFFFF"/>
                </a:solidFill>
              </a:rPr>
              <a:t> </a:t>
            </a:r>
            <a:r>
              <a:rPr sz="1200" dirty="0">
                <a:solidFill>
                  <a:srgbClr val="FFFFFF"/>
                </a:solidFill>
              </a:rPr>
              <a:t>have</a:t>
            </a:r>
            <a:r>
              <a:rPr sz="1200" spc="-35" dirty="0">
                <a:solidFill>
                  <a:srgbClr val="FFFFFF"/>
                </a:solidFill>
              </a:rPr>
              <a:t> </a:t>
            </a:r>
            <a:r>
              <a:rPr sz="1200" dirty="0">
                <a:solidFill>
                  <a:srgbClr val="FFFFFF"/>
                </a:solidFill>
              </a:rPr>
              <a:t>two</a:t>
            </a:r>
            <a:r>
              <a:rPr sz="1200" spc="-35" dirty="0">
                <a:solidFill>
                  <a:srgbClr val="FFFFFF"/>
                </a:solidFill>
              </a:rPr>
              <a:t> </a:t>
            </a:r>
            <a:r>
              <a:rPr sz="1200" dirty="0">
                <a:solidFill>
                  <a:srgbClr val="FFFFFF"/>
                </a:solidFill>
              </a:rPr>
              <a:t>groups</a:t>
            </a:r>
            <a:r>
              <a:rPr sz="1200" spc="-35" dirty="0">
                <a:solidFill>
                  <a:srgbClr val="FFFFFF"/>
                </a:solidFill>
              </a:rPr>
              <a:t> </a:t>
            </a:r>
            <a:r>
              <a:rPr sz="1200" dirty="0">
                <a:solidFill>
                  <a:srgbClr val="FFFFFF"/>
                </a:solidFill>
              </a:rPr>
              <a:t>or</a:t>
            </a:r>
            <a:r>
              <a:rPr sz="1200" spc="-30" dirty="0">
                <a:solidFill>
                  <a:srgbClr val="FFFFFF"/>
                </a:solidFill>
              </a:rPr>
              <a:t> </a:t>
            </a:r>
            <a:r>
              <a:rPr sz="1200" dirty="0">
                <a:solidFill>
                  <a:srgbClr val="FFFFFF"/>
                </a:solidFill>
              </a:rPr>
              <a:t>treatments</a:t>
            </a:r>
            <a:r>
              <a:rPr sz="1200" spc="-35" dirty="0">
                <a:solidFill>
                  <a:srgbClr val="FFFFFF"/>
                </a:solidFill>
              </a:rPr>
              <a:t> </a:t>
            </a:r>
            <a:r>
              <a:rPr sz="1200" dirty="0">
                <a:solidFill>
                  <a:srgbClr val="FFFFFF"/>
                </a:solidFill>
              </a:rPr>
              <a:t>and</a:t>
            </a:r>
            <a:r>
              <a:rPr sz="1200" spc="-35" dirty="0">
                <a:solidFill>
                  <a:srgbClr val="FFFFFF"/>
                </a:solidFill>
              </a:rPr>
              <a:t> </a:t>
            </a:r>
            <a:r>
              <a:rPr sz="1200" dirty="0">
                <a:solidFill>
                  <a:srgbClr val="FFFFFF"/>
                </a:solidFill>
              </a:rPr>
              <a:t>you</a:t>
            </a:r>
            <a:r>
              <a:rPr sz="1200" spc="-35" dirty="0">
                <a:solidFill>
                  <a:srgbClr val="FFFFFF"/>
                </a:solidFill>
              </a:rPr>
              <a:t> </a:t>
            </a:r>
            <a:r>
              <a:rPr sz="1200" dirty="0">
                <a:solidFill>
                  <a:srgbClr val="FFFFFF"/>
                </a:solidFill>
              </a:rPr>
              <a:t>want</a:t>
            </a:r>
            <a:r>
              <a:rPr sz="1200" spc="-35" dirty="0">
                <a:solidFill>
                  <a:srgbClr val="FFFFFF"/>
                </a:solidFill>
              </a:rPr>
              <a:t> </a:t>
            </a:r>
            <a:r>
              <a:rPr sz="1200" dirty="0">
                <a:solidFill>
                  <a:srgbClr val="FFFFFF"/>
                </a:solidFill>
              </a:rPr>
              <a:t>to</a:t>
            </a:r>
            <a:r>
              <a:rPr sz="1200" spc="-35" dirty="0">
                <a:solidFill>
                  <a:srgbClr val="FFFFFF"/>
                </a:solidFill>
              </a:rPr>
              <a:t> </a:t>
            </a:r>
            <a:r>
              <a:rPr sz="1200" dirty="0">
                <a:solidFill>
                  <a:srgbClr val="FFFFFF"/>
                </a:solidFill>
              </a:rPr>
              <a:t>assess</a:t>
            </a:r>
            <a:r>
              <a:rPr sz="1200" spc="-35" dirty="0">
                <a:solidFill>
                  <a:srgbClr val="FFFFFF"/>
                </a:solidFill>
              </a:rPr>
              <a:t> </a:t>
            </a:r>
            <a:r>
              <a:rPr sz="1200" spc="-10" dirty="0">
                <a:solidFill>
                  <a:srgbClr val="FFFFFF"/>
                </a:solidFill>
              </a:rPr>
              <a:t>whether </a:t>
            </a:r>
            <a:r>
              <a:rPr sz="1200" dirty="0">
                <a:solidFill>
                  <a:srgbClr val="FFFFFF"/>
                </a:solidFill>
              </a:rPr>
              <a:t>there</a:t>
            </a:r>
            <a:r>
              <a:rPr sz="1200" spc="-50" dirty="0">
                <a:solidFill>
                  <a:srgbClr val="FFFFFF"/>
                </a:solidFill>
              </a:rPr>
              <a:t> </a:t>
            </a:r>
            <a:r>
              <a:rPr sz="1200" dirty="0">
                <a:solidFill>
                  <a:srgbClr val="FFFFFF"/>
                </a:solidFill>
              </a:rPr>
              <a:t>is</a:t>
            </a:r>
            <a:r>
              <a:rPr sz="1200" spc="-45" dirty="0">
                <a:solidFill>
                  <a:srgbClr val="FFFFFF"/>
                </a:solidFill>
              </a:rPr>
              <a:t> </a:t>
            </a:r>
            <a:r>
              <a:rPr sz="1200" dirty="0">
                <a:solidFill>
                  <a:srgbClr val="FFFFFF"/>
                </a:solidFill>
              </a:rPr>
              <a:t>a</a:t>
            </a:r>
            <a:r>
              <a:rPr sz="1200" spc="-45" dirty="0">
                <a:solidFill>
                  <a:srgbClr val="FFFFFF"/>
                </a:solidFill>
              </a:rPr>
              <a:t> </a:t>
            </a:r>
            <a:r>
              <a:rPr sz="1200" dirty="0">
                <a:solidFill>
                  <a:srgbClr val="FFFFFF"/>
                </a:solidFill>
              </a:rPr>
              <a:t>statistically</a:t>
            </a:r>
            <a:r>
              <a:rPr sz="1200" spc="-45" dirty="0">
                <a:solidFill>
                  <a:srgbClr val="FFFFFF"/>
                </a:solidFill>
              </a:rPr>
              <a:t> </a:t>
            </a:r>
            <a:r>
              <a:rPr sz="1200" dirty="0">
                <a:solidFill>
                  <a:srgbClr val="FFFFFF"/>
                </a:solidFill>
              </a:rPr>
              <a:t>significant</a:t>
            </a:r>
            <a:r>
              <a:rPr sz="1200" spc="-45" dirty="0">
                <a:solidFill>
                  <a:srgbClr val="FFFFFF"/>
                </a:solidFill>
              </a:rPr>
              <a:t> </a:t>
            </a:r>
            <a:r>
              <a:rPr sz="1200" dirty="0">
                <a:solidFill>
                  <a:srgbClr val="FFFFFF"/>
                </a:solidFill>
              </a:rPr>
              <a:t>difference</a:t>
            </a:r>
            <a:r>
              <a:rPr sz="1200" spc="-45" dirty="0">
                <a:solidFill>
                  <a:srgbClr val="FFFFFF"/>
                </a:solidFill>
              </a:rPr>
              <a:t> </a:t>
            </a:r>
            <a:r>
              <a:rPr sz="1200" dirty="0">
                <a:solidFill>
                  <a:srgbClr val="FFFFFF"/>
                </a:solidFill>
              </a:rPr>
              <a:t>in</a:t>
            </a:r>
            <a:r>
              <a:rPr sz="1200" spc="-45" dirty="0">
                <a:solidFill>
                  <a:srgbClr val="FFFFFF"/>
                </a:solidFill>
              </a:rPr>
              <a:t> </a:t>
            </a:r>
            <a:r>
              <a:rPr sz="1200" dirty="0">
                <a:solidFill>
                  <a:srgbClr val="FFFFFF"/>
                </a:solidFill>
              </a:rPr>
              <a:t>the</a:t>
            </a:r>
            <a:r>
              <a:rPr sz="1200" spc="-50" dirty="0">
                <a:solidFill>
                  <a:srgbClr val="FFFFFF"/>
                </a:solidFill>
              </a:rPr>
              <a:t> </a:t>
            </a:r>
            <a:r>
              <a:rPr sz="1200" dirty="0">
                <a:solidFill>
                  <a:srgbClr val="FFFFFF"/>
                </a:solidFill>
              </a:rPr>
              <a:t>means</a:t>
            </a:r>
            <a:r>
              <a:rPr sz="1200" spc="-45" dirty="0">
                <a:solidFill>
                  <a:srgbClr val="FFFFFF"/>
                </a:solidFill>
              </a:rPr>
              <a:t> </a:t>
            </a:r>
            <a:r>
              <a:rPr sz="1200" dirty="0">
                <a:solidFill>
                  <a:srgbClr val="FFFFFF"/>
                </a:solidFill>
              </a:rPr>
              <a:t>of</a:t>
            </a:r>
            <a:r>
              <a:rPr sz="1200" spc="-45" dirty="0">
                <a:solidFill>
                  <a:srgbClr val="FFFFFF"/>
                </a:solidFill>
              </a:rPr>
              <a:t> </a:t>
            </a:r>
            <a:r>
              <a:rPr sz="1200" dirty="0">
                <a:solidFill>
                  <a:srgbClr val="FFFFFF"/>
                </a:solidFill>
              </a:rPr>
              <a:t>some</a:t>
            </a:r>
            <a:r>
              <a:rPr sz="1200" spc="-45" dirty="0">
                <a:solidFill>
                  <a:srgbClr val="FFFFFF"/>
                </a:solidFill>
              </a:rPr>
              <a:t> </a:t>
            </a:r>
            <a:r>
              <a:rPr sz="1200" dirty="0">
                <a:solidFill>
                  <a:srgbClr val="FFFFFF"/>
                </a:solidFill>
              </a:rPr>
              <a:t>variable</a:t>
            </a:r>
            <a:r>
              <a:rPr sz="1200" spc="-45" dirty="0">
                <a:solidFill>
                  <a:srgbClr val="FFFFFF"/>
                </a:solidFill>
              </a:rPr>
              <a:t> </a:t>
            </a:r>
            <a:r>
              <a:rPr sz="1200" dirty="0">
                <a:solidFill>
                  <a:srgbClr val="FFFFFF"/>
                </a:solidFill>
              </a:rPr>
              <a:t>between</a:t>
            </a:r>
            <a:r>
              <a:rPr sz="1200" spc="-45" dirty="0">
                <a:solidFill>
                  <a:srgbClr val="FFFFFF"/>
                </a:solidFill>
              </a:rPr>
              <a:t> </a:t>
            </a:r>
            <a:r>
              <a:rPr sz="1200" spc="-10" dirty="0">
                <a:solidFill>
                  <a:srgbClr val="FFFFFF"/>
                </a:solidFill>
              </a:rPr>
              <a:t>these </a:t>
            </a:r>
            <a:r>
              <a:rPr sz="1200" dirty="0">
                <a:solidFill>
                  <a:srgbClr val="FFFFFF"/>
                </a:solidFill>
              </a:rPr>
              <a:t>two</a:t>
            </a:r>
            <a:r>
              <a:rPr sz="1200" spc="-45" dirty="0">
                <a:solidFill>
                  <a:srgbClr val="FFFFFF"/>
                </a:solidFill>
              </a:rPr>
              <a:t> </a:t>
            </a:r>
            <a:r>
              <a:rPr sz="1200" dirty="0">
                <a:solidFill>
                  <a:srgbClr val="FFFFFF"/>
                </a:solidFill>
              </a:rPr>
              <a:t>groups.</a:t>
            </a:r>
            <a:r>
              <a:rPr sz="1200" spc="-40" dirty="0">
                <a:solidFill>
                  <a:srgbClr val="FFFFFF"/>
                </a:solidFill>
              </a:rPr>
              <a:t> </a:t>
            </a:r>
            <a:r>
              <a:rPr sz="1200" dirty="0">
                <a:solidFill>
                  <a:srgbClr val="FFFFFF"/>
                </a:solidFill>
              </a:rPr>
              <a:t>The</a:t>
            </a:r>
            <a:r>
              <a:rPr sz="1200" spc="-45" dirty="0">
                <a:solidFill>
                  <a:srgbClr val="FFFFFF"/>
                </a:solidFill>
              </a:rPr>
              <a:t> </a:t>
            </a:r>
            <a:r>
              <a:rPr sz="1200" dirty="0">
                <a:solidFill>
                  <a:srgbClr val="FFFFFF"/>
                </a:solidFill>
              </a:rPr>
              <a:t>test</a:t>
            </a:r>
            <a:r>
              <a:rPr sz="1200" spc="-40" dirty="0">
                <a:solidFill>
                  <a:srgbClr val="FFFFFF"/>
                </a:solidFill>
              </a:rPr>
              <a:t> </a:t>
            </a:r>
            <a:r>
              <a:rPr sz="1200" dirty="0">
                <a:solidFill>
                  <a:srgbClr val="FFFFFF"/>
                </a:solidFill>
              </a:rPr>
              <a:t>assumes</a:t>
            </a:r>
            <a:r>
              <a:rPr sz="1200" spc="-45" dirty="0">
                <a:solidFill>
                  <a:srgbClr val="FFFFFF"/>
                </a:solidFill>
              </a:rPr>
              <a:t> </a:t>
            </a:r>
            <a:r>
              <a:rPr sz="1200" dirty="0">
                <a:solidFill>
                  <a:srgbClr val="FFFFFF"/>
                </a:solidFill>
              </a:rPr>
              <a:t>that</a:t>
            </a:r>
            <a:r>
              <a:rPr sz="1200" spc="-40" dirty="0">
                <a:solidFill>
                  <a:srgbClr val="FFFFFF"/>
                </a:solidFill>
              </a:rPr>
              <a:t> </a:t>
            </a:r>
            <a:r>
              <a:rPr sz="1200" dirty="0">
                <a:solidFill>
                  <a:srgbClr val="FFFFFF"/>
                </a:solidFill>
              </a:rPr>
              <a:t>you</a:t>
            </a:r>
            <a:r>
              <a:rPr sz="1200" spc="-45" dirty="0">
                <a:solidFill>
                  <a:srgbClr val="FFFFFF"/>
                </a:solidFill>
              </a:rPr>
              <a:t> </a:t>
            </a:r>
            <a:r>
              <a:rPr sz="1200" dirty="0">
                <a:solidFill>
                  <a:srgbClr val="FFFFFF"/>
                </a:solidFill>
              </a:rPr>
              <a:t>know</a:t>
            </a:r>
            <a:r>
              <a:rPr sz="1200" spc="-40" dirty="0">
                <a:solidFill>
                  <a:srgbClr val="FFFFFF"/>
                </a:solidFill>
              </a:rPr>
              <a:t> </a:t>
            </a:r>
            <a:r>
              <a:rPr sz="1200" dirty="0">
                <a:solidFill>
                  <a:srgbClr val="FFFFFF"/>
                </a:solidFill>
              </a:rPr>
              <a:t>the</a:t>
            </a:r>
            <a:r>
              <a:rPr sz="1200" spc="-45" dirty="0">
                <a:solidFill>
                  <a:srgbClr val="FFFFFF"/>
                </a:solidFill>
              </a:rPr>
              <a:t> </a:t>
            </a:r>
            <a:r>
              <a:rPr sz="1200" dirty="0">
                <a:solidFill>
                  <a:srgbClr val="FFFFFF"/>
                </a:solidFill>
              </a:rPr>
              <a:t>population</a:t>
            </a:r>
            <a:r>
              <a:rPr sz="1200" spc="-40" dirty="0">
                <a:solidFill>
                  <a:srgbClr val="FFFFFF"/>
                </a:solidFill>
              </a:rPr>
              <a:t> </a:t>
            </a:r>
            <a:r>
              <a:rPr sz="1200" dirty="0">
                <a:solidFill>
                  <a:srgbClr val="FFFFFF"/>
                </a:solidFill>
              </a:rPr>
              <a:t>standard</a:t>
            </a:r>
            <a:r>
              <a:rPr sz="1200" spc="-45" dirty="0">
                <a:solidFill>
                  <a:srgbClr val="FFFFFF"/>
                </a:solidFill>
              </a:rPr>
              <a:t> </a:t>
            </a:r>
            <a:r>
              <a:rPr sz="1200" dirty="0">
                <a:solidFill>
                  <a:srgbClr val="FFFFFF"/>
                </a:solidFill>
              </a:rPr>
              <a:t>deviations</a:t>
            </a:r>
            <a:r>
              <a:rPr sz="1200" spc="-40" dirty="0">
                <a:solidFill>
                  <a:srgbClr val="FFFFFF"/>
                </a:solidFill>
              </a:rPr>
              <a:t> </a:t>
            </a:r>
            <a:r>
              <a:rPr sz="1200" dirty="0">
                <a:solidFill>
                  <a:srgbClr val="FFFFFF"/>
                </a:solidFill>
              </a:rPr>
              <a:t>(σ1</a:t>
            </a:r>
            <a:r>
              <a:rPr sz="1200" spc="-40" dirty="0">
                <a:solidFill>
                  <a:srgbClr val="FFFFFF"/>
                </a:solidFill>
              </a:rPr>
              <a:t> </a:t>
            </a:r>
            <a:r>
              <a:rPr sz="1200" dirty="0">
                <a:solidFill>
                  <a:srgbClr val="FFFFFF"/>
                </a:solidFill>
              </a:rPr>
              <a:t>and</a:t>
            </a:r>
            <a:r>
              <a:rPr sz="1200" spc="-45" dirty="0">
                <a:solidFill>
                  <a:srgbClr val="FFFFFF"/>
                </a:solidFill>
              </a:rPr>
              <a:t> </a:t>
            </a:r>
            <a:r>
              <a:rPr sz="1200" spc="-25" dirty="0">
                <a:solidFill>
                  <a:srgbClr val="FFFFFF"/>
                </a:solidFill>
              </a:rPr>
              <a:t>σ2) </a:t>
            </a:r>
            <a:r>
              <a:rPr sz="1200" dirty="0">
                <a:solidFill>
                  <a:srgbClr val="FFFFFF"/>
                </a:solidFill>
              </a:rPr>
              <a:t>for</a:t>
            </a:r>
            <a:r>
              <a:rPr sz="1200" spc="-35" dirty="0">
                <a:solidFill>
                  <a:srgbClr val="FFFFFF"/>
                </a:solidFill>
              </a:rPr>
              <a:t> </a:t>
            </a:r>
            <a:r>
              <a:rPr sz="1200" dirty="0">
                <a:solidFill>
                  <a:srgbClr val="FFFFFF"/>
                </a:solidFill>
              </a:rPr>
              <a:t>both</a:t>
            </a:r>
            <a:r>
              <a:rPr sz="1200" spc="-30" dirty="0">
                <a:solidFill>
                  <a:srgbClr val="FFFFFF"/>
                </a:solidFill>
              </a:rPr>
              <a:t> </a:t>
            </a:r>
            <a:r>
              <a:rPr sz="1200" spc="-10" dirty="0">
                <a:solidFill>
                  <a:srgbClr val="FFFFFF"/>
                </a:solidFill>
              </a:rPr>
              <a:t>groups.</a:t>
            </a:r>
            <a:endParaRPr sz="1200"/>
          </a:p>
        </p:txBody>
      </p:sp>
      <p:sp>
        <p:nvSpPr>
          <p:cNvPr id="3" name="object 3"/>
          <p:cNvSpPr txBox="1"/>
          <p:nvPr/>
        </p:nvSpPr>
        <p:spPr>
          <a:xfrm>
            <a:off x="269624" y="3092056"/>
            <a:ext cx="8163559" cy="1478280"/>
          </a:xfrm>
          <a:prstGeom prst="rect">
            <a:avLst/>
          </a:prstGeom>
        </p:spPr>
        <p:txBody>
          <a:bodyPr vert="horz" wrap="square" lIns="0" tIns="12700" rIns="0" bIns="0" rtlCol="0">
            <a:spAutoFit/>
          </a:bodyPr>
          <a:lstStyle/>
          <a:p>
            <a:pPr marL="12700" marR="5080" algn="just">
              <a:lnSpc>
                <a:spcPct val="114999"/>
              </a:lnSpc>
              <a:spcBef>
                <a:spcPts val="100"/>
              </a:spcBef>
            </a:pPr>
            <a:r>
              <a:rPr sz="1200" dirty="0">
                <a:solidFill>
                  <a:srgbClr val="FFFFFF"/>
                </a:solidFill>
                <a:latin typeface="Courier New"/>
                <a:cs typeface="Courier New"/>
              </a:rPr>
              <a:t>If</a:t>
            </a:r>
            <a:r>
              <a:rPr sz="1200" spc="-35" dirty="0">
                <a:solidFill>
                  <a:srgbClr val="FFFFFF"/>
                </a:solidFill>
                <a:latin typeface="Courier New"/>
                <a:cs typeface="Courier New"/>
              </a:rPr>
              <a:t> </a:t>
            </a:r>
            <a:r>
              <a:rPr sz="1200" dirty="0">
                <a:solidFill>
                  <a:srgbClr val="FFFFFF"/>
                </a:solidFill>
                <a:latin typeface="Courier New"/>
                <a:cs typeface="Courier New"/>
              </a:rPr>
              <a:t>the</a:t>
            </a:r>
            <a:r>
              <a:rPr sz="1200" spc="-35" dirty="0">
                <a:solidFill>
                  <a:srgbClr val="FFFFFF"/>
                </a:solidFill>
                <a:latin typeface="Courier New"/>
                <a:cs typeface="Courier New"/>
              </a:rPr>
              <a:t> </a:t>
            </a:r>
            <a:r>
              <a:rPr sz="1200" dirty="0">
                <a:solidFill>
                  <a:srgbClr val="FFFFFF"/>
                </a:solidFill>
                <a:latin typeface="Courier New"/>
                <a:cs typeface="Courier New"/>
              </a:rPr>
              <a:t>absolute</a:t>
            </a:r>
            <a:r>
              <a:rPr sz="1200" spc="-35" dirty="0">
                <a:solidFill>
                  <a:srgbClr val="FFFFFF"/>
                </a:solidFill>
                <a:latin typeface="Courier New"/>
                <a:cs typeface="Courier New"/>
              </a:rPr>
              <a:t> </a:t>
            </a:r>
            <a:r>
              <a:rPr sz="1200" dirty="0">
                <a:solidFill>
                  <a:srgbClr val="FFFFFF"/>
                </a:solidFill>
                <a:latin typeface="Courier New"/>
                <a:cs typeface="Courier New"/>
              </a:rPr>
              <a:t>value</a:t>
            </a:r>
            <a:r>
              <a:rPr sz="1200" spc="-35" dirty="0">
                <a:solidFill>
                  <a:srgbClr val="FFFFFF"/>
                </a:solidFill>
                <a:latin typeface="Courier New"/>
                <a:cs typeface="Courier New"/>
              </a:rPr>
              <a:t> </a:t>
            </a:r>
            <a:r>
              <a:rPr sz="1200" dirty="0">
                <a:solidFill>
                  <a:srgbClr val="FFFFFF"/>
                </a:solidFill>
                <a:latin typeface="Courier New"/>
                <a:cs typeface="Courier New"/>
              </a:rPr>
              <a:t>of</a:t>
            </a:r>
            <a:r>
              <a:rPr sz="1200" spc="-35" dirty="0">
                <a:solidFill>
                  <a:srgbClr val="FFFFFF"/>
                </a:solidFill>
                <a:latin typeface="Courier New"/>
                <a:cs typeface="Courier New"/>
              </a:rPr>
              <a:t> </a:t>
            </a:r>
            <a:r>
              <a:rPr sz="1200" dirty="0">
                <a:solidFill>
                  <a:srgbClr val="FFFFFF"/>
                </a:solidFill>
                <a:latin typeface="Courier New"/>
                <a:cs typeface="Courier New"/>
              </a:rPr>
              <a:t>the</a:t>
            </a:r>
            <a:r>
              <a:rPr sz="1200" spc="-35" dirty="0">
                <a:solidFill>
                  <a:srgbClr val="FFFFFF"/>
                </a:solidFill>
                <a:latin typeface="Courier New"/>
                <a:cs typeface="Courier New"/>
              </a:rPr>
              <a:t> </a:t>
            </a:r>
            <a:r>
              <a:rPr sz="1200" spc="-10" dirty="0">
                <a:solidFill>
                  <a:srgbClr val="FFFFFF"/>
                </a:solidFill>
                <a:latin typeface="Courier New"/>
                <a:cs typeface="Courier New"/>
              </a:rPr>
              <a:t>Z-</a:t>
            </a:r>
            <a:r>
              <a:rPr sz="1200" dirty="0">
                <a:solidFill>
                  <a:srgbClr val="FFFFFF"/>
                </a:solidFill>
                <a:latin typeface="Courier New"/>
                <a:cs typeface="Courier New"/>
              </a:rPr>
              <a:t>score</a:t>
            </a:r>
            <a:r>
              <a:rPr sz="1200" spc="-30" dirty="0">
                <a:solidFill>
                  <a:srgbClr val="FFFFFF"/>
                </a:solidFill>
                <a:latin typeface="Courier New"/>
                <a:cs typeface="Courier New"/>
              </a:rPr>
              <a:t> </a:t>
            </a:r>
            <a:r>
              <a:rPr sz="1200" dirty="0">
                <a:solidFill>
                  <a:srgbClr val="FFFFFF"/>
                </a:solidFill>
                <a:latin typeface="Courier New"/>
                <a:cs typeface="Courier New"/>
              </a:rPr>
              <a:t>is</a:t>
            </a:r>
            <a:r>
              <a:rPr sz="1200" spc="-35" dirty="0">
                <a:solidFill>
                  <a:srgbClr val="FFFFFF"/>
                </a:solidFill>
                <a:latin typeface="Courier New"/>
                <a:cs typeface="Courier New"/>
              </a:rPr>
              <a:t> </a:t>
            </a:r>
            <a:r>
              <a:rPr sz="1200" dirty="0">
                <a:solidFill>
                  <a:srgbClr val="FFFFFF"/>
                </a:solidFill>
                <a:latin typeface="Courier New"/>
                <a:cs typeface="Courier New"/>
              </a:rPr>
              <a:t>greater</a:t>
            </a:r>
            <a:r>
              <a:rPr sz="1200" spc="-35" dirty="0">
                <a:solidFill>
                  <a:srgbClr val="FFFFFF"/>
                </a:solidFill>
                <a:latin typeface="Courier New"/>
                <a:cs typeface="Courier New"/>
              </a:rPr>
              <a:t> </a:t>
            </a:r>
            <a:r>
              <a:rPr sz="1200" dirty="0">
                <a:solidFill>
                  <a:srgbClr val="FFFFFF"/>
                </a:solidFill>
                <a:latin typeface="Courier New"/>
                <a:cs typeface="Courier New"/>
              </a:rPr>
              <a:t>than</a:t>
            </a:r>
            <a:r>
              <a:rPr sz="1200" spc="-35" dirty="0">
                <a:solidFill>
                  <a:srgbClr val="FFFFFF"/>
                </a:solidFill>
                <a:latin typeface="Courier New"/>
                <a:cs typeface="Courier New"/>
              </a:rPr>
              <a:t> </a:t>
            </a:r>
            <a:r>
              <a:rPr sz="1200" dirty="0">
                <a:solidFill>
                  <a:srgbClr val="FFFFFF"/>
                </a:solidFill>
                <a:latin typeface="Courier New"/>
                <a:cs typeface="Courier New"/>
              </a:rPr>
              <a:t>the</a:t>
            </a:r>
            <a:r>
              <a:rPr sz="1200" spc="-35" dirty="0">
                <a:solidFill>
                  <a:srgbClr val="FFFFFF"/>
                </a:solidFill>
                <a:latin typeface="Courier New"/>
                <a:cs typeface="Courier New"/>
              </a:rPr>
              <a:t> </a:t>
            </a:r>
            <a:r>
              <a:rPr sz="1200" dirty="0">
                <a:solidFill>
                  <a:srgbClr val="FFFFFF"/>
                </a:solidFill>
                <a:latin typeface="Courier New"/>
                <a:cs typeface="Courier New"/>
              </a:rPr>
              <a:t>critical</a:t>
            </a:r>
            <a:r>
              <a:rPr sz="1200" spc="-35" dirty="0">
                <a:solidFill>
                  <a:srgbClr val="FFFFFF"/>
                </a:solidFill>
                <a:latin typeface="Courier New"/>
                <a:cs typeface="Courier New"/>
              </a:rPr>
              <a:t> </a:t>
            </a:r>
            <a:r>
              <a:rPr sz="1200" spc="-10" dirty="0">
                <a:solidFill>
                  <a:srgbClr val="FFFFFF"/>
                </a:solidFill>
                <a:latin typeface="Courier New"/>
                <a:cs typeface="Courier New"/>
              </a:rPr>
              <a:t>Z-</a:t>
            </a:r>
            <a:r>
              <a:rPr sz="1200" dirty="0">
                <a:solidFill>
                  <a:srgbClr val="FFFFFF"/>
                </a:solidFill>
                <a:latin typeface="Courier New"/>
                <a:cs typeface="Courier New"/>
              </a:rPr>
              <a:t>value</a:t>
            </a:r>
            <a:r>
              <a:rPr sz="1200" spc="-30" dirty="0">
                <a:solidFill>
                  <a:srgbClr val="FFFFFF"/>
                </a:solidFill>
                <a:latin typeface="Courier New"/>
                <a:cs typeface="Courier New"/>
              </a:rPr>
              <a:t> </a:t>
            </a:r>
            <a:r>
              <a:rPr sz="1200" dirty="0">
                <a:solidFill>
                  <a:srgbClr val="FFFFFF"/>
                </a:solidFill>
                <a:latin typeface="Courier New"/>
                <a:cs typeface="Courier New"/>
              </a:rPr>
              <a:t>(for</a:t>
            </a:r>
            <a:r>
              <a:rPr sz="1200" spc="-35" dirty="0">
                <a:solidFill>
                  <a:srgbClr val="FFFFFF"/>
                </a:solidFill>
                <a:latin typeface="Courier New"/>
                <a:cs typeface="Courier New"/>
              </a:rPr>
              <a:t> </a:t>
            </a:r>
            <a:r>
              <a:rPr sz="1200" dirty="0">
                <a:solidFill>
                  <a:srgbClr val="FFFFFF"/>
                </a:solidFill>
                <a:latin typeface="Courier New"/>
                <a:cs typeface="Courier New"/>
              </a:rPr>
              <a:t>a</a:t>
            </a:r>
            <a:r>
              <a:rPr sz="1200" spc="-35" dirty="0">
                <a:solidFill>
                  <a:srgbClr val="FFFFFF"/>
                </a:solidFill>
                <a:latin typeface="Courier New"/>
                <a:cs typeface="Courier New"/>
              </a:rPr>
              <a:t> </a:t>
            </a:r>
            <a:r>
              <a:rPr sz="1200" spc="-10" dirty="0">
                <a:solidFill>
                  <a:srgbClr val="FFFFFF"/>
                </a:solidFill>
                <a:latin typeface="Courier New"/>
                <a:cs typeface="Courier New"/>
              </a:rPr>
              <a:t>critical </a:t>
            </a:r>
            <a:r>
              <a:rPr sz="1200" dirty="0">
                <a:solidFill>
                  <a:srgbClr val="FFFFFF"/>
                </a:solidFill>
                <a:latin typeface="Courier New"/>
                <a:cs typeface="Courier New"/>
              </a:rPr>
              <a:t>value</a:t>
            </a:r>
            <a:r>
              <a:rPr sz="1200" spc="-35" dirty="0">
                <a:solidFill>
                  <a:srgbClr val="FFFFFF"/>
                </a:solidFill>
                <a:latin typeface="Courier New"/>
                <a:cs typeface="Courier New"/>
              </a:rPr>
              <a:t> </a:t>
            </a:r>
            <a:r>
              <a:rPr sz="1200" dirty="0">
                <a:solidFill>
                  <a:srgbClr val="FFFFFF"/>
                </a:solidFill>
                <a:latin typeface="Courier New"/>
                <a:cs typeface="Courier New"/>
              </a:rPr>
              <a:t>approach)</a:t>
            </a:r>
            <a:r>
              <a:rPr sz="1200" spc="-35" dirty="0">
                <a:solidFill>
                  <a:srgbClr val="FFFFFF"/>
                </a:solidFill>
                <a:latin typeface="Courier New"/>
                <a:cs typeface="Courier New"/>
              </a:rPr>
              <a:t> </a:t>
            </a:r>
            <a:r>
              <a:rPr sz="1200" dirty="0">
                <a:solidFill>
                  <a:srgbClr val="FFFFFF"/>
                </a:solidFill>
                <a:latin typeface="Courier New"/>
                <a:cs typeface="Courier New"/>
              </a:rPr>
              <a:t>or</a:t>
            </a:r>
            <a:r>
              <a:rPr sz="1200" spc="-35" dirty="0">
                <a:solidFill>
                  <a:srgbClr val="FFFFFF"/>
                </a:solidFill>
                <a:latin typeface="Courier New"/>
                <a:cs typeface="Courier New"/>
              </a:rPr>
              <a:t> </a:t>
            </a:r>
            <a:r>
              <a:rPr sz="1200" dirty="0">
                <a:solidFill>
                  <a:srgbClr val="FFFFFF"/>
                </a:solidFill>
                <a:latin typeface="Courier New"/>
                <a:cs typeface="Courier New"/>
              </a:rPr>
              <a:t>if</a:t>
            </a:r>
            <a:r>
              <a:rPr sz="1200" spc="-35" dirty="0">
                <a:solidFill>
                  <a:srgbClr val="FFFFFF"/>
                </a:solidFill>
                <a:latin typeface="Courier New"/>
                <a:cs typeface="Courier New"/>
              </a:rPr>
              <a:t> </a:t>
            </a:r>
            <a:r>
              <a:rPr sz="1200" dirty="0">
                <a:solidFill>
                  <a:srgbClr val="FFFFFF"/>
                </a:solidFill>
                <a:latin typeface="Courier New"/>
                <a:cs typeface="Courier New"/>
              </a:rPr>
              <a:t>the</a:t>
            </a:r>
            <a:r>
              <a:rPr sz="1200" spc="-35" dirty="0">
                <a:solidFill>
                  <a:srgbClr val="FFFFFF"/>
                </a:solidFill>
                <a:latin typeface="Courier New"/>
                <a:cs typeface="Courier New"/>
              </a:rPr>
              <a:t> </a:t>
            </a:r>
            <a:r>
              <a:rPr sz="1200" spc="-10" dirty="0">
                <a:solidFill>
                  <a:srgbClr val="FFFFFF"/>
                </a:solidFill>
                <a:latin typeface="Courier New"/>
                <a:cs typeface="Courier New"/>
              </a:rPr>
              <a:t>p-</a:t>
            </a:r>
            <a:r>
              <a:rPr sz="1200" dirty="0">
                <a:solidFill>
                  <a:srgbClr val="FFFFFF"/>
                </a:solidFill>
                <a:latin typeface="Courier New"/>
                <a:cs typeface="Courier New"/>
              </a:rPr>
              <a:t>value</a:t>
            </a:r>
            <a:r>
              <a:rPr sz="1200" spc="-35" dirty="0">
                <a:solidFill>
                  <a:srgbClr val="FFFFFF"/>
                </a:solidFill>
                <a:latin typeface="Courier New"/>
                <a:cs typeface="Courier New"/>
              </a:rPr>
              <a:t> </a:t>
            </a:r>
            <a:r>
              <a:rPr sz="1200" dirty="0">
                <a:solidFill>
                  <a:srgbClr val="FFFFFF"/>
                </a:solidFill>
                <a:latin typeface="Courier New"/>
                <a:cs typeface="Courier New"/>
              </a:rPr>
              <a:t>is</a:t>
            </a:r>
            <a:r>
              <a:rPr sz="1200" spc="-30" dirty="0">
                <a:solidFill>
                  <a:srgbClr val="FFFFFF"/>
                </a:solidFill>
                <a:latin typeface="Courier New"/>
                <a:cs typeface="Courier New"/>
              </a:rPr>
              <a:t> </a:t>
            </a:r>
            <a:r>
              <a:rPr sz="1200" dirty="0">
                <a:solidFill>
                  <a:srgbClr val="FFFFFF"/>
                </a:solidFill>
                <a:latin typeface="Courier New"/>
                <a:cs typeface="Courier New"/>
              </a:rPr>
              <a:t>less</a:t>
            </a:r>
            <a:r>
              <a:rPr sz="1200" spc="-35" dirty="0">
                <a:solidFill>
                  <a:srgbClr val="FFFFFF"/>
                </a:solidFill>
                <a:latin typeface="Courier New"/>
                <a:cs typeface="Courier New"/>
              </a:rPr>
              <a:t> </a:t>
            </a:r>
            <a:r>
              <a:rPr sz="1200" dirty="0">
                <a:solidFill>
                  <a:srgbClr val="FFFFFF"/>
                </a:solidFill>
                <a:latin typeface="Courier New"/>
                <a:cs typeface="Courier New"/>
              </a:rPr>
              <a:t>than</a:t>
            </a:r>
            <a:r>
              <a:rPr sz="1200" spc="-35" dirty="0">
                <a:solidFill>
                  <a:srgbClr val="FFFFFF"/>
                </a:solidFill>
                <a:latin typeface="Courier New"/>
                <a:cs typeface="Courier New"/>
              </a:rPr>
              <a:t> </a:t>
            </a:r>
            <a:r>
              <a:rPr sz="1200" dirty="0">
                <a:solidFill>
                  <a:srgbClr val="FFFFFF"/>
                </a:solidFill>
                <a:latin typeface="Courier New"/>
                <a:cs typeface="Courier New"/>
              </a:rPr>
              <a:t>α</a:t>
            </a:r>
            <a:r>
              <a:rPr sz="1200" spc="-35" dirty="0">
                <a:solidFill>
                  <a:srgbClr val="FFFFFF"/>
                </a:solidFill>
                <a:latin typeface="Courier New"/>
                <a:cs typeface="Courier New"/>
              </a:rPr>
              <a:t> </a:t>
            </a:r>
            <a:r>
              <a:rPr sz="1200" dirty="0">
                <a:solidFill>
                  <a:srgbClr val="FFFFFF"/>
                </a:solidFill>
                <a:latin typeface="Courier New"/>
                <a:cs typeface="Courier New"/>
              </a:rPr>
              <a:t>(for</a:t>
            </a:r>
            <a:r>
              <a:rPr sz="1200" spc="-35" dirty="0">
                <a:solidFill>
                  <a:srgbClr val="FFFFFF"/>
                </a:solidFill>
                <a:latin typeface="Courier New"/>
                <a:cs typeface="Courier New"/>
              </a:rPr>
              <a:t> </a:t>
            </a:r>
            <a:r>
              <a:rPr sz="1200" dirty="0">
                <a:solidFill>
                  <a:srgbClr val="FFFFFF"/>
                </a:solidFill>
                <a:latin typeface="Courier New"/>
                <a:cs typeface="Courier New"/>
              </a:rPr>
              <a:t>a</a:t>
            </a:r>
            <a:r>
              <a:rPr sz="1200" spc="-35" dirty="0">
                <a:solidFill>
                  <a:srgbClr val="FFFFFF"/>
                </a:solidFill>
                <a:latin typeface="Courier New"/>
                <a:cs typeface="Courier New"/>
              </a:rPr>
              <a:t> </a:t>
            </a:r>
            <a:r>
              <a:rPr sz="1200" spc="-10" dirty="0">
                <a:solidFill>
                  <a:srgbClr val="FFFFFF"/>
                </a:solidFill>
                <a:latin typeface="Courier New"/>
                <a:cs typeface="Courier New"/>
              </a:rPr>
              <a:t>p-</a:t>
            </a:r>
            <a:r>
              <a:rPr sz="1200" dirty="0">
                <a:solidFill>
                  <a:srgbClr val="FFFFFF"/>
                </a:solidFill>
                <a:latin typeface="Courier New"/>
                <a:cs typeface="Courier New"/>
              </a:rPr>
              <a:t>value</a:t>
            </a:r>
            <a:r>
              <a:rPr sz="1200" spc="-30" dirty="0">
                <a:solidFill>
                  <a:srgbClr val="FFFFFF"/>
                </a:solidFill>
                <a:latin typeface="Courier New"/>
                <a:cs typeface="Courier New"/>
              </a:rPr>
              <a:t> </a:t>
            </a:r>
            <a:r>
              <a:rPr sz="1200" dirty="0">
                <a:solidFill>
                  <a:srgbClr val="FFFFFF"/>
                </a:solidFill>
                <a:latin typeface="Courier New"/>
                <a:cs typeface="Courier New"/>
              </a:rPr>
              <a:t>approach),</a:t>
            </a:r>
            <a:r>
              <a:rPr sz="1200" spc="-35" dirty="0">
                <a:solidFill>
                  <a:srgbClr val="FFFFFF"/>
                </a:solidFill>
                <a:latin typeface="Courier New"/>
                <a:cs typeface="Courier New"/>
              </a:rPr>
              <a:t> </a:t>
            </a:r>
            <a:r>
              <a:rPr sz="1200" dirty="0">
                <a:solidFill>
                  <a:srgbClr val="FFFFFF"/>
                </a:solidFill>
                <a:latin typeface="Courier New"/>
                <a:cs typeface="Courier New"/>
              </a:rPr>
              <a:t>you</a:t>
            </a:r>
            <a:r>
              <a:rPr sz="1200" spc="-35" dirty="0">
                <a:solidFill>
                  <a:srgbClr val="FFFFFF"/>
                </a:solidFill>
                <a:latin typeface="Courier New"/>
                <a:cs typeface="Courier New"/>
              </a:rPr>
              <a:t> </a:t>
            </a:r>
            <a:r>
              <a:rPr sz="1200" dirty="0">
                <a:solidFill>
                  <a:srgbClr val="FFFFFF"/>
                </a:solidFill>
                <a:latin typeface="Courier New"/>
                <a:cs typeface="Courier New"/>
              </a:rPr>
              <a:t>reject</a:t>
            </a:r>
            <a:r>
              <a:rPr sz="1200" spc="-35" dirty="0">
                <a:solidFill>
                  <a:srgbClr val="FFFFFF"/>
                </a:solidFill>
                <a:latin typeface="Courier New"/>
                <a:cs typeface="Courier New"/>
              </a:rPr>
              <a:t> </a:t>
            </a:r>
            <a:r>
              <a:rPr sz="1200" spc="-25" dirty="0">
                <a:solidFill>
                  <a:srgbClr val="FFFFFF"/>
                </a:solidFill>
                <a:latin typeface="Courier New"/>
                <a:cs typeface="Courier New"/>
              </a:rPr>
              <a:t>the </a:t>
            </a:r>
            <a:r>
              <a:rPr sz="1200" dirty="0">
                <a:solidFill>
                  <a:srgbClr val="FFFFFF"/>
                </a:solidFill>
                <a:latin typeface="Courier New"/>
                <a:cs typeface="Courier New"/>
              </a:rPr>
              <a:t>null</a:t>
            </a:r>
            <a:r>
              <a:rPr sz="1200" spc="-45" dirty="0">
                <a:solidFill>
                  <a:srgbClr val="FFFFFF"/>
                </a:solidFill>
                <a:latin typeface="Courier New"/>
                <a:cs typeface="Courier New"/>
              </a:rPr>
              <a:t> </a:t>
            </a:r>
            <a:r>
              <a:rPr sz="1200" dirty="0">
                <a:solidFill>
                  <a:srgbClr val="FFFFFF"/>
                </a:solidFill>
                <a:latin typeface="Courier New"/>
                <a:cs typeface="Courier New"/>
              </a:rPr>
              <a:t>hypothesis</a:t>
            </a:r>
            <a:r>
              <a:rPr sz="1200" spc="-45" dirty="0">
                <a:solidFill>
                  <a:srgbClr val="FFFFFF"/>
                </a:solidFill>
                <a:latin typeface="Courier New"/>
                <a:cs typeface="Courier New"/>
              </a:rPr>
              <a:t> </a:t>
            </a:r>
            <a:r>
              <a:rPr sz="1200" dirty="0">
                <a:solidFill>
                  <a:srgbClr val="FFFFFF"/>
                </a:solidFill>
                <a:latin typeface="Courier New"/>
                <a:cs typeface="Courier New"/>
              </a:rPr>
              <a:t>in</a:t>
            </a:r>
            <a:r>
              <a:rPr sz="1200" spc="-40" dirty="0">
                <a:solidFill>
                  <a:srgbClr val="FFFFFF"/>
                </a:solidFill>
                <a:latin typeface="Courier New"/>
                <a:cs typeface="Courier New"/>
              </a:rPr>
              <a:t> </a:t>
            </a:r>
            <a:r>
              <a:rPr sz="1200" dirty="0">
                <a:solidFill>
                  <a:srgbClr val="FFFFFF"/>
                </a:solidFill>
                <a:latin typeface="Courier New"/>
                <a:cs typeface="Courier New"/>
              </a:rPr>
              <a:t>favor</a:t>
            </a:r>
            <a:r>
              <a:rPr sz="1200" spc="-45" dirty="0">
                <a:solidFill>
                  <a:srgbClr val="FFFFFF"/>
                </a:solidFill>
                <a:latin typeface="Courier New"/>
                <a:cs typeface="Courier New"/>
              </a:rPr>
              <a:t> </a:t>
            </a:r>
            <a:r>
              <a:rPr sz="1200" dirty="0">
                <a:solidFill>
                  <a:srgbClr val="FFFFFF"/>
                </a:solidFill>
                <a:latin typeface="Courier New"/>
                <a:cs typeface="Courier New"/>
              </a:rPr>
              <a:t>of</a:t>
            </a:r>
            <a:r>
              <a:rPr sz="1200" spc="-45" dirty="0">
                <a:solidFill>
                  <a:srgbClr val="FFFFFF"/>
                </a:solidFill>
                <a:latin typeface="Courier New"/>
                <a:cs typeface="Courier New"/>
              </a:rPr>
              <a:t> </a:t>
            </a:r>
            <a:r>
              <a:rPr sz="1200" dirty="0">
                <a:solidFill>
                  <a:srgbClr val="FFFFFF"/>
                </a:solidFill>
                <a:latin typeface="Courier New"/>
                <a:cs typeface="Courier New"/>
              </a:rPr>
              <a:t>the</a:t>
            </a:r>
            <a:r>
              <a:rPr sz="1200" spc="-40" dirty="0">
                <a:solidFill>
                  <a:srgbClr val="FFFFFF"/>
                </a:solidFill>
                <a:latin typeface="Courier New"/>
                <a:cs typeface="Courier New"/>
              </a:rPr>
              <a:t> </a:t>
            </a:r>
            <a:r>
              <a:rPr sz="1200" dirty="0">
                <a:solidFill>
                  <a:srgbClr val="FFFFFF"/>
                </a:solidFill>
                <a:latin typeface="Courier New"/>
                <a:cs typeface="Courier New"/>
              </a:rPr>
              <a:t>alternative</a:t>
            </a:r>
            <a:r>
              <a:rPr sz="1200" spc="-45" dirty="0">
                <a:solidFill>
                  <a:srgbClr val="FFFFFF"/>
                </a:solidFill>
                <a:latin typeface="Courier New"/>
                <a:cs typeface="Courier New"/>
              </a:rPr>
              <a:t> </a:t>
            </a:r>
            <a:r>
              <a:rPr sz="1200" spc="-10" dirty="0">
                <a:solidFill>
                  <a:srgbClr val="FFFFFF"/>
                </a:solidFill>
                <a:latin typeface="Courier New"/>
                <a:cs typeface="Courier New"/>
              </a:rPr>
              <a:t>hypothesis.</a:t>
            </a:r>
            <a:endParaRPr sz="1200">
              <a:latin typeface="Courier New"/>
              <a:cs typeface="Courier New"/>
            </a:endParaRPr>
          </a:p>
          <a:p>
            <a:pPr>
              <a:lnSpc>
                <a:spcPct val="100000"/>
              </a:lnSpc>
              <a:spcBef>
                <a:spcPts val="140"/>
              </a:spcBef>
            </a:pPr>
            <a:endParaRPr sz="1200">
              <a:latin typeface="Courier New"/>
              <a:cs typeface="Courier New"/>
            </a:endParaRPr>
          </a:p>
          <a:p>
            <a:pPr marL="12700" marR="5080">
              <a:lnSpc>
                <a:spcPct val="114999"/>
              </a:lnSpc>
            </a:pPr>
            <a:r>
              <a:rPr sz="1200" dirty="0">
                <a:solidFill>
                  <a:srgbClr val="FFFFFF"/>
                </a:solidFill>
                <a:latin typeface="Courier New"/>
                <a:cs typeface="Courier New"/>
              </a:rPr>
              <a:t>If</a:t>
            </a:r>
            <a:r>
              <a:rPr sz="1200" spc="-35" dirty="0">
                <a:solidFill>
                  <a:srgbClr val="FFFFFF"/>
                </a:solidFill>
                <a:latin typeface="Courier New"/>
                <a:cs typeface="Courier New"/>
              </a:rPr>
              <a:t> </a:t>
            </a:r>
            <a:r>
              <a:rPr sz="1200" dirty="0">
                <a:solidFill>
                  <a:srgbClr val="FFFFFF"/>
                </a:solidFill>
                <a:latin typeface="Courier New"/>
                <a:cs typeface="Courier New"/>
              </a:rPr>
              <a:t>the</a:t>
            </a:r>
            <a:r>
              <a:rPr sz="1200" spc="-35" dirty="0">
                <a:solidFill>
                  <a:srgbClr val="FFFFFF"/>
                </a:solidFill>
                <a:latin typeface="Courier New"/>
                <a:cs typeface="Courier New"/>
              </a:rPr>
              <a:t> </a:t>
            </a:r>
            <a:r>
              <a:rPr sz="1200" dirty="0">
                <a:solidFill>
                  <a:srgbClr val="FFFFFF"/>
                </a:solidFill>
                <a:latin typeface="Courier New"/>
                <a:cs typeface="Courier New"/>
              </a:rPr>
              <a:t>absolute</a:t>
            </a:r>
            <a:r>
              <a:rPr sz="1200" spc="-30" dirty="0">
                <a:solidFill>
                  <a:srgbClr val="FFFFFF"/>
                </a:solidFill>
                <a:latin typeface="Courier New"/>
                <a:cs typeface="Courier New"/>
              </a:rPr>
              <a:t> </a:t>
            </a:r>
            <a:r>
              <a:rPr sz="1200" dirty="0">
                <a:solidFill>
                  <a:srgbClr val="FFFFFF"/>
                </a:solidFill>
                <a:latin typeface="Courier New"/>
                <a:cs typeface="Courier New"/>
              </a:rPr>
              <a:t>value</a:t>
            </a:r>
            <a:r>
              <a:rPr sz="1200" spc="-35" dirty="0">
                <a:solidFill>
                  <a:srgbClr val="FFFFFF"/>
                </a:solidFill>
                <a:latin typeface="Courier New"/>
                <a:cs typeface="Courier New"/>
              </a:rPr>
              <a:t> </a:t>
            </a:r>
            <a:r>
              <a:rPr sz="1200" dirty="0">
                <a:solidFill>
                  <a:srgbClr val="FFFFFF"/>
                </a:solidFill>
                <a:latin typeface="Courier New"/>
                <a:cs typeface="Courier New"/>
              </a:rPr>
              <a:t>of</a:t>
            </a:r>
            <a:r>
              <a:rPr sz="1200" spc="-30" dirty="0">
                <a:solidFill>
                  <a:srgbClr val="FFFFFF"/>
                </a:solidFill>
                <a:latin typeface="Courier New"/>
                <a:cs typeface="Courier New"/>
              </a:rPr>
              <a:t> </a:t>
            </a:r>
            <a:r>
              <a:rPr sz="1200" dirty="0">
                <a:solidFill>
                  <a:srgbClr val="FFFFFF"/>
                </a:solidFill>
                <a:latin typeface="Courier New"/>
                <a:cs typeface="Courier New"/>
              </a:rPr>
              <a:t>the</a:t>
            </a:r>
            <a:r>
              <a:rPr sz="1200" spc="-35" dirty="0">
                <a:solidFill>
                  <a:srgbClr val="FFFFFF"/>
                </a:solidFill>
                <a:latin typeface="Courier New"/>
                <a:cs typeface="Courier New"/>
              </a:rPr>
              <a:t> </a:t>
            </a:r>
            <a:r>
              <a:rPr sz="1200" spc="-10" dirty="0">
                <a:solidFill>
                  <a:srgbClr val="FFFFFF"/>
                </a:solidFill>
                <a:latin typeface="Courier New"/>
                <a:cs typeface="Courier New"/>
              </a:rPr>
              <a:t>Z-</a:t>
            </a:r>
            <a:r>
              <a:rPr sz="1200" dirty="0">
                <a:solidFill>
                  <a:srgbClr val="FFFFFF"/>
                </a:solidFill>
                <a:latin typeface="Courier New"/>
                <a:cs typeface="Courier New"/>
              </a:rPr>
              <a:t>score</a:t>
            </a:r>
            <a:r>
              <a:rPr sz="1200" spc="-35" dirty="0">
                <a:solidFill>
                  <a:srgbClr val="FFFFFF"/>
                </a:solidFill>
                <a:latin typeface="Courier New"/>
                <a:cs typeface="Courier New"/>
              </a:rPr>
              <a:t> </a:t>
            </a:r>
            <a:r>
              <a:rPr sz="1200" dirty="0">
                <a:solidFill>
                  <a:srgbClr val="FFFFFF"/>
                </a:solidFill>
                <a:latin typeface="Courier New"/>
                <a:cs typeface="Courier New"/>
              </a:rPr>
              <a:t>is</a:t>
            </a:r>
            <a:r>
              <a:rPr sz="1200" spc="-30" dirty="0">
                <a:solidFill>
                  <a:srgbClr val="FFFFFF"/>
                </a:solidFill>
                <a:latin typeface="Courier New"/>
                <a:cs typeface="Courier New"/>
              </a:rPr>
              <a:t> </a:t>
            </a:r>
            <a:r>
              <a:rPr sz="1200" dirty="0">
                <a:solidFill>
                  <a:srgbClr val="FFFFFF"/>
                </a:solidFill>
                <a:latin typeface="Courier New"/>
                <a:cs typeface="Courier New"/>
              </a:rPr>
              <a:t>less</a:t>
            </a:r>
            <a:r>
              <a:rPr sz="1200" spc="-35" dirty="0">
                <a:solidFill>
                  <a:srgbClr val="FFFFFF"/>
                </a:solidFill>
                <a:latin typeface="Courier New"/>
                <a:cs typeface="Courier New"/>
              </a:rPr>
              <a:t> </a:t>
            </a:r>
            <a:r>
              <a:rPr sz="1200" dirty="0">
                <a:solidFill>
                  <a:srgbClr val="FFFFFF"/>
                </a:solidFill>
                <a:latin typeface="Courier New"/>
                <a:cs typeface="Courier New"/>
              </a:rPr>
              <a:t>than</a:t>
            </a:r>
            <a:r>
              <a:rPr sz="1200" spc="-30" dirty="0">
                <a:solidFill>
                  <a:srgbClr val="FFFFFF"/>
                </a:solidFill>
                <a:latin typeface="Courier New"/>
                <a:cs typeface="Courier New"/>
              </a:rPr>
              <a:t> </a:t>
            </a:r>
            <a:r>
              <a:rPr sz="1200" dirty="0">
                <a:solidFill>
                  <a:srgbClr val="FFFFFF"/>
                </a:solidFill>
                <a:latin typeface="Courier New"/>
                <a:cs typeface="Courier New"/>
              </a:rPr>
              <a:t>or</a:t>
            </a:r>
            <a:r>
              <a:rPr sz="1200" spc="-35" dirty="0">
                <a:solidFill>
                  <a:srgbClr val="FFFFFF"/>
                </a:solidFill>
                <a:latin typeface="Courier New"/>
                <a:cs typeface="Courier New"/>
              </a:rPr>
              <a:t> </a:t>
            </a:r>
            <a:r>
              <a:rPr sz="1200" dirty="0">
                <a:solidFill>
                  <a:srgbClr val="FFFFFF"/>
                </a:solidFill>
                <a:latin typeface="Courier New"/>
                <a:cs typeface="Courier New"/>
              </a:rPr>
              <a:t>equal</a:t>
            </a:r>
            <a:r>
              <a:rPr sz="1200" spc="-35" dirty="0">
                <a:solidFill>
                  <a:srgbClr val="FFFFFF"/>
                </a:solidFill>
                <a:latin typeface="Courier New"/>
                <a:cs typeface="Courier New"/>
              </a:rPr>
              <a:t> </a:t>
            </a:r>
            <a:r>
              <a:rPr sz="1200" dirty="0">
                <a:solidFill>
                  <a:srgbClr val="FFFFFF"/>
                </a:solidFill>
                <a:latin typeface="Courier New"/>
                <a:cs typeface="Courier New"/>
              </a:rPr>
              <a:t>to</a:t>
            </a:r>
            <a:r>
              <a:rPr sz="1200" spc="-30" dirty="0">
                <a:solidFill>
                  <a:srgbClr val="FFFFFF"/>
                </a:solidFill>
                <a:latin typeface="Courier New"/>
                <a:cs typeface="Courier New"/>
              </a:rPr>
              <a:t> </a:t>
            </a:r>
            <a:r>
              <a:rPr sz="1200" dirty="0">
                <a:solidFill>
                  <a:srgbClr val="FFFFFF"/>
                </a:solidFill>
                <a:latin typeface="Courier New"/>
                <a:cs typeface="Courier New"/>
              </a:rPr>
              <a:t>the</a:t>
            </a:r>
            <a:r>
              <a:rPr sz="1200" spc="-35" dirty="0">
                <a:solidFill>
                  <a:srgbClr val="FFFFFF"/>
                </a:solidFill>
                <a:latin typeface="Courier New"/>
                <a:cs typeface="Courier New"/>
              </a:rPr>
              <a:t> </a:t>
            </a:r>
            <a:r>
              <a:rPr sz="1200" dirty="0">
                <a:solidFill>
                  <a:srgbClr val="FFFFFF"/>
                </a:solidFill>
                <a:latin typeface="Courier New"/>
                <a:cs typeface="Courier New"/>
              </a:rPr>
              <a:t>critical</a:t>
            </a:r>
            <a:r>
              <a:rPr sz="1200" spc="-30" dirty="0">
                <a:solidFill>
                  <a:srgbClr val="FFFFFF"/>
                </a:solidFill>
                <a:latin typeface="Courier New"/>
                <a:cs typeface="Courier New"/>
              </a:rPr>
              <a:t> </a:t>
            </a:r>
            <a:r>
              <a:rPr sz="1200" spc="-10" dirty="0">
                <a:solidFill>
                  <a:srgbClr val="FFFFFF"/>
                </a:solidFill>
                <a:latin typeface="Courier New"/>
                <a:cs typeface="Courier New"/>
              </a:rPr>
              <a:t>Z-</a:t>
            </a:r>
            <a:r>
              <a:rPr sz="1200" dirty="0">
                <a:solidFill>
                  <a:srgbClr val="FFFFFF"/>
                </a:solidFill>
                <a:latin typeface="Courier New"/>
                <a:cs typeface="Courier New"/>
              </a:rPr>
              <a:t>value</a:t>
            </a:r>
            <a:r>
              <a:rPr sz="1200" spc="-35" dirty="0">
                <a:solidFill>
                  <a:srgbClr val="FFFFFF"/>
                </a:solidFill>
                <a:latin typeface="Courier New"/>
                <a:cs typeface="Courier New"/>
              </a:rPr>
              <a:t> </a:t>
            </a:r>
            <a:r>
              <a:rPr sz="1200" dirty="0">
                <a:solidFill>
                  <a:srgbClr val="FFFFFF"/>
                </a:solidFill>
                <a:latin typeface="Courier New"/>
                <a:cs typeface="Courier New"/>
              </a:rPr>
              <a:t>(for</a:t>
            </a:r>
            <a:r>
              <a:rPr sz="1200" spc="-30" dirty="0">
                <a:solidFill>
                  <a:srgbClr val="FFFFFF"/>
                </a:solidFill>
                <a:latin typeface="Courier New"/>
                <a:cs typeface="Courier New"/>
              </a:rPr>
              <a:t> </a:t>
            </a:r>
            <a:r>
              <a:rPr sz="1200" spc="-50" dirty="0">
                <a:solidFill>
                  <a:srgbClr val="FFFFFF"/>
                </a:solidFill>
                <a:latin typeface="Courier New"/>
                <a:cs typeface="Courier New"/>
              </a:rPr>
              <a:t>a </a:t>
            </a:r>
            <a:r>
              <a:rPr sz="1200" dirty="0">
                <a:solidFill>
                  <a:srgbClr val="FFFFFF"/>
                </a:solidFill>
                <a:latin typeface="Courier New"/>
                <a:cs typeface="Courier New"/>
              </a:rPr>
              <a:t>critical</a:t>
            </a:r>
            <a:r>
              <a:rPr sz="1200" spc="-35" dirty="0">
                <a:solidFill>
                  <a:srgbClr val="FFFFFF"/>
                </a:solidFill>
                <a:latin typeface="Courier New"/>
                <a:cs typeface="Courier New"/>
              </a:rPr>
              <a:t> </a:t>
            </a:r>
            <a:r>
              <a:rPr sz="1200" dirty="0">
                <a:solidFill>
                  <a:srgbClr val="FFFFFF"/>
                </a:solidFill>
                <a:latin typeface="Courier New"/>
                <a:cs typeface="Courier New"/>
              </a:rPr>
              <a:t>value</a:t>
            </a:r>
            <a:r>
              <a:rPr sz="1200" spc="-30" dirty="0">
                <a:solidFill>
                  <a:srgbClr val="FFFFFF"/>
                </a:solidFill>
                <a:latin typeface="Courier New"/>
                <a:cs typeface="Courier New"/>
              </a:rPr>
              <a:t> </a:t>
            </a:r>
            <a:r>
              <a:rPr sz="1200" dirty="0">
                <a:solidFill>
                  <a:srgbClr val="FFFFFF"/>
                </a:solidFill>
                <a:latin typeface="Courier New"/>
                <a:cs typeface="Courier New"/>
              </a:rPr>
              <a:t>approach)</a:t>
            </a:r>
            <a:r>
              <a:rPr sz="1200" spc="-35" dirty="0">
                <a:solidFill>
                  <a:srgbClr val="FFFFFF"/>
                </a:solidFill>
                <a:latin typeface="Courier New"/>
                <a:cs typeface="Courier New"/>
              </a:rPr>
              <a:t> </a:t>
            </a:r>
            <a:r>
              <a:rPr sz="1200" dirty="0">
                <a:solidFill>
                  <a:srgbClr val="FFFFFF"/>
                </a:solidFill>
                <a:latin typeface="Courier New"/>
                <a:cs typeface="Courier New"/>
              </a:rPr>
              <a:t>or</a:t>
            </a:r>
            <a:r>
              <a:rPr sz="1200" spc="-30" dirty="0">
                <a:solidFill>
                  <a:srgbClr val="FFFFFF"/>
                </a:solidFill>
                <a:latin typeface="Courier New"/>
                <a:cs typeface="Courier New"/>
              </a:rPr>
              <a:t> </a:t>
            </a:r>
            <a:r>
              <a:rPr sz="1200" dirty="0">
                <a:solidFill>
                  <a:srgbClr val="FFFFFF"/>
                </a:solidFill>
                <a:latin typeface="Courier New"/>
                <a:cs typeface="Courier New"/>
              </a:rPr>
              <a:t>if</a:t>
            </a:r>
            <a:r>
              <a:rPr sz="1200" spc="-35" dirty="0">
                <a:solidFill>
                  <a:srgbClr val="FFFFFF"/>
                </a:solidFill>
                <a:latin typeface="Courier New"/>
                <a:cs typeface="Courier New"/>
              </a:rPr>
              <a:t> </a:t>
            </a:r>
            <a:r>
              <a:rPr sz="1200" dirty="0">
                <a:solidFill>
                  <a:srgbClr val="FFFFFF"/>
                </a:solidFill>
                <a:latin typeface="Courier New"/>
                <a:cs typeface="Courier New"/>
              </a:rPr>
              <a:t>the</a:t>
            </a:r>
            <a:r>
              <a:rPr sz="1200" spc="-30" dirty="0">
                <a:solidFill>
                  <a:srgbClr val="FFFFFF"/>
                </a:solidFill>
                <a:latin typeface="Courier New"/>
                <a:cs typeface="Courier New"/>
              </a:rPr>
              <a:t> </a:t>
            </a:r>
            <a:r>
              <a:rPr sz="1200" spc="-10" dirty="0">
                <a:solidFill>
                  <a:srgbClr val="FFFFFF"/>
                </a:solidFill>
                <a:latin typeface="Courier New"/>
                <a:cs typeface="Courier New"/>
              </a:rPr>
              <a:t>p-</a:t>
            </a:r>
            <a:r>
              <a:rPr sz="1200" dirty="0">
                <a:solidFill>
                  <a:srgbClr val="FFFFFF"/>
                </a:solidFill>
                <a:latin typeface="Courier New"/>
                <a:cs typeface="Courier New"/>
              </a:rPr>
              <a:t>value</a:t>
            </a:r>
            <a:r>
              <a:rPr sz="1200" spc="-35" dirty="0">
                <a:solidFill>
                  <a:srgbClr val="FFFFFF"/>
                </a:solidFill>
                <a:latin typeface="Courier New"/>
                <a:cs typeface="Courier New"/>
              </a:rPr>
              <a:t> </a:t>
            </a:r>
            <a:r>
              <a:rPr sz="1200" dirty="0">
                <a:solidFill>
                  <a:srgbClr val="FFFFFF"/>
                </a:solidFill>
                <a:latin typeface="Courier New"/>
                <a:cs typeface="Courier New"/>
              </a:rPr>
              <a:t>is</a:t>
            </a:r>
            <a:r>
              <a:rPr sz="1200" spc="-30" dirty="0">
                <a:solidFill>
                  <a:srgbClr val="FFFFFF"/>
                </a:solidFill>
                <a:latin typeface="Courier New"/>
                <a:cs typeface="Courier New"/>
              </a:rPr>
              <a:t> </a:t>
            </a:r>
            <a:r>
              <a:rPr sz="1200" dirty="0">
                <a:solidFill>
                  <a:srgbClr val="FFFFFF"/>
                </a:solidFill>
                <a:latin typeface="Courier New"/>
                <a:cs typeface="Courier New"/>
              </a:rPr>
              <a:t>greater</a:t>
            </a:r>
            <a:r>
              <a:rPr sz="1200" spc="-35" dirty="0">
                <a:solidFill>
                  <a:srgbClr val="FFFFFF"/>
                </a:solidFill>
                <a:latin typeface="Courier New"/>
                <a:cs typeface="Courier New"/>
              </a:rPr>
              <a:t> </a:t>
            </a:r>
            <a:r>
              <a:rPr sz="1200" dirty="0">
                <a:solidFill>
                  <a:srgbClr val="FFFFFF"/>
                </a:solidFill>
                <a:latin typeface="Courier New"/>
                <a:cs typeface="Courier New"/>
              </a:rPr>
              <a:t>than</a:t>
            </a:r>
            <a:r>
              <a:rPr sz="1200" spc="-30" dirty="0">
                <a:solidFill>
                  <a:srgbClr val="FFFFFF"/>
                </a:solidFill>
                <a:latin typeface="Courier New"/>
                <a:cs typeface="Courier New"/>
              </a:rPr>
              <a:t> </a:t>
            </a:r>
            <a:r>
              <a:rPr sz="1200" dirty="0">
                <a:solidFill>
                  <a:srgbClr val="FFFFFF"/>
                </a:solidFill>
                <a:latin typeface="Courier New"/>
                <a:cs typeface="Courier New"/>
              </a:rPr>
              <a:t>or</a:t>
            </a:r>
            <a:r>
              <a:rPr sz="1200" spc="-35" dirty="0">
                <a:solidFill>
                  <a:srgbClr val="FFFFFF"/>
                </a:solidFill>
                <a:latin typeface="Courier New"/>
                <a:cs typeface="Courier New"/>
              </a:rPr>
              <a:t> </a:t>
            </a:r>
            <a:r>
              <a:rPr sz="1200" dirty="0">
                <a:solidFill>
                  <a:srgbClr val="FFFFFF"/>
                </a:solidFill>
                <a:latin typeface="Courier New"/>
                <a:cs typeface="Courier New"/>
              </a:rPr>
              <a:t>equal</a:t>
            </a:r>
            <a:r>
              <a:rPr sz="1200" spc="-30" dirty="0">
                <a:solidFill>
                  <a:srgbClr val="FFFFFF"/>
                </a:solidFill>
                <a:latin typeface="Courier New"/>
                <a:cs typeface="Courier New"/>
              </a:rPr>
              <a:t> </a:t>
            </a:r>
            <a:r>
              <a:rPr sz="1200" dirty="0">
                <a:solidFill>
                  <a:srgbClr val="FFFFFF"/>
                </a:solidFill>
                <a:latin typeface="Courier New"/>
                <a:cs typeface="Courier New"/>
              </a:rPr>
              <a:t>to</a:t>
            </a:r>
            <a:r>
              <a:rPr sz="1200" spc="-35" dirty="0">
                <a:solidFill>
                  <a:srgbClr val="FFFFFF"/>
                </a:solidFill>
                <a:latin typeface="Courier New"/>
                <a:cs typeface="Courier New"/>
              </a:rPr>
              <a:t> </a:t>
            </a:r>
            <a:r>
              <a:rPr sz="1200" dirty="0">
                <a:solidFill>
                  <a:srgbClr val="FFFFFF"/>
                </a:solidFill>
                <a:latin typeface="Courier New"/>
                <a:cs typeface="Courier New"/>
              </a:rPr>
              <a:t>α</a:t>
            </a:r>
            <a:r>
              <a:rPr sz="1200" spc="-30" dirty="0">
                <a:solidFill>
                  <a:srgbClr val="FFFFFF"/>
                </a:solidFill>
                <a:latin typeface="Courier New"/>
                <a:cs typeface="Courier New"/>
              </a:rPr>
              <a:t> </a:t>
            </a:r>
            <a:r>
              <a:rPr sz="1200" dirty="0">
                <a:solidFill>
                  <a:srgbClr val="FFFFFF"/>
                </a:solidFill>
                <a:latin typeface="Courier New"/>
                <a:cs typeface="Courier New"/>
              </a:rPr>
              <a:t>(for</a:t>
            </a:r>
            <a:r>
              <a:rPr sz="1200" spc="-35" dirty="0">
                <a:solidFill>
                  <a:srgbClr val="FFFFFF"/>
                </a:solidFill>
                <a:latin typeface="Courier New"/>
                <a:cs typeface="Courier New"/>
              </a:rPr>
              <a:t> </a:t>
            </a:r>
            <a:r>
              <a:rPr sz="1200" dirty="0">
                <a:solidFill>
                  <a:srgbClr val="FFFFFF"/>
                </a:solidFill>
                <a:latin typeface="Courier New"/>
                <a:cs typeface="Courier New"/>
              </a:rPr>
              <a:t>a</a:t>
            </a:r>
            <a:r>
              <a:rPr sz="1200" spc="-30" dirty="0">
                <a:solidFill>
                  <a:srgbClr val="FFFFFF"/>
                </a:solidFill>
                <a:latin typeface="Courier New"/>
                <a:cs typeface="Courier New"/>
              </a:rPr>
              <a:t> </a:t>
            </a:r>
            <a:r>
              <a:rPr sz="1200" spc="-10" dirty="0">
                <a:solidFill>
                  <a:srgbClr val="FFFFFF"/>
                </a:solidFill>
                <a:latin typeface="Courier New"/>
                <a:cs typeface="Courier New"/>
              </a:rPr>
              <a:t>p-value </a:t>
            </a:r>
            <a:r>
              <a:rPr sz="1200" dirty="0">
                <a:solidFill>
                  <a:srgbClr val="FFFFFF"/>
                </a:solidFill>
                <a:latin typeface="Courier New"/>
                <a:cs typeface="Courier New"/>
              </a:rPr>
              <a:t>approach),</a:t>
            </a:r>
            <a:r>
              <a:rPr sz="1200" spc="-40" dirty="0">
                <a:solidFill>
                  <a:srgbClr val="FFFFFF"/>
                </a:solidFill>
                <a:latin typeface="Courier New"/>
                <a:cs typeface="Courier New"/>
              </a:rPr>
              <a:t> </a:t>
            </a:r>
            <a:r>
              <a:rPr sz="1200" dirty="0">
                <a:solidFill>
                  <a:srgbClr val="FFFFFF"/>
                </a:solidFill>
                <a:latin typeface="Courier New"/>
                <a:cs typeface="Courier New"/>
              </a:rPr>
              <a:t>you</a:t>
            </a:r>
            <a:r>
              <a:rPr sz="1200" spc="-40" dirty="0">
                <a:solidFill>
                  <a:srgbClr val="FFFFFF"/>
                </a:solidFill>
                <a:latin typeface="Courier New"/>
                <a:cs typeface="Courier New"/>
              </a:rPr>
              <a:t> </a:t>
            </a:r>
            <a:r>
              <a:rPr sz="1200" dirty="0">
                <a:solidFill>
                  <a:srgbClr val="FFFFFF"/>
                </a:solidFill>
                <a:latin typeface="Courier New"/>
                <a:cs typeface="Courier New"/>
              </a:rPr>
              <a:t>fail</a:t>
            </a:r>
            <a:r>
              <a:rPr sz="1200" spc="-35" dirty="0">
                <a:solidFill>
                  <a:srgbClr val="FFFFFF"/>
                </a:solidFill>
                <a:latin typeface="Courier New"/>
                <a:cs typeface="Courier New"/>
              </a:rPr>
              <a:t> </a:t>
            </a:r>
            <a:r>
              <a:rPr sz="1200" dirty="0">
                <a:solidFill>
                  <a:srgbClr val="FFFFFF"/>
                </a:solidFill>
                <a:latin typeface="Courier New"/>
                <a:cs typeface="Courier New"/>
              </a:rPr>
              <a:t>to</a:t>
            </a:r>
            <a:r>
              <a:rPr sz="1200" spc="-40" dirty="0">
                <a:solidFill>
                  <a:srgbClr val="FFFFFF"/>
                </a:solidFill>
                <a:latin typeface="Courier New"/>
                <a:cs typeface="Courier New"/>
              </a:rPr>
              <a:t> </a:t>
            </a:r>
            <a:r>
              <a:rPr sz="1200" dirty="0">
                <a:solidFill>
                  <a:srgbClr val="FFFFFF"/>
                </a:solidFill>
                <a:latin typeface="Courier New"/>
                <a:cs typeface="Courier New"/>
              </a:rPr>
              <a:t>reject</a:t>
            </a:r>
            <a:r>
              <a:rPr sz="1200" spc="-40" dirty="0">
                <a:solidFill>
                  <a:srgbClr val="FFFFFF"/>
                </a:solidFill>
                <a:latin typeface="Courier New"/>
                <a:cs typeface="Courier New"/>
              </a:rPr>
              <a:t> </a:t>
            </a:r>
            <a:r>
              <a:rPr sz="1200" dirty="0">
                <a:solidFill>
                  <a:srgbClr val="FFFFFF"/>
                </a:solidFill>
                <a:latin typeface="Courier New"/>
                <a:cs typeface="Courier New"/>
              </a:rPr>
              <a:t>the</a:t>
            </a:r>
            <a:r>
              <a:rPr sz="1200" spc="-35" dirty="0">
                <a:solidFill>
                  <a:srgbClr val="FFFFFF"/>
                </a:solidFill>
                <a:latin typeface="Courier New"/>
                <a:cs typeface="Courier New"/>
              </a:rPr>
              <a:t> </a:t>
            </a:r>
            <a:r>
              <a:rPr sz="1200" dirty="0">
                <a:solidFill>
                  <a:srgbClr val="FFFFFF"/>
                </a:solidFill>
                <a:latin typeface="Courier New"/>
                <a:cs typeface="Courier New"/>
              </a:rPr>
              <a:t>null</a:t>
            </a:r>
            <a:r>
              <a:rPr sz="1200" spc="-40" dirty="0">
                <a:solidFill>
                  <a:srgbClr val="FFFFFF"/>
                </a:solidFill>
                <a:latin typeface="Courier New"/>
                <a:cs typeface="Courier New"/>
              </a:rPr>
              <a:t> </a:t>
            </a:r>
            <a:r>
              <a:rPr sz="1200" spc="-10" dirty="0">
                <a:solidFill>
                  <a:srgbClr val="FFFFFF"/>
                </a:solidFill>
                <a:latin typeface="Courier New"/>
                <a:cs typeface="Courier New"/>
              </a:rPr>
              <a:t>hypothesis.</a:t>
            </a:r>
            <a:endParaRPr sz="1200">
              <a:latin typeface="Courier New"/>
              <a:cs typeface="Courier New"/>
            </a:endParaRPr>
          </a:p>
        </p:txBody>
      </p:sp>
      <p:pic>
        <p:nvPicPr>
          <p:cNvPr id="4" name="object 4"/>
          <p:cNvPicPr/>
          <p:nvPr/>
        </p:nvPicPr>
        <p:blipFill>
          <a:blip r:embed="rId2" cstate="print"/>
          <a:stretch>
            <a:fillRect/>
          </a:stretch>
        </p:blipFill>
        <p:spPr>
          <a:xfrm>
            <a:off x="3320188" y="2013437"/>
            <a:ext cx="2394024" cy="1002324"/>
          </a:xfrm>
          <a:prstGeom prst="rect">
            <a:avLst/>
          </a:prstGeom>
        </p:spPr>
      </p:pic>
      <p:sp>
        <p:nvSpPr>
          <p:cNvPr id="5" name="object 5"/>
          <p:cNvSpPr txBox="1"/>
          <p:nvPr/>
        </p:nvSpPr>
        <p:spPr>
          <a:xfrm>
            <a:off x="495814"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6" name="object 6"/>
          <p:cNvSpPr txBox="1">
            <a:spLocks noGrp="1"/>
          </p:cNvSpPr>
          <p:nvPr>
            <p:ph type="dt" sz="half" idx="6"/>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dirty="0"/>
              <a:t>1</a:t>
            </a:r>
            <a:r>
              <a:rPr spc="-5" dirty="0"/>
              <a:t> </a:t>
            </a:r>
            <a:r>
              <a:rPr spc="-50" dirty="0"/>
              <a:t>1</a:t>
            </a:r>
          </a:p>
        </p:txBody>
      </p:sp>
      <p:sp>
        <p:nvSpPr>
          <p:cNvPr id="7" name="object 7"/>
          <p:cNvSpPr txBox="1">
            <a:spLocks noGrp="1"/>
          </p:cNvSpPr>
          <p:nvPr>
            <p:ph type="ftr" sz="quarter" idx="5"/>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spc="-50" dirty="0"/>
              <a:t>1</a:t>
            </a:r>
          </a:p>
        </p:txBody>
      </p:sp>
      <p:sp>
        <p:nvSpPr>
          <p:cNvPr id="8" name="object 8"/>
          <p:cNvSpPr txBox="1"/>
          <p:nvPr/>
        </p:nvSpPr>
        <p:spPr>
          <a:xfrm>
            <a:off x="2324615" y="4751885"/>
            <a:ext cx="1016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9" name="object 9"/>
          <p:cNvSpPr txBox="1"/>
          <p:nvPr/>
        </p:nvSpPr>
        <p:spPr>
          <a:xfrm>
            <a:off x="35438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0" name="object 10"/>
          <p:cNvSpPr txBox="1"/>
          <p:nvPr/>
        </p:nvSpPr>
        <p:spPr>
          <a:xfrm>
            <a:off x="4001015" y="4751885"/>
            <a:ext cx="7112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1" name="object 11"/>
          <p:cNvSpPr txBox="1"/>
          <p:nvPr/>
        </p:nvSpPr>
        <p:spPr>
          <a:xfrm>
            <a:off x="4915415" y="4751885"/>
            <a:ext cx="4064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2" name="object 12"/>
          <p:cNvSpPr txBox="1"/>
          <p:nvPr/>
        </p:nvSpPr>
        <p:spPr>
          <a:xfrm>
            <a:off x="55250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3" name="object 13"/>
          <p:cNvSpPr txBox="1"/>
          <p:nvPr/>
        </p:nvSpPr>
        <p:spPr>
          <a:xfrm>
            <a:off x="59822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4" name="object 14"/>
          <p:cNvSpPr txBox="1"/>
          <p:nvPr/>
        </p:nvSpPr>
        <p:spPr>
          <a:xfrm>
            <a:off x="70490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5" name="object 15"/>
          <p:cNvSpPr txBox="1"/>
          <p:nvPr/>
        </p:nvSpPr>
        <p:spPr>
          <a:xfrm>
            <a:off x="8115815"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1700" y="470005"/>
            <a:ext cx="2311400" cy="254000"/>
          </a:xfrm>
          <a:prstGeom prst="rect">
            <a:avLst/>
          </a:prstGeom>
        </p:spPr>
        <p:txBody>
          <a:bodyPr vert="horz" wrap="square" lIns="0" tIns="12700" rIns="0" bIns="0" rtlCol="0">
            <a:spAutoFit/>
          </a:bodyPr>
          <a:lstStyle/>
          <a:p>
            <a:pPr marL="12700">
              <a:lnSpc>
                <a:spcPct val="100000"/>
              </a:lnSpc>
              <a:spcBef>
                <a:spcPts val="100"/>
              </a:spcBef>
            </a:pPr>
            <a:r>
              <a:rPr dirty="0">
                <a:solidFill>
                  <a:srgbClr val="94EE6B"/>
                </a:solidFill>
              </a:rPr>
              <a:t>4.</a:t>
            </a:r>
            <a:r>
              <a:rPr spc="-5" dirty="0">
                <a:solidFill>
                  <a:srgbClr val="94EE6B"/>
                </a:solidFill>
              </a:rPr>
              <a:t> </a:t>
            </a:r>
            <a:r>
              <a:rPr dirty="0">
                <a:solidFill>
                  <a:srgbClr val="94EE6B"/>
                </a:solidFill>
              </a:rPr>
              <a:t>Two</a:t>
            </a:r>
            <a:r>
              <a:rPr spc="-5" dirty="0">
                <a:solidFill>
                  <a:srgbClr val="94EE6B"/>
                </a:solidFill>
              </a:rPr>
              <a:t> </a:t>
            </a:r>
            <a:r>
              <a:rPr dirty="0">
                <a:solidFill>
                  <a:srgbClr val="94EE6B"/>
                </a:solidFill>
              </a:rPr>
              <a:t>Sample</a:t>
            </a:r>
            <a:r>
              <a:rPr spc="-5" dirty="0">
                <a:solidFill>
                  <a:srgbClr val="94EE6B"/>
                </a:solidFill>
              </a:rPr>
              <a:t> </a:t>
            </a:r>
            <a:r>
              <a:rPr dirty="0">
                <a:solidFill>
                  <a:srgbClr val="94EE6B"/>
                </a:solidFill>
              </a:rPr>
              <a:t>T</a:t>
            </a:r>
            <a:r>
              <a:rPr spc="-5" dirty="0">
                <a:solidFill>
                  <a:srgbClr val="94EE6B"/>
                </a:solidFill>
              </a:rPr>
              <a:t> </a:t>
            </a:r>
            <a:r>
              <a:rPr spc="-20" dirty="0">
                <a:solidFill>
                  <a:srgbClr val="94EE6B"/>
                </a:solidFill>
              </a:rPr>
              <a:t>Test</a:t>
            </a:r>
          </a:p>
        </p:txBody>
      </p:sp>
      <p:sp>
        <p:nvSpPr>
          <p:cNvPr id="3" name="object 3"/>
          <p:cNvSpPr txBox="1"/>
          <p:nvPr/>
        </p:nvSpPr>
        <p:spPr>
          <a:xfrm>
            <a:off x="511700" y="700128"/>
            <a:ext cx="7980680" cy="1122680"/>
          </a:xfrm>
          <a:prstGeom prst="rect">
            <a:avLst/>
          </a:prstGeom>
        </p:spPr>
        <p:txBody>
          <a:bodyPr vert="horz" wrap="square" lIns="0" tIns="12700" rIns="0" bIns="0" rtlCol="0">
            <a:spAutoFit/>
          </a:bodyPr>
          <a:lstStyle/>
          <a:p>
            <a:pPr marL="12700" marR="5080">
              <a:lnSpc>
                <a:spcPct val="100000"/>
              </a:lnSpc>
              <a:spcBef>
                <a:spcPts val="100"/>
              </a:spcBef>
            </a:pPr>
            <a:r>
              <a:rPr sz="1200" dirty="0">
                <a:solidFill>
                  <a:srgbClr val="FFFFFF"/>
                </a:solidFill>
                <a:latin typeface="Courier New"/>
                <a:cs typeface="Courier New"/>
              </a:rPr>
              <a:t>A</a:t>
            </a:r>
            <a:r>
              <a:rPr sz="1200" spc="-45" dirty="0">
                <a:solidFill>
                  <a:srgbClr val="FFFFFF"/>
                </a:solidFill>
                <a:latin typeface="Courier New"/>
                <a:cs typeface="Courier New"/>
              </a:rPr>
              <a:t> </a:t>
            </a:r>
            <a:r>
              <a:rPr sz="1200" spc="-10" dirty="0">
                <a:solidFill>
                  <a:srgbClr val="FFFFFF"/>
                </a:solidFill>
                <a:latin typeface="Courier New"/>
                <a:cs typeface="Courier New"/>
              </a:rPr>
              <a:t>two-</a:t>
            </a:r>
            <a:r>
              <a:rPr sz="1200" dirty="0">
                <a:solidFill>
                  <a:srgbClr val="FFFFFF"/>
                </a:solidFill>
                <a:latin typeface="Courier New"/>
                <a:cs typeface="Courier New"/>
              </a:rPr>
              <a:t>sample</a:t>
            </a:r>
            <a:r>
              <a:rPr sz="1200" spc="-40" dirty="0">
                <a:solidFill>
                  <a:srgbClr val="FFFFFF"/>
                </a:solidFill>
                <a:latin typeface="Courier New"/>
                <a:cs typeface="Courier New"/>
              </a:rPr>
              <a:t> </a:t>
            </a:r>
            <a:r>
              <a:rPr sz="1200" spc="-10" dirty="0">
                <a:solidFill>
                  <a:srgbClr val="FFFFFF"/>
                </a:solidFill>
                <a:latin typeface="Courier New"/>
                <a:cs typeface="Courier New"/>
              </a:rPr>
              <a:t>t-</a:t>
            </a:r>
            <a:r>
              <a:rPr sz="1200" dirty="0">
                <a:solidFill>
                  <a:srgbClr val="FFFFFF"/>
                </a:solidFill>
                <a:latin typeface="Courier New"/>
                <a:cs typeface="Courier New"/>
              </a:rPr>
              <a:t>test</a:t>
            </a:r>
            <a:r>
              <a:rPr sz="1200" spc="-40" dirty="0">
                <a:solidFill>
                  <a:srgbClr val="FFFFFF"/>
                </a:solidFill>
                <a:latin typeface="Courier New"/>
                <a:cs typeface="Courier New"/>
              </a:rPr>
              <a:t> </a:t>
            </a:r>
            <a:r>
              <a:rPr sz="1200" dirty="0">
                <a:solidFill>
                  <a:srgbClr val="FFFFFF"/>
                </a:solidFill>
                <a:latin typeface="Courier New"/>
                <a:cs typeface="Courier New"/>
              </a:rPr>
              <a:t>is</a:t>
            </a:r>
            <a:r>
              <a:rPr sz="1200" spc="-40" dirty="0">
                <a:solidFill>
                  <a:srgbClr val="FFFFFF"/>
                </a:solidFill>
                <a:latin typeface="Courier New"/>
                <a:cs typeface="Courier New"/>
              </a:rPr>
              <a:t> </a:t>
            </a:r>
            <a:r>
              <a:rPr sz="1200" dirty="0">
                <a:solidFill>
                  <a:srgbClr val="FFFFFF"/>
                </a:solidFill>
                <a:latin typeface="Courier New"/>
                <a:cs typeface="Courier New"/>
              </a:rPr>
              <a:t>a</a:t>
            </a:r>
            <a:r>
              <a:rPr sz="1200" spc="-40" dirty="0">
                <a:solidFill>
                  <a:srgbClr val="FFFFFF"/>
                </a:solidFill>
                <a:latin typeface="Courier New"/>
                <a:cs typeface="Courier New"/>
              </a:rPr>
              <a:t> </a:t>
            </a:r>
            <a:r>
              <a:rPr sz="1200" dirty="0">
                <a:solidFill>
                  <a:srgbClr val="FFFFFF"/>
                </a:solidFill>
                <a:latin typeface="Courier New"/>
                <a:cs typeface="Courier New"/>
              </a:rPr>
              <a:t>statistical</a:t>
            </a:r>
            <a:r>
              <a:rPr sz="1200" spc="-40" dirty="0">
                <a:solidFill>
                  <a:srgbClr val="FFFFFF"/>
                </a:solidFill>
                <a:latin typeface="Courier New"/>
                <a:cs typeface="Courier New"/>
              </a:rPr>
              <a:t> </a:t>
            </a:r>
            <a:r>
              <a:rPr sz="1200" dirty="0">
                <a:solidFill>
                  <a:srgbClr val="FFFFFF"/>
                </a:solidFill>
                <a:latin typeface="Courier New"/>
                <a:cs typeface="Courier New"/>
              </a:rPr>
              <a:t>hypothesis</a:t>
            </a:r>
            <a:r>
              <a:rPr sz="1200" spc="-40" dirty="0">
                <a:solidFill>
                  <a:srgbClr val="FFFFFF"/>
                </a:solidFill>
                <a:latin typeface="Courier New"/>
                <a:cs typeface="Courier New"/>
              </a:rPr>
              <a:t> </a:t>
            </a:r>
            <a:r>
              <a:rPr sz="1200" dirty="0">
                <a:solidFill>
                  <a:srgbClr val="FFFFFF"/>
                </a:solidFill>
                <a:latin typeface="Courier New"/>
                <a:cs typeface="Courier New"/>
              </a:rPr>
              <a:t>test</a:t>
            </a:r>
            <a:r>
              <a:rPr sz="1200" spc="-40" dirty="0">
                <a:solidFill>
                  <a:srgbClr val="FFFFFF"/>
                </a:solidFill>
                <a:latin typeface="Courier New"/>
                <a:cs typeface="Courier New"/>
              </a:rPr>
              <a:t> </a:t>
            </a:r>
            <a:r>
              <a:rPr sz="1200" dirty="0">
                <a:solidFill>
                  <a:srgbClr val="FFFFFF"/>
                </a:solidFill>
                <a:latin typeface="Courier New"/>
                <a:cs typeface="Courier New"/>
              </a:rPr>
              <a:t>used</a:t>
            </a:r>
            <a:r>
              <a:rPr sz="1200" spc="-40" dirty="0">
                <a:solidFill>
                  <a:srgbClr val="FFFFFF"/>
                </a:solidFill>
                <a:latin typeface="Courier New"/>
                <a:cs typeface="Courier New"/>
              </a:rPr>
              <a:t> </a:t>
            </a:r>
            <a:r>
              <a:rPr sz="1200" dirty="0">
                <a:solidFill>
                  <a:srgbClr val="FFFFFF"/>
                </a:solidFill>
                <a:latin typeface="Courier New"/>
                <a:cs typeface="Courier New"/>
              </a:rPr>
              <a:t>to</a:t>
            </a:r>
            <a:r>
              <a:rPr sz="1200" spc="-45" dirty="0">
                <a:solidFill>
                  <a:srgbClr val="FFFFFF"/>
                </a:solidFill>
                <a:latin typeface="Courier New"/>
                <a:cs typeface="Courier New"/>
              </a:rPr>
              <a:t> </a:t>
            </a:r>
            <a:r>
              <a:rPr sz="1200" dirty="0">
                <a:solidFill>
                  <a:srgbClr val="FFFFFF"/>
                </a:solidFill>
                <a:latin typeface="Courier New"/>
                <a:cs typeface="Courier New"/>
              </a:rPr>
              <a:t>determine</a:t>
            </a:r>
            <a:r>
              <a:rPr sz="1200" spc="-40" dirty="0">
                <a:solidFill>
                  <a:srgbClr val="FFFFFF"/>
                </a:solidFill>
                <a:latin typeface="Courier New"/>
                <a:cs typeface="Courier New"/>
              </a:rPr>
              <a:t> </a:t>
            </a:r>
            <a:r>
              <a:rPr sz="1200" dirty="0">
                <a:solidFill>
                  <a:srgbClr val="FFFFFF"/>
                </a:solidFill>
                <a:latin typeface="Courier New"/>
                <a:cs typeface="Courier New"/>
              </a:rPr>
              <a:t>whether</a:t>
            </a:r>
            <a:r>
              <a:rPr sz="1200" spc="-40" dirty="0">
                <a:solidFill>
                  <a:srgbClr val="FFFFFF"/>
                </a:solidFill>
                <a:latin typeface="Courier New"/>
                <a:cs typeface="Courier New"/>
              </a:rPr>
              <a:t> </a:t>
            </a:r>
            <a:r>
              <a:rPr sz="1200" dirty="0">
                <a:solidFill>
                  <a:srgbClr val="FFFFFF"/>
                </a:solidFill>
                <a:latin typeface="Courier New"/>
                <a:cs typeface="Courier New"/>
              </a:rPr>
              <a:t>there</a:t>
            </a:r>
            <a:r>
              <a:rPr sz="1200" spc="-40" dirty="0">
                <a:solidFill>
                  <a:srgbClr val="FFFFFF"/>
                </a:solidFill>
                <a:latin typeface="Courier New"/>
                <a:cs typeface="Courier New"/>
              </a:rPr>
              <a:t> </a:t>
            </a:r>
            <a:r>
              <a:rPr sz="1200" spc="-25" dirty="0">
                <a:solidFill>
                  <a:srgbClr val="FFFFFF"/>
                </a:solidFill>
                <a:latin typeface="Courier New"/>
                <a:cs typeface="Courier New"/>
              </a:rPr>
              <a:t>is </a:t>
            </a:r>
            <a:r>
              <a:rPr sz="1200" dirty="0">
                <a:solidFill>
                  <a:srgbClr val="FFFFFF"/>
                </a:solidFill>
                <a:latin typeface="Courier New"/>
                <a:cs typeface="Courier New"/>
              </a:rPr>
              <a:t>a</a:t>
            </a:r>
            <a:r>
              <a:rPr sz="1200" spc="-50" dirty="0">
                <a:solidFill>
                  <a:srgbClr val="FFFFFF"/>
                </a:solidFill>
                <a:latin typeface="Courier New"/>
                <a:cs typeface="Courier New"/>
              </a:rPr>
              <a:t> </a:t>
            </a:r>
            <a:r>
              <a:rPr sz="1200" dirty="0">
                <a:solidFill>
                  <a:srgbClr val="FFFFFF"/>
                </a:solidFill>
                <a:latin typeface="Courier New"/>
                <a:cs typeface="Courier New"/>
              </a:rPr>
              <a:t>significant</a:t>
            </a:r>
            <a:r>
              <a:rPr sz="1200" spc="-45" dirty="0">
                <a:solidFill>
                  <a:srgbClr val="FFFFFF"/>
                </a:solidFill>
                <a:latin typeface="Courier New"/>
                <a:cs typeface="Courier New"/>
              </a:rPr>
              <a:t> </a:t>
            </a:r>
            <a:r>
              <a:rPr sz="1200" dirty="0">
                <a:solidFill>
                  <a:srgbClr val="FFFFFF"/>
                </a:solidFill>
                <a:latin typeface="Courier New"/>
                <a:cs typeface="Courier New"/>
              </a:rPr>
              <a:t>difference</a:t>
            </a:r>
            <a:r>
              <a:rPr sz="1200" spc="-50" dirty="0">
                <a:solidFill>
                  <a:srgbClr val="FFFFFF"/>
                </a:solidFill>
                <a:latin typeface="Courier New"/>
                <a:cs typeface="Courier New"/>
              </a:rPr>
              <a:t> </a:t>
            </a:r>
            <a:r>
              <a:rPr sz="1200" dirty="0">
                <a:solidFill>
                  <a:srgbClr val="FFFFFF"/>
                </a:solidFill>
                <a:latin typeface="Courier New"/>
                <a:cs typeface="Courier New"/>
              </a:rPr>
              <a:t>between</a:t>
            </a:r>
            <a:r>
              <a:rPr sz="1200" spc="-45" dirty="0">
                <a:solidFill>
                  <a:srgbClr val="FFFFFF"/>
                </a:solidFill>
                <a:latin typeface="Courier New"/>
                <a:cs typeface="Courier New"/>
              </a:rPr>
              <a:t> </a:t>
            </a:r>
            <a:r>
              <a:rPr sz="1200" dirty="0">
                <a:solidFill>
                  <a:srgbClr val="FFFFFF"/>
                </a:solidFill>
                <a:latin typeface="Courier New"/>
                <a:cs typeface="Courier New"/>
              </a:rPr>
              <a:t>the</a:t>
            </a:r>
            <a:r>
              <a:rPr sz="1200" spc="-45" dirty="0">
                <a:solidFill>
                  <a:srgbClr val="FFFFFF"/>
                </a:solidFill>
                <a:latin typeface="Courier New"/>
                <a:cs typeface="Courier New"/>
              </a:rPr>
              <a:t> </a:t>
            </a:r>
            <a:r>
              <a:rPr sz="1200" dirty="0">
                <a:solidFill>
                  <a:srgbClr val="FFFFFF"/>
                </a:solidFill>
                <a:latin typeface="Courier New"/>
                <a:cs typeface="Courier New"/>
              </a:rPr>
              <a:t>means</a:t>
            </a:r>
            <a:r>
              <a:rPr sz="1200" spc="-50" dirty="0">
                <a:solidFill>
                  <a:srgbClr val="FFFFFF"/>
                </a:solidFill>
                <a:latin typeface="Courier New"/>
                <a:cs typeface="Courier New"/>
              </a:rPr>
              <a:t> </a:t>
            </a:r>
            <a:r>
              <a:rPr sz="1200" dirty="0">
                <a:solidFill>
                  <a:srgbClr val="FFFFFF"/>
                </a:solidFill>
                <a:latin typeface="Courier New"/>
                <a:cs typeface="Courier New"/>
              </a:rPr>
              <a:t>of</a:t>
            </a:r>
            <a:r>
              <a:rPr sz="1200" spc="-45" dirty="0">
                <a:solidFill>
                  <a:srgbClr val="FFFFFF"/>
                </a:solidFill>
                <a:latin typeface="Courier New"/>
                <a:cs typeface="Courier New"/>
              </a:rPr>
              <a:t> </a:t>
            </a:r>
            <a:r>
              <a:rPr sz="1200" dirty="0">
                <a:solidFill>
                  <a:srgbClr val="FFFFFF"/>
                </a:solidFill>
                <a:latin typeface="Courier New"/>
                <a:cs typeface="Courier New"/>
              </a:rPr>
              <a:t>two</a:t>
            </a:r>
            <a:r>
              <a:rPr sz="1200" spc="-45" dirty="0">
                <a:solidFill>
                  <a:srgbClr val="FFFFFF"/>
                </a:solidFill>
                <a:latin typeface="Courier New"/>
                <a:cs typeface="Courier New"/>
              </a:rPr>
              <a:t> </a:t>
            </a:r>
            <a:r>
              <a:rPr sz="1200" dirty="0">
                <a:solidFill>
                  <a:srgbClr val="FFFFFF"/>
                </a:solidFill>
                <a:latin typeface="Courier New"/>
                <a:cs typeface="Courier New"/>
              </a:rPr>
              <a:t>independent</a:t>
            </a:r>
            <a:r>
              <a:rPr sz="1200" spc="-50" dirty="0">
                <a:solidFill>
                  <a:srgbClr val="FFFFFF"/>
                </a:solidFill>
                <a:latin typeface="Courier New"/>
                <a:cs typeface="Courier New"/>
              </a:rPr>
              <a:t> </a:t>
            </a:r>
            <a:r>
              <a:rPr sz="1200" dirty="0">
                <a:solidFill>
                  <a:srgbClr val="FFFFFF"/>
                </a:solidFill>
                <a:latin typeface="Courier New"/>
                <a:cs typeface="Courier New"/>
              </a:rPr>
              <a:t>samples.</a:t>
            </a:r>
            <a:r>
              <a:rPr sz="1200" spc="-45" dirty="0">
                <a:solidFill>
                  <a:srgbClr val="FFFFFF"/>
                </a:solidFill>
                <a:latin typeface="Courier New"/>
                <a:cs typeface="Courier New"/>
              </a:rPr>
              <a:t> </a:t>
            </a:r>
            <a:r>
              <a:rPr sz="1200" dirty="0">
                <a:solidFill>
                  <a:srgbClr val="FFFFFF"/>
                </a:solidFill>
                <a:latin typeface="Courier New"/>
                <a:cs typeface="Courier New"/>
              </a:rPr>
              <a:t>This</a:t>
            </a:r>
            <a:r>
              <a:rPr sz="1200" spc="-45" dirty="0">
                <a:solidFill>
                  <a:srgbClr val="FFFFFF"/>
                </a:solidFill>
                <a:latin typeface="Courier New"/>
                <a:cs typeface="Courier New"/>
              </a:rPr>
              <a:t> </a:t>
            </a:r>
            <a:r>
              <a:rPr sz="1200" dirty="0">
                <a:solidFill>
                  <a:srgbClr val="FFFFFF"/>
                </a:solidFill>
                <a:latin typeface="Courier New"/>
                <a:cs typeface="Courier New"/>
              </a:rPr>
              <a:t>test</a:t>
            </a:r>
            <a:r>
              <a:rPr sz="1200" spc="-50" dirty="0">
                <a:solidFill>
                  <a:srgbClr val="FFFFFF"/>
                </a:solidFill>
                <a:latin typeface="Courier New"/>
                <a:cs typeface="Courier New"/>
              </a:rPr>
              <a:t> </a:t>
            </a:r>
            <a:r>
              <a:rPr sz="1200" spc="-25" dirty="0">
                <a:solidFill>
                  <a:srgbClr val="FFFFFF"/>
                </a:solidFill>
                <a:latin typeface="Courier New"/>
                <a:cs typeface="Courier New"/>
              </a:rPr>
              <a:t>is </a:t>
            </a:r>
            <a:r>
              <a:rPr sz="1200" dirty="0">
                <a:solidFill>
                  <a:srgbClr val="FFFFFF"/>
                </a:solidFill>
                <a:latin typeface="Courier New"/>
                <a:cs typeface="Courier New"/>
              </a:rPr>
              <a:t>particularly</a:t>
            </a:r>
            <a:r>
              <a:rPr sz="1200" spc="-45" dirty="0">
                <a:solidFill>
                  <a:srgbClr val="FFFFFF"/>
                </a:solidFill>
                <a:latin typeface="Courier New"/>
                <a:cs typeface="Courier New"/>
              </a:rPr>
              <a:t> </a:t>
            </a:r>
            <a:r>
              <a:rPr sz="1200" dirty="0">
                <a:solidFill>
                  <a:srgbClr val="FFFFFF"/>
                </a:solidFill>
                <a:latin typeface="Courier New"/>
                <a:cs typeface="Courier New"/>
              </a:rPr>
              <a:t>useful</a:t>
            </a:r>
            <a:r>
              <a:rPr sz="1200" spc="-40" dirty="0">
                <a:solidFill>
                  <a:srgbClr val="FFFFFF"/>
                </a:solidFill>
                <a:latin typeface="Courier New"/>
                <a:cs typeface="Courier New"/>
              </a:rPr>
              <a:t> </a:t>
            </a:r>
            <a:r>
              <a:rPr sz="1200" dirty="0">
                <a:solidFill>
                  <a:srgbClr val="FFFFFF"/>
                </a:solidFill>
                <a:latin typeface="Courier New"/>
                <a:cs typeface="Courier New"/>
              </a:rPr>
              <a:t>when</a:t>
            </a:r>
            <a:r>
              <a:rPr sz="1200" spc="-40" dirty="0">
                <a:solidFill>
                  <a:srgbClr val="FFFFFF"/>
                </a:solidFill>
                <a:latin typeface="Courier New"/>
                <a:cs typeface="Courier New"/>
              </a:rPr>
              <a:t> </a:t>
            </a:r>
            <a:r>
              <a:rPr sz="1200" dirty="0">
                <a:solidFill>
                  <a:srgbClr val="FFFFFF"/>
                </a:solidFill>
                <a:latin typeface="Courier New"/>
                <a:cs typeface="Courier New"/>
              </a:rPr>
              <a:t>you</a:t>
            </a:r>
            <a:r>
              <a:rPr sz="1200" spc="-40" dirty="0">
                <a:solidFill>
                  <a:srgbClr val="FFFFFF"/>
                </a:solidFill>
                <a:latin typeface="Courier New"/>
                <a:cs typeface="Courier New"/>
              </a:rPr>
              <a:t> </a:t>
            </a:r>
            <a:r>
              <a:rPr sz="1200" dirty="0">
                <a:solidFill>
                  <a:srgbClr val="FFFFFF"/>
                </a:solidFill>
                <a:latin typeface="Courier New"/>
                <a:cs typeface="Courier New"/>
              </a:rPr>
              <a:t>want</a:t>
            </a:r>
            <a:r>
              <a:rPr sz="1200" spc="-40" dirty="0">
                <a:solidFill>
                  <a:srgbClr val="FFFFFF"/>
                </a:solidFill>
                <a:latin typeface="Courier New"/>
                <a:cs typeface="Courier New"/>
              </a:rPr>
              <a:t> </a:t>
            </a:r>
            <a:r>
              <a:rPr sz="1200" dirty="0">
                <a:solidFill>
                  <a:srgbClr val="FFFFFF"/>
                </a:solidFill>
                <a:latin typeface="Courier New"/>
                <a:cs typeface="Courier New"/>
              </a:rPr>
              <a:t>to</a:t>
            </a:r>
            <a:r>
              <a:rPr sz="1200" spc="-40" dirty="0">
                <a:solidFill>
                  <a:srgbClr val="FFFFFF"/>
                </a:solidFill>
                <a:latin typeface="Courier New"/>
                <a:cs typeface="Courier New"/>
              </a:rPr>
              <a:t> </a:t>
            </a:r>
            <a:r>
              <a:rPr sz="1200" dirty="0">
                <a:solidFill>
                  <a:srgbClr val="FFFFFF"/>
                </a:solidFill>
                <a:latin typeface="Courier New"/>
                <a:cs typeface="Courier New"/>
              </a:rPr>
              <a:t>compare</a:t>
            </a:r>
            <a:r>
              <a:rPr sz="1200" spc="-40" dirty="0">
                <a:solidFill>
                  <a:srgbClr val="FFFFFF"/>
                </a:solidFill>
                <a:latin typeface="Courier New"/>
                <a:cs typeface="Courier New"/>
              </a:rPr>
              <a:t> </a:t>
            </a:r>
            <a:r>
              <a:rPr sz="1200" dirty="0">
                <a:solidFill>
                  <a:srgbClr val="FFFFFF"/>
                </a:solidFill>
                <a:latin typeface="Courier New"/>
                <a:cs typeface="Courier New"/>
              </a:rPr>
              <a:t>the</a:t>
            </a:r>
            <a:r>
              <a:rPr sz="1200" spc="-40" dirty="0">
                <a:solidFill>
                  <a:srgbClr val="FFFFFF"/>
                </a:solidFill>
                <a:latin typeface="Courier New"/>
                <a:cs typeface="Courier New"/>
              </a:rPr>
              <a:t> </a:t>
            </a:r>
            <a:r>
              <a:rPr sz="1200" dirty="0">
                <a:solidFill>
                  <a:srgbClr val="FFFFFF"/>
                </a:solidFill>
                <a:latin typeface="Courier New"/>
                <a:cs typeface="Courier New"/>
              </a:rPr>
              <a:t>means</a:t>
            </a:r>
            <a:r>
              <a:rPr sz="1200" spc="-40" dirty="0">
                <a:solidFill>
                  <a:srgbClr val="FFFFFF"/>
                </a:solidFill>
                <a:latin typeface="Courier New"/>
                <a:cs typeface="Courier New"/>
              </a:rPr>
              <a:t> </a:t>
            </a:r>
            <a:r>
              <a:rPr sz="1200" dirty="0">
                <a:solidFill>
                  <a:srgbClr val="FFFFFF"/>
                </a:solidFill>
                <a:latin typeface="Courier New"/>
                <a:cs typeface="Courier New"/>
              </a:rPr>
              <a:t>of</a:t>
            </a:r>
            <a:r>
              <a:rPr sz="1200" spc="-40" dirty="0">
                <a:solidFill>
                  <a:srgbClr val="FFFFFF"/>
                </a:solidFill>
                <a:latin typeface="Courier New"/>
                <a:cs typeface="Courier New"/>
              </a:rPr>
              <a:t> </a:t>
            </a:r>
            <a:r>
              <a:rPr sz="1200" dirty="0">
                <a:solidFill>
                  <a:srgbClr val="FFFFFF"/>
                </a:solidFill>
                <a:latin typeface="Courier New"/>
                <a:cs typeface="Courier New"/>
              </a:rPr>
              <a:t>two</a:t>
            </a:r>
            <a:r>
              <a:rPr sz="1200" spc="-40" dirty="0">
                <a:solidFill>
                  <a:srgbClr val="FFFFFF"/>
                </a:solidFill>
                <a:latin typeface="Courier New"/>
                <a:cs typeface="Courier New"/>
              </a:rPr>
              <a:t> </a:t>
            </a:r>
            <a:r>
              <a:rPr sz="1200" dirty="0">
                <a:solidFill>
                  <a:srgbClr val="FFFFFF"/>
                </a:solidFill>
                <a:latin typeface="Courier New"/>
                <a:cs typeface="Courier New"/>
              </a:rPr>
              <a:t>groups</a:t>
            </a:r>
            <a:r>
              <a:rPr sz="1200" spc="-40" dirty="0">
                <a:solidFill>
                  <a:srgbClr val="FFFFFF"/>
                </a:solidFill>
                <a:latin typeface="Courier New"/>
                <a:cs typeface="Courier New"/>
              </a:rPr>
              <a:t> </a:t>
            </a:r>
            <a:r>
              <a:rPr sz="1200" dirty="0">
                <a:solidFill>
                  <a:srgbClr val="FFFFFF"/>
                </a:solidFill>
                <a:latin typeface="Courier New"/>
                <a:cs typeface="Courier New"/>
              </a:rPr>
              <a:t>to</a:t>
            </a:r>
            <a:r>
              <a:rPr sz="1200" spc="-40" dirty="0">
                <a:solidFill>
                  <a:srgbClr val="FFFFFF"/>
                </a:solidFill>
                <a:latin typeface="Courier New"/>
                <a:cs typeface="Courier New"/>
              </a:rPr>
              <a:t> </a:t>
            </a:r>
            <a:r>
              <a:rPr sz="1200" dirty="0">
                <a:solidFill>
                  <a:srgbClr val="FFFFFF"/>
                </a:solidFill>
                <a:latin typeface="Courier New"/>
                <a:cs typeface="Courier New"/>
              </a:rPr>
              <a:t>determine</a:t>
            </a:r>
            <a:r>
              <a:rPr sz="1200" spc="-40" dirty="0">
                <a:solidFill>
                  <a:srgbClr val="FFFFFF"/>
                </a:solidFill>
                <a:latin typeface="Courier New"/>
                <a:cs typeface="Courier New"/>
              </a:rPr>
              <a:t> </a:t>
            </a:r>
            <a:r>
              <a:rPr sz="1200" spc="-25" dirty="0">
                <a:solidFill>
                  <a:srgbClr val="FFFFFF"/>
                </a:solidFill>
                <a:latin typeface="Courier New"/>
                <a:cs typeface="Courier New"/>
              </a:rPr>
              <a:t>if </a:t>
            </a:r>
            <a:r>
              <a:rPr sz="1200" dirty="0">
                <a:solidFill>
                  <a:srgbClr val="FFFFFF"/>
                </a:solidFill>
                <a:latin typeface="Courier New"/>
                <a:cs typeface="Courier New"/>
              </a:rPr>
              <a:t>they</a:t>
            </a:r>
            <a:r>
              <a:rPr sz="1200" spc="-45" dirty="0">
                <a:solidFill>
                  <a:srgbClr val="FFFFFF"/>
                </a:solidFill>
                <a:latin typeface="Courier New"/>
                <a:cs typeface="Courier New"/>
              </a:rPr>
              <a:t> </a:t>
            </a:r>
            <a:r>
              <a:rPr sz="1200" dirty="0">
                <a:solidFill>
                  <a:srgbClr val="FFFFFF"/>
                </a:solidFill>
                <a:latin typeface="Courier New"/>
                <a:cs typeface="Courier New"/>
              </a:rPr>
              <a:t>are</a:t>
            </a:r>
            <a:r>
              <a:rPr sz="1200" spc="-45" dirty="0">
                <a:solidFill>
                  <a:srgbClr val="FFFFFF"/>
                </a:solidFill>
                <a:latin typeface="Courier New"/>
                <a:cs typeface="Courier New"/>
              </a:rPr>
              <a:t> </a:t>
            </a:r>
            <a:r>
              <a:rPr sz="1200" dirty="0">
                <a:solidFill>
                  <a:srgbClr val="FFFFFF"/>
                </a:solidFill>
                <a:latin typeface="Courier New"/>
                <a:cs typeface="Courier New"/>
              </a:rPr>
              <a:t>statistically</a:t>
            </a:r>
            <a:r>
              <a:rPr sz="1200" spc="-45" dirty="0">
                <a:solidFill>
                  <a:srgbClr val="FFFFFF"/>
                </a:solidFill>
                <a:latin typeface="Courier New"/>
                <a:cs typeface="Courier New"/>
              </a:rPr>
              <a:t> </a:t>
            </a:r>
            <a:r>
              <a:rPr sz="1200" dirty="0">
                <a:solidFill>
                  <a:srgbClr val="FFFFFF"/>
                </a:solidFill>
                <a:latin typeface="Courier New"/>
                <a:cs typeface="Courier New"/>
              </a:rPr>
              <a:t>different</a:t>
            </a:r>
            <a:r>
              <a:rPr sz="1200" spc="-45" dirty="0">
                <a:solidFill>
                  <a:srgbClr val="FFFFFF"/>
                </a:solidFill>
                <a:latin typeface="Courier New"/>
                <a:cs typeface="Courier New"/>
              </a:rPr>
              <a:t> </a:t>
            </a:r>
            <a:r>
              <a:rPr sz="1200" dirty="0">
                <a:solidFill>
                  <a:srgbClr val="FFFFFF"/>
                </a:solidFill>
                <a:latin typeface="Courier New"/>
                <a:cs typeface="Courier New"/>
              </a:rPr>
              <a:t>from</a:t>
            </a:r>
            <a:r>
              <a:rPr sz="1200" spc="-45" dirty="0">
                <a:solidFill>
                  <a:srgbClr val="FFFFFF"/>
                </a:solidFill>
                <a:latin typeface="Courier New"/>
                <a:cs typeface="Courier New"/>
              </a:rPr>
              <a:t> </a:t>
            </a:r>
            <a:r>
              <a:rPr sz="1200" dirty="0">
                <a:solidFill>
                  <a:srgbClr val="FFFFFF"/>
                </a:solidFill>
                <a:latin typeface="Courier New"/>
                <a:cs typeface="Courier New"/>
              </a:rPr>
              <a:t>each</a:t>
            </a:r>
            <a:r>
              <a:rPr sz="1200" spc="-45" dirty="0">
                <a:solidFill>
                  <a:srgbClr val="FFFFFF"/>
                </a:solidFill>
                <a:latin typeface="Courier New"/>
                <a:cs typeface="Courier New"/>
              </a:rPr>
              <a:t> </a:t>
            </a:r>
            <a:r>
              <a:rPr sz="1200" dirty="0">
                <a:solidFill>
                  <a:srgbClr val="FFFFFF"/>
                </a:solidFill>
                <a:latin typeface="Courier New"/>
                <a:cs typeface="Courier New"/>
              </a:rPr>
              <a:t>other.</a:t>
            </a:r>
            <a:r>
              <a:rPr sz="1200" spc="-40" dirty="0">
                <a:solidFill>
                  <a:srgbClr val="FFFFFF"/>
                </a:solidFill>
                <a:latin typeface="Courier New"/>
                <a:cs typeface="Courier New"/>
              </a:rPr>
              <a:t> </a:t>
            </a:r>
            <a:r>
              <a:rPr sz="1200" dirty="0">
                <a:solidFill>
                  <a:srgbClr val="FFFFFF"/>
                </a:solidFill>
                <a:latin typeface="Courier New"/>
                <a:cs typeface="Courier New"/>
              </a:rPr>
              <a:t>The</a:t>
            </a:r>
            <a:r>
              <a:rPr sz="1200" spc="-45" dirty="0">
                <a:solidFill>
                  <a:srgbClr val="FFFFFF"/>
                </a:solidFill>
                <a:latin typeface="Courier New"/>
                <a:cs typeface="Courier New"/>
              </a:rPr>
              <a:t> </a:t>
            </a:r>
            <a:r>
              <a:rPr sz="1200" dirty="0">
                <a:solidFill>
                  <a:srgbClr val="FFFFFF"/>
                </a:solidFill>
                <a:latin typeface="Courier New"/>
                <a:cs typeface="Courier New"/>
              </a:rPr>
              <a:t>most</a:t>
            </a:r>
            <a:r>
              <a:rPr sz="1200" spc="-45" dirty="0">
                <a:solidFill>
                  <a:srgbClr val="FFFFFF"/>
                </a:solidFill>
                <a:latin typeface="Courier New"/>
                <a:cs typeface="Courier New"/>
              </a:rPr>
              <a:t> </a:t>
            </a:r>
            <a:r>
              <a:rPr sz="1200" dirty="0">
                <a:solidFill>
                  <a:srgbClr val="FFFFFF"/>
                </a:solidFill>
                <a:latin typeface="Courier New"/>
                <a:cs typeface="Courier New"/>
              </a:rPr>
              <a:t>common</a:t>
            </a:r>
            <a:r>
              <a:rPr sz="1200" spc="-45" dirty="0">
                <a:solidFill>
                  <a:srgbClr val="FFFFFF"/>
                </a:solidFill>
                <a:latin typeface="Courier New"/>
                <a:cs typeface="Courier New"/>
              </a:rPr>
              <a:t> </a:t>
            </a:r>
            <a:r>
              <a:rPr sz="1200" dirty="0">
                <a:solidFill>
                  <a:srgbClr val="FFFFFF"/>
                </a:solidFill>
                <a:latin typeface="Courier New"/>
                <a:cs typeface="Courier New"/>
              </a:rPr>
              <a:t>version</a:t>
            </a:r>
            <a:r>
              <a:rPr sz="1200" spc="-45" dirty="0">
                <a:solidFill>
                  <a:srgbClr val="FFFFFF"/>
                </a:solidFill>
                <a:latin typeface="Courier New"/>
                <a:cs typeface="Courier New"/>
              </a:rPr>
              <a:t> </a:t>
            </a:r>
            <a:r>
              <a:rPr sz="1200" dirty="0">
                <a:solidFill>
                  <a:srgbClr val="FFFFFF"/>
                </a:solidFill>
                <a:latin typeface="Courier New"/>
                <a:cs typeface="Courier New"/>
              </a:rPr>
              <a:t>of</a:t>
            </a:r>
            <a:r>
              <a:rPr sz="1200" spc="-45" dirty="0">
                <a:solidFill>
                  <a:srgbClr val="FFFFFF"/>
                </a:solidFill>
                <a:latin typeface="Courier New"/>
                <a:cs typeface="Courier New"/>
              </a:rPr>
              <a:t> </a:t>
            </a:r>
            <a:r>
              <a:rPr sz="1200" spc="-25" dirty="0">
                <a:solidFill>
                  <a:srgbClr val="FFFFFF"/>
                </a:solidFill>
                <a:latin typeface="Courier New"/>
                <a:cs typeface="Courier New"/>
              </a:rPr>
              <a:t>the</a:t>
            </a:r>
            <a:endParaRPr sz="1200">
              <a:latin typeface="Courier New"/>
              <a:cs typeface="Courier New"/>
            </a:endParaRPr>
          </a:p>
          <a:p>
            <a:pPr marL="12700" marR="370840">
              <a:lnSpc>
                <a:spcPct val="100000"/>
              </a:lnSpc>
            </a:pPr>
            <a:r>
              <a:rPr sz="1200" spc="-10" dirty="0">
                <a:solidFill>
                  <a:srgbClr val="FFFFFF"/>
                </a:solidFill>
                <a:latin typeface="Courier New"/>
                <a:cs typeface="Courier New"/>
              </a:rPr>
              <a:t>two-</a:t>
            </a:r>
            <a:r>
              <a:rPr sz="1200" dirty="0">
                <a:solidFill>
                  <a:srgbClr val="FFFFFF"/>
                </a:solidFill>
                <a:latin typeface="Courier New"/>
                <a:cs typeface="Courier New"/>
              </a:rPr>
              <a:t>sample</a:t>
            </a:r>
            <a:r>
              <a:rPr sz="1200" spc="-45" dirty="0">
                <a:solidFill>
                  <a:srgbClr val="FFFFFF"/>
                </a:solidFill>
                <a:latin typeface="Courier New"/>
                <a:cs typeface="Courier New"/>
              </a:rPr>
              <a:t> </a:t>
            </a:r>
            <a:r>
              <a:rPr sz="1200" spc="-10" dirty="0">
                <a:solidFill>
                  <a:srgbClr val="FFFFFF"/>
                </a:solidFill>
                <a:latin typeface="Courier New"/>
                <a:cs typeface="Courier New"/>
              </a:rPr>
              <a:t>t-</a:t>
            </a:r>
            <a:r>
              <a:rPr sz="1200" dirty="0">
                <a:solidFill>
                  <a:srgbClr val="FFFFFF"/>
                </a:solidFill>
                <a:latin typeface="Courier New"/>
                <a:cs typeface="Courier New"/>
              </a:rPr>
              <a:t>test</a:t>
            </a:r>
            <a:r>
              <a:rPr sz="1200" spc="-40" dirty="0">
                <a:solidFill>
                  <a:srgbClr val="FFFFFF"/>
                </a:solidFill>
                <a:latin typeface="Courier New"/>
                <a:cs typeface="Courier New"/>
              </a:rPr>
              <a:t> </a:t>
            </a:r>
            <a:r>
              <a:rPr sz="1200" dirty="0">
                <a:solidFill>
                  <a:srgbClr val="FFFFFF"/>
                </a:solidFill>
                <a:latin typeface="Courier New"/>
                <a:cs typeface="Courier New"/>
              </a:rPr>
              <a:t>assumes</a:t>
            </a:r>
            <a:r>
              <a:rPr sz="1200" spc="-40" dirty="0">
                <a:solidFill>
                  <a:srgbClr val="FFFFFF"/>
                </a:solidFill>
                <a:latin typeface="Courier New"/>
                <a:cs typeface="Courier New"/>
              </a:rPr>
              <a:t> </a:t>
            </a:r>
            <a:r>
              <a:rPr sz="1200" dirty="0">
                <a:solidFill>
                  <a:srgbClr val="FFFFFF"/>
                </a:solidFill>
                <a:latin typeface="Courier New"/>
                <a:cs typeface="Courier New"/>
              </a:rPr>
              <a:t>that</a:t>
            </a:r>
            <a:r>
              <a:rPr sz="1200" spc="-40" dirty="0">
                <a:solidFill>
                  <a:srgbClr val="FFFFFF"/>
                </a:solidFill>
                <a:latin typeface="Courier New"/>
                <a:cs typeface="Courier New"/>
              </a:rPr>
              <a:t> </a:t>
            </a:r>
            <a:r>
              <a:rPr sz="1200" dirty="0">
                <a:solidFill>
                  <a:srgbClr val="FFFFFF"/>
                </a:solidFill>
                <a:latin typeface="Courier New"/>
                <a:cs typeface="Courier New"/>
              </a:rPr>
              <a:t>the</a:t>
            </a:r>
            <a:r>
              <a:rPr sz="1200" spc="-45" dirty="0">
                <a:solidFill>
                  <a:srgbClr val="FFFFFF"/>
                </a:solidFill>
                <a:latin typeface="Courier New"/>
                <a:cs typeface="Courier New"/>
              </a:rPr>
              <a:t> </a:t>
            </a:r>
            <a:r>
              <a:rPr sz="1200" dirty="0">
                <a:solidFill>
                  <a:srgbClr val="FFFFFF"/>
                </a:solidFill>
                <a:latin typeface="Courier New"/>
                <a:cs typeface="Courier New"/>
              </a:rPr>
              <a:t>populations</a:t>
            </a:r>
            <a:r>
              <a:rPr sz="1200" spc="-40" dirty="0">
                <a:solidFill>
                  <a:srgbClr val="FFFFFF"/>
                </a:solidFill>
                <a:latin typeface="Courier New"/>
                <a:cs typeface="Courier New"/>
              </a:rPr>
              <a:t> </a:t>
            </a:r>
            <a:r>
              <a:rPr sz="1200" dirty="0">
                <a:solidFill>
                  <a:srgbClr val="FFFFFF"/>
                </a:solidFill>
                <a:latin typeface="Courier New"/>
                <a:cs typeface="Courier New"/>
              </a:rPr>
              <a:t>from</a:t>
            </a:r>
            <a:r>
              <a:rPr sz="1200" spc="-40" dirty="0">
                <a:solidFill>
                  <a:srgbClr val="FFFFFF"/>
                </a:solidFill>
                <a:latin typeface="Courier New"/>
                <a:cs typeface="Courier New"/>
              </a:rPr>
              <a:t> </a:t>
            </a:r>
            <a:r>
              <a:rPr sz="1200" dirty="0">
                <a:solidFill>
                  <a:srgbClr val="FFFFFF"/>
                </a:solidFill>
                <a:latin typeface="Courier New"/>
                <a:cs typeface="Courier New"/>
              </a:rPr>
              <a:t>which</a:t>
            </a:r>
            <a:r>
              <a:rPr sz="1200" spc="-40" dirty="0">
                <a:solidFill>
                  <a:srgbClr val="FFFFFF"/>
                </a:solidFill>
                <a:latin typeface="Courier New"/>
                <a:cs typeface="Courier New"/>
              </a:rPr>
              <a:t> </a:t>
            </a:r>
            <a:r>
              <a:rPr sz="1200" dirty="0">
                <a:solidFill>
                  <a:srgbClr val="FFFFFF"/>
                </a:solidFill>
                <a:latin typeface="Courier New"/>
                <a:cs typeface="Courier New"/>
              </a:rPr>
              <a:t>the</a:t>
            </a:r>
            <a:r>
              <a:rPr sz="1200" spc="-40" dirty="0">
                <a:solidFill>
                  <a:srgbClr val="FFFFFF"/>
                </a:solidFill>
                <a:latin typeface="Courier New"/>
                <a:cs typeface="Courier New"/>
              </a:rPr>
              <a:t> </a:t>
            </a:r>
            <a:r>
              <a:rPr sz="1200" dirty="0">
                <a:solidFill>
                  <a:srgbClr val="FFFFFF"/>
                </a:solidFill>
                <a:latin typeface="Courier New"/>
                <a:cs typeface="Courier New"/>
              </a:rPr>
              <a:t>samples</a:t>
            </a:r>
            <a:r>
              <a:rPr sz="1200" spc="-45" dirty="0">
                <a:solidFill>
                  <a:srgbClr val="FFFFFF"/>
                </a:solidFill>
                <a:latin typeface="Courier New"/>
                <a:cs typeface="Courier New"/>
              </a:rPr>
              <a:t> </a:t>
            </a:r>
            <a:r>
              <a:rPr sz="1200" dirty="0">
                <a:solidFill>
                  <a:srgbClr val="FFFFFF"/>
                </a:solidFill>
                <a:latin typeface="Courier New"/>
                <a:cs typeface="Courier New"/>
              </a:rPr>
              <a:t>are</a:t>
            </a:r>
            <a:r>
              <a:rPr sz="1200" spc="-40" dirty="0">
                <a:solidFill>
                  <a:srgbClr val="FFFFFF"/>
                </a:solidFill>
                <a:latin typeface="Courier New"/>
                <a:cs typeface="Courier New"/>
              </a:rPr>
              <a:t> </a:t>
            </a:r>
            <a:r>
              <a:rPr sz="1200" dirty="0">
                <a:solidFill>
                  <a:srgbClr val="FFFFFF"/>
                </a:solidFill>
                <a:latin typeface="Courier New"/>
                <a:cs typeface="Courier New"/>
              </a:rPr>
              <a:t>drawn</a:t>
            </a:r>
            <a:r>
              <a:rPr sz="1200" spc="-40" dirty="0">
                <a:solidFill>
                  <a:srgbClr val="FFFFFF"/>
                </a:solidFill>
                <a:latin typeface="Courier New"/>
                <a:cs typeface="Courier New"/>
              </a:rPr>
              <a:t> </a:t>
            </a:r>
            <a:r>
              <a:rPr sz="1200" spc="-25" dirty="0">
                <a:solidFill>
                  <a:srgbClr val="FFFFFF"/>
                </a:solidFill>
                <a:latin typeface="Courier New"/>
                <a:cs typeface="Courier New"/>
              </a:rPr>
              <a:t>are </a:t>
            </a:r>
            <a:r>
              <a:rPr sz="1200" dirty="0">
                <a:solidFill>
                  <a:srgbClr val="FFFFFF"/>
                </a:solidFill>
                <a:latin typeface="Courier New"/>
                <a:cs typeface="Courier New"/>
              </a:rPr>
              <a:t>approximately</a:t>
            </a:r>
            <a:r>
              <a:rPr sz="1200" spc="-65" dirty="0">
                <a:solidFill>
                  <a:srgbClr val="FFFFFF"/>
                </a:solidFill>
                <a:latin typeface="Courier New"/>
                <a:cs typeface="Courier New"/>
              </a:rPr>
              <a:t> </a:t>
            </a:r>
            <a:r>
              <a:rPr sz="1200" dirty="0">
                <a:solidFill>
                  <a:srgbClr val="FFFFFF"/>
                </a:solidFill>
                <a:latin typeface="Courier New"/>
                <a:cs typeface="Courier New"/>
              </a:rPr>
              <a:t>normally</a:t>
            </a:r>
            <a:r>
              <a:rPr sz="1200" spc="-65" dirty="0">
                <a:solidFill>
                  <a:srgbClr val="FFFFFF"/>
                </a:solidFill>
                <a:latin typeface="Courier New"/>
                <a:cs typeface="Courier New"/>
              </a:rPr>
              <a:t> </a:t>
            </a:r>
            <a:r>
              <a:rPr sz="1200" dirty="0">
                <a:solidFill>
                  <a:srgbClr val="FFFFFF"/>
                </a:solidFill>
                <a:latin typeface="Courier New"/>
                <a:cs typeface="Courier New"/>
              </a:rPr>
              <a:t>distributed</a:t>
            </a:r>
            <a:r>
              <a:rPr sz="1200" spc="-65" dirty="0">
                <a:solidFill>
                  <a:srgbClr val="FFFFFF"/>
                </a:solidFill>
                <a:latin typeface="Courier New"/>
                <a:cs typeface="Courier New"/>
              </a:rPr>
              <a:t> </a:t>
            </a:r>
            <a:r>
              <a:rPr sz="1200" dirty="0">
                <a:solidFill>
                  <a:srgbClr val="FFFFFF"/>
                </a:solidFill>
                <a:latin typeface="Courier New"/>
                <a:cs typeface="Courier New"/>
              </a:rPr>
              <a:t>and</a:t>
            </a:r>
            <a:r>
              <a:rPr sz="1200" spc="-65" dirty="0">
                <a:solidFill>
                  <a:srgbClr val="FFFFFF"/>
                </a:solidFill>
                <a:latin typeface="Courier New"/>
                <a:cs typeface="Courier New"/>
              </a:rPr>
              <a:t> </a:t>
            </a:r>
            <a:r>
              <a:rPr sz="1200" dirty="0">
                <a:solidFill>
                  <a:srgbClr val="FFFFFF"/>
                </a:solidFill>
                <a:latin typeface="Courier New"/>
                <a:cs typeface="Courier New"/>
              </a:rPr>
              <a:t>have</a:t>
            </a:r>
            <a:r>
              <a:rPr sz="1200" spc="-65" dirty="0">
                <a:solidFill>
                  <a:srgbClr val="FFFFFF"/>
                </a:solidFill>
                <a:latin typeface="Courier New"/>
                <a:cs typeface="Courier New"/>
              </a:rPr>
              <a:t> </a:t>
            </a:r>
            <a:r>
              <a:rPr sz="1200" dirty="0">
                <a:solidFill>
                  <a:srgbClr val="FFFFFF"/>
                </a:solidFill>
                <a:latin typeface="Courier New"/>
                <a:cs typeface="Courier New"/>
              </a:rPr>
              <a:t>approximately</a:t>
            </a:r>
            <a:r>
              <a:rPr sz="1200" spc="-60" dirty="0">
                <a:solidFill>
                  <a:srgbClr val="FFFFFF"/>
                </a:solidFill>
                <a:latin typeface="Courier New"/>
                <a:cs typeface="Courier New"/>
              </a:rPr>
              <a:t> </a:t>
            </a:r>
            <a:r>
              <a:rPr sz="1200" dirty="0">
                <a:solidFill>
                  <a:srgbClr val="FFFFFF"/>
                </a:solidFill>
                <a:latin typeface="Courier New"/>
                <a:cs typeface="Courier New"/>
              </a:rPr>
              <a:t>equal</a:t>
            </a:r>
            <a:r>
              <a:rPr sz="1200" spc="-65" dirty="0">
                <a:solidFill>
                  <a:srgbClr val="FFFFFF"/>
                </a:solidFill>
                <a:latin typeface="Courier New"/>
                <a:cs typeface="Courier New"/>
              </a:rPr>
              <a:t> </a:t>
            </a:r>
            <a:r>
              <a:rPr sz="1200" spc="-10" dirty="0">
                <a:solidFill>
                  <a:srgbClr val="FFFFFF"/>
                </a:solidFill>
                <a:latin typeface="Courier New"/>
                <a:cs typeface="Courier New"/>
              </a:rPr>
              <a:t>variances.</a:t>
            </a:r>
            <a:endParaRPr sz="1200">
              <a:latin typeface="Courier New"/>
              <a:cs typeface="Courier New"/>
            </a:endParaRPr>
          </a:p>
        </p:txBody>
      </p:sp>
      <p:pic>
        <p:nvPicPr>
          <p:cNvPr id="4" name="object 4"/>
          <p:cNvPicPr/>
          <p:nvPr/>
        </p:nvPicPr>
        <p:blipFill>
          <a:blip r:embed="rId2" cstate="print"/>
          <a:stretch>
            <a:fillRect/>
          </a:stretch>
        </p:blipFill>
        <p:spPr>
          <a:xfrm>
            <a:off x="3241649" y="2058073"/>
            <a:ext cx="2438361" cy="925476"/>
          </a:xfrm>
          <a:prstGeom prst="rect">
            <a:avLst/>
          </a:prstGeom>
        </p:spPr>
      </p:pic>
      <p:sp>
        <p:nvSpPr>
          <p:cNvPr id="5" name="object 5"/>
          <p:cNvSpPr txBox="1"/>
          <p:nvPr/>
        </p:nvSpPr>
        <p:spPr>
          <a:xfrm>
            <a:off x="726150" y="3091297"/>
            <a:ext cx="7706359" cy="1478280"/>
          </a:xfrm>
          <a:prstGeom prst="rect">
            <a:avLst/>
          </a:prstGeom>
        </p:spPr>
        <p:txBody>
          <a:bodyPr vert="horz" wrap="square" lIns="0" tIns="12700" rIns="0" bIns="0" rtlCol="0">
            <a:spAutoFit/>
          </a:bodyPr>
          <a:lstStyle/>
          <a:p>
            <a:pPr marL="12700" marR="96520">
              <a:lnSpc>
                <a:spcPct val="114999"/>
              </a:lnSpc>
              <a:spcBef>
                <a:spcPts val="100"/>
              </a:spcBef>
            </a:pPr>
            <a:r>
              <a:rPr sz="1200" dirty="0">
                <a:solidFill>
                  <a:srgbClr val="FFFFFF"/>
                </a:solidFill>
                <a:latin typeface="Courier New"/>
                <a:cs typeface="Courier New"/>
              </a:rPr>
              <a:t>If</a:t>
            </a:r>
            <a:r>
              <a:rPr sz="1200" spc="-40" dirty="0">
                <a:solidFill>
                  <a:srgbClr val="FFFFFF"/>
                </a:solidFill>
                <a:latin typeface="Courier New"/>
                <a:cs typeface="Courier New"/>
              </a:rPr>
              <a:t> </a:t>
            </a:r>
            <a:r>
              <a:rPr sz="1200" dirty="0">
                <a:solidFill>
                  <a:srgbClr val="FFFFFF"/>
                </a:solidFill>
                <a:latin typeface="Courier New"/>
                <a:cs typeface="Courier New"/>
              </a:rPr>
              <a:t>the</a:t>
            </a:r>
            <a:r>
              <a:rPr sz="1200" spc="-35" dirty="0">
                <a:solidFill>
                  <a:srgbClr val="FFFFFF"/>
                </a:solidFill>
                <a:latin typeface="Courier New"/>
                <a:cs typeface="Courier New"/>
              </a:rPr>
              <a:t> </a:t>
            </a:r>
            <a:r>
              <a:rPr sz="1200" dirty="0">
                <a:solidFill>
                  <a:srgbClr val="FFFFFF"/>
                </a:solidFill>
                <a:latin typeface="Courier New"/>
                <a:cs typeface="Courier New"/>
              </a:rPr>
              <a:t>absolute</a:t>
            </a:r>
            <a:r>
              <a:rPr sz="1200" spc="-35" dirty="0">
                <a:solidFill>
                  <a:srgbClr val="FFFFFF"/>
                </a:solidFill>
                <a:latin typeface="Courier New"/>
                <a:cs typeface="Courier New"/>
              </a:rPr>
              <a:t> </a:t>
            </a:r>
            <a:r>
              <a:rPr sz="1200" dirty="0">
                <a:solidFill>
                  <a:srgbClr val="FFFFFF"/>
                </a:solidFill>
                <a:latin typeface="Courier New"/>
                <a:cs typeface="Courier New"/>
              </a:rPr>
              <a:t>value</a:t>
            </a:r>
            <a:r>
              <a:rPr sz="1200" spc="-35" dirty="0">
                <a:solidFill>
                  <a:srgbClr val="FFFFFF"/>
                </a:solidFill>
                <a:latin typeface="Courier New"/>
                <a:cs typeface="Courier New"/>
              </a:rPr>
              <a:t> </a:t>
            </a:r>
            <a:r>
              <a:rPr sz="1200" dirty="0">
                <a:solidFill>
                  <a:srgbClr val="FFFFFF"/>
                </a:solidFill>
                <a:latin typeface="Courier New"/>
                <a:cs typeface="Courier New"/>
              </a:rPr>
              <a:t>of</a:t>
            </a:r>
            <a:r>
              <a:rPr sz="1200" spc="-35" dirty="0">
                <a:solidFill>
                  <a:srgbClr val="FFFFFF"/>
                </a:solidFill>
                <a:latin typeface="Courier New"/>
                <a:cs typeface="Courier New"/>
              </a:rPr>
              <a:t> </a:t>
            </a:r>
            <a:r>
              <a:rPr sz="1200" dirty="0">
                <a:solidFill>
                  <a:srgbClr val="FFFFFF"/>
                </a:solidFill>
                <a:latin typeface="Courier New"/>
                <a:cs typeface="Courier New"/>
              </a:rPr>
              <a:t>the</a:t>
            </a:r>
            <a:r>
              <a:rPr sz="1200" spc="-35" dirty="0">
                <a:solidFill>
                  <a:srgbClr val="FFFFFF"/>
                </a:solidFill>
                <a:latin typeface="Courier New"/>
                <a:cs typeface="Courier New"/>
              </a:rPr>
              <a:t> </a:t>
            </a:r>
            <a:r>
              <a:rPr sz="1200" spc="-10" dirty="0">
                <a:solidFill>
                  <a:srgbClr val="FFFFFF"/>
                </a:solidFill>
                <a:latin typeface="Courier New"/>
                <a:cs typeface="Courier New"/>
              </a:rPr>
              <a:t>t-</a:t>
            </a:r>
            <a:r>
              <a:rPr sz="1200" dirty="0">
                <a:solidFill>
                  <a:srgbClr val="FFFFFF"/>
                </a:solidFill>
                <a:latin typeface="Courier New"/>
                <a:cs typeface="Courier New"/>
              </a:rPr>
              <a:t>score</a:t>
            </a:r>
            <a:r>
              <a:rPr sz="1200" spc="-40" dirty="0">
                <a:solidFill>
                  <a:srgbClr val="FFFFFF"/>
                </a:solidFill>
                <a:latin typeface="Courier New"/>
                <a:cs typeface="Courier New"/>
              </a:rPr>
              <a:t> </a:t>
            </a:r>
            <a:r>
              <a:rPr sz="1200" dirty="0">
                <a:solidFill>
                  <a:srgbClr val="FFFFFF"/>
                </a:solidFill>
                <a:latin typeface="Courier New"/>
                <a:cs typeface="Courier New"/>
              </a:rPr>
              <a:t>is</a:t>
            </a:r>
            <a:r>
              <a:rPr sz="1200" spc="-35" dirty="0">
                <a:solidFill>
                  <a:srgbClr val="FFFFFF"/>
                </a:solidFill>
                <a:latin typeface="Courier New"/>
                <a:cs typeface="Courier New"/>
              </a:rPr>
              <a:t> </a:t>
            </a:r>
            <a:r>
              <a:rPr sz="1200" dirty="0">
                <a:solidFill>
                  <a:srgbClr val="FFFFFF"/>
                </a:solidFill>
                <a:latin typeface="Courier New"/>
                <a:cs typeface="Courier New"/>
              </a:rPr>
              <a:t>greater</a:t>
            </a:r>
            <a:r>
              <a:rPr sz="1200" spc="-35" dirty="0">
                <a:solidFill>
                  <a:srgbClr val="FFFFFF"/>
                </a:solidFill>
                <a:latin typeface="Courier New"/>
                <a:cs typeface="Courier New"/>
              </a:rPr>
              <a:t> </a:t>
            </a:r>
            <a:r>
              <a:rPr sz="1200" dirty="0">
                <a:solidFill>
                  <a:srgbClr val="FFFFFF"/>
                </a:solidFill>
                <a:latin typeface="Courier New"/>
                <a:cs typeface="Courier New"/>
              </a:rPr>
              <a:t>than</a:t>
            </a:r>
            <a:r>
              <a:rPr sz="1200" spc="-35" dirty="0">
                <a:solidFill>
                  <a:srgbClr val="FFFFFF"/>
                </a:solidFill>
                <a:latin typeface="Courier New"/>
                <a:cs typeface="Courier New"/>
              </a:rPr>
              <a:t> </a:t>
            </a:r>
            <a:r>
              <a:rPr sz="1200" dirty="0">
                <a:solidFill>
                  <a:srgbClr val="FFFFFF"/>
                </a:solidFill>
                <a:latin typeface="Courier New"/>
                <a:cs typeface="Courier New"/>
              </a:rPr>
              <a:t>the</a:t>
            </a:r>
            <a:r>
              <a:rPr sz="1200" spc="-35" dirty="0">
                <a:solidFill>
                  <a:srgbClr val="FFFFFF"/>
                </a:solidFill>
                <a:latin typeface="Courier New"/>
                <a:cs typeface="Courier New"/>
              </a:rPr>
              <a:t> </a:t>
            </a:r>
            <a:r>
              <a:rPr sz="1200" dirty="0">
                <a:solidFill>
                  <a:srgbClr val="FFFFFF"/>
                </a:solidFill>
                <a:latin typeface="Courier New"/>
                <a:cs typeface="Courier New"/>
              </a:rPr>
              <a:t>critical</a:t>
            </a:r>
            <a:r>
              <a:rPr sz="1200" spc="-35" dirty="0">
                <a:solidFill>
                  <a:srgbClr val="FFFFFF"/>
                </a:solidFill>
                <a:latin typeface="Courier New"/>
                <a:cs typeface="Courier New"/>
              </a:rPr>
              <a:t> </a:t>
            </a:r>
            <a:r>
              <a:rPr sz="1200" spc="-10" dirty="0">
                <a:solidFill>
                  <a:srgbClr val="FFFFFF"/>
                </a:solidFill>
                <a:latin typeface="Courier New"/>
                <a:cs typeface="Courier New"/>
              </a:rPr>
              <a:t>t-</a:t>
            </a:r>
            <a:r>
              <a:rPr sz="1200" dirty="0">
                <a:solidFill>
                  <a:srgbClr val="FFFFFF"/>
                </a:solidFill>
                <a:latin typeface="Courier New"/>
                <a:cs typeface="Courier New"/>
              </a:rPr>
              <a:t>value</a:t>
            </a:r>
            <a:r>
              <a:rPr sz="1200" spc="-40" dirty="0">
                <a:solidFill>
                  <a:srgbClr val="FFFFFF"/>
                </a:solidFill>
                <a:latin typeface="Courier New"/>
                <a:cs typeface="Courier New"/>
              </a:rPr>
              <a:t> </a:t>
            </a:r>
            <a:r>
              <a:rPr sz="1200" dirty="0">
                <a:solidFill>
                  <a:srgbClr val="FFFFFF"/>
                </a:solidFill>
                <a:latin typeface="Courier New"/>
                <a:cs typeface="Courier New"/>
              </a:rPr>
              <a:t>(for</a:t>
            </a:r>
            <a:r>
              <a:rPr sz="1200" spc="-35" dirty="0">
                <a:solidFill>
                  <a:srgbClr val="FFFFFF"/>
                </a:solidFill>
                <a:latin typeface="Courier New"/>
                <a:cs typeface="Courier New"/>
              </a:rPr>
              <a:t> </a:t>
            </a:r>
            <a:r>
              <a:rPr sz="1200" spc="-50" dirty="0">
                <a:solidFill>
                  <a:srgbClr val="FFFFFF"/>
                </a:solidFill>
                <a:latin typeface="Courier New"/>
                <a:cs typeface="Courier New"/>
              </a:rPr>
              <a:t>a </a:t>
            </a:r>
            <a:r>
              <a:rPr sz="1200" dirty="0">
                <a:solidFill>
                  <a:srgbClr val="FFFFFF"/>
                </a:solidFill>
                <a:latin typeface="Courier New"/>
                <a:cs typeface="Courier New"/>
              </a:rPr>
              <a:t>critical</a:t>
            </a:r>
            <a:r>
              <a:rPr sz="1200" spc="-35" dirty="0">
                <a:solidFill>
                  <a:srgbClr val="FFFFFF"/>
                </a:solidFill>
                <a:latin typeface="Courier New"/>
                <a:cs typeface="Courier New"/>
              </a:rPr>
              <a:t> </a:t>
            </a:r>
            <a:r>
              <a:rPr sz="1200" dirty="0">
                <a:solidFill>
                  <a:srgbClr val="FFFFFF"/>
                </a:solidFill>
                <a:latin typeface="Courier New"/>
                <a:cs typeface="Courier New"/>
              </a:rPr>
              <a:t>value</a:t>
            </a:r>
            <a:r>
              <a:rPr sz="1200" spc="-35" dirty="0">
                <a:solidFill>
                  <a:srgbClr val="FFFFFF"/>
                </a:solidFill>
                <a:latin typeface="Courier New"/>
                <a:cs typeface="Courier New"/>
              </a:rPr>
              <a:t> </a:t>
            </a:r>
            <a:r>
              <a:rPr sz="1200" dirty="0">
                <a:solidFill>
                  <a:srgbClr val="FFFFFF"/>
                </a:solidFill>
                <a:latin typeface="Courier New"/>
                <a:cs typeface="Courier New"/>
              </a:rPr>
              <a:t>approach)</a:t>
            </a:r>
            <a:r>
              <a:rPr sz="1200" spc="-30" dirty="0">
                <a:solidFill>
                  <a:srgbClr val="FFFFFF"/>
                </a:solidFill>
                <a:latin typeface="Courier New"/>
                <a:cs typeface="Courier New"/>
              </a:rPr>
              <a:t> </a:t>
            </a:r>
            <a:r>
              <a:rPr sz="1200" dirty="0">
                <a:solidFill>
                  <a:srgbClr val="FFFFFF"/>
                </a:solidFill>
                <a:latin typeface="Courier New"/>
                <a:cs typeface="Courier New"/>
              </a:rPr>
              <a:t>or</a:t>
            </a:r>
            <a:r>
              <a:rPr sz="1200" spc="-35" dirty="0">
                <a:solidFill>
                  <a:srgbClr val="FFFFFF"/>
                </a:solidFill>
                <a:latin typeface="Courier New"/>
                <a:cs typeface="Courier New"/>
              </a:rPr>
              <a:t> </a:t>
            </a:r>
            <a:r>
              <a:rPr sz="1200" dirty="0">
                <a:solidFill>
                  <a:srgbClr val="FFFFFF"/>
                </a:solidFill>
                <a:latin typeface="Courier New"/>
                <a:cs typeface="Courier New"/>
              </a:rPr>
              <a:t>if</a:t>
            </a:r>
            <a:r>
              <a:rPr sz="1200" spc="-30" dirty="0">
                <a:solidFill>
                  <a:srgbClr val="FFFFFF"/>
                </a:solidFill>
                <a:latin typeface="Courier New"/>
                <a:cs typeface="Courier New"/>
              </a:rPr>
              <a:t> </a:t>
            </a:r>
            <a:r>
              <a:rPr sz="1200" dirty="0">
                <a:solidFill>
                  <a:srgbClr val="FFFFFF"/>
                </a:solidFill>
                <a:latin typeface="Courier New"/>
                <a:cs typeface="Courier New"/>
              </a:rPr>
              <a:t>the</a:t>
            </a:r>
            <a:r>
              <a:rPr sz="1200" spc="-35" dirty="0">
                <a:solidFill>
                  <a:srgbClr val="FFFFFF"/>
                </a:solidFill>
                <a:latin typeface="Courier New"/>
                <a:cs typeface="Courier New"/>
              </a:rPr>
              <a:t> </a:t>
            </a:r>
            <a:r>
              <a:rPr sz="1200" spc="-10" dirty="0">
                <a:solidFill>
                  <a:srgbClr val="FFFFFF"/>
                </a:solidFill>
                <a:latin typeface="Courier New"/>
                <a:cs typeface="Courier New"/>
              </a:rPr>
              <a:t>p-</a:t>
            </a:r>
            <a:r>
              <a:rPr sz="1200" dirty="0">
                <a:solidFill>
                  <a:srgbClr val="FFFFFF"/>
                </a:solidFill>
                <a:latin typeface="Courier New"/>
                <a:cs typeface="Courier New"/>
              </a:rPr>
              <a:t>value</a:t>
            </a:r>
            <a:r>
              <a:rPr sz="1200" spc="-30" dirty="0">
                <a:solidFill>
                  <a:srgbClr val="FFFFFF"/>
                </a:solidFill>
                <a:latin typeface="Courier New"/>
                <a:cs typeface="Courier New"/>
              </a:rPr>
              <a:t> </a:t>
            </a:r>
            <a:r>
              <a:rPr sz="1200" dirty="0">
                <a:solidFill>
                  <a:srgbClr val="FFFFFF"/>
                </a:solidFill>
                <a:latin typeface="Courier New"/>
                <a:cs typeface="Courier New"/>
              </a:rPr>
              <a:t>is</a:t>
            </a:r>
            <a:r>
              <a:rPr sz="1200" spc="-35" dirty="0">
                <a:solidFill>
                  <a:srgbClr val="FFFFFF"/>
                </a:solidFill>
                <a:latin typeface="Courier New"/>
                <a:cs typeface="Courier New"/>
              </a:rPr>
              <a:t> </a:t>
            </a:r>
            <a:r>
              <a:rPr sz="1200" dirty="0">
                <a:solidFill>
                  <a:srgbClr val="FFFFFF"/>
                </a:solidFill>
                <a:latin typeface="Courier New"/>
                <a:cs typeface="Courier New"/>
              </a:rPr>
              <a:t>less</a:t>
            </a:r>
            <a:r>
              <a:rPr sz="1200" spc="-30" dirty="0">
                <a:solidFill>
                  <a:srgbClr val="FFFFFF"/>
                </a:solidFill>
                <a:latin typeface="Courier New"/>
                <a:cs typeface="Courier New"/>
              </a:rPr>
              <a:t> </a:t>
            </a:r>
            <a:r>
              <a:rPr sz="1200" dirty="0">
                <a:solidFill>
                  <a:srgbClr val="FFFFFF"/>
                </a:solidFill>
                <a:latin typeface="Courier New"/>
                <a:cs typeface="Courier New"/>
              </a:rPr>
              <a:t>than</a:t>
            </a:r>
            <a:r>
              <a:rPr sz="1200" spc="-35" dirty="0">
                <a:solidFill>
                  <a:srgbClr val="FFFFFF"/>
                </a:solidFill>
                <a:latin typeface="Courier New"/>
                <a:cs typeface="Courier New"/>
              </a:rPr>
              <a:t> </a:t>
            </a:r>
            <a:r>
              <a:rPr sz="1200" dirty="0">
                <a:solidFill>
                  <a:srgbClr val="FFFFFF"/>
                </a:solidFill>
                <a:latin typeface="Courier New"/>
                <a:cs typeface="Courier New"/>
              </a:rPr>
              <a:t>α</a:t>
            </a:r>
            <a:r>
              <a:rPr sz="1200" spc="-30" dirty="0">
                <a:solidFill>
                  <a:srgbClr val="FFFFFF"/>
                </a:solidFill>
                <a:latin typeface="Courier New"/>
                <a:cs typeface="Courier New"/>
              </a:rPr>
              <a:t> </a:t>
            </a:r>
            <a:r>
              <a:rPr sz="1200" dirty="0">
                <a:solidFill>
                  <a:srgbClr val="FFFFFF"/>
                </a:solidFill>
                <a:latin typeface="Courier New"/>
                <a:cs typeface="Courier New"/>
              </a:rPr>
              <a:t>(for</a:t>
            </a:r>
            <a:r>
              <a:rPr sz="1200" spc="-35" dirty="0">
                <a:solidFill>
                  <a:srgbClr val="FFFFFF"/>
                </a:solidFill>
                <a:latin typeface="Courier New"/>
                <a:cs typeface="Courier New"/>
              </a:rPr>
              <a:t> </a:t>
            </a:r>
            <a:r>
              <a:rPr sz="1200" dirty="0">
                <a:solidFill>
                  <a:srgbClr val="FFFFFF"/>
                </a:solidFill>
                <a:latin typeface="Courier New"/>
                <a:cs typeface="Courier New"/>
              </a:rPr>
              <a:t>a</a:t>
            </a:r>
            <a:r>
              <a:rPr sz="1200" spc="-35" dirty="0">
                <a:solidFill>
                  <a:srgbClr val="FFFFFF"/>
                </a:solidFill>
                <a:latin typeface="Courier New"/>
                <a:cs typeface="Courier New"/>
              </a:rPr>
              <a:t> </a:t>
            </a:r>
            <a:r>
              <a:rPr sz="1200" spc="-10" dirty="0">
                <a:solidFill>
                  <a:srgbClr val="FFFFFF"/>
                </a:solidFill>
                <a:latin typeface="Courier New"/>
                <a:cs typeface="Courier New"/>
              </a:rPr>
              <a:t>p-</a:t>
            </a:r>
            <a:r>
              <a:rPr sz="1200" dirty="0">
                <a:solidFill>
                  <a:srgbClr val="FFFFFF"/>
                </a:solidFill>
                <a:latin typeface="Courier New"/>
                <a:cs typeface="Courier New"/>
              </a:rPr>
              <a:t>value</a:t>
            </a:r>
            <a:r>
              <a:rPr sz="1200" spc="-30" dirty="0">
                <a:solidFill>
                  <a:srgbClr val="FFFFFF"/>
                </a:solidFill>
                <a:latin typeface="Courier New"/>
                <a:cs typeface="Courier New"/>
              </a:rPr>
              <a:t> </a:t>
            </a:r>
            <a:r>
              <a:rPr sz="1200" spc="-10" dirty="0">
                <a:solidFill>
                  <a:srgbClr val="FFFFFF"/>
                </a:solidFill>
                <a:latin typeface="Courier New"/>
                <a:cs typeface="Courier New"/>
              </a:rPr>
              <a:t>approach), </a:t>
            </a:r>
            <a:r>
              <a:rPr sz="1200" dirty="0">
                <a:solidFill>
                  <a:srgbClr val="FFFFFF"/>
                </a:solidFill>
                <a:latin typeface="Courier New"/>
                <a:cs typeface="Courier New"/>
              </a:rPr>
              <a:t>you</a:t>
            </a:r>
            <a:r>
              <a:rPr sz="1200" spc="-45" dirty="0">
                <a:solidFill>
                  <a:srgbClr val="FFFFFF"/>
                </a:solidFill>
                <a:latin typeface="Courier New"/>
                <a:cs typeface="Courier New"/>
              </a:rPr>
              <a:t> </a:t>
            </a:r>
            <a:r>
              <a:rPr sz="1200" dirty="0">
                <a:solidFill>
                  <a:srgbClr val="FFFFFF"/>
                </a:solidFill>
                <a:latin typeface="Courier New"/>
                <a:cs typeface="Courier New"/>
              </a:rPr>
              <a:t>reject</a:t>
            </a:r>
            <a:r>
              <a:rPr sz="1200" spc="-40" dirty="0">
                <a:solidFill>
                  <a:srgbClr val="FFFFFF"/>
                </a:solidFill>
                <a:latin typeface="Courier New"/>
                <a:cs typeface="Courier New"/>
              </a:rPr>
              <a:t> </a:t>
            </a:r>
            <a:r>
              <a:rPr sz="1200" dirty="0">
                <a:solidFill>
                  <a:srgbClr val="FFFFFF"/>
                </a:solidFill>
                <a:latin typeface="Courier New"/>
                <a:cs typeface="Courier New"/>
              </a:rPr>
              <a:t>the</a:t>
            </a:r>
            <a:r>
              <a:rPr sz="1200" spc="-40" dirty="0">
                <a:solidFill>
                  <a:srgbClr val="FFFFFF"/>
                </a:solidFill>
                <a:latin typeface="Courier New"/>
                <a:cs typeface="Courier New"/>
              </a:rPr>
              <a:t> </a:t>
            </a:r>
            <a:r>
              <a:rPr sz="1200" dirty="0">
                <a:solidFill>
                  <a:srgbClr val="FFFFFF"/>
                </a:solidFill>
                <a:latin typeface="Courier New"/>
                <a:cs typeface="Courier New"/>
              </a:rPr>
              <a:t>null</a:t>
            </a:r>
            <a:r>
              <a:rPr sz="1200" spc="-40" dirty="0">
                <a:solidFill>
                  <a:srgbClr val="FFFFFF"/>
                </a:solidFill>
                <a:latin typeface="Courier New"/>
                <a:cs typeface="Courier New"/>
              </a:rPr>
              <a:t> </a:t>
            </a:r>
            <a:r>
              <a:rPr sz="1200" dirty="0">
                <a:solidFill>
                  <a:srgbClr val="FFFFFF"/>
                </a:solidFill>
                <a:latin typeface="Courier New"/>
                <a:cs typeface="Courier New"/>
              </a:rPr>
              <a:t>hypothesis</a:t>
            </a:r>
            <a:r>
              <a:rPr sz="1200" spc="-40" dirty="0">
                <a:solidFill>
                  <a:srgbClr val="FFFFFF"/>
                </a:solidFill>
                <a:latin typeface="Courier New"/>
                <a:cs typeface="Courier New"/>
              </a:rPr>
              <a:t> </a:t>
            </a:r>
            <a:r>
              <a:rPr sz="1200" dirty="0">
                <a:solidFill>
                  <a:srgbClr val="FFFFFF"/>
                </a:solidFill>
                <a:latin typeface="Courier New"/>
                <a:cs typeface="Courier New"/>
              </a:rPr>
              <a:t>in</a:t>
            </a:r>
            <a:r>
              <a:rPr sz="1200" spc="-40" dirty="0">
                <a:solidFill>
                  <a:srgbClr val="FFFFFF"/>
                </a:solidFill>
                <a:latin typeface="Courier New"/>
                <a:cs typeface="Courier New"/>
              </a:rPr>
              <a:t> </a:t>
            </a:r>
            <a:r>
              <a:rPr sz="1200" dirty="0">
                <a:solidFill>
                  <a:srgbClr val="FFFFFF"/>
                </a:solidFill>
                <a:latin typeface="Courier New"/>
                <a:cs typeface="Courier New"/>
              </a:rPr>
              <a:t>favor</a:t>
            </a:r>
            <a:r>
              <a:rPr sz="1200" spc="-40" dirty="0">
                <a:solidFill>
                  <a:srgbClr val="FFFFFF"/>
                </a:solidFill>
                <a:latin typeface="Courier New"/>
                <a:cs typeface="Courier New"/>
              </a:rPr>
              <a:t> </a:t>
            </a:r>
            <a:r>
              <a:rPr sz="1200" dirty="0">
                <a:solidFill>
                  <a:srgbClr val="FFFFFF"/>
                </a:solidFill>
                <a:latin typeface="Courier New"/>
                <a:cs typeface="Courier New"/>
              </a:rPr>
              <a:t>of</a:t>
            </a:r>
            <a:r>
              <a:rPr sz="1200" spc="-40" dirty="0">
                <a:solidFill>
                  <a:srgbClr val="FFFFFF"/>
                </a:solidFill>
                <a:latin typeface="Courier New"/>
                <a:cs typeface="Courier New"/>
              </a:rPr>
              <a:t> </a:t>
            </a:r>
            <a:r>
              <a:rPr sz="1200" dirty="0">
                <a:solidFill>
                  <a:srgbClr val="FFFFFF"/>
                </a:solidFill>
                <a:latin typeface="Courier New"/>
                <a:cs typeface="Courier New"/>
              </a:rPr>
              <a:t>the</a:t>
            </a:r>
            <a:r>
              <a:rPr sz="1200" spc="-40" dirty="0">
                <a:solidFill>
                  <a:srgbClr val="FFFFFF"/>
                </a:solidFill>
                <a:latin typeface="Courier New"/>
                <a:cs typeface="Courier New"/>
              </a:rPr>
              <a:t> </a:t>
            </a:r>
            <a:r>
              <a:rPr sz="1200" dirty="0">
                <a:solidFill>
                  <a:srgbClr val="FFFFFF"/>
                </a:solidFill>
                <a:latin typeface="Courier New"/>
                <a:cs typeface="Courier New"/>
              </a:rPr>
              <a:t>alternative</a:t>
            </a:r>
            <a:r>
              <a:rPr sz="1200" spc="-45" dirty="0">
                <a:solidFill>
                  <a:srgbClr val="FFFFFF"/>
                </a:solidFill>
                <a:latin typeface="Courier New"/>
                <a:cs typeface="Courier New"/>
              </a:rPr>
              <a:t> </a:t>
            </a:r>
            <a:r>
              <a:rPr sz="1200" spc="-10" dirty="0">
                <a:solidFill>
                  <a:srgbClr val="FFFFFF"/>
                </a:solidFill>
                <a:latin typeface="Courier New"/>
                <a:cs typeface="Courier New"/>
              </a:rPr>
              <a:t>hypothesis.</a:t>
            </a:r>
            <a:endParaRPr sz="1200">
              <a:latin typeface="Courier New"/>
              <a:cs typeface="Courier New"/>
            </a:endParaRPr>
          </a:p>
          <a:p>
            <a:pPr>
              <a:lnSpc>
                <a:spcPct val="100000"/>
              </a:lnSpc>
              <a:spcBef>
                <a:spcPts val="140"/>
              </a:spcBef>
            </a:pPr>
            <a:endParaRPr sz="1200">
              <a:latin typeface="Courier New"/>
              <a:cs typeface="Courier New"/>
            </a:endParaRPr>
          </a:p>
          <a:p>
            <a:pPr marL="12700" marR="5080">
              <a:lnSpc>
                <a:spcPct val="114999"/>
              </a:lnSpc>
            </a:pPr>
            <a:r>
              <a:rPr sz="1200" dirty="0">
                <a:solidFill>
                  <a:srgbClr val="FFFFFF"/>
                </a:solidFill>
                <a:latin typeface="Courier New"/>
                <a:cs typeface="Courier New"/>
              </a:rPr>
              <a:t>If</a:t>
            </a:r>
            <a:r>
              <a:rPr sz="1200" spc="-35" dirty="0">
                <a:solidFill>
                  <a:srgbClr val="FFFFFF"/>
                </a:solidFill>
                <a:latin typeface="Courier New"/>
                <a:cs typeface="Courier New"/>
              </a:rPr>
              <a:t> </a:t>
            </a:r>
            <a:r>
              <a:rPr sz="1200" dirty="0">
                <a:solidFill>
                  <a:srgbClr val="FFFFFF"/>
                </a:solidFill>
                <a:latin typeface="Courier New"/>
                <a:cs typeface="Courier New"/>
              </a:rPr>
              <a:t>the</a:t>
            </a:r>
            <a:r>
              <a:rPr sz="1200" spc="-30" dirty="0">
                <a:solidFill>
                  <a:srgbClr val="FFFFFF"/>
                </a:solidFill>
                <a:latin typeface="Courier New"/>
                <a:cs typeface="Courier New"/>
              </a:rPr>
              <a:t> </a:t>
            </a:r>
            <a:r>
              <a:rPr sz="1200" dirty="0">
                <a:solidFill>
                  <a:srgbClr val="FFFFFF"/>
                </a:solidFill>
                <a:latin typeface="Courier New"/>
                <a:cs typeface="Courier New"/>
              </a:rPr>
              <a:t>absolute</a:t>
            </a:r>
            <a:r>
              <a:rPr sz="1200" spc="-35" dirty="0">
                <a:solidFill>
                  <a:srgbClr val="FFFFFF"/>
                </a:solidFill>
                <a:latin typeface="Courier New"/>
                <a:cs typeface="Courier New"/>
              </a:rPr>
              <a:t> </a:t>
            </a:r>
            <a:r>
              <a:rPr sz="1200" dirty="0">
                <a:solidFill>
                  <a:srgbClr val="FFFFFF"/>
                </a:solidFill>
                <a:latin typeface="Courier New"/>
                <a:cs typeface="Courier New"/>
              </a:rPr>
              <a:t>value</a:t>
            </a:r>
            <a:r>
              <a:rPr sz="1200" spc="-30" dirty="0">
                <a:solidFill>
                  <a:srgbClr val="FFFFFF"/>
                </a:solidFill>
                <a:latin typeface="Courier New"/>
                <a:cs typeface="Courier New"/>
              </a:rPr>
              <a:t> </a:t>
            </a:r>
            <a:r>
              <a:rPr sz="1200" dirty="0">
                <a:solidFill>
                  <a:srgbClr val="FFFFFF"/>
                </a:solidFill>
                <a:latin typeface="Courier New"/>
                <a:cs typeface="Courier New"/>
              </a:rPr>
              <a:t>of</a:t>
            </a:r>
            <a:r>
              <a:rPr sz="1200" spc="-35" dirty="0">
                <a:solidFill>
                  <a:srgbClr val="FFFFFF"/>
                </a:solidFill>
                <a:latin typeface="Courier New"/>
                <a:cs typeface="Courier New"/>
              </a:rPr>
              <a:t> </a:t>
            </a:r>
            <a:r>
              <a:rPr sz="1200" dirty="0">
                <a:solidFill>
                  <a:srgbClr val="FFFFFF"/>
                </a:solidFill>
                <a:latin typeface="Courier New"/>
                <a:cs typeface="Courier New"/>
              </a:rPr>
              <a:t>the</a:t>
            </a:r>
            <a:r>
              <a:rPr sz="1200" spc="-30" dirty="0">
                <a:solidFill>
                  <a:srgbClr val="FFFFFF"/>
                </a:solidFill>
                <a:latin typeface="Courier New"/>
                <a:cs typeface="Courier New"/>
              </a:rPr>
              <a:t> </a:t>
            </a:r>
            <a:r>
              <a:rPr sz="1200" spc="-10" dirty="0">
                <a:solidFill>
                  <a:srgbClr val="FFFFFF"/>
                </a:solidFill>
                <a:latin typeface="Courier New"/>
                <a:cs typeface="Courier New"/>
              </a:rPr>
              <a:t>t-</a:t>
            </a:r>
            <a:r>
              <a:rPr sz="1200" dirty="0">
                <a:solidFill>
                  <a:srgbClr val="FFFFFF"/>
                </a:solidFill>
                <a:latin typeface="Courier New"/>
                <a:cs typeface="Courier New"/>
              </a:rPr>
              <a:t>score</a:t>
            </a:r>
            <a:r>
              <a:rPr sz="1200" spc="-35" dirty="0">
                <a:solidFill>
                  <a:srgbClr val="FFFFFF"/>
                </a:solidFill>
                <a:latin typeface="Courier New"/>
                <a:cs typeface="Courier New"/>
              </a:rPr>
              <a:t> </a:t>
            </a:r>
            <a:r>
              <a:rPr sz="1200" dirty="0">
                <a:solidFill>
                  <a:srgbClr val="FFFFFF"/>
                </a:solidFill>
                <a:latin typeface="Courier New"/>
                <a:cs typeface="Courier New"/>
              </a:rPr>
              <a:t>is</a:t>
            </a:r>
            <a:r>
              <a:rPr sz="1200" spc="-30" dirty="0">
                <a:solidFill>
                  <a:srgbClr val="FFFFFF"/>
                </a:solidFill>
                <a:latin typeface="Courier New"/>
                <a:cs typeface="Courier New"/>
              </a:rPr>
              <a:t> </a:t>
            </a:r>
            <a:r>
              <a:rPr sz="1200" dirty="0">
                <a:solidFill>
                  <a:srgbClr val="FFFFFF"/>
                </a:solidFill>
                <a:latin typeface="Courier New"/>
                <a:cs typeface="Courier New"/>
              </a:rPr>
              <a:t>less</a:t>
            </a:r>
            <a:r>
              <a:rPr sz="1200" spc="-35" dirty="0">
                <a:solidFill>
                  <a:srgbClr val="FFFFFF"/>
                </a:solidFill>
                <a:latin typeface="Courier New"/>
                <a:cs typeface="Courier New"/>
              </a:rPr>
              <a:t> </a:t>
            </a:r>
            <a:r>
              <a:rPr sz="1200" dirty="0">
                <a:solidFill>
                  <a:srgbClr val="FFFFFF"/>
                </a:solidFill>
                <a:latin typeface="Courier New"/>
                <a:cs typeface="Courier New"/>
              </a:rPr>
              <a:t>than</a:t>
            </a:r>
            <a:r>
              <a:rPr sz="1200" spc="-30" dirty="0">
                <a:solidFill>
                  <a:srgbClr val="FFFFFF"/>
                </a:solidFill>
                <a:latin typeface="Courier New"/>
                <a:cs typeface="Courier New"/>
              </a:rPr>
              <a:t> </a:t>
            </a:r>
            <a:r>
              <a:rPr sz="1200" dirty="0">
                <a:solidFill>
                  <a:srgbClr val="FFFFFF"/>
                </a:solidFill>
                <a:latin typeface="Courier New"/>
                <a:cs typeface="Courier New"/>
              </a:rPr>
              <a:t>or</a:t>
            </a:r>
            <a:r>
              <a:rPr sz="1200" spc="-35" dirty="0">
                <a:solidFill>
                  <a:srgbClr val="FFFFFF"/>
                </a:solidFill>
                <a:latin typeface="Courier New"/>
                <a:cs typeface="Courier New"/>
              </a:rPr>
              <a:t> </a:t>
            </a:r>
            <a:r>
              <a:rPr sz="1200" dirty="0">
                <a:solidFill>
                  <a:srgbClr val="FFFFFF"/>
                </a:solidFill>
                <a:latin typeface="Courier New"/>
                <a:cs typeface="Courier New"/>
              </a:rPr>
              <a:t>equal</a:t>
            </a:r>
            <a:r>
              <a:rPr sz="1200" spc="-30" dirty="0">
                <a:solidFill>
                  <a:srgbClr val="FFFFFF"/>
                </a:solidFill>
                <a:latin typeface="Courier New"/>
                <a:cs typeface="Courier New"/>
              </a:rPr>
              <a:t> </a:t>
            </a:r>
            <a:r>
              <a:rPr sz="1200" dirty="0">
                <a:solidFill>
                  <a:srgbClr val="FFFFFF"/>
                </a:solidFill>
                <a:latin typeface="Courier New"/>
                <a:cs typeface="Courier New"/>
              </a:rPr>
              <a:t>to</a:t>
            </a:r>
            <a:r>
              <a:rPr sz="1200" spc="-30" dirty="0">
                <a:solidFill>
                  <a:srgbClr val="FFFFFF"/>
                </a:solidFill>
                <a:latin typeface="Courier New"/>
                <a:cs typeface="Courier New"/>
              </a:rPr>
              <a:t> </a:t>
            </a:r>
            <a:r>
              <a:rPr sz="1200" dirty="0">
                <a:solidFill>
                  <a:srgbClr val="FFFFFF"/>
                </a:solidFill>
                <a:latin typeface="Courier New"/>
                <a:cs typeface="Courier New"/>
              </a:rPr>
              <a:t>the</a:t>
            </a:r>
            <a:r>
              <a:rPr sz="1200" spc="-35" dirty="0">
                <a:solidFill>
                  <a:srgbClr val="FFFFFF"/>
                </a:solidFill>
                <a:latin typeface="Courier New"/>
                <a:cs typeface="Courier New"/>
              </a:rPr>
              <a:t> </a:t>
            </a:r>
            <a:r>
              <a:rPr sz="1200" dirty="0">
                <a:solidFill>
                  <a:srgbClr val="FFFFFF"/>
                </a:solidFill>
                <a:latin typeface="Courier New"/>
                <a:cs typeface="Courier New"/>
              </a:rPr>
              <a:t>critical</a:t>
            </a:r>
            <a:r>
              <a:rPr sz="1200" spc="-30" dirty="0">
                <a:solidFill>
                  <a:srgbClr val="FFFFFF"/>
                </a:solidFill>
                <a:latin typeface="Courier New"/>
                <a:cs typeface="Courier New"/>
              </a:rPr>
              <a:t> </a:t>
            </a:r>
            <a:r>
              <a:rPr sz="1200" spc="-10" dirty="0">
                <a:solidFill>
                  <a:srgbClr val="FFFFFF"/>
                </a:solidFill>
                <a:latin typeface="Courier New"/>
                <a:cs typeface="Courier New"/>
              </a:rPr>
              <a:t>t-value </a:t>
            </a:r>
            <a:r>
              <a:rPr sz="1200" dirty="0">
                <a:solidFill>
                  <a:srgbClr val="FFFFFF"/>
                </a:solidFill>
                <a:latin typeface="Courier New"/>
                <a:cs typeface="Courier New"/>
              </a:rPr>
              <a:t>(for</a:t>
            </a:r>
            <a:r>
              <a:rPr sz="1200" spc="-35" dirty="0">
                <a:solidFill>
                  <a:srgbClr val="FFFFFF"/>
                </a:solidFill>
                <a:latin typeface="Courier New"/>
                <a:cs typeface="Courier New"/>
              </a:rPr>
              <a:t> </a:t>
            </a:r>
            <a:r>
              <a:rPr sz="1200" dirty="0">
                <a:solidFill>
                  <a:srgbClr val="FFFFFF"/>
                </a:solidFill>
                <a:latin typeface="Courier New"/>
                <a:cs typeface="Courier New"/>
              </a:rPr>
              <a:t>a</a:t>
            </a:r>
            <a:r>
              <a:rPr sz="1200" spc="-35" dirty="0">
                <a:solidFill>
                  <a:srgbClr val="FFFFFF"/>
                </a:solidFill>
                <a:latin typeface="Courier New"/>
                <a:cs typeface="Courier New"/>
              </a:rPr>
              <a:t> </a:t>
            </a:r>
            <a:r>
              <a:rPr sz="1200" dirty="0">
                <a:solidFill>
                  <a:srgbClr val="FFFFFF"/>
                </a:solidFill>
                <a:latin typeface="Courier New"/>
                <a:cs typeface="Courier New"/>
              </a:rPr>
              <a:t>critical</a:t>
            </a:r>
            <a:r>
              <a:rPr sz="1200" spc="-30" dirty="0">
                <a:solidFill>
                  <a:srgbClr val="FFFFFF"/>
                </a:solidFill>
                <a:latin typeface="Courier New"/>
                <a:cs typeface="Courier New"/>
              </a:rPr>
              <a:t> </a:t>
            </a:r>
            <a:r>
              <a:rPr sz="1200" dirty="0">
                <a:solidFill>
                  <a:srgbClr val="FFFFFF"/>
                </a:solidFill>
                <a:latin typeface="Courier New"/>
                <a:cs typeface="Courier New"/>
              </a:rPr>
              <a:t>value</a:t>
            </a:r>
            <a:r>
              <a:rPr sz="1200" spc="-35" dirty="0">
                <a:solidFill>
                  <a:srgbClr val="FFFFFF"/>
                </a:solidFill>
                <a:latin typeface="Courier New"/>
                <a:cs typeface="Courier New"/>
              </a:rPr>
              <a:t> </a:t>
            </a:r>
            <a:r>
              <a:rPr sz="1200" dirty="0">
                <a:solidFill>
                  <a:srgbClr val="FFFFFF"/>
                </a:solidFill>
                <a:latin typeface="Courier New"/>
                <a:cs typeface="Courier New"/>
              </a:rPr>
              <a:t>approach)</a:t>
            </a:r>
            <a:r>
              <a:rPr sz="1200" spc="-30" dirty="0">
                <a:solidFill>
                  <a:srgbClr val="FFFFFF"/>
                </a:solidFill>
                <a:latin typeface="Courier New"/>
                <a:cs typeface="Courier New"/>
              </a:rPr>
              <a:t> </a:t>
            </a:r>
            <a:r>
              <a:rPr sz="1200" dirty="0">
                <a:solidFill>
                  <a:srgbClr val="FFFFFF"/>
                </a:solidFill>
                <a:latin typeface="Courier New"/>
                <a:cs typeface="Courier New"/>
              </a:rPr>
              <a:t>or</a:t>
            </a:r>
            <a:r>
              <a:rPr sz="1200" spc="-35" dirty="0">
                <a:solidFill>
                  <a:srgbClr val="FFFFFF"/>
                </a:solidFill>
                <a:latin typeface="Courier New"/>
                <a:cs typeface="Courier New"/>
              </a:rPr>
              <a:t> </a:t>
            </a:r>
            <a:r>
              <a:rPr sz="1200" dirty="0">
                <a:solidFill>
                  <a:srgbClr val="FFFFFF"/>
                </a:solidFill>
                <a:latin typeface="Courier New"/>
                <a:cs typeface="Courier New"/>
              </a:rPr>
              <a:t>if</a:t>
            </a:r>
            <a:r>
              <a:rPr sz="1200" spc="-30" dirty="0">
                <a:solidFill>
                  <a:srgbClr val="FFFFFF"/>
                </a:solidFill>
                <a:latin typeface="Courier New"/>
                <a:cs typeface="Courier New"/>
              </a:rPr>
              <a:t> </a:t>
            </a:r>
            <a:r>
              <a:rPr sz="1200" dirty="0">
                <a:solidFill>
                  <a:srgbClr val="FFFFFF"/>
                </a:solidFill>
                <a:latin typeface="Courier New"/>
                <a:cs typeface="Courier New"/>
              </a:rPr>
              <a:t>the</a:t>
            </a:r>
            <a:r>
              <a:rPr sz="1200" spc="-35" dirty="0">
                <a:solidFill>
                  <a:srgbClr val="FFFFFF"/>
                </a:solidFill>
                <a:latin typeface="Courier New"/>
                <a:cs typeface="Courier New"/>
              </a:rPr>
              <a:t> </a:t>
            </a:r>
            <a:r>
              <a:rPr sz="1200" spc="-10" dirty="0">
                <a:solidFill>
                  <a:srgbClr val="FFFFFF"/>
                </a:solidFill>
                <a:latin typeface="Courier New"/>
                <a:cs typeface="Courier New"/>
              </a:rPr>
              <a:t>p-</a:t>
            </a:r>
            <a:r>
              <a:rPr sz="1200" dirty="0">
                <a:solidFill>
                  <a:srgbClr val="FFFFFF"/>
                </a:solidFill>
                <a:latin typeface="Courier New"/>
                <a:cs typeface="Courier New"/>
              </a:rPr>
              <a:t>value</a:t>
            </a:r>
            <a:r>
              <a:rPr sz="1200" spc="-30" dirty="0">
                <a:solidFill>
                  <a:srgbClr val="FFFFFF"/>
                </a:solidFill>
                <a:latin typeface="Courier New"/>
                <a:cs typeface="Courier New"/>
              </a:rPr>
              <a:t> </a:t>
            </a:r>
            <a:r>
              <a:rPr sz="1200" dirty="0">
                <a:solidFill>
                  <a:srgbClr val="FFFFFF"/>
                </a:solidFill>
                <a:latin typeface="Courier New"/>
                <a:cs typeface="Courier New"/>
              </a:rPr>
              <a:t>is</a:t>
            </a:r>
            <a:r>
              <a:rPr sz="1200" spc="-35" dirty="0">
                <a:solidFill>
                  <a:srgbClr val="FFFFFF"/>
                </a:solidFill>
                <a:latin typeface="Courier New"/>
                <a:cs typeface="Courier New"/>
              </a:rPr>
              <a:t> </a:t>
            </a:r>
            <a:r>
              <a:rPr sz="1200" dirty="0">
                <a:solidFill>
                  <a:srgbClr val="FFFFFF"/>
                </a:solidFill>
                <a:latin typeface="Courier New"/>
                <a:cs typeface="Courier New"/>
              </a:rPr>
              <a:t>greater</a:t>
            </a:r>
            <a:r>
              <a:rPr sz="1200" spc="-35" dirty="0">
                <a:solidFill>
                  <a:srgbClr val="FFFFFF"/>
                </a:solidFill>
                <a:latin typeface="Courier New"/>
                <a:cs typeface="Courier New"/>
              </a:rPr>
              <a:t> </a:t>
            </a:r>
            <a:r>
              <a:rPr sz="1200" dirty="0">
                <a:solidFill>
                  <a:srgbClr val="FFFFFF"/>
                </a:solidFill>
                <a:latin typeface="Courier New"/>
                <a:cs typeface="Courier New"/>
              </a:rPr>
              <a:t>than</a:t>
            </a:r>
            <a:r>
              <a:rPr sz="1200" spc="-30" dirty="0">
                <a:solidFill>
                  <a:srgbClr val="FFFFFF"/>
                </a:solidFill>
                <a:latin typeface="Courier New"/>
                <a:cs typeface="Courier New"/>
              </a:rPr>
              <a:t> </a:t>
            </a:r>
            <a:r>
              <a:rPr sz="1200" dirty="0">
                <a:solidFill>
                  <a:srgbClr val="FFFFFF"/>
                </a:solidFill>
                <a:latin typeface="Courier New"/>
                <a:cs typeface="Courier New"/>
              </a:rPr>
              <a:t>or</a:t>
            </a:r>
            <a:r>
              <a:rPr sz="1200" spc="-35" dirty="0">
                <a:solidFill>
                  <a:srgbClr val="FFFFFF"/>
                </a:solidFill>
                <a:latin typeface="Courier New"/>
                <a:cs typeface="Courier New"/>
              </a:rPr>
              <a:t> </a:t>
            </a:r>
            <a:r>
              <a:rPr sz="1200" dirty="0">
                <a:solidFill>
                  <a:srgbClr val="FFFFFF"/>
                </a:solidFill>
                <a:latin typeface="Courier New"/>
                <a:cs typeface="Courier New"/>
              </a:rPr>
              <a:t>equal</a:t>
            </a:r>
            <a:r>
              <a:rPr sz="1200" spc="-30" dirty="0">
                <a:solidFill>
                  <a:srgbClr val="FFFFFF"/>
                </a:solidFill>
                <a:latin typeface="Courier New"/>
                <a:cs typeface="Courier New"/>
              </a:rPr>
              <a:t> </a:t>
            </a:r>
            <a:r>
              <a:rPr sz="1200" dirty="0">
                <a:solidFill>
                  <a:srgbClr val="FFFFFF"/>
                </a:solidFill>
                <a:latin typeface="Courier New"/>
                <a:cs typeface="Courier New"/>
              </a:rPr>
              <a:t>to</a:t>
            </a:r>
            <a:r>
              <a:rPr sz="1200" spc="-35" dirty="0">
                <a:solidFill>
                  <a:srgbClr val="FFFFFF"/>
                </a:solidFill>
                <a:latin typeface="Courier New"/>
                <a:cs typeface="Courier New"/>
              </a:rPr>
              <a:t> </a:t>
            </a:r>
            <a:r>
              <a:rPr sz="1200" dirty="0">
                <a:solidFill>
                  <a:srgbClr val="FFFFFF"/>
                </a:solidFill>
                <a:latin typeface="Courier New"/>
                <a:cs typeface="Courier New"/>
              </a:rPr>
              <a:t>α</a:t>
            </a:r>
            <a:r>
              <a:rPr sz="1200" spc="-30" dirty="0">
                <a:solidFill>
                  <a:srgbClr val="FFFFFF"/>
                </a:solidFill>
                <a:latin typeface="Courier New"/>
                <a:cs typeface="Courier New"/>
              </a:rPr>
              <a:t> </a:t>
            </a:r>
            <a:r>
              <a:rPr sz="1200" spc="-20" dirty="0">
                <a:solidFill>
                  <a:srgbClr val="FFFFFF"/>
                </a:solidFill>
                <a:latin typeface="Courier New"/>
                <a:cs typeface="Courier New"/>
              </a:rPr>
              <a:t>(for </a:t>
            </a:r>
            <a:r>
              <a:rPr sz="1200" dirty="0">
                <a:solidFill>
                  <a:srgbClr val="FFFFFF"/>
                </a:solidFill>
                <a:latin typeface="Courier New"/>
                <a:cs typeface="Courier New"/>
              </a:rPr>
              <a:t>a</a:t>
            </a:r>
            <a:r>
              <a:rPr sz="1200" spc="-35" dirty="0">
                <a:solidFill>
                  <a:srgbClr val="FFFFFF"/>
                </a:solidFill>
                <a:latin typeface="Courier New"/>
                <a:cs typeface="Courier New"/>
              </a:rPr>
              <a:t> </a:t>
            </a:r>
            <a:r>
              <a:rPr sz="1200" spc="-10" dirty="0">
                <a:solidFill>
                  <a:srgbClr val="FFFFFF"/>
                </a:solidFill>
                <a:latin typeface="Courier New"/>
                <a:cs typeface="Courier New"/>
              </a:rPr>
              <a:t>p-</a:t>
            </a:r>
            <a:r>
              <a:rPr sz="1200" dirty="0">
                <a:solidFill>
                  <a:srgbClr val="FFFFFF"/>
                </a:solidFill>
                <a:latin typeface="Courier New"/>
                <a:cs typeface="Courier New"/>
              </a:rPr>
              <a:t>value</a:t>
            </a:r>
            <a:r>
              <a:rPr sz="1200" spc="-35" dirty="0">
                <a:solidFill>
                  <a:srgbClr val="FFFFFF"/>
                </a:solidFill>
                <a:latin typeface="Courier New"/>
                <a:cs typeface="Courier New"/>
              </a:rPr>
              <a:t> </a:t>
            </a:r>
            <a:r>
              <a:rPr sz="1200" dirty="0">
                <a:solidFill>
                  <a:srgbClr val="FFFFFF"/>
                </a:solidFill>
                <a:latin typeface="Courier New"/>
                <a:cs typeface="Courier New"/>
              </a:rPr>
              <a:t>approach),</a:t>
            </a:r>
            <a:r>
              <a:rPr sz="1200" spc="-35" dirty="0">
                <a:solidFill>
                  <a:srgbClr val="FFFFFF"/>
                </a:solidFill>
                <a:latin typeface="Courier New"/>
                <a:cs typeface="Courier New"/>
              </a:rPr>
              <a:t> </a:t>
            </a:r>
            <a:r>
              <a:rPr sz="1200" dirty="0">
                <a:solidFill>
                  <a:srgbClr val="FFFFFF"/>
                </a:solidFill>
                <a:latin typeface="Courier New"/>
                <a:cs typeface="Courier New"/>
              </a:rPr>
              <a:t>you</a:t>
            </a:r>
            <a:r>
              <a:rPr sz="1200" spc="-35" dirty="0">
                <a:solidFill>
                  <a:srgbClr val="FFFFFF"/>
                </a:solidFill>
                <a:latin typeface="Courier New"/>
                <a:cs typeface="Courier New"/>
              </a:rPr>
              <a:t> </a:t>
            </a:r>
            <a:r>
              <a:rPr sz="1200" dirty="0">
                <a:solidFill>
                  <a:srgbClr val="FFFFFF"/>
                </a:solidFill>
                <a:latin typeface="Courier New"/>
                <a:cs typeface="Courier New"/>
              </a:rPr>
              <a:t>fail</a:t>
            </a:r>
            <a:r>
              <a:rPr sz="1200" spc="-35" dirty="0">
                <a:solidFill>
                  <a:srgbClr val="FFFFFF"/>
                </a:solidFill>
                <a:latin typeface="Courier New"/>
                <a:cs typeface="Courier New"/>
              </a:rPr>
              <a:t> </a:t>
            </a:r>
            <a:r>
              <a:rPr sz="1200" dirty="0">
                <a:solidFill>
                  <a:srgbClr val="FFFFFF"/>
                </a:solidFill>
                <a:latin typeface="Courier New"/>
                <a:cs typeface="Courier New"/>
              </a:rPr>
              <a:t>to</a:t>
            </a:r>
            <a:r>
              <a:rPr sz="1200" spc="-35" dirty="0">
                <a:solidFill>
                  <a:srgbClr val="FFFFFF"/>
                </a:solidFill>
                <a:latin typeface="Courier New"/>
                <a:cs typeface="Courier New"/>
              </a:rPr>
              <a:t> </a:t>
            </a:r>
            <a:r>
              <a:rPr sz="1200" dirty="0">
                <a:solidFill>
                  <a:srgbClr val="FFFFFF"/>
                </a:solidFill>
                <a:latin typeface="Courier New"/>
                <a:cs typeface="Courier New"/>
              </a:rPr>
              <a:t>reject</a:t>
            </a:r>
            <a:r>
              <a:rPr sz="1200" spc="-35" dirty="0">
                <a:solidFill>
                  <a:srgbClr val="FFFFFF"/>
                </a:solidFill>
                <a:latin typeface="Courier New"/>
                <a:cs typeface="Courier New"/>
              </a:rPr>
              <a:t> </a:t>
            </a:r>
            <a:r>
              <a:rPr sz="1200" dirty="0">
                <a:solidFill>
                  <a:srgbClr val="FFFFFF"/>
                </a:solidFill>
                <a:latin typeface="Courier New"/>
                <a:cs typeface="Courier New"/>
              </a:rPr>
              <a:t>the</a:t>
            </a:r>
            <a:r>
              <a:rPr sz="1200" spc="-35" dirty="0">
                <a:solidFill>
                  <a:srgbClr val="FFFFFF"/>
                </a:solidFill>
                <a:latin typeface="Courier New"/>
                <a:cs typeface="Courier New"/>
              </a:rPr>
              <a:t> </a:t>
            </a:r>
            <a:r>
              <a:rPr sz="1200" dirty="0">
                <a:solidFill>
                  <a:srgbClr val="FFFFFF"/>
                </a:solidFill>
                <a:latin typeface="Courier New"/>
                <a:cs typeface="Courier New"/>
              </a:rPr>
              <a:t>null</a:t>
            </a:r>
            <a:r>
              <a:rPr sz="1200" spc="-35" dirty="0">
                <a:solidFill>
                  <a:srgbClr val="FFFFFF"/>
                </a:solidFill>
                <a:latin typeface="Courier New"/>
                <a:cs typeface="Courier New"/>
              </a:rPr>
              <a:t> </a:t>
            </a:r>
            <a:r>
              <a:rPr sz="1200" spc="-10" dirty="0">
                <a:solidFill>
                  <a:srgbClr val="FFFFFF"/>
                </a:solidFill>
                <a:latin typeface="Courier New"/>
                <a:cs typeface="Courier New"/>
              </a:rPr>
              <a:t>hypothesis.</a:t>
            </a:r>
            <a:endParaRPr sz="1200">
              <a:latin typeface="Courier New"/>
              <a:cs typeface="Courier New"/>
            </a:endParaRPr>
          </a:p>
        </p:txBody>
      </p:sp>
      <p:sp>
        <p:nvSpPr>
          <p:cNvPr id="6" name="object 6"/>
          <p:cNvSpPr txBox="1"/>
          <p:nvPr/>
        </p:nvSpPr>
        <p:spPr>
          <a:xfrm>
            <a:off x="495814"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7" name="object 7"/>
          <p:cNvSpPr txBox="1">
            <a:spLocks noGrp="1"/>
          </p:cNvSpPr>
          <p:nvPr>
            <p:ph type="dt" sz="half" idx="6"/>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dirty="0"/>
              <a:t>1</a:t>
            </a:r>
            <a:r>
              <a:rPr spc="-5" dirty="0"/>
              <a:t> </a:t>
            </a:r>
            <a:r>
              <a:rPr spc="-50" dirty="0"/>
              <a:t>1</a:t>
            </a:r>
          </a:p>
        </p:txBody>
      </p:sp>
      <p:sp>
        <p:nvSpPr>
          <p:cNvPr id="8" name="object 8"/>
          <p:cNvSpPr txBox="1">
            <a:spLocks noGrp="1"/>
          </p:cNvSpPr>
          <p:nvPr>
            <p:ph type="ftr" sz="quarter" idx="5"/>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spc="-50" dirty="0"/>
              <a:t>1</a:t>
            </a:r>
          </a:p>
        </p:txBody>
      </p:sp>
      <p:sp>
        <p:nvSpPr>
          <p:cNvPr id="9" name="object 9"/>
          <p:cNvSpPr txBox="1"/>
          <p:nvPr/>
        </p:nvSpPr>
        <p:spPr>
          <a:xfrm>
            <a:off x="2324615" y="4751885"/>
            <a:ext cx="1016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0" name="object 10"/>
          <p:cNvSpPr txBox="1"/>
          <p:nvPr/>
        </p:nvSpPr>
        <p:spPr>
          <a:xfrm>
            <a:off x="35438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1" name="object 11"/>
          <p:cNvSpPr txBox="1"/>
          <p:nvPr/>
        </p:nvSpPr>
        <p:spPr>
          <a:xfrm>
            <a:off x="4001015" y="4751885"/>
            <a:ext cx="7112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2" name="object 12"/>
          <p:cNvSpPr txBox="1"/>
          <p:nvPr/>
        </p:nvSpPr>
        <p:spPr>
          <a:xfrm>
            <a:off x="4915415" y="4751885"/>
            <a:ext cx="4064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3" name="object 13"/>
          <p:cNvSpPr txBox="1"/>
          <p:nvPr/>
        </p:nvSpPr>
        <p:spPr>
          <a:xfrm>
            <a:off x="55250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4" name="object 14"/>
          <p:cNvSpPr txBox="1"/>
          <p:nvPr/>
        </p:nvSpPr>
        <p:spPr>
          <a:xfrm>
            <a:off x="59822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5" name="object 15"/>
          <p:cNvSpPr txBox="1"/>
          <p:nvPr/>
        </p:nvSpPr>
        <p:spPr>
          <a:xfrm>
            <a:off x="70490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6" name="object 16"/>
          <p:cNvSpPr txBox="1"/>
          <p:nvPr/>
        </p:nvSpPr>
        <p:spPr>
          <a:xfrm>
            <a:off x="8115815"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274" y="1144404"/>
            <a:ext cx="7432040" cy="987425"/>
          </a:xfrm>
          <a:prstGeom prst="rect">
            <a:avLst/>
          </a:prstGeom>
        </p:spPr>
        <p:txBody>
          <a:bodyPr vert="horz" wrap="square" lIns="0" tIns="12700" rIns="0" bIns="0" rtlCol="0">
            <a:spAutoFit/>
          </a:bodyPr>
          <a:lstStyle/>
          <a:p>
            <a:pPr marL="12700">
              <a:lnSpc>
                <a:spcPct val="100000"/>
              </a:lnSpc>
              <a:spcBef>
                <a:spcPts val="100"/>
              </a:spcBef>
            </a:pPr>
            <a:r>
              <a:rPr dirty="0">
                <a:solidFill>
                  <a:srgbClr val="94EE6B"/>
                </a:solidFill>
              </a:rPr>
              <a:t>4.</a:t>
            </a:r>
            <a:r>
              <a:rPr spc="-5" dirty="0">
                <a:solidFill>
                  <a:srgbClr val="94EE6B"/>
                </a:solidFill>
              </a:rPr>
              <a:t> </a:t>
            </a:r>
            <a:r>
              <a:rPr dirty="0">
                <a:solidFill>
                  <a:srgbClr val="94EE6B"/>
                </a:solidFill>
              </a:rPr>
              <a:t>Chi-Squared</a:t>
            </a:r>
            <a:r>
              <a:rPr spc="-5" dirty="0">
                <a:solidFill>
                  <a:srgbClr val="94EE6B"/>
                </a:solidFill>
              </a:rPr>
              <a:t> </a:t>
            </a:r>
            <a:r>
              <a:rPr dirty="0">
                <a:solidFill>
                  <a:srgbClr val="94EE6B"/>
                </a:solidFill>
              </a:rPr>
              <a:t>Goodness</a:t>
            </a:r>
            <a:r>
              <a:rPr spc="-5" dirty="0">
                <a:solidFill>
                  <a:srgbClr val="94EE6B"/>
                </a:solidFill>
              </a:rPr>
              <a:t> </a:t>
            </a:r>
            <a:r>
              <a:rPr dirty="0">
                <a:solidFill>
                  <a:srgbClr val="94EE6B"/>
                </a:solidFill>
              </a:rPr>
              <a:t>of</a:t>
            </a:r>
            <a:r>
              <a:rPr spc="-5" dirty="0">
                <a:solidFill>
                  <a:srgbClr val="94EE6B"/>
                </a:solidFill>
              </a:rPr>
              <a:t> </a:t>
            </a:r>
            <a:r>
              <a:rPr dirty="0">
                <a:solidFill>
                  <a:srgbClr val="94EE6B"/>
                </a:solidFill>
              </a:rPr>
              <a:t>Fit</a:t>
            </a:r>
            <a:r>
              <a:rPr spc="-5" dirty="0">
                <a:solidFill>
                  <a:srgbClr val="94EE6B"/>
                </a:solidFill>
              </a:rPr>
              <a:t> </a:t>
            </a:r>
            <a:r>
              <a:rPr spc="-20" dirty="0">
                <a:solidFill>
                  <a:srgbClr val="94EE6B"/>
                </a:solidFill>
              </a:rPr>
              <a:t>Test</a:t>
            </a:r>
          </a:p>
          <a:p>
            <a:pPr marL="12700" marR="5080">
              <a:lnSpc>
                <a:spcPct val="100000"/>
              </a:lnSpc>
              <a:spcBef>
                <a:spcPts val="10"/>
              </a:spcBef>
            </a:pPr>
            <a:r>
              <a:rPr sz="1200" dirty="0">
                <a:solidFill>
                  <a:srgbClr val="FFFFFF"/>
                </a:solidFill>
              </a:rPr>
              <a:t>This</a:t>
            </a:r>
            <a:r>
              <a:rPr sz="1200" spc="-45" dirty="0">
                <a:solidFill>
                  <a:srgbClr val="FFFFFF"/>
                </a:solidFill>
              </a:rPr>
              <a:t> </a:t>
            </a:r>
            <a:r>
              <a:rPr sz="1200" dirty="0">
                <a:solidFill>
                  <a:srgbClr val="FFFFFF"/>
                </a:solidFill>
              </a:rPr>
              <a:t>test</a:t>
            </a:r>
            <a:r>
              <a:rPr sz="1200" spc="-45" dirty="0">
                <a:solidFill>
                  <a:srgbClr val="FFFFFF"/>
                </a:solidFill>
              </a:rPr>
              <a:t> </a:t>
            </a:r>
            <a:r>
              <a:rPr sz="1200" dirty="0">
                <a:solidFill>
                  <a:srgbClr val="FFFFFF"/>
                </a:solidFill>
              </a:rPr>
              <a:t>is</a:t>
            </a:r>
            <a:r>
              <a:rPr sz="1200" spc="-45" dirty="0">
                <a:solidFill>
                  <a:srgbClr val="FFFFFF"/>
                </a:solidFill>
              </a:rPr>
              <a:t> </a:t>
            </a:r>
            <a:r>
              <a:rPr sz="1200" dirty="0">
                <a:solidFill>
                  <a:srgbClr val="FFFFFF"/>
                </a:solidFill>
              </a:rPr>
              <a:t>used</a:t>
            </a:r>
            <a:r>
              <a:rPr sz="1200" spc="-45" dirty="0">
                <a:solidFill>
                  <a:srgbClr val="FFFFFF"/>
                </a:solidFill>
              </a:rPr>
              <a:t> </a:t>
            </a:r>
            <a:r>
              <a:rPr sz="1200" dirty="0">
                <a:solidFill>
                  <a:srgbClr val="FFFFFF"/>
                </a:solidFill>
              </a:rPr>
              <a:t>to</a:t>
            </a:r>
            <a:r>
              <a:rPr sz="1200" spc="-45" dirty="0">
                <a:solidFill>
                  <a:srgbClr val="FFFFFF"/>
                </a:solidFill>
              </a:rPr>
              <a:t> </a:t>
            </a:r>
            <a:r>
              <a:rPr sz="1200" dirty="0">
                <a:solidFill>
                  <a:srgbClr val="FFFFFF"/>
                </a:solidFill>
              </a:rPr>
              <a:t>determine</a:t>
            </a:r>
            <a:r>
              <a:rPr sz="1200" spc="-45" dirty="0">
                <a:solidFill>
                  <a:srgbClr val="FFFFFF"/>
                </a:solidFill>
              </a:rPr>
              <a:t> </a:t>
            </a:r>
            <a:r>
              <a:rPr sz="1200" dirty="0">
                <a:solidFill>
                  <a:srgbClr val="FFFFFF"/>
                </a:solidFill>
              </a:rPr>
              <a:t>whether</a:t>
            </a:r>
            <a:r>
              <a:rPr sz="1200" spc="-40" dirty="0">
                <a:solidFill>
                  <a:srgbClr val="FFFFFF"/>
                </a:solidFill>
              </a:rPr>
              <a:t> </a:t>
            </a:r>
            <a:r>
              <a:rPr sz="1200" dirty="0">
                <a:solidFill>
                  <a:srgbClr val="FFFFFF"/>
                </a:solidFill>
              </a:rPr>
              <a:t>an</a:t>
            </a:r>
            <a:r>
              <a:rPr sz="1200" spc="-45" dirty="0">
                <a:solidFill>
                  <a:srgbClr val="FFFFFF"/>
                </a:solidFill>
              </a:rPr>
              <a:t> </a:t>
            </a:r>
            <a:r>
              <a:rPr sz="1200" dirty="0">
                <a:solidFill>
                  <a:srgbClr val="FFFFFF"/>
                </a:solidFill>
              </a:rPr>
              <a:t>observed</a:t>
            </a:r>
            <a:r>
              <a:rPr sz="1200" spc="-45" dirty="0">
                <a:solidFill>
                  <a:srgbClr val="FFFFFF"/>
                </a:solidFill>
              </a:rPr>
              <a:t> </a:t>
            </a:r>
            <a:r>
              <a:rPr sz="1200" dirty="0">
                <a:solidFill>
                  <a:srgbClr val="FFFFFF"/>
                </a:solidFill>
              </a:rPr>
              <a:t>frequency</a:t>
            </a:r>
            <a:r>
              <a:rPr sz="1200" spc="-45" dirty="0">
                <a:solidFill>
                  <a:srgbClr val="FFFFFF"/>
                </a:solidFill>
              </a:rPr>
              <a:t> </a:t>
            </a:r>
            <a:r>
              <a:rPr sz="1200" dirty="0">
                <a:solidFill>
                  <a:srgbClr val="FFFFFF"/>
                </a:solidFill>
              </a:rPr>
              <a:t>distribution</a:t>
            </a:r>
            <a:r>
              <a:rPr sz="1200" spc="-45" dirty="0">
                <a:solidFill>
                  <a:srgbClr val="FFFFFF"/>
                </a:solidFill>
              </a:rPr>
              <a:t> </a:t>
            </a:r>
            <a:r>
              <a:rPr sz="1200" dirty="0">
                <a:solidFill>
                  <a:srgbClr val="FFFFFF"/>
                </a:solidFill>
              </a:rPr>
              <a:t>of</a:t>
            </a:r>
            <a:r>
              <a:rPr sz="1200" spc="-45" dirty="0">
                <a:solidFill>
                  <a:srgbClr val="FFFFFF"/>
                </a:solidFill>
              </a:rPr>
              <a:t> </a:t>
            </a:r>
            <a:r>
              <a:rPr sz="1200" spc="-50" dirty="0">
                <a:solidFill>
                  <a:srgbClr val="FFFFFF"/>
                </a:solidFill>
              </a:rPr>
              <a:t>a </a:t>
            </a:r>
            <a:r>
              <a:rPr sz="1200" dirty="0">
                <a:solidFill>
                  <a:srgbClr val="FFFFFF"/>
                </a:solidFill>
              </a:rPr>
              <a:t>categorical</a:t>
            </a:r>
            <a:r>
              <a:rPr sz="1200" spc="-60" dirty="0">
                <a:solidFill>
                  <a:srgbClr val="FFFFFF"/>
                </a:solidFill>
              </a:rPr>
              <a:t> </a:t>
            </a:r>
            <a:r>
              <a:rPr sz="1200" dirty="0">
                <a:solidFill>
                  <a:srgbClr val="FFFFFF"/>
                </a:solidFill>
              </a:rPr>
              <a:t>variable</a:t>
            </a:r>
            <a:r>
              <a:rPr sz="1200" spc="-60" dirty="0">
                <a:solidFill>
                  <a:srgbClr val="FFFFFF"/>
                </a:solidFill>
              </a:rPr>
              <a:t> </a:t>
            </a:r>
            <a:r>
              <a:rPr sz="1200" dirty="0">
                <a:solidFill>
                  <a:srgbClr val="FFFFFF"/>
                </a:solidFill>
              </a:rPr>
              <a:t>fits</a:t>
            </a:r>
            <a:r>
              <a:rPr sz="1200" spc="-60" dirty="0">
                <a:solidFill>
                  <a:srgbClr val="FFFFFF"/>
                </a:solidFill>
              </a:rPr>
              <a:t> </a:t>
            </a:r>
            <a:r>
              <a:rPr sz="1200" dirty="0">
                <a:solidFill>
                  <a:srgbClr val="FFFFFF"/>
                </a:solidFill>
              </a:rPr>
              <a:t>an</a:t>
            </a:r>
            <a:r>
              <a:rPr sz="1200" spc="-60" dirty="0">
                <a:solidFill>
                  <a:srgbClr val="FFFFFF"/>
                </a:solidFill>
              </a:rPr>
              <a:t> </a:t>
            </a:r>
            <a:r>
              <a:rPr sz="1200" dirty="0">
                <a:solidFill>
                  <a:srgbClr val="FFFFFF"/>
                </a:solidFill>
              </a:rPr>
              <a:t>expected</a:t>
            </a:r>
            <a:r>
              <a:rPr sz="1200" spc="-55" dirty="0">
                <a:solidFill>
                  <a:srgbClr val="FFFFFF"/>
                </a:solidFill>
              </a:rPr>
              <a:t> </a:t>
            </a:r>
            <a:r>
              <a:rPr sz="1200" dirty="0">
                <a:solidFill>
                  <a:srgbClr val="FFFFFF"/>
                </a:solidFill>
              </a:rPr>
              <a:t>theoretical</a:t>
            </a:r>
            <a:r>
              <a:rPr sz="1200" spc="-60" dirty="0">
                <a:solidFill>
                  <a:srgbClr val="FFFFFF"/>
                </a:solidFill>
              </a:rPr>
              <a:t> </a:t>
            </a:r>
            <a:r>
              <a:rPr sz="1200" dirty="0">
                <a:solidFill>
                  <a:srgbClr val="FFFFFF"/>
                </a:solidFill>
              </a:rPr>
              <a:t>distribution.</a:t>
            </a:r>
            <a:r>
              <a:rPr sz="1200" spc="-60" dirty="0">
                <a:solidFill>
                  <a:srgbClr val="FFFFFF"/>
                </a:solidFill>
              </a:rPr>
              <a:t> </a:t>
            </a:r>
            <a:r>
              <a:rPr sz="1200" dirty="0">
                <a:solidFill>
                  <a:srgbClr val="FFFFFF"/>
                </a:solidFill>
              </a:rPr>
              <a:t>It</a:t>
            </a:r>
            <a:r>
              <a:rPr sz="1200" spc="-60" dirty="0">
                <a:solidFill>
                  <a:srgbClr val="FFFFFF"/>
                </a:solidFill>
              </a:rPr>
              <a:t> </a:t>
            </a:r>
            <a:r>
              <a:rPr sz="1200" dirty="0">
                <a:solidFill>
                  <a:srgbClr val="FFFFFF"/>
                </a:solidFill>
              </a:rPr>
              <a:t>compares</a:t>
            </a:r>
            <a:r>
              <a:rPr sz="1200" spc="-60" dirty="0">
                <a:solidFill>
                  <a:srgbClr val="FFFFFF"/>
                </a:solidFill>
              </a:rPr>
              <a:t> </a:t>
            </a:r>
            <a:r>
              <a:rPr sz="1200" spc="-25" dirty="0">
                <a:solidFill>
                  <a:srgbClr val="FFFFFF"/>
                </a:solidFill>
              </a:rPr>
              <a:t>the </a:t>
            </a:r>
            <a:r>
              <a:rPr sz="1200" dirty="0">
                <a:solidFill>
                  <a:srgbClr val="FFFFFF"/>
                </a:solidFill>
              </a:rPr>
              <a:t>observed</a:t>
            </a:r>
            <a:r>
              <a:rPr sz="1200" spc="-55" dirty="0">
                <a:solidFill>
                  <a:srgbClr val="FFFFFF"/>
                </a:solidFill>
              </a:rPr>
              <a:t> </a:t>
            </a:r>
            <a:r>
              <a:rPr sz="1200" dirty="0">
                <a:solidFill>
                  <a:srgbClr val="FFFFFF"/>
                </a:solidFill>
              </a:rPr>
              <a:t>frequencies</a:t>
            </a:r>
            <a:r>
              <a:rPr sz="1200" spc="-55" dirty="0">
                <a:solidFill>
                  <a:srgbClr val="FFFFFF"/>
                </a:solidFill>
              </a:rPr>
              <a:t> </a:t>
            </a:r>
            <a:r>
              <a:rPr sz="1200" dirty="0">
                <a:solidFill>
                  <a:srgbClr val="FFFFFF"/>
                </a:solidFill>
              </a:rPr>
              <a:t>to</a:t>
            </a:r>
            <a:r>
              <a:rPr sz="1200" spc="-55" dirty="0">
                <a:solidFill>
                  <a:srgbClr val="FFFFFF"/>
                </a:solidFill>
              </a:rPr>
              <a:t> </a:t>
            </a:r>
            <a:r>
              <a:rPr sz="1200" dirty="0">
                <a:solidFill>
                  <a:srgbClr val="FFFFFF"/>
                </a:solidFill>
              </a:rPr>
              <a:t>the</a:t>
            </a:r>
            <a:r>
              <a:rPr sz="1200" spc="-55" dirty="0">
                <a:solidFill>
                  <a:srgbClr val="FFFFFF"/>
                </a:solidFill>
              </a:rPr>
              <a:t> </a:t>
            </a:r>
            <a:r>
              <a:rPr sz="1200" dirty="0">
                <a:solidFill>
                  <a:srgbClr val="FFFFFF"/>
                </a:solidFill>
              </a:rPr>
              <a:t>expected</a:t>
            </a:r>
            <a:r>
              <a:rPr sz="1200" spc="-55" dirty="0">
                <a:solidFill>
                  <a:srgbClr val="FFFFFF"/>
                </a:solidFill>
              </a:rPr>
              <a:t> </a:t>
            </a:r>
            <a:r>
              <a:rPr sz="1200" dirty="0">
                <a:solidFill>
                  <a:srgbClr val="FFFFFF"/>
                </a:solidFill>
              </a:rPr>
              <a:t>frequencies</a:t>
            </a:r>
            <a:r>
              <a:rPr sz="1200" spc="-55" dirty="0">
                <a:solidFill>
                  <a:srgbClr val="FFFFFF"/>
                </a:solidFill>
              </a:rPr>
              <a:t> </a:t>
            </a:r>
            <a:r>
              <a:rPr sz="1200" dirty="0">
                <a:solidFill>
                  <a:srgbClr val="FFFFFF"/>
                </a:solidFill>
              </a:rPr>
              <a:t>under</a:t>
            </a:r>
            <a:r>
              <a:rPr sz="1200" spc="-55" dirty="0">
                <a:solidFill>
                  <a:srgbClr val="FFFFFF"/>
                </a:solidFill>
              </a:rPr>
              <a:t> </a:t>
            </a:r>
            <a:r>
              <a:rPr sz="1200" dirty="0">
                <a:solidFill>
                  <a:srgbClr val="FFFFFF"/>
                </a:solidFill>
              </a:rPr>
              <a:t>a</a:t>
            </a:r>
            <a:r>
              <a:rPr sz="1200" spc="-50" dirty="0">
                <a:solidFill>
                  <a:srgbClr val="FFFFFF"/>
                </a:solidFill>
              </a:rPr>
              <a:t> </a:t>
            </a:r>
            <a:r>
              <a:rPr sz="1200" dirty="0">
                <a:solidFill>
                  <a:srgbClr val="FFFFFF"/>
                </a:solidFill>
              </a:rPr>
              <a:t>specific</a:t>
            </a:r>
            <a:r>
              <a:rPr sz="1200" spc="-55" dirty="0">
                <a:solidFill>
                  <a:srgbClr val="FFFFFF"/>
                </a:solidFill>
              </a:rPr>
              <a:t> </a:t>
            </a:r>
            <a:r>
              <a:rPr sz="1200" dirty="0">
                <a:solidFill>
                  <a:srgbClr val="FFFFFF"/>
                </a:solidFill>
              </a:rPr>
              <a:t>hypothesis.</a:t>
            </a:r>
            <a:r>
              <a:rPr sz="1200" spc="-55" dirty="0">
                <a:solidFill>
                  <a:srgbClr val="FFFFFF"/>
                </a:solidFill>
              </a:rPr>
              <a:t> </a:t>
            </a:r>
            <a:r>
              <a:rPr sz="1200" spc="-25" dirty="0">
                <a:solidFill>
                  <a:srgbClr val="FFFFFF"/>
                </a:solidFill>
              </a:rPr>
              <a:t>The </a:t>
            </a:r>
            <a:r>
              <a:rPr sz="1200" dirty="0">
                <a:solidFill>
                  <a:srgbClr val="FFFFFF"/>
                </a:solidFill>
              </a:rPr>
              <a:t>formula</a:t>
            </a:r>
            <a:r>
              <a:rPr sz="1200" spc="-40" dirty="0">
                <a:solidFill>
                  <a:srgbClr val="FFFFFF"/>
                </a:solidFill>
              </a:rPr>
              <a:t> </a:t>
            </a:r>
            <a:r>
              <a:rPr sz="1200" dirty="0">
                <a:solidFill>
                  <a:srgbClr val="FFFFFF"/>
                </a:solidFill>
              </a:rPr>
              <a:t>for</a:t>
            </a:r>
            <a:r>
              <a:rPr sz="1200" spc="-40" dirty="0">
                <a:solidFill>
                  <a:srgbClr val="FFFFFF"/>
                </a:solidFill>
              </a:rPr>
              <a:t> </a:t>
            </a:r>
            <a:r>
              <a:rPr sz="1200" dirty="0">
                <a:solidFill>
                  <a:srgbClr val="FFFFFF"/>
                </a:solidFill>
              </a:rPr>
              <a:t>the</a:t>
            </a:r>
            <a:r>
              <a:rPr sz="1200" spc="-40" dirty="0">
                <a:solidFill>
                  <a:srgbClr val="FFFFFF"/>
                </a:solidFill>
              </a:rPr>
              <a:t> </a:t>
            </a:r>
            <a:r>
              <a:rPr sz="1200" spc="-10" dirty="0">
                <a:solidFill>
                  <a:srgbClr val="FFFFFF"/>
                </a:solidFill>
              </a:rPr>
              <a:t>chi-</a:t>
            </a:r>
            <a:r>
              <a:rPr sz="1200" dirty="0">
                <a:solidFill>
                  <a:srgbClr val="FFFFFF"/>
                </a:solidFill>
              </a:rPr>
              <a:t>squared</a:t>
            </a:r>
            <a:r>
              <a:rPr sz="1200" spc="-40" dirty="0">
                <a:solidFill>
                  <a:srgbClr val="FFFFFF"/>
                </a:solidFill>
              </a:rPr>
              <a:t> </a:t>
            </a:r>
            <a:r>
              <a:rPr sz="1200" dirty="0">
                <a:solidFill>
                  <a:srgbClr val="FFFFFF"/>
                </a:solidFill>
              </a:rPr>
              <a:t>statistic</a:t>
            </a:r>
            <a:r>
              <a:rPr sz="1200" spc="-35" dirty="0">
                <a:solidFill>
                  <a:srgbClr val="FFFFFF"/>
                </a:solidFill>
              </a:rPr>
              <a:t> </a:t>
            </a:r>
            <a:r>
              <a:rPr sz="1200" dirty="0">
                <a:solidFill>
                  <a:srgbClr val="FFFFFF"/>
                </a:solidFill>
              </a:rPr>
              <a:t>in</a:t>
            </a:r>
            <a:r>
              <a:rPr sz="1200" spc="-40" dirty="0">
                <a:solidFill>
                  <a:srgbClr val="FFFFFF"/>
                </a:solidFill>
              </a:rPr>
              <a:t> </a:t>
            </a:r>
            <a:r>
              <a:rPr sz="1200" dirty="0">
                <a:solidFill>
                  <a:srgbClr val="FFFFFF"/>
                </a:solidFill>
              </a:rPr>
              <a:t>this</a:t>
            </a:r>
            <a:r>
              <a:rPr sz="1200" spc="-40" dirty="0">
                <a:solidFill>
                  <a:srgbClr val="FFFFFF"/>
                </a:solidFill>
              </a:rPr>
              <a:t> </a:t>
            </a:r>
            <a:r>
              <a:rPr sz="1200" dirty="0">
                <a:solidFill>
                  <a:srgbClr val="FFFFFF"/>
                </a:solidFill>
              </a:rPr>
              <a:t>case</a:t>
            </a:r>
            <a:r>
              <a:rPr sz="1200" spc="-40" dirty="0">
                <a:solidFill>
                  <a:srgbClr val="FFFFFF"/>
                </a:solidFill>
              </a:rPr>
              <a:t> </a:t>
            </a:r>
            <a:r>
              <a:rPr sz="1200" spc="-25" dirty="0">
                <a:solidFill>
                  <a:srgbClr val="FFFFFF"/>
                </a:solidFill>
              </a:rPr>
              <a:t>is:</a:t>
            </a:r>
            <a:endParaRPr sz="1200"/>
          </a:p>
        </p:txBody>
      </p:sp>
      <p:sp>
        <p:nvSpPr>
          <p:cNvPr id="3" name="object 3"/>
          <p:cNvSpPr txBox="1"/>
          <p:nvPr/>
        </p:nvSpPr>
        <p:spPr>
          <a:xfrm>
            <a:off x="427274" y="3203328"/>
            <a:ext cx="7432040" cy="574040"/>
          </a:xfrm>
          <a:prstGeom prst="rect">
            <a:avLst/>
          </a:prstGeom>
        </p:spPr>
        <p:txBody>
          <a:bodyPr vert="horz" wrap="square" lIns="0" tIns="12700" rIns="0" bIns="0" rtlCol="0">
            <a:spAutoFit/>
          </a:bodyPr>
          <a:lstStyle/>
          <a:p>
            <a:pPr marL="12700" marR="5080">
              <a:lnSpc>
                <a:spcPct val="100000"/>
              </a:lnSpc>
              <a:spcBef>
                <a:spcPts val="100"/>
              </a:spcBef>
            </a:pPr>
            <a:r>
              <a:rPr sz="1200" dirty="0">
                <a:solidFill>
                  <a:srgbClr val="FFFFFF"/>
                </a:solidFill>
                <a:latin typeface="Courier New"/>
                <a:cs typeface="Courier New"/>
              </a:rPr>
              <a:t>The</a:t>
            </a:r>
            <a:r>
              <a:rPr sz="1200" spc="-45" dirty="0">
                <a:solidFill>
                  <a:srgbClr val="FFFFFF"/>
                </a:solidFill>
                <a:latin typeface="Courier New"/>
                <a:cs typeface="Courier New"/>
              </a:rPr>
              <a:t> </a:t>
            </a:r>
            <a:r>
              <a:rPr sz="1200" spc="-10" dirty="0">
                <a:solidFill>
                  <a:srgbClr val="FFFFFF"/>
                </a:solidFill>
                <a:latin typeface="Courier New"/>
                <a:cs typeface="Courier New"/>
              </a:rPr>
              <a:t>chi-</a:t>
            </a:r>
            <a:r>
              <a:rPr sz="1200" dirty="0">
                <a:solidFill>
                  <a:srgbClr val="FFFFFF"/>
                </a:solidFill>
                <a:latin typeface="Courier New"/>
                <a:cs typeface="Courier New"/>
              </a:rPr>
              <a:t>squared</a:t>
            </a:r>
            <a:r>
              <a:rPr sz="1200" spc="-45" dirty="0">
                <a:solidFill>
                  <a:srgbClr val="FFFFFF"/>
                </a:solidFill>
                <a:latin typeface="Courier New"/>
                <a:cs typeface="Courier New"/>
              </a:rPr>
              <a:t> </a:t>
            </a:r>
            <a:r>
              <a:rPr sz="1200" dirty="0">
                <a:solidFill>
                  <a:srgbClr val="FFFFFF"/>
                </a:solidFill>
                <a:latin typeface="Courier New"/>
                <a:cs typeface="Courier New"/>
              </a:rPr>
              <a:t>goodness</a:t>
            </a:r>
            <a:r>
              <a:rPr sz="1200" spc="-40" dirty="0">
                <a:solidFill>
                  <a:srgbClr val="FFFFFF"/>
                </a:solidFill>
                <a:latin typeface="Courier New"/>
                <a:cs typeface="Courier New"/>
              </a:rPr>
              <a:t> </a:t>
            </a:r>
            <a:r>
              <a:rPr sz="1200" dirty="0">
                <a:solidFill>
                  <a:srgbClr val="FFFFFF"/>
                </a:solidFill>
                <a:latin typeface="Courier New"/>
                <a:cs typeface="Courier New"/>
              </a:rPr>
              <a:t>of</a:t>
            </a:r>
            <a:r>
              <a:rPr sz="1200" spc="-45" dirty="0">
                <a:solidFill>
                  <a:srgbClr val="FFFFFF"/>
                </a:solidFill>
                <a:latin typeface="Courier New"/>
                <a:cs typeface="Courier New"/>
              </a:rPr>
              <a:t> </a:t>
            </a:r>
            <a:r>
              <a:rPr sz="1200" dirty="0">
                <a:solidFill>
                  <a:srgbClr val="FFFFFF"/>
                </a:solidFill>
                <a:latin typeface="Courier New"/>
                <a:cs typeface="Courier New"/>
              </a:rPr>
              <a:t>fit</a:t>
            </a:r>
            <a:r>
              <a:rPr sz="1200" spc="-40" dirty="0">
                <a:solidFill>
                  <a:srgbClr val="FFFFFF"/>
                </a:solidFill>
                <a:latin typeface="Courier New"/>
                <a:cs typeface="Courier New"/>
              </a:rPr>
              <a:t> </a:t>
            </a:r>
            <a:r>
              <a:rPr sz="1200" dirty="0">
                <a:solidFill>
                  <a:srgbClr val="FFFFFF"/>
                </a:solidFill>
                <a:latin typeface="Courier New"/>
                <a:cs typeface="Courier New"/>
              </a:rPr>
              <a:t>test</a:t>
            </a:r>
            <a:r>
              <a:rPr sz="1200" spc="-45" dirty="0">
                <a:solidFill>
                  <a:srgbClr val="FFFFFF"/>
                </a:solidFill>
                <a:latin typeface="Courier New"/>
                <a:cs typeface="Courier New"/>
              </a:rPr>
              <a:t> </a:t>
            </a:r>
            <a:r>
              <a:rPr sz="1200" dirty="0">
                <a:solidFill>
                  <a:srgbClr val="FFFFFF"/>
                </a:solidFill>
                <a:latin typeface="Courier New"/>
                <a:cs typeface="Courier New"/>
              </a:rPr>
              <a:t>typically</a:t>
            </a:r>
            <a:r>
              <a:rPr sz="1200" spc="-40" dirty="0">
                <a:solidFill>
                  <a:srgbClr val="FFFFFF"/>
                </a:solidFill>
                <a:latin typeface="Courier New"/>
                <a:cs typeface="Courier New"/>
              </a:rPr>
              <a:t> </a:t>
            </a:r>
            <a:r>
              <a:rPr sz="1200" dirty="0">
                <a:solidFill>
                  <a:srgbClr val="FFFFFF"/>
                </a:solidFill>
                <a:latin typeface="Courier New"/>
                <a:cs typeface="Courier New"/>
              </a:rPr>
              <a:t>uses</a:t>
            </a:r>
            <a:r>
              <a:rPr sz="1200" spc="-45" dirty="0">
                <a:solidFill>
                  <a:srgbClr val="FFFFFF"/>
                </a:solidFill>
                <a:latin typeface="Courier New"/>
                <a:cs typeface="Courier New"/>
              </a:rPr>
              <a:t> </a:t>
            </a:r>
            <a:r>
              <a:rPr sz="1200" dirty="0">
                <a:solidFill>
                  <a:srgbClr val="FFFFFF"/>
                </a:solidFill>
                <a:latin typeface="Courier New"/>
                <a:cs typeface="Courier New"/>
              </a:rPr>
              <a:t>a</a:t>
            </a:r>
            <a:r>
              <a:rPr sz="1200" spc="-40" dirty="0">
                <a:solidFill>
                  <a:srgbClr val="FFFFFF"/>
                </a:solidFill>
                <a:latin typeface="Courier New"/>
                <a:cs typeface="Courier New"/>
              </a:rPr>
              <a:t> </a:t>
            </a:r>
            <a:r>
              <a:rPr sz="1200" spc="-10" dirty="0">
                <a:solidFill>
                  <a:srgbClr val="FFFFFF"/>
                </a:solidFill>
                <a:latin typeface="Courier New"/>
                <a:cs typeface="Courier New"/>
              </a:rPr>
              <a:t>chi-</a:t>
            </a:r>
            <a:r>
              <a:rPr sz="1200" dirty="0">
                <a:solidFill>
                  <a:srgbClr val="FFFFFF"/>
                </a:solidFill>
                <a:latin typeface="Courier New"/>
                <a:cs typeface="Courier New"/>
              </a:rPr>
              <a:t>squared</a:t>
            </a:r>
            <a:r>
              <a:rPr sz="1200" spc="-45" dirty="0">
                <a:solidFill>
                  <a:srgbClr val="FFFFFF"/>
                </a:solidFill>
                <a:latin typeface="Courier New"/>
                <a:cs typeface="Courier New"/>
              </a:rPr>
              <a:t> </a:t>
            </a:r>
            <a:r>
              <a:rPr sz="1200" dirty="0">
                <a:solidFill>
                  <a:srgbClr val="FFFFFF"/>
                </a:solidFill>
                <a:latin typeface="Courier New"/>
                <a:cs typeface="Courier New"/>
              </a:rPr>
              <a:t>distribution</a:t>
            </a:r>
            <a:r>
              <a:rPr sz="1200" spc="-40" dirty="0">
                <a:solidFill>
                  <a:srgbClr val="FFFFFF"/>
                </a:solidFill>
                <a:latin typeface="Courier New"/>
                <a:cs typeface="Courier New"/>
              </a:rPr>
              <a:t> </a:t>
            </a:r>
            <a:r>
              <a:rPr sz="1200" spc="-25" dirty="0">
                <a:solidFill>
                  <a:srgbClr val="FFFFFF"/>
                </a:solidFill>
                <a:latin typeface="Courier New"/>
                <a:cs typeface="Courier New"/>
              </a:rPr>
              <a:t>to </a:t>
            </a:r>
            <a:r>
              <a:rPr sz="1200" dirty="0">
                <a:solidFill>
                  <a:srgbClr val="FFFFFF"/>
                </a:solidFill>
                <a:latin typeface="Courier New"/>
                <a:cs typeface="Courier New"/>
              </a:rPr>
              <a:t>determine</a:t>
            </a:r>
            <a:r>
              <a:rPr sz="1200" spc="-45" dirty="0">
                <a:solidFill>
                  <a:srgbClr val="FFFFFF"/>
                </a:solidFill>
                <a:latin typeface="Courier New"/>
                <a:cs typeface="Courier New"/>
              </a:rPr>
              <a:t> </a:t>
            </a:r>
            <a:r>
              <a:rPr sz="1200" dirty="0">
                <a:solidFill>
                  <a:srgbClr val="FFFFFF"/>
                </a:solidFill>
                <a:latin typeface="Courier New"/>
                <a:cs typeface="Courier New"/>
              </a:rPr>
              <a:t>the</a:t>
            </a:r>
            <a:r>
              <a:rPr sz="1200" spc="-45" dirty="0">
                <a:solidFill>
                  <a:srgbClr val="FFFFFF"/>
                </a:solidFill>
                <a:latin typeface="Courier New"/>
                <a:cs typeface="Courier New"/>
              </a:rPr>
              <a:t> </a:t>
            </a:r>
            <a:r>
              <a:rPr sz="1200" spc="-10" dirty="0">
                <a:solidFill>
                  <a:srgbClr val="FFFFFF"/>
                </a:solidFill>
                <a:latin typeface="Courier New"/>
                <a:cs typeface="Courier New"/>
              </a:rPr>
              <a:t>p-</a:t>
            </a:r>
            <a:r>
              <a:rPr sz="1200" dirty="0">
                <a:solidFill>
                  <a:srgbClr val="FFFFFF"/>
                </a:solidFill>
                <a:latin typeface="Courier New"/>
                <a:cs typeface="Courier New"/>
              </a:rPr>
              <a:t>value,</a:t>
            </a:r>
            <a:r>
              <a:rPr sz="1200" spc="-45" dirty="0">
                <a:solidFill>
                  <a:srgbClr val="FFFFFF"/>
                </a:solidFill>
                <a:latin typeface="Courier New"/>
                <a:cs typeface="Courier New"/>
              </a:rPr>
              <a:t> </a:t>
            </a:r>
            <a:r>
              <a:rPr sz="1200" dirty="0">
                <a:solidFill>
                  <a:srgbClr val="FFFFFF"/>
                </a:solidFill>
                <a:latin typeface="Courier New"/>
                <a:cs typeface="Courier New"/>
              </a:rPr>
              <a:t>which</a:t>
            </a:r>
            <a:r>
              <a:rPr sz="1200" spc="-40" dirty="0">
                <a:solidFill>
                  <a:srgbClr val="FFFFFF"/>
                </a:solidFill>
                <a:latin typeface="Courier New"/>
                <a:cs typeface="Courier New"/>
              </a:rPr>
              <a:t> </a:t>
            </a:r>
            <a:r>
              <a:rPr sz="1200" dirty="0">
                <a:solidFill>
                  <a:srgbClr val="FFFFFF"/>
                </a:solidFill>
                <a:latin typeface="Courier New"/>
                <a:cs typeface="Courier New"/>
              </a:rPr>
              <a:t>helps</a:t>
            </a:r>
            <a:r>
              <a:rPr sz="1200" spc="-45" dirty="0">
                <a:solidFill>
                  <a:srgbClr val="FFFFFF"/>
                </a:solidFill>
                <a:latin typeface="Courier New"/>
                <a:cs typeface="Courier New"/>
              </a:rPr>
              <a:t> </a:t>
            </a:r>
            <a:r>
              <a:rPr sz="1200" dirty="0">
                <a:solidFill>
                  <a:srgbClr val="FFFFFF"/>
                </a:solidFill>
                <a:latin typeface="Courier New"/>
                <a:cs typeface="Courier New"/>
              </a:rPr>
              <a:t>assess</a:t>
            </a:r>
            <a:r>
              <a:rPr sz="1200" spc="-45" dirty="0">
                <a:solidFill>
                  <a:srgbClr val="FFFFFF"/>
                </a:solidFill>
                <a:latin typeface="Courier New"/>
                <a:cs typeface="Courier New"/>
              </a:rPr>
              <a:t> </a:t>
            </a:r>
            <a:r>
              <a:rPr sz="1200" dirty="0">
                <a:solidFill>
                  <a:srgbClr val="FFFFFF"/>
                </a:solidFill>
                <a:latin typeface="Courier New"/>
                <a:cs typeface="Courier New"/>
              </a:rPr>
              <a:t>the</a:t>
            </a:r>
            <a:r>
              <a:rPr sz="1200" spc="-45" dirty="0">
                <a:solidFill>
                  <a:srgbClr val="FFFFFF"/>
                </a:solidFill>
                <a:latin typeface="Courier New"/>
                <a:cs typeface="Courier New"/>
              </a:rPr>
              <a:t> </a:t>
            </a:r>
            <a:r>
              <a:rPr sz="1200" dirty="0">
                <a:solidFill>
                  <a:srgbClr val="FFFFFF"/>
                </a:solidFill>
                <a:latin typeface="Courier New"/>
                <a:cs typeface="Courier New"/>
              </a:rPr>
              <a:t>significance</a:t>
            </a:r>
            <a:r>
              <a:rPr sz="1200" spc="-40" dirty="0">
                <a:solidFill>
                  <a:srgbClr val="FFFFFF"/>
                </a:solidFill>
                <a:latin typeface="Courier New"/>
                <a:cs typeface="Courier New"/>
              </a:rPr>
              <a:t> </a:t>
            </a:r>
            <a:r>
              <a:rPr sz="1200" dirty="0">
                <a:solidFill>
                  <a:srgbClr val="FFFFFF"/>
                </a:solidFill>
                <a:latin typeface="Courier New"/>
                <a:cs typeface="Courier New"/>
              </a:rPr>
              <a:t>of</a:t>
            </a:r>
            <a:r>
              <a:rPr sz="1200" spc="-45" dirty="0">
                <a:solidFill>
                  <a:srgbClr val="FFFFFF"/>
                </a:solidFill>
                <a:latin typeface="Courier New"/>
                <a:cs typeface="Courier New"/>
              </a:rPr>
              <a:t> </a:t>
            </a:r>
            <a:r>
              <a:rPr sz="1200" dirty="0">
                <a:solidFill>
                  <a:srgbClr val="FFFFFF"/>
                </a:solidFill>
                <a:latin typeface="Courier New"/>
                <a:cs typeface="Courier New"/>
              </a:rPr>
              <a:t>the</a:t>
            </a:r>
            <a:r>
              <a:rPr sz="1200" spc="-45" dirty="0">
                <a:solidFill>
                  <a:srgbClr val="FFFFFF"/>
                </a:solidFill>
                <a:latin typeface="Courier New"/>
                <a:cs typeface="Courier New"/>
              </a:rPr>
              <a:t> </a:t>
            </a:r>
            <a:r>
              <a:rPr sz="1200" spc="-10" dirty="0">
                <a:solidFill>
                  <a:srgbClr val="FFFFFF"/>
                </a:solidFill>
                <a:latin typeface="Courier New"/>
                <a:cs typeface="Courier New"/>
              </a:rPr>
              <a:t>difference </a:t>
            </a:r>
            <a:r>
              <a:rPr sz="1200" dirty="0">
                <a:solidFill>
                  <a:srgbClr val="FFFFFF"/>
                </a:solidFill>
                <a:latin typeface="Courier New"/>
                <a:cs typeface="Courier New"/>
              </a:rPr>
              <a:t>between</a:t>
            </a:r>
            <a:r>
              <a:rPr sz="1200" spc="-55" dirty="0">
                <a:solidFill>
                  <a:srgbClr val="FFFFFF"/>
                </a:solidFill>
                <a:latin typeface="Courier New"/>
                <a:cs typeface="Courier New"/>
              </a:rPr>
              <a:t> </a:t>
            </a:r>
            <a:r>
              <a:rPr sz="1200" dirty="0">
                <a:solidFill>
                  <a:srgbClr val="FFFFFF"/>
                </a:solidFill>
                <a:latin typeface="Courier New"/>
                <a:cs typeface="Courier New"/>
              </a:rPr>
              <a:t>observed</a:t>
            </a:r>
            <a:r>
              <a:rPr sz="1200" spc="-50" dirty="0">
                <a:solidFill>
                  <a:srgbClr val="FFFFFF"/>
                </a:solidFill>
                <a:latin typeface="Courier New"/>
                <a:cs typeface="Courier New"/>
              </a:rPr>
              <a:t> </a:t>
            </a:r>
            <a:r>
              <a:rPr sz="1200" dirty="0">
                <a:solidFill>
                  <a:srgbClr val="FFFFFF"/>
                </a:solidFill>
                <a:latin typeface="Courier New"/>
                <a:cs typeface="Courier New"/>
              </a:rPr>
              <a:t>and</a:t>
            </a:r>
            <a:r>
              <a:rPr sz="1200" spc="-55" dirty="0">
                <a:solidFill>
                  <a:srgbClr val="FFFFFF"/>
                </a:solidFill>
                <a:latin typeface="Courier New"/>
                <a:cs typeface="Courier New"/>
              </a:rPr>
              <a:t> </a:t>
            </a:r>
            <a:r>
              <a:rPr sz="1200" dirty="0">
                <a:solidFill>
                  <a:srgbClr val="FFFFFF"/>
                </a:solidFill>
                <a:latin typeface="Courier New"/>
                <a:cs typeface="Courier New"/>
              </a:rPr>
              <a:t>expected</a:t>
            </a:r>
            <a:r>
              <a:rPr sz="1200" spc="-50" dirty="0">
                <a:solidFill>
                  <a:srgbClr val="FFFFFF"/>
                </a:solidFill>
                <a:latin typeface="Courier New"/>
                <a:cs typeface="Courier New"/>
              </a:rPr>
              <a:t> </a:t>
            </a:r>
            <a:r>
              <a:rPr sz="1200" spc="-10" dirty="0">
                <a:solidFill>
                  <a:srgbClr val="FFFFFF"/>
                </a:solidFill>
                <a:latin typeface="Courier New"/>
                <a:cs typeface="Courier New"/>
              </a:rPr>
              <a:t>frequencies.</a:t>
            </a:r>
            <a:endParaRPr sz="1200">
              <a:latin typeface="Courier New"/>
              <a:cs typeface="Courier New"/>
            </a:endParaRPr>
          </a:p>
        </p:txBody>
      </p:sp>
      <p:pic>
        <p:nvPicPr>
          <p:cNvPr id="4" name="object 4"/>
          <p:cNvPicPr/>
          <p:nvPr/>
        </p:nvPicPr>
        <p:blipFill>
          <a:blip r:embed="rId2" cstate="print"/>
          <a:stretch>
            <a:fillRect/>
          </a:stretch>
        </p:blipFill>
        <p:spPr>
          <a:xfrm>
            <a:off x="3695700" y="2476849"/>
            <a:ext cx="1191811" cy="493424"/>
          </a:xfrm>
          <a:prstGeom prst="rect">
            <a:avLst/>
          </a:prstGeom>
        </p:spPr>
      </p:pic>
      <p:sp>
        <p:nvSpPr>
          <p:cNvPr id="5" name="object 5"/>
          <p:cNvSpPr txBox="1"/>
          <p:nvPr/>
        </p:nvSpPr>
        <p:spPr>
          <a:xfrm>
            <a:off x="495814"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6" name="object 6"/>
          <p:cNvSpPr txBox="1">
            <a:spLocks noGrp="1"/>
          </p:cNvSpPr>
          <p:nvPr>
            <p:ph type="dt" sz="half" idx="6"/>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dirty="0"/>
              <a:t>1</a:t>
            </a:r>
            <a:r>
              <a:rPr spc="-5" dirty="0"/>
              <a:t> </a:t>
            </a:r>
            <a:r>
              <a:rPr spc="-50" dirty="0"/>
              <a:t>1</a:t>
            </a:r>
          </a:p>
        </p:txBody>
      </p:sp>
      <p:sp>
        <p:nvSpPr>
          <p:cNvPr id="7" name="object 7"/>
          <p:cNvSpPr txBox="1">
            <a:spLocks noGrp="1"/>
          </p:cNvSpPr>
          <p:nvPr>
            <p:ph type="ftr" sz="quarter" idx="5"/>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spc="-50" dirty="0"/>
              <a:t>1</a:t>
            </a:r>
          </a:p>
        </p:txBody>
      </p:sp>
      <p:sp>
        <p:nvSpPr>
          <p:cNvPr id="8" name="object 8"/>
          <p:cNvSpPr txBox="1"/>
          <p:nvPr/>
        </p:nvSpPr>
        <p:spPr>
          <a:xfrm>
            <a:off x="2324615" y="4751885"/>
            <a:ext cx="1016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9" name="object 9"/>
          <p:cNvSpPr txBox="1"/>
          <p:nvPr/>
        </p:nvSpPr>
        <p:spPr>
          <a:xfrm>
            <a:off x="35438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0" name="object 10"/>
          <p:cNvSpPr txBox="1"/>
          <p:nvPr/>
        </p:nvSpPr>
        <p:spPr>
          <a:xfrm>
            <a:off x="4001015" y="4751885"/>
            <a:ext cx="7112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1" name="object 11"/>
          <p:cNvSpPr txBox="1"/>
          <p:nvPr/>
        </p:nvSpPr>
        <p:spPr>
          <a:xfrm>
            <a:off x="4915415" y="4751885"/>
            <a:ext cx="4064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2" name="object 12"/>
          <p:cNvSpPr txBox="1"/>
          <p:nvPr/>
        </p:nvSpPr>
        <p:spPr>
          <a:xfrm>
            <a:off x="55250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3" name="object 13"/>
          <p:cNvSpPr txBox="1"/>
          <p:nvPr/>
        </p:nvSpPr>
        <p:spPr>
          <a:xfrm>
            <a:off x="59822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4" name="object 14"/>
          <p:cNvSpPr txBox="1"/>
          <p:nvPr/>
        </p:nvSpPr>
        <p:spPr>
          <a:xfrm>
            <a:off x="70490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5" name="object 15"/>
          <p:cNvSpPr txBox="1"/>
          <p:nvPr/>
        </p:nvSpPr>
        <p:spPr>
          <a:xfrm>
            <a:off x="8115815"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6799" y="1178679"/>
            <a:ext cx="7889240" cy="1170305"/>
          </a:xfrm>
          <a:prstGeom prst="rect">
            <a:avLst/>
          </a:prstGeom>
        </p:spPr>
        <p:txBody>
          <a:bodyPr vert="horz" wrap="square" lIns="0" tIns="12700" rIns="0" bIns="0" rtlCol="0">
            <a:spAutoFit/>
          </a:bodyPr>
          <a:lstStyle/>
          <a:p>
            <a:pPr marL="12700">
              <a:lnSpc>
                <a:spcPct val="100000"/>
              </a:lnSpc>
              <a:spcBef>
                <a:spcPts val="100"/>
              </a:spcBef>
            </a:pPr>
            <a:r>
              <a:rPr dirty="0">
                <a:solidFill>
                  <a:srgbClr val="94EE6B"/>
                </a:solidFill>
              </a:rPr>
              <a:t>5.</a:t>
            </a:r>
            <a:r>
              <a:rPr spc="-5" dirty="0">
                <a:solidFill>
                  <a:srgbClr val="94EE6B"/>
                </a:solidFill>
              </a:rPr>
              <a:t> </a:t>
            </a:r>
            <a:r>
              <a:rPr dirty="0">
                <a:solidFill>
                  <a:srgbClr val="94EE6B"/>
                </a:solidFill>
              </a:rPr>
              <a:t>Chi-Squared</a:t>
            </a:r>
            <a:r>
              <a:rPr spc="-5" dirty="0">
                <a:solidFill>
                  <a:srgbClr val="94EE6B"/>
                </a:solidFill>
              </a:rPr>
              <a:t> </a:t>
            </a:r>
            <a:r>
              <a:rPr dirty="0">
                <a:solidFill>
                  <a:srgbClr val="94EE6B"/>
                </a:solidFill>
              </a:rPr>
              <a:t>Test</a:t>
            </a:r>
            <a:r>
              <a:rPr spc="-5" dirty="0">
                <a:solidFill>
                  <a:srgbClr val="94EE6B"/>
                </a:solidFill>
              </a:rPr>
              <a:t> </a:t>
            </a:r>
            <a:r>
              <a:rPr dirty="0">
                <a:solidFill>
                  <a:srgbClr val="94EE6B"/>
                </a:solidFill>
              </a:rPr>
              <a:t>of</a:t>
            </a:r>
            <a:r>
              <a:rPr spc="-5" dirty="0">
                <a:solidFill>
                  <a:srgbClr val="94EE6B"/>
                </a:solidFill>
              </a:rPr>
              <a:t> </a:t>
            </a:r>
            <a:r>
              <a:rPr spc="-10" dirty="0">
                <a:solidFill>
                  <a:srgbClr val="94EE6B"/>
                </a:solidFill>
              </a:rPr>
              <a:t>Independence</a:t>
            </a:r>
          </a:p>
          <a:p>
            <a:pPr marL="12700" marR="5080">
              <a:lnSpc>
                <a:spcPct val="100000"/>
              </a:lnSpc>
              <a:spcBef>
                <a:spcPts val="10"/>
              </a:spcBef>
            </a:pPr>
            <a:r>
              <a:rPr sz="1200" dirty="0">
                <a:solidFill>
                  <a:srgbClr val="FFFFFF"/>
                </a:solidFill>
              </a:rPr>
              <a:t>This</a:t>
            </a:r>
            <a:r>
              <a:rPr sz="1200" spc="-45" dirty="0">
                <a:solidFill>
                  <a:srgbClr val="FFFFFF"/>
                </a:solidFill>
              </a:rPr>
              <a:t> </a:t>
            </a:r>
            <a:r>
              <a:rPr sz="1200" dirty="0">
                <a:solidFill>
                  <a:srgbClr val="FFFFFF"/>
                </a:solidFill>
              </a:rPr>
              <a:t>test</a:t>
            </a:r>
            <a:r>
              <a:rPr sz="1200" spc="-40" dirty="0">
                <a:solidFill>
                  <a:srgbClr val="FFFFFF"/>
                </a:solidFill>
              </a:rPr>
              <a:t> </a:t>
            </a:r>
            <a:r>
              <a:rPr sz="1200" dirty="0">
                <a:solidFill>
                  <a:srgbClr val="FFFFFF"/>
                </a:solidFill>
              </a:rPr>
              <a:t>is</a:t>
            </a:r>
            <a:r>
              <a:rPr sz="1200" spc="-45" dirty="0">
                <a:solidFill>
                  <a:srgbClr val="FFFFFF"/>
                </a:solidFill>
              </a:rPr>
              <a:t> </a:t>
            </a:r>
            <a:r>
              <a:rPr sz="1200" dirty="0">
                <a:solidFill>
                  <a:srgbClr val="FFFFFF"/>
                </a:solidFill>
              </a:rPr>
              <a:t>used</a:t>
            </a:r>
            <a:r>
              <a:rPr sz="1200" spc="-40" dirty="0">
                <a:solidFill>
                  <a:srgbClr val="FFFFFF"/>
                </a:solidFill>
              </a:rPr>
              <a:t> </a:t>
            </a:r>
            <a:r>
              <a:rPr sz="1200" dirty="0">
                <a:solidFill>
                  <a:srgbClr val="FFFFFF"/>
                </a:solidFill>
              </a:rPr>
              <a:t>to</a:t>
            </a:r>
            <a:r>
              <a:rPr sz="1200" spc="-45" dirty="0">
                <a:solidFill>
                  <a:srgbClr val="FFFFFF"/>
                </a:solidFill>
              </a:rPr>
              <a:t> </a:t>
            </a:r>
            <a:r>
              <a:rPr sz="1200" dirty="0">
                <a:solidFill>
                  <a:srgbClr val="FFFFFF"/>
                </a:solidFill>
              </a:rPr>
              <a:t>determine</a:t>
            </a:r>
            <a:r>
              <a:rPr sz="1200" spc="-40" dirty="0">
                <a:solidFill>
                  <a:srgbClr val="FFFFFF"/>
                </a:solidFill>
              </a:rPr>
              <a:t> </a:t>
            </a:r>
            <a:r>
              <a:rPr sz="1200" dirty="0">
                <a:solidFill>
                  <a:srgbClr val="FFFFFF"/>
                </a:solidFill>
              </a:rPr>
              <a:t>whether</a:t>
            </a:r>
            <a:r>
              <a:rPr sz="1200" spc="-45" dirty="0">
                <a:solidFill>
                  <a:srgbClr val="FFFFFF"/>
                </a:solidFill>
              </a:rPr>
              <a:t> </a:t>
            </a:r>
            <a:r>
              <a:rPr sz="1200" dirty="0">
                <a:solidFill>
                  <a:srgbClr val="FFFFFF"/>
                </a:solidFill>
              </a:rPr>
              <a:t>there</a:t>
            </a:r>
            <a:r>
              <a:rPr sz="1200" spc="-40" dirty="0">
                <a:solidFill>
                  <a:srgbClr val="FFFFFF"/>
                </a:solidFill>
              </a:rPr>
              <a:t> </a:t>
            </a:r>
            <a:r>
              <a:rPr sz="1200" dirty="0">
                <a:solidFill>
                  <a:srgbClr val="FFFFFF"/>
                </a:solidFill>
              </a:rPr>
              <a:t>is</a:t>
            </a:r>
            <a:r>
              <a:rPr sz="1200" spc="-45" dirty="0">
                <a:solidFill>
                  <a:srgbClr val="FFFFFF"/>
                </a:solidFill>
              </a:rPr>
              <a:t> </a:t>
            </a:r>
            <a:r>
              <a:rPr sz="1200" dirty="0">
                <a:solidFill>
                  <a:srgbClr val="FFFFFF"/>
                </a:solidFill>
              </a:rPr>
              <a:t>a</a:t>
            </a:r>
            <a:r>
              <a:rPr sz="1200" spc="-40" dirty="0">
                <a:solidFill>
                  <a:srgbClr val="FFFFFF"/>
                </a:solidFill>
              </a:rPr>
              <a:t> </a:t>
            </a:r>
            <a:r>
              <a:rPr sz="1200" dirty="0">
                <a:solidFill>
                  <a:srgbClr val="FFFFFF"/>
                </a:solidFill>
              </a:rPr>
              <a:t>significant</a:t>
            </a:r>
            <a:r>
              <a:rPr sz="1200" spc="-45" dirty="0">
                <a:solidFill>
                  <a:srgbClr val="FFFFFF"/>
                </a:solidFill>
              </a:rPr>
              <a:t> </a:t>
            </a:r>
            <a:r>
              <a:rPr sz="1200" dirty="0">
                <a:solidFill>
                  <a:srgbClr val="FFFFFF"/>
                </a:solidFill>
              </a:rPr>
              <a:t>association</a:t>
            </a:r>
            <a:r>
              <a:rPr sz="1200" spc="-40" dirty="0">
                <a:solidFill>
                  <a:srgbClr val="FFFFFF"/>
                </a:solidFill>
              </a:rPr>
              <a:t> </a:t>
            </a:r>
            <a:r>
              <a:rPr sz="1200" spc="-25" dirty="0">
                <a:solidFill>
                  <a:srgbClr val="FFFFFF"/>
                </a:solidFill>
              </a:rPr>
              <a:t>or </a:t>
            </a:r>
            <a:r>
              <a:rPr sz="1200" dirty="0">
                <a:solidFill>
                  <a:srgbClr val="FFFFFF"/>
                </a:solidFill>
              </a:rPr>
              <a:t>independence</a:t>
            </a:r>
            <a:r>
              <a:rPr sz="1200" spc="-50" dirty="0">
                <a:solidFill>
                  <a:srgbClr val="FFFFFF"/>
                </a:solidFill>
              </a:rPr>
              <a:t> </a:t>
            </a:r>
            <a:r>
              <a:rPr sz="1200" dirty="0">
                <a:solidFill>
                  <a:srgbClr val="FFFFFF"/>
                </a:solidFill>
              </a:rPr>
              <a:t>between</a:t>
            </a:r>
            <a:r>
              <a:rPr sz="1200" spc="-45" dirty="0">
                <a:solidFill>
                  <a:srgbClr val="FFFFFF"/>
                </a:solidFill>
              </a:rPr>
              <a:t> </a:t>
            </a:r>
            <a:r>
              <a:rPr sz="1200" dirty="0">
                <a:solidFill>
                  <a:srgbClr val="FFFFFF"/>
                </a:solidFill>
              </a:rPr>
              <a:t>two</a:t>
            </a:r>
            <a:r>
              <a:rPr sz="1200" spc="-45" dirty="0">
                <a:solidFill>
                  <a:srgbClr val="FFFFFF"/>
                </a:solidFill>
              </a:rPr>
              <a:t> </a:t>
            </a:r>
            <a:r>
              <a:rPr sz="1200" dirty="0">
                <a:solidFill>
                  <a:srgbClr val="FFFFFF"/>
                </a:solidFill>
              </a:rPr>
              <a:t>categorical</a:t>
            </a:r>
            <a:r>
              <a:rPr sz="1200" spc="-45" dirty="0">
                <a:solidFill>
                  <a:srgbClr val="FFFFFF"/>
                </a:solidFill>
              </a:rPr>
              <a:t> </a:t>
            </a:r>
            <a:r>
              <a:rPr sz="1200" dirty="0">
                <a:solidFill>
                  <a:srgbClr val="FFFFFF"/>
                </a:solidFill>
              </a:rPr>
              <a:t>variables.</a:t>
            </a:r>
            <a:r>
              <a:rPr sz="1200" spc="-45" dirty="0">
                <a:solidFill>
                  <a:srgbClr val="FFFFFF"/>
                </a:solidFill>
              </a:rPr>
              <a:t> </a:t>
            </a:r>
            <a:r>
              <a:rPr sz="1200" dirty="0">
                <a:solidFill>
                  <a:srgbClr val="FFFFFF"/>
                </a:solidFill>
              </a:rPr>
              <a:t>It</a:t>
            </a:r>
            <a:r>
              <a:rPr sz="1200" spc="-45" dirty="0">
                <a:solidFill>
                  <a:srgbClr val="FFFFFF"/>
                </a:solidFill>
              </a:rPr>
              <a:t> </a:t>
            </a:r>
            <a:r>
              <a:rPr sz="1200" dirty="0">
                <a:solidFill>
                  <a:srgbClr val="FFFFFF"/>
                </a:solidFill>
              </a:rPr>
              <a:t>is</a:t>
            </a:r>
            <a:r>
              <a:rPr sz="1200" spc="-45" dirty="0">
                <a:solidFill>
                  <a:srgbClr val="FFFFFF"/>
                </a:solidFill>
              </a:rPr>
              <a:t> </a:t>
            </a:r>
            <a:r>
              <a:rPr sz="1200" dirty="0">
                <a:solidFill>
                  <a:srgbClr val="FFFFFF"/>
                </a:solidFill>
              </a:rPr>
              <a:t>often</a:t>
            </a:r>
            <a:r>
              <a:rPr sz="1200" spc="-45" dirty="0">
                <a:solidFill>
                  <a:srgbClr val="FFFFFF"/>
                </a:solidFill>
              </a:rPr>
              <a:t> </a:t>
            </a:r>
            <a:r>
              <a:rPr sz="1200" dirty="0">
                <a:solidFill>
                  <a:srgbClr val="FFFFFF"/>
                </a:solidFill>
              </a:rPr>
              <a:t>presented</a:t>
            </a:r>
            <a:r>
              <a:rPr sz="1200" spc="-45" dirty="0">
                <a:solidFill>
                  <a:srgbClr val="FFFFFF"/>
                </a:solidFill>
              </a:rPr>
              <a:t> </a:t>
            </a:r>
            <a:r>
              <a:rPr sz="1200" dirty="0">
                <a:solidFill>
                  <a:srgbClr val="FFFFFF"/>
                </a:solidFill>
              </a:rPr>
              <a:t>in</a:t>
            </a:r>
            <a:r>
              <a:rPr sz="1200" spc="-45" dirty="0">
                <a:solidFill>
                  <a:srgbClr val="FFFFFF"/>
                </a:solidFill>
              </a:rPr>
              <a:t> </a:t>
            </a:r>
            <a:r>
              <a:rPr sz="1200" dirty="0">
                <a:solidFill>
                  <a:srgbClr val="FFFFFF"/>
                </a:solidFill>
              </a:rPr>
              <a:t>the</a:t>
            </a:r>
            <a:r>
              <a:rPr sz="1200" spc="-45" dirty="0">
                <a:solidFill>
                  <a:srgbClr val="FFFFFF"/>
                </a:solidFill>
              </a:rPr>
              <a:t> </a:t>
            </a:r>
            <a:r>
              <a:rPr sz="1200" dirty="0">
                <a:solidFill>
                  <a:srgbClr val="FFFFFF"/>
                </a:solidFill>
              </a:rPr>
              <a:t>form</a:t>
            </a:r>
            <a:r>
              <a:rPr sz="1200" spc="-45" dirty="0">
                <a:solidFill>
                  <a:srgbClr val="FFFFFF"/>
                </a:solidFill>
              </a:rPr>
              <a:t> </a:t>
            </a:r>
            <a:r>
              <a:rPr sz="1200" dirty="0">
                <a:solidFill>
                  <a:srgbClr val="FFFFFF"/>
                </a:solidFill>
              </a:rPr>
              <a:t>of</a:t>
            </a:r>
            <a:r>
              <a:rPr sz="1200" spc="-45" dirty="0">
                <a:solidFill>
                  <a:srgbClr val="FFFFFF"/>
                </a:solidFill>
              </a:rPr>
              <a:t> </a:t>
            </a:r>
            <a:r>
              <a:rPr sz="1200" spc="-50" dirty="0">
                <a:solidFill>
                  <a:srgbClr val="FFFFFF"/>
                </a:solidFill>
              </a:rPr>
              <a:t>a </a:t>
            </a:r>
            <a:r>
              <a:rPr sz="1200" dirty="0">
                <a:solidFill>
                  <a:srgbClr val="FFFFFF"/>
                </a:solidFill>
              </a:rPr>
              <a:t>contingency</a:t>
            </a:r>
            <a:r>
              <a:rPr sz="1200" spc="-40" dirty="0">
                <a:solidFill>
                  <a:srgbClr val="FFFFFF"/>
                </a:solidFill>
              </a:rPr>
              <a:t> </a:t>
            </a:r>
            <a:r>
              <a:rPr sz="1200" dirty="0">
                <a:solidFill>
                  <a:srgbClr val="FFFFFF"/>
                </a:solidFill>
              </a:rPr>
              <a:t>table</a:t>
            </a:r>
            <a:r>
              <a:rPr sz="1200" spc="-40" dirty="0">
                <a:solidFill>
                  <a:srgbClr val="FFFFFF"/>
                </a:solidFill>
              </a:rPr>
              <a:t> </a:t>
            </a:r>
            <a:r>
              <a:rPr sz="1200" dirty="0">
                <a:solidFill>
                  <a:srgbClr val="FFFFFF"/>
                </a:solidFill>
              </a:rPr>
              <a:t>(also</a:t>
            </a:r>
            <a:r>
              <a:rPr sz="1200" spc="-40" dirty="0">
                <a:solidFill>
                  <a:srgbClr val="FFFFFF"/>
                </a:solidFill>
              </a:rPr>
              <a:t> </a:t>
            </a:r>
            <a:r>
              <a:rPr sz="1200" dirty="0">
                <a:solidFill>
                  <a:srgbClr val="FFFFFF"/>
                </a:solidFill>
              </a:rPr>
              <a:t>known</a:t>
            </a:r>
            <a:r>
              <a:rPr sz="1200" spc="-35" dirty="0">
                <a:solidFill>
                  <a:srgbClr val="FFFFFF"/>
                </a:solidFill>
              </a:rPr>
              <a:t> </a:t>
            </a:r>
            <a:r>
              <a:rPr sz="1200" dirty="0">
                <a:solidFill>
                  <a:srgbClr val="FFFFFF"/>
                </a:solidFill>
              </a:rPr>
              <a:t>as</a:t>
            </a:r>
            <a:r>
              <a:rPr sz="1200" spc="-40" dirty="0">
                <a:solidFill>
                  <a:srgbClr val="FFFFFF"/>
                </a:solidFill>
              </a:rPr>
              <a:t> </a:t>
            </a:r>
            <a:r>
              <a:rPr sz="1200" dirty="0">
                <a:solidFill>
                  <a:srgbClr val="FFFFFF"/>
                </a:solidFill>
              </a:rPr>
              <a:t>a</a:t>
            </a:r>
            <a:r>
              <a:rPr sz="1200" spc="-40" dirty="0">
                <a:solidFill>
                  <a:srgbClr val="FFFFFF"/>
                </a:solidFill>
              </a:rPr>
              <a:t> </a:t>
            </a:r>
            <a:r>
              <a:rPr sz="1200" spc="-10" dirty="0">
                <a:solidFill>
                  <a:srgbClr val="FFFFFF"/>
                </a:solidFill>
              </a:rPr>
              <a:t>cross-</a:t>
            </a:r>
            <a:r>
              <a:rPr sz="1200" dirty="0">
                <a:solidFill>
                  <a:srgbClr val="FFFFFF"/>
                </a:solidFill>
              </a:rPr>
              <a:t>tabulation</a:t>
            </a:r>
            <a:r>
              <a:rPr sz="1200" spc="-35" dirty="0">
                <a:solidFill>
                  <a:srgbClr val="FFFFFF"/>
                </a:solidFill>
              </a:rPr>
              <a:t> </a:t>
            </a:r>
            <a:r>
              <a:rPr sz="1200" dirty="0">
                <a:solidFill>
                  <a:srgbClr val="FFFFFF"/>
                </a:solidFill>
              </a:rPr>
              <a:t>or</a:t>
            </a:r>
            <a:r>
              <a:rPr sz="1200" spc="-40" dirty="0">
                <a:solidFill>
                  <a:srgbClr val="FFFFFF"/>
                </a:solidFill>
              </a:rPr>
              <a:t> </a:t>
            </a:r>
            <a:r>
              <a:rPr sz="1200" spc="-10" dirty="0">
                <a:solidFill>
                  <a:srgbClr val="FFFFFF"/>
                </a:solidFill>
              </a:rPr>
              <a:t>two-</a:t>
            </a:r>
            <a:r>
              <a:rPr sz="1200" dirty="0">
                <a:solidFill>
                  <a:srgbClr val="FFFFFF"/>
                </a:solidFill>
              </a:rPr>
              <a:t>way</a:t>
            </a:r>
            <a:r>
              <a:rPr sz="1200" spc="-40" dirty="0">
                <a:solidFill>
                  <a:srgbClr val="FFFFFF"/>
                </a:solidFill>
              </a:rPr>
              <a:t> </a:t>
            </a:r>
            <a:r>
              <a:rPr sz="1200" dirty="0">
                <a:solidFill>
                  <a:srgbClr val="FFFFFF"/>
                </a:solidFill>
              </a:rPr>
              <a:t>table)</a:t>
            </a:r>
            <a:r>
              <a:rPr sz="1200" spc="-35" dirty="0">
                <a:solidFill>
                  <a:srgbClr val="FFFFFF"/>
                </a:solidFill>
              </a:rPr>
              <a:t> </a:t>
            </a:r>
            <a:r>
              <a:rPr sz="1200" dirty="0">
                <a:solidFill>
                  <a:srgbClr val="FFFFFF"/>
                </a:solidFill>
              </a:rPr>
              <a:t>that</a:t>
            </a:r>
            <a:r>
              <a:rPr sz="1200" spc="-40" dirty="0">
                <a:solidFill>
                  <a:srgbClr val="FFFFFF"/>
                </a:solidFill>
              </a:rPr>
              <a:t> </a:t>
            </a:r>
            <a:r>
              <a:rPr sz="1200" dirty="0">
                <a:solidFill>
                  <a:srgbClr val="FFFFFF"/>
                </a:solidFill>
              </a:rPr>
              <a:t>shows</a:t>
            </a:r>
            <a:r>
              <a:rPr sz="1200" spc="-40" dirty="0">
                <a:solidFill>
                  <a:srgbClr val="FFFFFF"/>
                </a:solidFill>
              </a:rPr>
              <a:t> </a:t>
            </a:r>
            <a:r>
              <a:rPr sz="1200" spc="-25" dirty="0">
                <a:solidFill>
                  <a:srgbClr val="FFFFFF"/>
                </a:solidFill>
              </a:rPr>
              <a:t>the </a:t>
            </a:r>
            <a:r>
              <a:rPr sz="1200" dirty="0">
                <a:solidFill>
                  <a:srgbClr val="FFFFFF"/>
                </a:solidFill>
              </a:rPr>
              <a:t>joint</a:t>
            </a:r>
            <a:r>
              <a:rPr sz="1200" spc="-45" dirty="0">
                <a:solidFill>
                  <a:srgbClr val="FFFFFF"/>
                </a:solidFill>
              </a:rPr>
              <a:t> </a:t>
            </a:r>
            <a:r>
              <a:rPr sz="1200" dirty="0">
                <a:solidFill>
                  <a:srgbClr val="FFFFFF"/>
                </a:solidFill>
              </a:rPr>
              <a:t>distribution</a:t>
            </a:r>
            <a:r>
              <a:rPr sz="1200" spc="-45" dirty="0">
                <a:solidFill>
                  <a:srgbClr val="FFFFFF"/>
                </a:solidFill>
              </a:rPr>
              <a:t> </a:t>
            </a:r>
            <a:r>
              <a:rPr sz="1200" dirty="0">
                <a:solidFill>
                  <a:srgbClr val="FFFFFF"/>
                </a:solidFill>
              </a:rPr>
              <a:t>of</a:t>
            </a:r>
            <a:r>
              <a:rPr sz="1200" spc="-45" dirty="0">
                <a:solidFill>
                  <a:srgbClr val="FFFFFF"/>
                </a:solidFill>
              </a:rPr>
              <a:t> </a:t>
            </a:r>
            <a:r>
              <a:rPr sz="1200" dirty="0">
                <a:solidFill>
                  <a:srgbClr val="FFFFFF"/>
                </a:solidFill>
              </a:rPr>
              <a:t>the</a:t>
            </a:r>
            <a:r>
              <a:rPr sz="1200" spc="-45" dirty="0">
                <a:solidFill>
                  <a:srgbClr val="FFFFFF"/>
                </a:solidFill>
              </a:rPr>
              <a:t> </a:t>
            </a:r>
            <a:r>
              <a:rPr sz="1200" dirty="0">
                <a:solidFill>
                  <a:srgbClr val="FFFFFF"/>
                </a:solidFill>
              </a:rPr>
              <a:t>two</a:t>
            </a:r>
            <a:r>
              <a:rPr sz="1200" spc="-45" dirty="0">
                <a:solidFill>
                  <a:srgbClr val="FFFFFF"/>
                </a:solidFill>
              </a:rPr>
              <a:t> </a:t>
            </a:r>
            <a:r>
              <a:rPr sz="1200" dirty="0">
                <a:solidFill>
                  <a:srgbClr val="FFFFFF"/>
                </a:solidFill>
              </a:rPr>
              <a:t>categorical</a:t>
            </a:r>
            <a:r>
              <a:rPr sz="1200" spc="-45" dirty="0">
                <a:solidFill>
                  <a:srgbClr val="FFFFFF"/>
                </a:solidFill>
              </a:rPr>
              <a:t> </a:t>
            </a:r>
            <a:r>
              <a:rPr sz="1200" dirty="0">
                <a:solidFill>
                  <a:srgbClr val="FFFFFF"/>
                </a:solidFill>
              </a:rPr>
              <a:t>variables.</a:t>
            </a:r>
            <a:r>
              <a:rPr sz="1200" spc="-45" dirty="0">
                <a:solidFill>
                  <a:srgbClr val="FFFFFF"/>
                </a:solidFill>
              </a:rPr>
              <a:t> </a:t>
            </a:r>
            <a:r>
              <a:rPr sz="1200" dirty="0">
                <a:solidFill>
                  <a:srgbClr val="FFFFFF"/>
                </a:solidFill>
              </a:rPr>
              <a:t>The</a:t>
            </a:r>
            <a:r>
              <a:rPr sz="1200" spc="-45" dirty="0">
                <a:solidFill>
                  <a:srgbClr val="FFFFFF"/>
                </a:solidFill>
              </a:rPr>
              <a:t> </a:t>
            </a:r>
            <a:r>
              <a:rPr sz="1200" dirty="0">
                <a:solidFill>
                  <a:srgbClr val="FFFFFF"/>
                </a:solidFill>
              </a:rPr>
              <a:t>formula</a:t>
            </a:r>
            <a:r>
              <a:rPr sz="1200" spc="-45" dirty="0">
                <a:solidFill>
                  <a:srgbClr val="FFFFFF"/>
                </a:solidFill>
              </a:rPr>
              <a:t> </a:t>
            </a:r>
            <a:r>
              <a:rPr sz="1200" dirty="0">
                <a:solidFill>
                  <a:srgbClr val="FFFFFF"/>
                </a:solidFill>
              </a:rPr>
              <a:t>for</a:t>
            </a:r>
            <a:r>
              <a:rPr sz="1200" spc="-45" dirty="0">
                <a:solidFill>
                  <a:srgbClr val="FFFFFF"/>
                </a:solidFill>
              </a:rPr>
              <a:t> </a:t>
            </a:r>
            <a:r>
              <a:rPr sz="1200" dirty="0">
                <a:solidFill>
                  <a:srgbClr val="FFFFFF"/>
                </a:solidFill>
              </a:rPr>
              <a:t>the</a:t>
            </a:r>
            <a:r>
              <a:rPr sz="1200" spc="-45" dirty="0">
                <a:solidFill>
                  <a:srgbClr val="FFFFFF"/>
                </a:solidFill>
              </a:rPr>
              <a:t> </a:t>
            </a:r>
            <a:r>
              <a:rPr sz="1200" spc="-10" dirty="0">
                <a:solidFill>
                  <a:srgbClr val="FFFFFF"/>
                </a:solidFill>
              </a:rPr>
              <a:t>chi-squared </a:t>
            </a:r>
            <a:r>
              <a:rPr sz="1200" dirty="0">
                <a:solidFill>
                  <a:srgbClr val="FFFFFF"/>
                </a:solidFill>
              </a:rPr>
              <a:t>statistic</a:t>
            </a:r>
            <a:r>
              <a:rPr sz="1200" spc="-40" dirty="0">
                <a:solidFill>
                  <a:srgbClr val="FFFFFF"/>
                </a:solidFill>
              </a:rPr>
              <a:t> </a:t>
            </a:r>
            <a:r>
              <a:rPr sz="1200" dirty="0">
                <a:solidFill>
                  <a:srgbClr val="FFFFFF"/>
                </a:solidFill>
              </a:rPr>
              <a:t>in</a:t>
            </a:r>
            <a:r>
              <a:rPr sz="1200" spc="-40" dirty="0">
                <a:solidFill>
                  <a:srgbClr val="FFFFFF"/>
                </a:solidFill>
              </a:rPr>
              <a:t> </a:t>
            </a:r>
            <a:r>
              <a:rPr sz="1200" dirty="0">
                <a:solidFill>
                  <a:srgbClr val="FFFFFF"/>
                </a:solidFill>
              </a:rPr>
              <a:t>this</a:t>
            </a:r>
            <a:r>
              <a:rPr sz="1200" spc="-40" dirty="0">
                <a:solidFill>
                  <a:srgbClr val="FFFFFF"/>
                </a:solidFill>
              </a:rPr>
              <a:t> </a:t>
            </a:r>
            <a:r>
              <a:rPr sz="1200" dirty="0">
                <a:solidFill>
                  <a:srgbClr val="FFFFFF"/>
                </a:solidFill>
              </a:rPr>
              <a:t>case</a:t>
            </a:r>
            <a:r>
              <a:rPr sz="1200" spc="-40" dirty="0">
                <a:solidFill>
                  <a:srgbClr val="FFFFFF"/>
                </a:solidFill>
              </a:rPr>
              <a:t> </a:t>
            </a:r>
            <a:r>
              <a:rPr sz="1200" spc="-25" dirty="0">
                <a:solidFill>
                  <a:srgbClr val="FFFFFF"/>
                </a:solidFill>
              </a:rPr>
              <a:t>is:</a:t>
            </a:r>
            <a:endParaRPr sz="1200"/>
          </a:p>
        </p:txBody>
      </p:sp>
      <p:sp>
        <p:nvSpPr>
          <p:cNvPr id="3" name="object 3"/>
          <p:cNvSpPr txBox="1"/>
          <p:nvPr/>
        </p:nvSpPr>
        <p:spPr>
          <a:xfrm>
            <a:off x="566799" y="3237603"/>
            <a:ext cx="7249159" cy="574040"/>
          </a:xfrm>
          <a:prstGeom prst="rect">
            <a:avLst/>
          </a:prstGeom>
        </p:spPr>
        <p:txBody>
          <a:bodyPr vert="horz" wrap="square" lIns="0" tIns="12700" rIns="0" bIns="0" rtlCol="0">
            <a:spAutoFit/>
          </a:bodyPr>
          <a:lstStyle/>
          <a:p>
            <a:pPr marL="12700" marR="5080">
              <a:lnSpc>
                <a:spcPct val="100000"/>
              </a:lnSpc>
              <a:spcBef>
                <a:spcPts val="100"/>
              </a:spcBef>
            </a:pPr>
            <a:r>
              <a:rPr sz="1200" dirty="0">
                <a:solidFill>
                  <a:srgbClr val="FFFFFF"/>
                </a:solidFill>
                <a:latin typeface="Courier New"/>
                <a:cs typeface="Courier New"/>
              </a:rPr>
              <a:t>The</a:t>
            </a:r>
            <a:r>
              <a:rPr sz="1200" spc="-45" dirty="0">
                <a:solidFill>
                  <a:srgbClr val="FFFFFF"/>
                </a:solidFill>
                <a:latin typeface="Courier New"/>
                <a:cs typeface="Courier New"/>
              </a:rPr>
              <a:t> </a:t>
            </a:r>
            <a:r>
              <a:rPr sz="1200" spc="-10" dirty="0">
                <a:solidFill>
                  <a:srgbClr val="FFFFFF"/>
                </a:solidFill>
                <a:latin typeface="Courier New"/>
                <a:cs typeface="Courier New"/>
              </a:rPr>
              <a:t>chi-</a:t>
            </a:r>
            <a:r>
              <a:rPr sz="1200" dirty="0">
                <a:solidFill>
                  <a:srgbClr val="FFFFFF"/>
                </a:solidFill>
                <a:latin typeface="Courier New"/>
                <a:cs typeface="Courier New"/>
              </a:rPr>
              <a:t>squared</a:t>
            </a:r>
            <a:r>
              <a:rPr sz="1200" spc="-40" dirty="0">
                <a:solidFill>
                  <a:srgbClr val="FFFFFF"/>
                </a:solidFill>
                <a:latin typeface="Courier New"/>
                <a:cs typeface="Courier New"/>
              </a:rPr>
              <a:t> </a:t>
            </a:r>
            <a:r>
              <a:rPr sz="1200" dirty="0">
                <a:solidFill>
                  <a:srgbClr val="FFFFFF"/>
                </a:solidFill>
                <a:latin typeface="Courier New"/>
                <a:cs typeface="Courier New"/>
              </a:rPr>
              <a:t>test</a:t>
            </a:r>
            <a:r>
              <a:rPr sz="1200" spc="-40" dirty="0">
                <a:solidFill>
                  <a:srgbClr val="FFFFFF"/>
                </a:solidFill>
                <a:latin typeface="Courier New"/>
                <a:cs typeface="Courier New"/>
              </a:rPr>
              <a:t> </a:t>
            </a:r>
            <a:r>
              <a:rPr sz="1200" dirty="0">
                <a:solidFill>
                  <a:srgbClr val="FFFFFF"/>
                </a:solidFill>
                <a:latin typeface="Courier New"/>
                <a:cs typeface="Courier New"/>
              </a:rPr>
              <a:t>of</a:t>
            </a:r>
            <a:r>
              <a:rPr sz="1200" spc="-40" dirty="0">
                <a:solidFill>
                  <a:srgbClr val="FFFFFF"/>
                </a:solidFill>
                <a:latin typeface="Courier New"/>
                <a:cs typeface="Courier New"/>
              </a:rPr>
              <a:t> </a:t>
            </a:r>
            <a:r>
              <a:rPr sz="1200" dirty="0">
                <a:solidFill>
                  <a:srgbClr val="FFFFFF"/>
                </a:solidFill>
                <a:latin typeface="Courier New"/>
                <a:cs typeface="Courier New"/>
              </a:rPr>
              <a:t>independence</a:t>
            </a:r>
            <a:r>
              <a:rPr sz="1200" spc="-40" dirty="0">
                <a:solidFill>
                  <a:srgbClr val="FFFFFF"/>
                </a:solidFill>
                <a:latin typeface="Courier New"/>
                <a:cs typeface="Courier New"/>
              </a:rPr>
              <a:t> </a:t>
            </a:r>
            <a:r>
              <a:rPr sz="1200" dirty="0">
                <a:solidFill>
                  <a:srgbClr val="FFFFFF"/>
                </a:solidFill>
                <a:latin typeface="Courier New"/>
                <a:cs typeface="Courier New"/>
              </a:rPr>
              <a:t>assesses</a:t>
            </a:r>
            <a:r>
              <a:rPr sz="1200" spc="-45" dirty="0">
                <a:solidFill>
                  <a:srgbClr val="FFFFFF"/>
                </a:solidFill>
                <a:latin typeface="Courier New"/>
                <a:cs typeface="Courier New"/>
              </a:rPr>
              <a:t> </a:t>
            </a:r>
            <a:r>
              <a:rPr sz="1200" dirty="0">
                <a:solidFill>
                  <a:srgbClr val="FFFFFF"/>
                </a:solidFill>
                <a:latin typeface="Courier New"/>
                <a:cs typeface="Courier New"/>
              </a:rPr>
              <a:t>whether</a:t>
            </a:r>
            <a:r>
              <a:rPr sz="1200" spc="-40" dirty="0">
                <a:solidFill>
                  <a:srgbClr val="FFFFFF"/>
                </a:solidFill>
                <a:latin typeface="Courier New"/>
                <a:cs typeface="Courier New"/>
              </a:rPr>
              <a:t> </a:t>
            </a:r>
            <a:r>
              <a:rPr sz="1200" dirty="0">
                <a:solidFill>
                  <a:srgbClr val="FFFFFF"/>
                </a:solidFill>
                <a:latin typeface="Courier New"/>
                <a:cs typeface="Courier New"/>
              </a:rPr>
              <a:t>there</a:t>
            </a:r>
            <a:r>
              <a:rPr sz="1200" spc="-40" dirty="0">
                <a:solidFill>
                  <a:srgbClr val="FFFFFF"/>
                </a:solidFill>
                <a:latin typeface="Courier New"/>
                <a:cs typeface="Courier New"/>
              </a:rPr>
              <a:t> </a:t>
            </a:r>
            <a:r>
              <a:rPr sz="1200" dirty="0">
                <a:solidFill>
                  <a:srgbClr val="FFFFFF"/>
                </a:solidFill>
                <a:latin typeface="Courier New"/>
                <a:cs typeface="Courier New"/>
              </a:rPr>
              <a:t>is</a:t>
            </a:r>
            <a:r>
              <a:rPr sz="1200" spc="-40" dirty="0">
                <a:solidFill>
                  <a:srgbClr val="FFFFFF"/>
                </a:solidFill>
                <a:latin typeface="Courier New"/>
                <a:cs typeface="Courier New"/>
              </a:rPr>
              <a:t> </a:t>
            </a:r>
            <a:r>
              <a:rPr sz="1200" dirty="0">
                <a:solidFill>
                  <a:srgbClr val="FFFFFF"/>
                </a:solidFill>
                <a:latin typeface="Courier New"/>
                <a:cs typeface="Courier New"/>
              </a:rPr>
              <a:t>a</a:t>
            </a:r>
            <a:r>
              <a:rPr sz="1200" spc="-40" dirty="0">
                <a:solidFill>
                  <a:srgbClr val="FFFFFF"/>
                </a:solidFill>
                <a:latin typeface="Courier New"/>
                <a:cs typeface="Courier New"/>
              </a:rPr>
              <a:t> </a:t>
            </a:r>
            <a:r>
              <a:rPr sz="1200" spc="-10" dirty="0">
                <a:solidFill>
                  <a:srgbClr val="FFFFFF"/>
                </a:solidFill>
                <a:latin typeface="Courier New"/>
                <a:cs typeface="Courier New"/>
              </a:rPr>
              <a:t>statistically </a:t>
            </a:r>
            <a:r>
              <a:rPr sz="1200" dirty="0">
                <a:solidFill>
                  <a:srgbClr val="FFFFFF"/>
                </a:solidFill>
                <a:latin typeface="Courier New"/>
                <a:cs typeface="Courier New"/>
              </a:rPr>
              <a:t>significant</a:t>
            </a:r>
            <a:r>
              <a:rPr sz="1200" spc="-60" dirty="0">
                <a:solidFill>
                  <a:srgbClr val="FFFFFF"/>
                </a:solidFill>
                <a:latin typeface="Courier New"/>
                <a:cs typeface="Courier New"/>
              </a:rPr>
              <a:t> </a:t>
            </a:r>
            <a:r>
              <a:rPr sz="1200" dirty="0">
                <a:solidFill>
                  <a:srgbClr val="FFFFFF"/>
                </a:solidFill>
                <a:latin typeface="Courier New"/>
                <a:cs typeface="Courier New"/>
              </a:rPr>
              <a:t>relationship</a:t>
            </a:r>
            <a:r>
              <a:rPr sz="1200" spc="-60" dirty="0">
                <a:solidFill>
                  <a:srgbClr val="FFFFFF"/>
                </a:solidFill>
                <a:latin typeface="Courier New"/>
                <a:cs typeface="Courier New"/>
              </a:rPr>
              <a:t> </a:t>
            </a:r>
            <a:r>
              <a:rPr sz="1200" dirty="0">
                <a:solidFill>
                  <a:srgbClr val="FFFFFF"/>
                </a:solidFill>
                <a:latin typeface="Courier New"/>
                <a:cs typeface="Courier New"/>
              </a:rPr>
              <a:t>between</a:t>
            </a:r>
            <a:r>
              <a:rPr sz="1200" spc="-60" dirty="0">
                <a:solidFill>
                  <a:srgbClr val="FFFFFF"/>
                </a:solidFill>
                <a:latin typeface="Courier New"/>
                <a:cs typeface="Courier New"/>
              </a:rPr>
              <a:t> </a:t>
            </a:r>
            <a:r>
              <a:rPr sz="1200" dirty="0">
                <a:solidFill>
                  <a:srgbClr val="FFFFFF"/>
                </a:solidFill>
                <a:latin typeface="Courier New"/>
                <a:cs typeface="Courier New"/>
              </a:rPr>
              <a:t>the</a:t>
            </a:r>
            <a:r>
              <a:rPr sz="1200" spc="-60" dirty="0">
                <a:solidFill>
                  <a:srgbClr val="FFFFFF"/>
                </a:solidFill>
                <a:latin typeface="Courier New"/>
                <a:cs typeface="Courier New"/>
              </a:rPr>
              <a:t> </a:t>
            </a:r>
            <a:r>
              <a:rPr sz="1200" dirty="0">
                <a:solidFill>
                  <a:srgbClr val="FFFFFF"/>
                </a:solidFill>
                <a:latin typeface="Courier New"/>
                <a:cs typeface="Courier New"/>
              </a:rPr>
              <a:t>two</a:t>
            </a:r>
            <a:r>
              <a:rPr sz="1200" spc="-55" dirty="0">
                <a:solidFill>
                  <a:srgbClr val="FFFFFF"/>
                </a:solidFill>
                <a:latin typeface="Courier New"/>
                <a:cs typeface="Courier New"/>
              </a:rPr>
              <a:t> </a:t>
            </a:r>
            <a:r>
              <a:rPr sz="1200" dirty="0">
                <a:solidFill>
                  <a:srgbClr val="FFFFFF"/>
                </a:solidFill>
                <a:latin typeface="Courier New"/>
                <a:cs typeface="Courier New"/>
              </a:rPr>
              <a:t>categorical</a:t>
            </a:r>
            <a:r>
              <a:rPr sz="1200" spc="-60" dirty="0">
                <a:solidFill>
                  <a:srgbClr val="FFFFFF"/>
                </a:solidFill>
                <a:latin typeface="Courier New"/>
                <a:cs typeface="Courier New"/>
              </a:rPr>
              <a:t> </a:t>
            </a:r>
            <a:r>
              <a:rPr sz="1200" dirty="0">
                <a:solidFill>
                  <a:srgbClr val="FFFFFF"/>
                </a:solidFill>
                <a:latin typeface="Courier New"/>
                <a:cs typeface="Courier New"/>
              </a:rPr>
              <a:t>variables</a:t>
            </a:r>
            <a:r>
              <a:rPr sz="1200" spc="-60" dirty="0">
                <a:solidFill>
                  <a:srgbClr val="FFFFFF"/>
                </a:solidFill>
                <a:latin typeface="Courier New"/>
                <a:cs typeface="Courier New"/>
              </a:rPr>
              <a:t> </a:t>
            </a:r>
            <a:r>
              <a:rPr sz="1200" dirty="0">
                <a:solidFill>
                  <a:srgbClr val="FFFFFF"/>
                </a:solidFill>
                <a:latin typeface="Courier New"/>
                <a:cs typeface="Courier New"/>
              </a:rPr>
              <a:t>by</a:t>
            </a:r>
            <a:r>
              <a:rPr sz="1200" spc="-60" dirty="0">
                <a:solidFill>
                  <a:srgbClr val="FFFFFF"/>
                </a:solidFill>
                <a:latin typeface="Courier New"/>
                <a:cs typeface="Courier New"/>
              </a:rPr>
              <a:t> </a:t>
            </a:r>
            <a:r>
              <a:rPr sz="1200" dirty="0">
                <a:solidFill>
                  <a:srgbClr val="FFFFFF"/>
                </a:solidFill>
                <a:latin typeface="Courier New"/>
                <a:cs typeface="Courier New"/>
              </a:rPr>
              <a:t>comparing</a:t>
            </a:r>
            <a:r>
              <a:rPr sz="1200" spc="-60" dirty="0">
                <a:solidFill>
                  <a:srgbClr val="FFFFFF"/>
                </a:solidFill>
                <a:latin typeface="Courier New"/>
                <a:cs typeface="Courier New"/>
              </a:rPr>
              <a:t> </a:t>
            </a:r>
            <a:r>
              <a:rPr sz="1200" spc="-25" dirty="0">
                <a:solidFill>
                  <a:srgbClr val="FFFFFF"/>
                </a:solidFill>
                <a:latin typeface="Courier New"/>
                <a:cs typeface="Courier New"/>
              </a:rPr>
              <a:t>the </a:t>
            </a:r>
            <a:r>
              <a:rPr sz="1200" dirty="0">
                <a:solidFill>
                  <a:srgbClr val="FFFFFF"/>
                </a:solidFill>
                <a:latin typeface="Courier New"/>
                <a:cs typeface="Courier New"/>
              </a:rPr>
              <a:t>observed</a:t>
            </a:r>
            <a:r>
              <a:rPr sz="1200" spc="-55" dirty="0">
                <a:solidFill>
                  <a:srgbClr val="FFFFFF"/>
                </a:solidFill>
                <a:latin typeface="Courier New"/>
                <a:cs typeface="Courier New"/>
              </a:rPr>
              <a:t> </a:t>
            </a:r>
            <a:r>
              <a:rPr sz="1200" dirty="0">
                <a:solidFill>
                  <a:srgbClr val="FFFFFF"/>
                </a:solidFill>
                <a:latin typeface="Courier New"/>
                <a:cs typeface="Courier New"/>
              </a:rPr>
              <a:t>and</a:t>
            </a:r>
            <a:r>
              <a:rPr sz="1200" spc="-50" dirty="0">
                <a:solidFill>
                  <a:srgbClr val="FFFFFF"/>
                </a:solidFill>
                <a:latin typeface="Courier New"/>
                <a:cs typeface="Courier New"/>
              </a:rPr>
              <a:t> </a:t>
            </a:r>
            <a:r>
              <a:rPr sz="1200" dirty="0">
                <a:solidFill>
                  <a:srgbClr val="FFFFFF"/>
                </a:solidFill>
                <a:latin typeface="Courier New"/>
                <a:cs typeface="Courier New"/>
              </a:rPr>
              <a:t>expected</a:t>
            </a:r>
            <a:r>
              <a:rPr sz="1200" spc="-50" dirty="0">
                <a:solidFill>
                  <a:srgbClr val="FFFFFF"/>
                </a:solidFill>
                <a:latin typeface="Courier New"/>
                <a:cs typeface="Courier New"/>
              </a:rPr>
              <a:t> </a:t>
            </a:r>
            <a:r>
              <a:rPr sz="1200" spc="-10" dirty="0">
                <a:solidFill>
                  <a:srgbClr val="FFFFFF"/>
                </a:solidFill>
                <a:latin typeface="Courier New"/>
                <a:cs typeface="Courier New"/>
              </a:rPr>
              <a:t>frequencies</a:t>
            </a:r>
            <a:endParaRPr sz="1200">
              <a:latin typeface="Courier New"/>
              <a:cs typeface="Courier New"/>
            </a:endParaRPr>
          </a:p>
        </p:txBody>
      </p:sp>
      <p:pic>
        <p:nvPicPr>
          <p:cNvPr id="4" name="object 4"/>
          <p:cNvPicPr/>
          <p:nvPr/>
        </p:nvPicPr>
        <p:blipFill>
          <a:blip r:embed="rId2" cstate="print"/>
          <a:stretch>
            <a:fillRect/>
          </a:stretch>
        </p:blipFill>
        <p:spPr>
          <a:xfrm>
            <a:off x="3775700" y="2450787"/>
            <a:ext cx="1191811" cy="493424"/>
          </a:xfrm>
          <a:prstGeom prst="rect">
            <a:avLst/>
          </a:prstGeom>
        </p:spPr>
      </p:pic>
      <p:sp>
        <p:nvSpPr>
          <p:cNvPr id="5" name="object 5"/>
          <p:cNvSpPr txBox="1"/>
          <p:nvPr/>
        </p:nvSpPr>
        <p:spPr>
          <a:xfrm>
            <a:off x="495814"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6" name="object 6"/>
          <p:cNvSpPr txBox="1">
            <a:spLocks noGrp="1"/>
          </p:cNvSpPr>
          <p:nvPr>
            <p:ph type="dt" sz="half" idx="6"/>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dirty="0"/>
              <a:t>1</a:t>
            </a:r>
            <a:r>
              <a:rPr spc="-5" dirty="0"/>
              <a:t> </a:t>
            </a:r>
            <a:r>
              <a:rPr spc="-50" dirty="0"/>
              <a:t>1</a:t>
            </a:r>
          </a:p>
        </p:txBody>
      </p:sp>
      <p:sp>
        <p:nvSpPr>
          <p:cNvPr id="7" name="object 7"/>
          <p:cNvSpPr txBox="1">
            <a:spLocks noGrp="1"/>
          </p:cNvSpPr>
          <p:nvPr>
            <p:ph type="ftr" sz="quarter" idx="5"/>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spc="-50" dirty="0"/>
              <a:t>1</a:t>
            </a:r>
          </a:p>
        </p:txBody>
      </p:sp>
      <p:sp>
        <p:nvSpPr>
          <p:cNvPr id="8" name="object 8"/>
          <p:cNvSpPr txBox="1"/>
          <p:nvPr/>
        </p:nvSpPr>
        <p:spPr>
          <a:xfrm>
            <a:off x="2324615" y="4751885"/>
            <a:ext cx="1016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9" name="object 9"/>
          <p:cNvSpPr txBox="1"/>
          <p:nvPr/>
        </p:nvSpPr>
        <p:spPr>
          <a:xfrm>
            <a:off x="35438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0" name="object 10"/>
          <p:cNvSpPr txBox="1"/>
          <p:nvPr/>
        </p:nvSpPr>
        <p:spPr>
          <a:xfrm>
            <a:off x="4001015" y="4751885"/>
            <a:ext cx="7112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1" name="object 11"/>
          <p:cNvSpPr txBox="1"/>
          <p:nvPr/>
        </p:nvSpPr>
        <p:spPr>
          <a:xfrm>
            <a:off x="4915415" y="4751885"/>
            <a:ext cx="4064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2" name="object 12"/>
          <p:cNvSpPr txBox="1"/>
          <p:nvPr/>
        </p:nvSpPr>
        <p:spPr>
          <a:xfrm>
            <a:off x="55250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3" name="object 13"/>
          <p:cNvSpPr txBox="1"/>
          <p:nvPr/>
        </p:nvSpPr>
        <p:spPr>
          <a:xfrm>
            <a:off x="59822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4" name="object 14"/>
          <p:cNvSpPr txBox="1"/>
          <p:nvPr/>
        </p:nvSpPr>
        <p:spPr>
          <a:xfrm>
            <a:off x="70490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5" name="object 15"/>
          <p:cNvSpPr txBox="1"/>
          <p:nvPr/>
        </p:nvSpPr>
        <p:spPr>
          <a:xfrm>
            <a:off x="8115815"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3300" spc="280" dirty="0">
                <a:solidFill>
                  <a:srgbClr val="FFDB5D"/>
                </a:solidFill>
                <a:latin typeface="Arial MT"/>
                <a:cs typeface="Arial MT"/>
              </a:rPr>
              <a:t>&lt;/</a:t>
            </a:r>
            <a:r>
              <a:rPr sz="3300" spc="-55" dirty="0">
                <a:solidFill>
                  <a:srgbClr val="FFDB5D"/>
                </a:solidFill>
                <a:latin typeface="Arial MT"/>
                <a:cs typeface="Arial MT"/>
              </a:rPr>
              <a:t> </a:t>
            </a:r>
            <a:r>
              <a:rPr sz="3300" spc="50" dirty="0">
                <a:solidFill>
                  <a:srgbClr val="FFFFFF"/>
                </a:solidFill>
                <a:latin typeface="Arial MT"/>
                <a:cs typeface="Arial MT"/>
              </a:rPr>
              <a:t>Data</a:t>
            </a:r>
            <a:r>
              <a:rPr sz="3300" spc="-50" dirty="0">
                <a:solidFill>
                  <a:srgbClr val="FFFFFF"/>
                </a:solidFill>
                <a:latin typeface="Arial MT"/>
                <a:cs typeface="Arial MT"/>
              </a:rPr>
              <a:t> </a:t>
            </a:r>
            <a:r>
              <a:rPr sz="3300" spc="95" dirty="0">
                <a:solidFill>
                  <a:srgbClr val="FFFFFF"/>
                </a:solidFill>
                <a:latin typeface="Arial MT"/>
                <a:cs typeface="Arial MT"/>
              </a:rPr>
              <a:t>Description</a:t>
            </a:r>
            <a:endParaRPr sz="3300">
              <a:latin typeface="Arial MT"/>
              <a:cs typeface="Arial MT"/>
            </a:endParaRPr>
          </a:p>
        </p:txBody>
      </p:sp>
      <p:pic>
        <p:nvPicPr>
          <p:cNvPr id="3" name="object 3"/>
          <p:cNvPicPr/>
          <p:nvPr/>
        </p:nvPicPr>
        <p:blipFill>
          <a:blip r:embed="rId2" cstate="print"/>
          <a:stretch>
            <a:fillRect/>
          </a:stretch>
        </p:blipFill>
        <p:spPr>
          <a:xfrm>
            <a:off x="720000" y="1345599"/>
            <a:ext cx="7439024" cy="1447799"/>
          </a:xfrm>
          <a:prstGeom prst="rect">
            <a:avLst/>
          </a:prstGeom>
        </p:spPr>
      </p:pic>
      <p:sp>
        <p:nvSpPr>
          <p:cNvPr id="4" name="object 4"/>
          <p:cNvSpPr txBox="1"/>
          <p:nvPr/>
        </p:nvSpPr>
        <p:spPr>
          <a:xfrm>
            <a:off x="863975" y="3008496"/>
            <a:ext cx="7157720" cy="1214120"/>
          </a:xfrm>
          <a:prstGeom prst="rect">
            <a:avLst/>
          </a:prstGeom>
        </p:spPr>
        <p:txBody>
          <a:bodyPr vert="horz" wrap="square" lIns="0" tIns="12700" rIns="0" bIns="0" rtlCol="0">
            <a:spAutoFit/>
          </a:bodyPr>
          <a:lstStyle/>
          <a:p>
            <a:pPr marL="12700" marR="5080">
              <a:lnSpc>
                <a:spcPct val="100000"/>
              </a:lnSpc>
              <a:spcBef>
                <a:spcPts val="100"/>
              </a:spcBef>
            </a:pPr>
            <a:r>
              <a:rPr sz="1300" dirty="0">
                <a:solidFill>
                  <a:srgbClr val="FFFFFF"/>
                </a:solidFill>
                <a:latin typeface="Courier New"/>
                <a:cs typeface="Courier New"/>
              </a:rPr>
              <a:t>This</a:t>
            </a:r>
            <a:r>
              <a:rPr sz="1300" spc="-5" dirty="0">
                <a:solidFill>
                  <a:srgbClr val="FFFFFF"/>
                </a:solidFill>
                <a:latin typeface="Courier New"/>
                <a:cs typeface="Courier New"/>
              </a:rPr>
              <a:t> </a:t>
            </a:r>
            <a:r>
              <a:rPr sz="1300" dirty="0">
                <a:solidFill>
                  <a:srgbClr val="FFFFFF"/>
                </a:solidFill>
                <a:latin typeface="Courier New"/>
                <a:cs typeface="Courier New"/>
              </a:rPr>
              <a:t>dataset</a:t>
            </a:r>
            <a:r>
              <a:rPr sz="1300" spc="-5" dirty="0">
                <a:solidFill>
                  <a:srgbClr val="FFFFFF"/>
                </a:solidFill>
                <a:latin typeface="Courier New"/>
                <a:cs typeface="Courier New"/>
              </a:rPr>
              <a:t> </a:t>
            </a:r>
            <a:r>
              <a:rPr sz="1300" dirty="0">
                <a:solidFill>
                  <a:srgbClr val="FFFFFF"/>
                </a:solidFill>
                <a:latin typeface="Courier New"/>
                <a:cs typeface="Courier New"/>
              </a:rPr>
              <a:t>provides</a:t>
            </a:r>
            <a:r>
              <a:rPr sz="1300" spc="-5" dirty="0">
                <a:solidFill>
                  <a:srgbClr val="FFFFFF"/>
                </a:solidFill>
                <a:latin typeface="Courier New"/>
                <a:cs typeface="Courier New"/>
              </a:rPr>
              <a:t> </a:t>
            </a:r>
            <a:r>
              <a:rPr sz="1300" dirty="0">
                <a:solidFill>
                  <a:srgbClr val="FFFFFF"/>
                </a:solidFill>
                <a:latin typeface="Courier New"/>
                <a:cs typeface="Courier New"/>
              </a:rPr>
              <a:t>comprehensive</a:t>
            </a:r>
            <a:r>
              <a:rPr sz="1300" spc="-5" dirty="0">
                <a:solidFill>
                  <a:srgbClr val="FFFFFF"/>
                </a:solidFill>
                <a:latin typeface="Courier New"/>
                <a:cs typeface="Courier New"/>
              </a:rPr>
              <a:t> </a:t>
            </a:r>
            <a:r>
              <a:rPr sz="1300" dirty="0">
                <a:solidFill>
                  <a:srgbClr val="FFFFFF"/>
                </a:solidFill>
                <a:latin typeface="Courier New"/>
                <a:cs typeface="Courier New"/>
              </a:rPr>
              <a:t>information</a:t>
            </a:r>
            <a:r>
              <a:rPr sz="1300" spc="-5" dirty="0">
                <a:solidFill>
                  <a:srgbClr val="FFFFFF"/>
                </a:solidFill>
                <a:latin typeface="Courier New"/>
                <a:cs typeface="Courier New"/>
              </a:rPr>
              <a:t> </a:t>
            </a:r>
            <a:r>
              <a:rPr sz="1300" dirty="0">
                <a:solidFill>
                  <a:srgbClr val="FFFFFF"/>
                </a:solidFill>
                <a:latin typeface="Courier New"/>
                <a:cs typeface="Courier New"/>
              </a:rPr>
              <a:t>about</a:t>
            </a:r>
            <a:r>
              <a:rPr sz="1300" spc="-5" dirty="0">
                <a:solidFill>
                  <a:srgbClr val="FFFFFF"/>
                </a:solidFill>
                <a:latin typeface="Courier New"/>
                <a:cs typeface="Courier New"/>
              </a:rPr>
              <a:t> </a:t>
            </a:r>
            <a:r>
              <a:rPr sz="1300" dirty="0">
                <a:solidFill>
                  <a:srgbClr val="FFFFFF"/>
                </a:solidFill>
                <a:latin typeface="Courier New"/>
                <a:cs typeface="Courier New"/>
              </a:rPr>
              <a:t>crime</a:t>
            </a:r>
            <a:r>
              <a:rPr sz="1300" spc="-5" dirty="0">
                <a:solidFill>
                  <a:srgbClr val="FFFFFF"/>
                </a:solidFill>
                <a:latin typeface="Courier New"/>
                <a:cs typeface="Courier New"/>
              </a:rPr>
              <a:t> </a:t>
            </a:r>
            <a:r>
              <a:rPr sz="1300" spc="-10" dirty="0">
                <a:solidFill>
                  <a:srgbClr val="FFFFFF"/>
                </a:solidFill>
                <a:latin typeface="Courier New"/>
                <a:cs typeface="Courier New"/>
              </a:rPr>
              <a:t>incidents </a:t>
            </a:r>
            <a:r>
              <a:rPr sz="1300" dirty="0">
                <a:solidFill>
                  <a:srgbClr val="FFFFFF"/>
                </a:solidFill>
                <a:latin typeface="Courier New"/>
                <a:cs typeface="Courier New"/>
              </a:rPr>
              <a:t>reported</a:t>
            </a:r>
            <a:r>
              <a:rPr sz="1300" spc="-15" dirty="0">
                <a:solidFill>
                  <a:srgbClr val="FFFFFF"/>
                </a:solidFill>
                <a:latin typeface="Courier New"/>
                <a:cs typeface="Courier New"/>
              </a:rPr>
              <a:t> </a:t>
            </a:r>
            <a:r>
              <a:rPr sz="1300" dirty="0">
                <a:solidFill>
                  <a:srgbClr val="FFFFFF"/>
                </a:solidFill>
                <a:latin typeface="Courier New"/>
                <a:cs typeface="Courier New"/>
              </a:rPr>
              <a:t>in</a:t>
            </a:r>
            <a:r>
              <a:rPr sz="1300" spc="-5" dirty="0">
                <a:solidFill>
                  <a:srgbClr val="FFFFFF"/>
                </a:solidFill>
                <a:latin typeface="Courier New"/>
                <a:cs typeface="Courier New"/>
              </a:rPr>
              <a:t> </a:t>
            </a:r>
            <a:r>
              <a:rPr sz="1300" dirty="0">
                <a:solidFill>
                  <a:srgbClr val="FFFFFF"/>
                </a:solidFill>
                <a:latin typeface="Courier New"/>
                <a:cs typeface="Courier New"/>
              </a:rPr>
              <a:t>Los</a:t>
            </a:r>
            <a:r>
              <a:rPr sz="1300" spc="-5" dirty="0">
                <a:solidFill>
                  <a:srgbClr val="FFFFFF"/>
                </a:solidFill>
                <a:latin typeface="Courier New"/>
                <a:cs typeface="Courier New"/>
              </a:rPr>
              <a:t> </a:t>
            </a:r>
            <a:r>
              <a:rPr sz="1300" dirty="0">
                <a:solidFill>
                  <a:srgbClr val="FFFFFF"/>
                </a:solidFill>
                <a:latin typeface="Courier New"/>
                <a:cs typeface="Courier New"/>
              </a:rPr>
              <a:t>Angeles</a:t>
            </a:r>
            <a:r>
              <a:rPr sz="1300" spc="-5" dirty="0">
                <a:solidFill>
                  <a:srgbClr val="FFFFFF"/>
                </a:solidFill>
                <a:latin typeface="Courier New"/>
                <a:cs typeface="Courier New"/>
              </a:rPr>
              <a:t> </a:t>
            </a:r>
            <a:r>
              <a:rPr sz="1300" dirty="0">
                <a:solidFill>
                  <a:srgbClr val="FFFFFF"/>
                </a:solidFill>
                <a:latin typeface="Courier New"/>
                <a:cs typeface="Courier New"/>
              </a:rPr>
              <a:t>from</a:t>
            </a:r>
            <a:r>
              <a:rPr sz="1300" spc="-5" dirty="0">
                <a:solidFill>
                  <a:srgbClr val="FFFFFF"/>
                </a:solidFill>
                <a:latin typeface="Courier New"/>
                <a:cs typeface="Courier New"/>
              </a:rPr>
              <a:t> </a:t>
            </a:r>
            <a:r>
              <a:rPr sz="1300" dirty="0">
                <a:solidFill>
                  <a:srgbClr val="FFFFFF"/>
                </a:solidFill>
                <a:latin typeface="Courier New"/>
                <a:cs typeface="Courier New"/>
              </a:rPr>
              <a:t>January</a:t>
            </a:r>
            <a:r>
              <a:rPr sz="1300" spc="-5" dirty="0">
                <a:solidFill>
                  <a:srgbClr val="FFFFFF"/>
                </a:solidFill>
                <a:latin typeface="Courier New"/>
                <a:cs typeface="Courier New"/>
              </a:rPr>
              <a:t> </a:t>
            </a:r>
            <a:r>
              <a:rPr sz="1300" dirty="0">
                <a:solidFill>
                  <a:srgbClr val="FFFFFF"/>
                </a:solidFill>
                <a:latin typeface="Courier New"/>
                <a:cs typeface="Courier New"/>
              </a:rPr>
              <a:t>2020</a:t>
            </a:r>
            <a:r>
              <a:rPr sz="1300" spc="-5" dirty="0">
                <a:solidFill>
                  <a:srgbClr val="FFFFFF"/>
                </a:solidFill>
                <a:latin typeface="Courier New"/>
                <a:cs typeface="Courier New"/>
              </a:rPr>
              <a:t> </a:t>
            </a:r>
            <a:r>
              <a:rPr sz="1300" dirty="0">
                <a:solidFill>
                  <a:srgbClr val="FFFFFF"/>
                </a:solidFill>
                <a:latin typeface="Courier New"/>
                <a:cs typeface="Courier New"/>
              </a:rPr>
              <a:t>to</a:t>
            </a:r>
            <a:r>
              <a:rPr sz="1300" spc="-5" dirty="0">
                <a:solidFill>
                  <a:srgbClr val="FFFFFF"/>
                </a:solidFill>
                <a:latin typeface="Courier New"/>
                <a:cs typeface="Courier New"/>
              </a:rPr>
              <a:t> </a:t>
            </a:r>
            <a:r>
              <a:rPr sz="1300" dirty="0">
                <a:solidFill>
                  <a:srgbClr val="FFFFFF"/>
                </a:solidFill>
                <a:latin typeface="Courier New"/>
                <a:cs typeface="Courier New"/>
              </a:rPr>
              <a:t>June</a:t>
            </a:r>
            <a:r>
              <a:rPr sz="1300" spc="-5" dirty="0">
                <a:solidFill>
                  <a:srgbClr val="FFFFFF"/>
                </a:solidFill>
                <a:latin typeface="Courier New"/>
                <a:cs typeface="Courier New"/>
              </a:rPr>
              <a:t> </a:t>
            </a:r>
            <a:r>
              <a:rPr sz="1300" dirty="0">
                <a:solidFill>
                  <a:srgbClr val="FFFFFF"/>
                </a:solidFill>
                <a:latin typeface="Courier New"/>
                <a:cs typeface="Courier New"/>
              </a:rPr>
              <a:t>2023.</a:t>
            </a:r>
            <a:r>
              <a:rPr sz="1300" spc="-5" dirty="0">
                <a:solidFill>
                  <a:srgbClr val="FFFFFF"/>
                </a:solidFill>
                <a:latin typeface="Courier New"/>
                <a:cs typeface="Courier New"/>
              </a:rPr>
              <a:t> </a:t>
            </a:r>
            <a:r>
              <a:rPr sz="1300" dirty="0">
                <a:solidFill>
                  <a:srgbClr val="FFFFFF"/>
                </a:solidFill>
                <a:latin typeface="Courier New"/>
                <a:cs typeface="Courier New"/>
              </a:rPr>
              <a:t>It</a:t>
            </a:r>
            <a:r>
              <a:rPr sz="1300" spc="-5" dirty="0">
                <a:solidFill>
                  <a:srgbClr val="FFFFFF"/>
                </a:solidFill>
                <a:latin typeface="Courier New"/>
                <a:cs typeface="Courier New"/>
              </a:rPr>
              <a:t> </a:t>
            </a:r>
            <a:r>
              <a:rPr sz="1300" spc="-10" dirty="0">
                <a:solidFill>
                  <a:srgbClr val="FFFFFF"/>
                </a:solidFill>
                <a:latin typeface="Courier New"/>
                <a:cs typeface="Courier New"/>
              </a:rPr>
              <a:t>includes </a:t>
            </a:r>
            <a:r>
              <a:rPr sz="1300" dirty="0">
                <a:solidFill>
                  <a:srgbClr val="FFFFFF"/>
                </a:solidFill>
                <a:latin typeface="Courier New"/>
                <a:cs typeface="Courier New"/>
              </a:rPr>
              <a:t>details</a:t>
            </a:r>
            <a:r>
              <a:rPr sz="1300" spc="-5" dirty="0">
                <a:solidFill>
                  <a:srgbClr val="FFFFFF"/>
                </a:solidFill>
                <a:latin typeface="Courier New"/>
                <a:cs typeface="Courier New"/>
              </a:rPr>
              <a:t> </a:t>
            </a:r>
            <a:r>
              <a:rPr sz="1300" dirty="0">
                <a:solidFill>
                  <a:srgbClr val="FFFFFF"/>
                </a:solidFill>
                <a:latin typeface="Courier New"/>
                <a:cs typeface="Courier New"/>
              </a:rPr>
              <a:t>such</a:t>
            </a:r>
            <a:r>
              <a:rPr sz="1300" spc="-5" dirty="0">
                <a:solidFill>
                  <a:srgbClr val="FFFFFF"/>
                </a:solidFill>
                <a:latin typeface="Courier New"/>
                <a:cs typeface="Courier New"/>
              </a:rPr>
              <a:t> </a:t>
            </a:r>
            <a:r>
              <a:rPr sz="1300" dirty="0">
                <a:solidFill>
                  <a:srgbClr val="FFFFFF"/>
                </a:solidFill>
                <a:latin typeface="Courier New"/>
                <a:cs typeface="Courier New"/>
              </a:rPr>
              <a:t>as</a:t>
            </a:r>
            <a:r>
              <a:rPr sz="1300" spc="-5" dirty="0">
                <a:solidFill>
                  <a:srgbClr val="FFFFFF"/>
                </a:solidFill>
                <a:latin typeface="Courier New"/>
                <a:cs typeface="Courier New"/>
              </a:rPr>
              <a:t> </a:t>
            </a:r>
            <a:r>
              <a:rPr sz="1300" dirty="0">
                <a:solidFill>
                  <a:srgbClr val="FFFFFF"/>
                </a:solidFill>
                <a:latin typeface="Courier New"/>
                <a:cs typeface="Courier New"/>
              </a:rPr>
              <a:t>the</a:t>
            </a:r>
            <a:r>
              <a:rPr sz="1300" spc="-5" dirty="0">
                <a:solidFill>
                  <a:srgbClr val="FFFFFF"/>
                </a:solidFill>
                <a:latin typeface="Courier New"/>
                <a:cs typeface="Courier New"/>
              </a:rPr>
              <a:t> </a:t>
            </a:r>
            <a:r>
              <a:rPr sz="1300" dirty="0">
                <a:solidFill>
                  <a:srgbClr val="FFFFFF"/>
                </a:solidFill>
                <a:latin typeface="Courier New"/>
                <a:cs typeface="Courier New"/>
              </a:rPr>
              <a:t>type</a:t>
            </a:r>
            <a:r>
              <a:rPr sz="1300" spc="-5" dirty="0">
                <a:solidFill>
                  <a:srgbClr val="FFFFFF"/>
                </a:solidFill>
                <a:latin typeface="Courier New"/>
                <a:cs typeface="Courier New"/>
              </a:rPr>
              <a:t> </a:t>
            </a:r>
            <a:r>
              <a:rPr sz="1300" dirty="0">
                <a:solidFill>
                  <a:srgbClr val="FFFFFF"/>
                </a:solidFill>
                <a:latin typeface="Courier New"/>
                <a:cs typeface="Courier New"/>
              </a:rPr>
              <a:t>of</a:t>
            </a:r>
            <a:r>
              <a:rPr sz="1300" spc="-5" dirty="0">
                <a:solidFill>
                  <a:srgbClr val="FFFFFF"/>
                </a:solidFill>
                <a:latin typeface="Courier New"/>
                <a:cs typeface="Courier New"/>
              </a:rPr>
              <a:t> </a:t>
            </a:r>
            <a:r>
              <a:rPr sz="1300" dirty="0">
                <a:solidFill>
                  <a:srgbClr val="FFFFFF"/>
                </a:solidFill>
                <a:latin typeface="Courier New"/>
                <a:cs typeface="Courier New"/>
              </a:rPr>
              <a:t>crime,</a:t>
            </a:r>
            <a:r>
              <a:rPr sz="1300" spc="-5" dirty="0">
                <a:solidFill>
                  <a:srgbClr val="FFFFFF"/>
                </a:solidFill>
                <a:latin typeface="Courier New"/>
                <a:cs typeface="Courier New"/>
              </a:rPr>
              <a:t> </a:t>
            </a:r>
            <a:r>
              <a:rPr sz="1300" dirty="0">
                <a:solidFill>
                  <a:srgbClr val="FFFFFF"/>
                </a:solidFill>
                <a:latin typeface="Courier New"/>
                <a:cs typeface="Courier New"/>
              </a:rPr>
              <a:t>date</a:t>
            </a:r>
            <a:r>
              <a:rPr sz="1300" spc="-5" dirty="0">
                <a:solidFill>
                  <a:srgbClr val="FFFFFF"/>
                </a:solidFill>
                <a:latin typeface="Courier New"/>
                <a:cs typeface="Courier New"/>
              </a:rPr>
              <a:t> </a:t>
            </a:r>
            <a:r>
              <a:rPr sz="1300" dirty="0">
                <a:solidFill>
                  <a:srgbClr val="FFFFFF"/>
                </a:solidFill>
                <a:latin typeface="Courier New"/>
                <a:cs typeface="Courier New"/>
              </a:rPr>
              <a:t>and</a:t>
            </a:r>
            <a:r>
              <a:rPr sz="1300" spc="-5" dirty="0">
                <a:solidFill>
                  <a:srgbClr val="FFFFFF"/>
                </a:solidFill>
                <a:latin typeface="Courier New"/>
                <a:cs typeface="Courier New"/>
              </a:rPr>
              <a:t> </a:t>
            </a:r>
            <a:r>
              <a:rPr sz="1300" dirty="0">
                <a:solidFill>
                  <a:srgbClr val="FFFFFF"/>
                </a:solidFill>
                <a:latin typeface="Courier New"/>
                <a:cs typeface="Courier New"/>
              </a:rPr>
              <a:t>time</a:t>
            </a:r>
            <a:r>
              <a:rPr sz="1300" spc="-5" dirty="0">
                <a:solidFill>
                  <a:srgbClr val="FFFFFF"/>
                </a:solidFill>
                <a:latin typeface="Courier New"/>
                <a:cs typeface="Courier New"/>
              </a:rPr>
              <a:t> </a:t>
            </a:r>
            <a:r>
              <a:rPr sz="1300" dirty="0">
                <a:solidFill>
                  <a:srgbClr val="FFFFFF"/>
                </a:solidFill>
                <a:latin typeface="Courier New"/>
                <a:cs typeface="Courier New"/>
              </a:rPr>
              <a:t>of</a:t>
            </a:r>
            <a:r>
              <a:rPr sz="1300" spc="-5" dirty="0">
                <a:solidFill>
                  <a:srgbClr val="FFFFFF"/>
                </a:solidFill>
                <a:latin typeface="Courier New"/>
                <a:cs typeface="Courier New"/>
              </a:rPr>
              <a:t> </a:t>
            </a:r>
            <a:r>
              <a:rPr sz="1300" spc="-10" dirty="0">
                <a:solidFill>
                  <a:srgbClr val="FFFFFF"/>
                </a:solidFill>
                <a:latin typeface="Courier New"/>
                <a:cs typeface="Courier New"/>
              </a:rPr>
              <a:t>occurrence, </a:t>
            </a:r>
            <a:r>
              <a:rPr sz="1300" dirty="0">
                <a:solidFill>
                  <a:srgbClr val="FFFFFF"/>
                </a:solidFill>
                <a:latin typeface="Courier New"/>
                <a:cs typeface="Courier New"/>
              </a:rPr>
              <a:t>location,</a:t>
            </a:r>
            <a:r>
              <a:rPr sz="1300" spc="-5" dirty="0">
                <a:solidFill>
                  <a:srgbClr val="FFFFFF"/>
                </a:solidFill>
                <a:latin typeface="Courier New"/>
                <a:cs typeface="Courier New"/>
              </a:rPr>
              <a:t> </a:t>
            </a:r>
            <a:r>
              <a:rPr sz="1300" dirty="0">
                <a:solidFill>
                  <a:srgbClr val="FFFFFF"/>
                </a:solidFill>
                <a:latin typeface="Courier New"/>
                <a:cs typeface="Courier New"/>
              </a:rPr>
              <a:t>and</a:t>
            </a:r>
            <a:r>
              <a:rPr sz="1300" spc="-5" dirty="0">
                <a:solidFill>
                  <a:srgbClr val="FFFFFF"/>
                </a:solidFill>
                <a:latin typeface="Courier New"/>
                <a:cs typeface="Courier New"/>
              </a:rPr>
              <a:t> </a:t>
            </a:r>
            <a:r>
              <a:rPr sz="1300" dirty="0">
                <a:solidFill>
                  <a:srgbClr val="FFFFFF"/>
                </a:solidFill>
                <a:latin typeface="Courier New"/>
                <a:cs typeface="Courier New"/>
              </a:rPr>
              <a:t>other</a:t>
            </a:r>
            <a:r>
              <a:rPr sz="1300" spc="-5" dirty="0">
                <a:solidFill>
                  <a:srgbClr val="FFFFFF"/>
                </a:solidFill>
                <a:latin typeface="Courier New"/>
                <a:cs typeface="Courier New"/>
              </a:rPr>
              <a:t> </a:t>
            </a:r>
            <a:r>
              <a:rPr sz="1300" dirty="0">
                <a:solidFill>
                  <a:srgbClr val="FFFFFF"/>
                </a:solidFill>
                <a:latin typeface="Courier New"/>
                <a:cs typeface="Courier New"/>
              </a:rPr>
              <a:t>relevant</a:t>
            </a:r>
            <a:r>
              <a:rPr sz="1300" spc="-5" dirty="0">
                <a:solidFill>
                  <a:srgbClr val="FFFFFF"/>
                </a:solidFill>
                <a:latin typeface="Courier New"/>
                <a:cs typeface="Courier New"/>
              </a:rPr>
              <a:t> </a:t>
            </a:r>
            <a:r>
              <a:rPr sz="1300" dirty="0">
                <a:solidFill>
                  <a:srgbClr val="FFFFFF"/>
                </a:solidFill>
                <a:latin typeface="Courier New"/>
                <a:cs typeface="Courier New"/>
              </a:rPr>
              <a:t>attributes.</a:t>
            </a:r>
            <a:r>
              <a:rPr sz="1300" spc="-5" dirty="0">
                <a:solidFill>
                  <a:srgbClr val="FFFFFF"/>
                </a:solidFill>
                <a:latin typeface="Courier New"/>
                <a:cs typeface="Courier New"/>
              </a:rPr>
              <a:t> </a:t>
            </a:r>
            <a:r>
              <a:rPr sz="1300" dirty="0">
                <a:solidFill>
                  <a:srgbClr val="FFFFFF"/>
                </a:solidFill>
                <a:latin typeface="Courier New"/>
                <a:cs typeface="Courier New"/>
              </a:rPr>
              <a:t>The</a:t>
            </a:r>
            <a:r>
              <a:rPr sz="1300" spc="-5" dirty="0">
                <a:solidFill>
                  <a:srgbClr val="FFFFFF"/>
                </a:solidFill>
                <a:latin typeface="Courier New"/>
                <a:cs typeface="Courier New"/>
              </a:rPr>
              <a:t> </a:t>
            </a:r>
            <a:r>
              <a:rPr sz="1300" dirty="0">
                <a:solidFill>
                  <a:srgbClr val="FFFFFF"/>
                </a:solidFill>
                <a:latin typeface="Courier New"/>
                <a:cs typeface="Courier New"/>
              </a:rPr>
              <a:t>dataset</a:t>
            </a:r>
            <a:r>
              <a:rPr sz="1300" spc="-5" dirty="0">
                <a:solidFill>
                  <a:srgbClr val="FFFFFF"/>
                </a:solidFill>
                <a:latin typeface="Courier New"/>
                <a:cs typeface="Courier New"/>
              </a:rPr>
              <a:t> </a:t>
            </a:r>
            <a:r>
              <a:rPr sz="1300" dirty="0">
                <a:solidFill>
                  <a:srgbClr val="FFFFFF"/>
                </a:solidFill>
                <a:latin typeface="Courier New"/>
                <a:cs typeface="Courier New"/>
              </a:rPr>
              <a:t>is</a:t>
            </a:r>
            <a:r>
              <a:rPr sz="1300" spc="-5" dirty="0">
                <a:solidFill>
                  <a:srgbClr val="FFFFFF"/>
                </a:solidFill>
                <a:latin typeface="Courier New"/>
                <a:cs typeface="Courier New"/>
              </a:rPr>
              <a:t> </a:t>
            </a:r>
            <a:r>
              <a:rPr sz="1300" dirty="0">
                <a:solidFill>
                  <a:srgbClr val="FFFFFF"/>
                </a:solidFill>
                <a:latin typeface="Courier New"/>
                <a:cs typeface="Courier New"/>
              </a:rPr>
              <a:t>sourced</a:t>
            </a:r>
            <a:r>
              <a:rPr sz="1300" spc="-5" dirty="0">
                <a:solidFill>
                  <a:srgbClr val="FFFFFF"/>
                </a:solidFill>
                <a:latin typeface="Courier New"/>
                <a:cs typeface="Courier New"/>
              </a:rPr>
              <a:t> </a:t>
            </a:r>
            <a:r>
              <a:rPr sz="1300" dirty="0">
                <a:solidFill>
                  <a:srgbClr val="FFFFFF"/>
                </a:solidFill>
                <a:latin typeface="Courier New"/>
                <a:cs typeface="Courier New"/>
              </a:rPr>
              <a:t>from</a:t>
            </a:r>
            <a:r>
              <a:rPr sz="1300" spc="-5" dirty="0">
                <a:solidFill>
                  <a:srgbClr val="FFFFFF"/>
                </a:solidFill>
                <a:latin typeface="Courier New"/>
                <a:cs typeface="Courier New"/>
              </a:rPr>
              <a:t> </a:t>
            </a:r>
            <a:r>
              <a:rPr sz="1300" spc="-25" dirty="0">
                <a:solidFill>
                  <a:srgbClr val="FFFFFF"/>
                </a:solidFill>
                <a:latin typeface="Courier New"/>
                <a:cs typeface="Courier New"/>
              </a:rPr>
              <a:t>the </a:t>
            </a:r>
            <a:r>
              <a:rPr sz="1300" dirty="0">
                <a:solidFill>
                  <a:srgbClr val="FFFFFF"/>
                </a:solidFill>
                <a:latin typeface="Courier New"/>
                <a:cs typeface="Courier New"/>
              </a:rPr>
              <a:t>Los</a:t>
            </a:r>
            <a:r>
              <a:rPr sz="1300" spc="-5" dirty="0">
                <a:solidFill>
                  <a:srgbClr val="FFFFFF"/>
                </a:solidFill>
                <a:latin typeface="Courier New"/>
                <a:cs typeface="Courier New"/>
              </a:rPr>
              <a:t> </a:t>
            </a:r>
            <a:r>
              <a:rPr sz="1300" dirty="0">
                <a:solidFill>
                  <a:srgbClr val="FFFFFF"/>
                </a:solidFill>
                <a:latin typeface="Courier New"/>
                <a:cs typeface="Courier New"/>
              </a:rPr>
              <a:t>Angeles</a:t>
            </a:r>
            <a:r>
              <a:rPr sz="1300" spc="-5" dirty="0">
                <a:solidFill>
                  <a:srgbClr val="FFFFFF"/>
                </a:solidFill>
                <a:latin typeface="Courier New"/>
                <a:cs typeface="Courier New"/>
              </a:rPr>
              <a:t> </a:t>
            </a:r>
            <a:r>
              <a:rPr sz="1300" dirty="0">
                <a:solidFill>
                  <a:srgbClr val="FFFFFF"/>
                </a:solidFill>
                <a:latin typeface="Courier New"/>
                <a:cs typeface="Courier New"/>
              </a:rPr>
              <a:t>Police</a:t>
            </a:r>
            <a:r>
              <a:rPr sz="1300" spc="-5" dirty="0">
                <a:solidFill>
                  <a:srgbClr val="FFFFFF"/>
                </a:solidFill>
                <a:latin typeface="Courier New"/>
                <a:cs typeface="Courier New"/>
              </a:rPr>
              <a:t> </a:t>
            </a:r>
            <a:r>
              <a:rPr sz="1300" dirty="0">
                <a:solidFill>
                  <a:srgbClr val="FFFFFF"/>
                </a:solidFill>
                <a:latin typeface="Courier New"/>
                <a:cs typeface="Courier New"/>
              </a:rPr>
              <a:t>Department</a:t>
            </a:r>
            <a:r>
              <a:rPr sz="1300" spc="-5" dirty="0">
                <a:solidFill>
                  <a:srgbClr val="FFFFFF"/>
                </a:solidFill>
                <a:latin typeface="Courier New"/>
                <a:cs typeface="Courier New"/>
              </a:rPr>
              <a:t> </a:t>
            </a:r>
            <a:r>
              <a:rPr sz="1300" dirty="0">
                <a:solidFill>
                  <a:srgbClr val="FFFFFF"/>
                </a:solidFill>
                <a:latin typeface="Courier New"/>
                <a:cs typeface="Courier New"/>
              </a:rPr>
              <a:t>and</a:t>
            </a:r>
            <a:r>
              <a:rPr sz="1300" spc="-5" dirty="0">
                <a:solidFill>
                  <a:srgbClr val="FFFFFF"/>
                </a:solidFill>
                <a:latin typeface="Courier New"/>
                <a:cs typeface="Courier New"/>
              </a:rPr>
              <a:t> </a:t>
            </a:r>
            <a:r>
              <a:rPr sz="1300" dirty="0">
                <a:solidFill>
                  <a:srgbClr val="FFFFFF"/>
                </a:solidFill>
                <a:latin typeface="Courier New"/>
                <a:cs typeface="Courier New"/>
              </a:rPr>
              <a:t>offers</a:t>
            </a:r>
            <a:r>
              <a:rPr sz="1300" spc="-5" dirty="0">
                <a:solidFill>
                  <a:srgbClr val="FFFFFF"/>
                </a:solidFill>
                <a:latin typeface="Courier New"/>
                <a:cs typeface="Courier New"/>
              </a:rPr>
              <a:t> </a:t>
            </a:r>
            <a:r>
              <a:rPr sz="1300" dirty="0">
                <a:solidFill>
                  <a:srgbClr val="FFFFFF"/>
                </a:solidFill>
                <a:latin typeface="Courier New"/>
                <a:cs typeface="Courier New"/>
              </a:rPr>
              <a:t>valuable</a:t>
            </a:r>
            <a:r>
              <a:rPr sz="1300" spc="-5" dirty="0">
                <a:solidFill>
                  <a:srgbClr val="FFFFFF"/>
                </a:solidFill>
                <a:latin typeface="Courier New"/>
                <a:cs typeface="Courier New"/>
              </a:rPr>
              <a:t> </a:t>
            </a:r>
            <a:r>
              <a:rPr sz="1300" dirty="0">
                <a:solidFill>
                  <a:srgbClr val="FFFFFF"/>
                </a:solidFill>
                <a:latin typeface="Courier New"/>
                <a:cs typeface="Courier New"/>
              </a:rPr>
              <a:t>insights</a:t>
            </a:r>
            <a:r>
              <a:rPr sz="1300" spc="-5" dirty="0">
                <a:solidFill>
                  <a:srgbClr val="FFFFFF"/>
                </a:solidFill>
                <a:latin typeface="Courier New"/>
                <a:cs typeface="Courier New"/>
              </a:rPr>
              <a:t> </a:t>
            </a:r>
            <a:r>
              <a:rPr sz="1300" dirty="0">
                <a:solidFill>
                  <a:srgbClr val="FFFFFF"/>
                </a:solidFill>
                <a:latin typeface="Courier New"/>
                <a:cs typeface="Courier New"/>
              </a:rPr>
              <a:t>into</a:t>
            </a:r>
            <a:r>
              <a:rPr sz="1300" spc="-5" dirty="0">
                <a:solidFill>
                  <a:srgbClr val="FFFFFF"/>
                </a:solidFill>
                <a:latin typeface="Courier New"/>
                <a:cs typeface="Courier New"/>
              </a:rPr>
              <a:t> </a:t>
            </a:r>
            <a:r>
              <a:rPr sz="1300" spc="-10" dirty="0">
                <a:solidFill>
                  <a:srgbClr val="FFFFFF"/>
                </a:solidFill>
                <a:latin typeface="Courier New"/>
                <a:cs typeface="Courier New"/>
              </a:rPr>
              <a:t>crime </a:t>
            </a:r>
            <a:r>
              <a:rPr sz="1300" dirty="0">
                <a:solidFill>
                  <a:srgbClr val="FFFFFF"/>
                </a:solidFill>
                <a:latin typeface="Courier New"/>
                <a:cs typeface="Courier New"/>
              </a:rPr>
              <a:t>patterns</a:t>
            </a:r>
            <a:r>
              <a:rPr sz="1300" spc="-5" dirty="0">
                <a:solidFill>
                  <a:srgbClr val="FFFFFF"/>
                </a:solidFill>
                <a:latin typeface="Courier New"/>
                <a:cs typeface="Courier New"/>
              </a:rPr>
              <a:t> </a:t>
            </a:r>
            <a:r>
              <a:rPr sz="1300" dirty="0">
                <a:solidFill>
                  <a:srgbClr val="FFFFFF"/>
                </a:solidFill>
                <a:latin typeface="Courier New"/>
                <a:cs typeface="Courier New"/>
              </a:rPr>
              <a:t>and</a:t>
            </a:r>
            <a:r>
              <a:rPr sz="1300" spc="-5" dirty="0">
                <a:solidFill>
                  <a:srgbClr val="FFFFFF"/>
                </a:solidFill>
                <a:latin typeface="Courier New"/>
                <a:cs typeface="Courier New"/>
              </a:rPr>
              <a:t> </a:t>
            </a:r>
            <a:r>
              <a:rPr sz="1300" dirty="0">
                <a:solidFill>
                  <a:srgbClr val="FFFFFF"/>
                </a:solidFill>
                <a:latin typeface="Courier New"/>
                <a:cs typeface="Courier New"/>
              </a:rPr>
              <a:t>trends</a:t>
            </a:r>
            <a:r>
              <a:rPr sz="1300" spc="-5" dirty="0">
                <a:solidFill>
                  <a:srgbClr val="FFFFFF"/>
                </a:solidFill>
                <a:latin typeface="Courier New"/>
                <a:cs typeface="Courier New"/>
              </a:rPr>
              <a:t> </a:t>
            </a:r>
            <a:r>
              <a:rPr sz="1300" dirty="0">
                <a:solidFill>
                  <a:srgbClr val="FFFFFF"/>
                </a:solidFill>
                <a:latin typeface="Courier New"/>
                <a:cs typeface="Courier New"/>
              </a:rPr>
              <a:t>in</a:t>
            </a:r>
            <a:r>
              <a:rPr sz="1300" spc="-5" dirty="0">
                <a:solidFill>
                  <a:srgbClr val="FFFFFF"/>
                </a:solidFill>
                <a:latin typeface="Courier New"/>
                <a:cs typeface="Courier New"/>
              </a:rPr>
              <a:t> </a:t>
            </a:r>
            <a:r>
              <a:rPr sz="1300" dirty="0">
                <a:solidFill>
                  <a:srgbClr val="FFFFFF"/>
                </a:solidFill>
                <a:latin typeface="Courier New"/>
                <a:cs typeface="Courier New"/>
              </a:rPr>
              <a:t>the</a:t>
            </a:r>
            <a:r>
              <a:rPr sz="1300" spc="-5" dirty="0">
                <a:solidFill>
                  <a:srgbClr val="FFFFFF"/>
                </a:solidFill>
                <a:latin typeface="Courier New"/>
                <a:cs typeface="Courier New"/>
              </a:rPr>
              <a:t> </a:t>
            </a:r>
            <a:r>
              <a:rPr sz="1300" spc="-10" dirty="0">
                <a:solidFill>
                  <a:srgbClr val="FFFFFF"/>
                </a:solidFill>
                <a:latin typeface="Courier New"/>
                <a:cs typeface="Courier New"/>
              </a:rPr>
              <a:t>city.</a:t>
            </a:r>
            <a:endParaRPr sz="1300">
              <a:latin typeface="Courier New"/>
              <a:cs typeface="Courier New"/>
            </a:endParaRPr>
          </a:p>
        </p:txBody>
      </p:sp>
      <p:sp>
        <p:nvSpPr>
          <p:cNvPr id="5" name="object 5"/>
          <p:cNvSpPr txBox="1"/>
          <p:nvPr/>
        </p:nvSpPr>
        <p:spPr>
          <a:xfrm>
            <a:off x="495814"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6" name="object 6"/>
          <p:cNvSpPr txBox="1">
            <a:spLocks noGrp="1"/>
          </p:cNvSpPr>
          <p:nvPr>
            <p:ph type="dt" sz="half" idx="6"/>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dirty="0"/>
              <a:t>1</a:t>
            </a:r>
            <a:r>
              <a:rPr spc="-5" dirty="0"/>
              <a:t> </a:t>
            </a:r>
            <a:r>
              <a:rPr spc="-50" dirty="0"/>
              <a:t>1</a:t>
            </a:r>
          </a:p>
        </p:txBody>
      </p:sp>
      <p:sp>
        <p:nvSpPr>
          <p:cNvPr id="7" name="object 7"/>
          <p:cNvSpPr txBox="1">
            <a:spLocks noGrp="1"/>
          </p:cNvSpPr>
          <p:nvPr>
            <p:ph type="ftr" sz="quarter" idx="5"/>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spc="-50" dirty="0"/>
              <a:t>1</a:t>
            </a:r>
          </a:p>
        </p:txBody>
      </p:sp>
      <p:sp>
        <p:nvSpPr>
          <p:cNvPr id="8" name="object 8"/>
          <p:cNvSpPr txBox="1"/>
          <p:nvPr/>
        </p:nvSpPr>
        <p:spPr>
          <a:xfrm>
            <a:off x="2324615" y="4751885"/>
            <a:ext cx="1016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9" name="object 9"/>
          <p:cNvSpPr txBox="1"/>
          <p:nvPr/>
        </p:nvSpPr>
        <p:spPr>
          <a:xfrm>
            <a:off x="35438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0" name="object 10"/>
          <p:cNvSpPr txBox="1"/>
          <p:nvPr/>
        </p:nvSpPr>
        <p:spPr>
          <a:xfrm>
            <a:off x="4001015" y="4751885"/>
            <a:ext cx="7112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1" name="object 11"/>
          <p:cNvSpPr txBox="1"/>
          <p:nvPr/>
        </p:nvSpPr>
        <p:spPr>
          <a:xfrm>
            <a:off x="4915415" y="4751885"/>
            <a:ext cx="4064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2" name="object 12"/>
          <p:cNvSpPr txBox="1"/>
          <p:nvPr/>
        </p:nvSpPr>
        <p:spPr>
          <a:xfrm>
            <a:off x="55250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3" name="object 13"/>
          <p:cNvSpPr txBox="1"/>
          <p:nvPr/>
        </p:nvSpPr>
        <p:spPr>
          <a:xfrm>
            <a:off x="59822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4" name="object 14"/>
          <p:cNvSpPr txBox="1"/>
          <p:nvPr/>
        </p:nvSpPr>
        <p:spPr>
          <a:xfrm>
            <a:off x="70490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5" name="object 15"/>
          <p:cNvSpPr txBox="1"/>
          <p:nvPr/>
        </p:nvSpPr>
        <p:spPr>
          <a:xfrm>
            <a:off x="8115815"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3024" y="726706"/>
            <a:ext cx="139700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DB5D"/>
                </a:solidFill>
              </a:rPr>
              <a:t>Attributes</a:t>
            </a:r>
            <a:endParaRPr sz="1800"/>
          </a:p>
        </p:txBody>
      </p:sp>
      <p:sp>
        <p:nvSpPr>
          <p:cNvPr id="4" name="object 4"/>
          <p:cNvSpPr txBox="1"/>
          <p:nvPr/>
        </p:nvSpPr>
        <p:spPr>
          <a:xfrm>
            <a:off x="495814"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5" name="object 5"/>
          <p:cNvSpPr txBox="1">
            <a:spLocks noGrp="1"/>
          </p:cNvSpPr>
          <p:nvPr>
            <p:ph type="dt" sz="half" idx="6"/>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dirty="0"/>
              <a:t>1</a:t>
            </a:r>
            <a:r>
              <a:rPr spc="-5" dirty="0"/>
              <a:t> </a:t>
            </a:r>
            <a:r>
              <a:rPr spc="-50" dirty="0"/>
              <a:t>1</a:t>
            </a:r>
          </a:p>
        </p:txBody>
      </p:sp>
      <p:sp>
        <p:nvSpPr>
          <p:cNvPr id="6" name="object 6"/>
          <p:cNvSpPr txBox="1">
            <a:spLocks noGrp="1"/>
          </p:cNvSpPr>
          <p:nvPr>
            <p:ph type="ftr" sz="quarter" idx="5"/>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spc="-50" dirty="0"/>
              <a:t>1</a:t>
            </a:r>
          </a:p>
        </p:txBody>
      </p:sp>
      <p:sp>
        <p:nvSpPr>
          <p:cNvPr id="7" name="object 7"/>
          <p:cNvSpPr txBox="1"/>
          <p:nvPr/>
        </p:nvSpPr>
        <p:spPr>
          <a:xfrm>
            <a:off x="2324615" y="4751885"/>
            <a:ext cx="1016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8" name="object 8"/>
          <p:cNvSpPr txBox="1"/>
          <p:nvPr/>
        </p:nvSpPr>
        <p:spPr>
          <a:xfrm>
            <a:off x="35438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9" name="object 9"/>
          <p:cNvSpPr txBox="1"/>
          <p:nvPr/>
        </p:nvSpPr>
        <p:spPr>
          <a:xfrm>
            <a:off x="4001015" y="4751885"/>
            <a:ext cx="7112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0" name="object 10"/>
          <p:cNvSpPr txBox="1"/>
          <p:nvPr/>
        </p:nvSpPr>
        <p:spPr>
          <a:xfrm>
            <a:off x="4915415" y="4751885"/>
            <a:ext cx="4064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1" name="object 11"/>
          <p:cNvSpPr txBox="1"/>
          <p:nvPr/>
        </p:nvSpPr>
        <p:spPr>
          <a:xfrm>
            <a:off x="55250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2" name="object 12"/>
          <p:cNvSpPr txBox="1"/>
          <p:nvPr/>
        </p:nvSpPr>
        <p:spPr>
          <a:xfrm>
            <a:off x="59822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3" name="object 13"/>
          <p:cNvSpPr txBox="1"/>
          <p:nvPr/>
        </p:nvSpPr>
        <p:spPr>
          <a:xfrm>
            <a:off x="70490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4" name="object 14"/>
          <p:cNvSpPr txBox="1"/>
          <p:nvPr/>
        </p:nvSpPr>
        <p:spPr>
          <a:xfrm>
            <a:off x="8115815"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3" name="object 3"/>
          <p:cNvSpPr txBox="1"/>
          <p:nvPr/>
        </p:nvSpPr>
        <p:spPr>
          <a:xfrm>
            <a:off x="891280" y="1026934"/>
            <a:ext cx="7014209" cy="2774950"/>
          </a:xfrm>
          <a:prstGeom prst="rect">
            <a:avLst/>
          </a:prstGeom>
        </p:spPr>
        <p:txBody>
          <a:bodyPr vert="horz" wrap="square" lIns="0" tIns="12700" rIns="0" bIns="0" rtlCol="0">
            <a:spAutoFit/>
          </a:bodyPr>
          <a:lstStyle/>
          <a:p>
            <a:pPr marL="371475" indent="-358775">
              <a:lnSpc>
                <a:spcPct val="100000"/>
              </a:lnSpc>
              <a:spcBef>
                <a:spcPts val="100"/>
              </a:spcBef>
              <a:buSzPct val="113333"/>
              <a:buFont typeface="Microsoft Sans Serif"/>
              <a:buChar char="●"/>
              <a:tabLst>
                <a:tab pos="371475" algn="l"/>
              </a:tabLst>
            </a:pPr>
            <a:r>
              <a:rPr sz="1500" b="1" dirty="0">
                <a:solidFill>
                  <a:srgbClr val="FFFFFF"/>
                </a:solidFill>
                <a:latin typeface="Courier New"/>
                <a:cs typeface="Courier New"/>
              </a:rPr>
              <a:t>DR_NO</a:t>
            </a:r>
            <a:r>
              <a:rPr sz="1500" b="1" spc="-5" dirty="0">
                <a:solidFill>
                  <a:srgbClr val="FFFFFF"/>
                </a:solidFill>
                <a:latin typeface="Courier New"/>
                <a:cs typeface="Courier New"/>
              </a:rPr>
              <a:t> </a:t>
            </a:r>
            <a:r>
              <a:rPr sz="1500" dirty="0">
                <a:solidFill>
                  <a:srgbClr val="FFFFFF"/>
                </a:solidFill>
                <a:latin typeface="Courier New"/>
                <a:cs typeface="Courier New"/>
              </a:rPr>
              <a:t>-</a:t>
            </a:r>
            <a:r>
              <a:rPr sz="1500" spc="-5" dirty="0">
                <a:solidFill>
                  <a:srgbClr val="FFFFFF"/>
                </a:solidFill>
                <a:latin typeface="Courier New"/>
                <a:cs typeface="Courier New"/>
              </a:rPr>
              <a:t> </a:t>
            </a:r>
            <a:r>
              <a:rPr sz="1500" dirty="0">
                <a:solidFill>
                  <a:srgbClr val="FFFFFF"/>
                </a:solidFill>
                <a:latin typeface="Courier New"/>
                <a:cs typeface="Courier New"/>
              </a:rPr>
              <a:t>division</a:t>
            </a:r>
            <a:r>
              <a:rPr sz="1500" spc="-5" dirty="0">
                <a:solidFill>
                  <a:srgbClr val="FFFFFF"/>
                </a:solidFill>
                <a:latin typeface="Courier New"/>
                <a:cs typeface="Courier New"/>
              </a:rPr>
              <a:t> </a:t>
            </a:r>
            <a:r>
              <a:rPr sz="1500" dirty="0">
                <a:solidFill>
                  <a:srgbClr val="FFFFFF"/>
                </a:solidFill>
                <a:latin typeface="Courier New"/>
                <a:cs typeface="Courier New"/>
              </a:rPr>
              <a:t>of</a:t>
            </a:r>
            <a:r>
              <a:rPr sz="1500" spc="-5" dirty="0">
                <a:solidFill>
                  <a:srgbClr val="FFFFFF"/>
                </a:solidFill>
                <a:latin typeface="Courier New"/>
                <a:cs typeface="Courier New"/>
              </a:rPr>
              <a:t> </a:t>
            </a:r>
            <a:r>
              <a:rPr sz="1500" dirty="0">
                <a:solidFill>
                  <a:srgbClr val="FFFFFF"/>
                </a:solidFill>
                <a:latin typeface="Courier New"/>
                <a:cs typeface="Courier New"/>
              </a:rPr>
              <a:t>records</a:t>
            </a:r>
            <a:r>
              <a:rPr sz="1500" spc="-5" dirty="0">
                <a:solidFill>
                  <a:srgbClr val="FFFFFF"/>
                </a:solidFill>
                <a:latin typeface="Courier New"/>
                <a:cs typeface="Courier New"/>
              </a:rPr>
              <a:t> </a:t>
            </a:r>
            <a:r>
              <a:rPr sz="1500" dirty="0">
                <a:solidFill>
                  <a:srgbClr val="FFFFFF"/>
                </a:solidFill>
                <a:latin typeface="Courier New"/>
                <a:cs typeface="Courier New"/>
              </a:rPr>
              <a:t>number:</a:t>
            </a:r>
            <a:r>
              <a:rPr sz="1500" spc="-5" dirty="0">
                <a:solidFill>
                  <a:srgbClr val="FFFFFF"/>
                </a:solidFill>
                <a:latin typeface="Courier New"/>
                <a:cs typeface="Courier New"/>
              </a:rPr>
              <a:t> </a:t>
            </a:r>
            <a:r>
              <a:rPr sz="1500" dirty="0">
                <a:solidFill>
                  <a:srgbClr val="FFFFFF"/>
                </a:solidFill>
                <a:latin typeface="Courier New"/>
                <a:cs typeface="Courier New"/>
              </a:rPr>
              <a:t>official</a:t>
            </a:r>
            <a:r>
              <a:rPr sz="1500" spc="-5" dirty="0">
                <a:solidFill>
                  <a:srgbClr val="FFFFFF"/>
                </a:solidFill>
                <a:latin typeface="Courier New"/>
                <a:cs typeface="Courier New"/>
              </a:rPr>
              <a:t> </a:t>
            </a:r>
            <a:r>
              <a:rPr sz="1500" dirty="0">
                <a:solidFill>
                  <a:srgbClr val="FFFFFF"/>
                </a:solidFill>
                <a:latin typeface="Courier New"/>
                <a:cs typeface="Courier New"/>
              </a:rPr>
              <a:t>file</a:t>
            </a:r>
            <a:r>
              <a:rPr sz="1500" spc="-5" dirty="0">
                <a:solidFill>
                  <a:srgbClr val="FFFFFF"/>
                </a:solidFill>
                <a:latin typeface="Courier New"/>
                <a:cs typeface="Courier New"/>
              </a:rPr>
              <a:t> </a:t>
            </a:r>
            <a:r>
              <a:rPr sz="1500" spc="-10" dirty="0">
                <a:solidFill>
                  <a:srgbClr val="FFFFFF"/>
                </a:solidFill>
                <a:latin typeface="Courier New"/>
                <a:cs typeface="Courier New"/>
              </a:rPr>
              <a:t>number</a:t>
            </a:r>
            <a:endParaRPr sz="1500">
              <a:latin typeface="Courier New"/>
              <a:cs typeface="Courier New"/>
            </a:endParaRPr>
          </a:p>
          <a:p>
            <a:pPr marL="371475" indent="-343535">
              <a:lnSpc>
                <a:spcPct val="100000"/>
              </a:lnSpc>
              <a:spcBef>
                <a:spcPts val="45"/>
              </a:spcBef>
              <a:buFont typeface="Microsoft Sans Serif"/>
              <a:buChar char="●"/>
              <a:tabLst>
                <a:tab pos="371475" algn="l"/>
              </a:tabLst>
            </a:pPr>
            <a:r>
              <a:rPr sz="1500" b="1" dirty="0">
                <a:solidFill>
                  <a:srgbClr val="FFFFFF"/>
                </a:solidFill>
                <a:latin typeface="Courier New"/>
                <a:cs typeface="Courier New"/>
              </a:rPr>
              <a:t>Date</a:t>
            </a:r>
            <a:r>
              <a:rPr sz="1500" b="1" spc="-5" dirty="0">
                <a:solidFill>
                  <a:srgbClr val="FFFFFF"/>
                </a:solidFill>
                <a:latin typeface="Courier New"/>
                <a:cs typeface="Courier New"/>
              </a:rPr>
              <a:t> </a:t>
            </a:r>
            <a:r>
              <a:rPr sz="1500" b="1" dirty="0">
                <a:solidFill>
                  <a:srgbClr val="FFFFFF"/>
                </a:solidFill>
                <a:latin typeface="Courier New"/>
                <a:cs typeface="Courier New"/>
              </a:rPr>
              <a:t>Rptd</a:t>
            </a:r>
            <a:r>
              <a:rPr sz="1500" b="1" spc="-5" dirty="0">
                <a:solidFill>
                  <a:srgbClr val="FFFFFF"/>
                </a:solidFill>
                <a:latin typeface="Courier New"/>
                <a:cs typeface="Courier New"/>
              </a:rPr>
              <a:t> </a:t>
            </a:r>
            <a:r>
              <a:rPr sz="1500" dirty="0">
                <a:solidFill>
                  <a:srgbClr val="FFFFFF"/>
                </a:solidFill>
                <a:latin typeface="Courier New"/>
                <a:cs typeface="Courier New"/>
              </a:rPr>
              <a:t>-</a:t>
            </a:r>
            <a:r>
              <a:rPr sz="1500" spc="-5" dirty="0">
                <a:solidFill>
                  <a:srgbClr val="FFFFFF"/>
                </a:solidFill>
                <a:latin typeface="Courier New"/>
                <a:cs typeface="Courier New"/>
              </a:rPr>
              <a:t> </a:t>
            </a:r>
            <a:r>
              <a:rPr sz="1500" dirty="0">
                <a:solidFill>
                  <a:srgbClr val="FFFFFF"/>
                </a:solidFill>
                <a:latin typeface="Courier New"/>
                <a:cs typeface="Courier New"/>
              </a:rPr>
              <a:t>date</a:t>
            </a:r>
            <a:r>
              <a:rPr sz="1500" spc="-5" dirty="0">
                <a:solidFill>
                  <a:srgbClr val="FFFFFF"/>
                </a:solidFill>
                <a:latin typeface="Courier New"/>
                <a:cs typeface="Courier New"/>
              </a:rPr>
              <a:t> </a:t>
            </a:r>
            <a:r>
              <a:rPr sz="1500" dirty="0">
                <a:solidFill>
                  <a:srgbClr val="FFFFFF"/>
                </a:solidFill>
                <a:latin typeface="Courier New"/>
                <a:cs typeface="Courier New"/>
              </a:rPr>
              <a:t>when</a:t>
            </a:r>
            <a:r>
              <a:rPr sz="1500" spc="-5" dirty="0">
                <a:solidFill>
                  <a:srgbClr val="FFFFFF"/>
                </a:solidFill>
                <a:latin typeface="Courier New"/>
                <a:cs typeface="Courier New"/>
              </a:rPr>
              <a:t> </a:t>
            </a:r>
            <a:r>
              <a:rPr sz="1500" dirty="0">
                <a:solidFill>
                  <a:srgbClr val="FFFFFF"/>
                </a:solidFill>
                <a:latin typeface="Courier New"/>
                <a:cs typeface="Courier New"/>
              </a:rPr>
              <a:t>crime</a:t>
            </a:r>
            <a:r>
              <a:rPr sz="1500" spc="-5" dirty="0">
                <a:solidFill>
                  <a:srgbClr val="FFFFFF"/>
                </a:solidFill>
                <a:latin typeface="Courier New"/>
                <a:cs typeface="Courier New"/>
              </a:rPr>
              <a:t> </a:t>
            </a:r>
            <a:r>
              <a:rPr sz="1500" dirty="0">
                <a:solidFill>
                  <a:srgbClr val="FFFFFF"/>
                </a:solidFill>
                <a:latin typeface="Courier New"/>
                <a:cs typeface="Courier New"/>
              </a:rPr>
              <a:t>was</a:t>
            </a:r>
            <a:r>
              <a:rPr sz="1500" spc="-5" dirty="0">
                <a:solidFill>
                  <a:srgbClr val="FFFFFF"/>
                </a:solidFill>
                <a:latin typeface="Courier New"/>
                <a:cs typeface="Courier New"/>
              </a:rPr>
              <a:t> </a:t>
            </a:r>
            <a:r>
              <a:rPr sz="1500" dirty="0">
                <a:solidFill>
                  <a:srgbClr val="FFFFFF"/>
                </a:solidFill>
                <a:latin typeface="Courier New"/>
                <a:cs typeface="Courier New"/>
              </a:rPr>
              <a:t>reported</a:t>
            </a:r>
            <a:r>
              <a:rPr sz="1500" spc="-5" dirty="0">
                <a:solidFill>
                  <a:srgbClr val="FFFFFF"/>
                </a:solidFill>
                <a:latin typeface="Courier New"/>
                <a:cs typeface="Courier New"/>
              </a:rPr>
              <a:t> </a:t>
            </a:r>
            <a:r>
              <a:rPr sz="1500" dirty="0">
                <a:solidFill>
                  <a:srgbClr val="FFFFFF"/>
                </a:solidFill>
                <a:latin typeface="Courier New"/>
                <a:cs typeface="Courier New"/>
              </a:rPr>
              <a:t>(DD-MM-</a:t>
            </a:r>
            <a:r>
              <a:rPr sz="1500" spc="-10" dirty="0">
                <a:solidFill>
                  <a:srgbClr val="FFFFFF"/>
                </a:solidFill>
                <a:latin typeface="Courier New"/>
                <a:cs typeface="Courier New"/>
              </a:rPr>
              <a:t>YYYY)</a:t>
            </a:r>
            <a:endParaRPr sz="1500">
              <a:latin typeface="Courier New"/>
              <a:cs typeface="Courier New"/>
            </a:endParaRPr>
          </a:p>
          <a:p>
            <a:pPr marL="371475" indent="-343535">
              <a:lnSpc>
                <a:spcPct val="100000"/>
              </a:lnSpc>
              <a:buFont typeface="Microsoft Sans Serif"/>
              <a:buChar char="●"/>
              <a:tabLst>
                <a:tab pos="371475" algn="l"/>
              </a:tabLst>
            </a:pPr>
            <a:r>
              <a:rPr sz="1500" b="1" dirty="0">
                <a:solidFill>
                  <a:srgbClr val="FFFFFF"/>
                </a:solidFill>
                <a:latin typeface="Courier New"/>
                <a:cs typeface="Courier New"/>
              </a:rPr>
              <a:t>DATE</a:t>
            </a:r>
            <a:r>
              <a:rPr sz="1500" b="1" spc="-5" dirty="0">
                <a:solidFill>
                  <a:srgbClr val="FFFFFF"/>
                </a:solidFill>
                <a:latin typeface="Courier New"/>
                <a:cs typeface="Courier New"/>
              </a:rPr>
              <a:t> </a:t>
            </a:r>
            <a:r>
              <a:rPr sz="1500" b="1" dirty="0">
                <a:solidFill>
                  <a:srgbClr val="FFFFFF"/>
                </a:solidFill>
                <a:latin typeface="Courier New"/>
                <a:cs typeface="Courier New"/>
              </a:rPr>
              <a:t>OCC</a:t>
            </a:r>
            <a:r>
              <a:rPr sz="1500" b="1" spc="-5" dirty="0">
                <a:solidFill>
                  <a:srgbClr val="FFFFFF"/>
                </a:solidFill>
                <a:latin typeface="Courier New"/>
                <a:cs typeface="Courier New"/>
              </a:rPr>
              <a:t> </a:t>
            </a:r>
            <a:r>
              <a:rPr sz="1500" dirty="0">
                <a:solidFill>
                  <a:srgbClr val="FFFFFF"/>
                </a:solidFill>
                <a:latin typeface="Courier New"/>
                <a:cs typeface="Courier New"/>
              </a:rPr>
              <a:t>-</a:t>
            </a:r>
            <a:r>
              <a:rPr sz="1500" spc="-5" dirty="0">
                <a:solidFill>
                  <a:srgbClr val="FFFFFF"/>
                </a:solidFill>
                <a:latin typeface="Courier New"/>
                <a:cs typeface="Courier New"/>
              </a:rPr>
              <a:t> </a:t>
            </a:r>
            <a:r>
              <a:rPr sz="1500" dirty="0">
                <a:solidFill>
                  <a:srgbClr val="FFFFFF"/>
                </a:solidFill>
                <a:latin typeface="Courier New"/>
                <a:cs typeface="Courier New"/>
              </a:rPr>
              <a:t>date</a:t>
            </a:r>
            <a:r>
              <a:rPr sz="1500" spc="-5" dirty="0">
                <a:solidFill>
                  <a:srgbClr val="FFFFFF"/>
                </a:solidFill>
                <a:latin typeface="Courier New"/>
                <a:cs typeface="Courier New"/>
              </a:rPr>
              <a:t> </a:t>
            </a:r>
            <a:r>
              <a:rPr sz="1500" dirty="0">
                <a:solidFill>
                  <a:srgbClr val="FFFFFF"/>
                </a:solidFill>
                <a:latin typeface="Courier New"/>
                <a:cs typeface="Courier New"/>
              </a:rPr>
              <a:t>of</a:t>
            </a:r>
            <a:r>
              <a:rPr sz="1500" spc="-5" dirty="0">
                <a:solidFill>
                  <a:srgbClr val="FFFFFF"/>
                </a:solidFill>
                <a:latin typeface="Courier New"/>
                <a:cs typeface="Courier New"/>
              </a:rPr>
              <a:t> </a:t>
            </a:r>
            <a:r>
              <a:rPr sz="1500" dirty="0">
                <a:solidFill>
                  <a:srgbClr val="FFFFFF"/>
                </a:solidFill>
                <a:latin typeface="Courier New"/>
                <a:cs typeface="Courier New"/>
              </a:rPr>
              <a:t>crime</a:t>
            </a:r>
            <a:r>
              <a:rPr sz="1500" spc="-5" dirty="0">
                <a:solidFill>
                  <a:srgbClr val="FFFFFF"/>
                </a:solidFill>
                <a:latin typeface="Courier New"/>
                <a:cs typeface="Courier New"/>
              </a:rPr>
              <a:t> </a:t>
            </a:r>
            <a:r>
              <a:rPr sz="1500" dirty="0">
                <a:solidFill>
                  <a:srgbClr val="FFFFFF"/>
                </a:solidFill>
                <a:latin typeface="Courier New"/>
                <a:cs typeface="Courier New"/>
              </a:rPr>
              <a:t>occurrence</a:t>
            </a:r>
            <a:r>
              <a:rPr sz="1500" spc="-5" dirty="0">
                <a:solidFill>
                  <a:srgbClr val="FFFFFF"/>
                </a:solidFill>
                <a:latin typeface="Courier New"/>
                <a:cs typeface="Courier New"/>
              </a:rPr>
              <a:t> </a:t>
            </a:r>
            <a:r>
              <a:rPr sz="1500" dirty="0">
                <a:solidFill>
                  <a:srgbClr val="FFFFFF"/>
                </a:solidFill>
                <a:latin typeface="Courier New"/>
                <a:cs typeface="Courier New"/>
              </a:rPr>
              <a:t>(DD-MM-</a:t>
            </a:r>
            <a:r>
              <a:rPr sz="1500" spc="-10" dirty="0">
                <a:solidFill>
                  <a:srgbClr val="FFFFFF"/>
                </a:solidFill>
                <a:latin typeface="Courier New"/>
                <a:cs typeface="Courier New"/>
              </a:rPr>
              <a:t>YYYY)</a:t>
            </a:r>
            <a:endParaRPr sz="1500">
              <a:latin typeface="Courier New"/>
              <a:cs typeface="Courier New"/>
            </a:endParaRPr>
          </a:p>
          <a:p>
            <a:pPr marL="371475" indent="-343535">
              <a:lnSpc>
                <a:spcPct val="100000"/>
              </a:lnSpc>
              <a:buFont typeface="Microsoft Sans Serif"/>
              <a:buChar char="●"/>
              <a:tabLst>
                <a:tab pos="371475" algn="l"/>
              </a:tabLst>
            </a:pPr>
            <a:r>
              <a:rPr sz="1500" b="1" dirty="0">
                <a:solidFill>
                  <a:srgbClr val="FFFFFF"/>
                </a:solidFill>
                <a:latin typeface="Courier New"/>
                <a:cs typeface="Courier New"/>
              </a:rPr>
              <a:t>TIME</a:t>
            </a:r>
            <a:r>
              <a:rPr sz="1500" b="1" spc="-5" dirty="0">
                <a:solidFill>
                  <a:srgbClr val="FFFFFF"/>
                </a:solidFill>
                <a:latin typeface="Courier New"/>
                <a:cs typeface="Courier New"/>
              </a:rPr>
              <a:t> </a:t>
            </a:r>
            <a:r>
              <a:rPr sz="1500" b="1" dirty="0">
                <a:solidFill>
                  <a:srgbClr val="FFFFFF"/>
                </a:solidFill>
                <a:latin typeface="Courier New"/>
                <a:cs typeface="Courier New"/>
              </a:rPr>
              <a:t>OCC</a:t>
            </a:r>
            <a:r>
              <a:rPr sz="1500" b="1" spc="-5" dirty="0">
                <a:solidFill>
                  <a:srgbClr val="FFFFFF"/>
                </a:solidFill>
                <a:latin typeface="Courier New"/>
                <a:cs typeface="Courier New"/>
              </a:rPr>
              <a:t> </a:t>
            </a:r>
            <a:r>
              <a:rPr sz="1500" dirty="0">
                <a:solidFill>
                  <a:srgbClr val="FFFFFF"/>
                </a:solidFill>
                <a:latin typeface="Courier New"/>
                <a:cs typeface="Courier New"/>
              </a:rPr>
              <a:t>-</a:t>
            </a:r>
            <a:r>
              <a:rPr sz="1500" spc="-5" dirty="0">
                <a:solidFill>
                  <a:srgbClr val="FFFFFF"/>
                </a:solidFill>
                <a:latin typeface="Courier New"/>
                <a:cs typeface="Courier New"/>
              </a:rPr>
              <a:t> </a:t>
            </a:r>
            <a:r>
              <a:rPr sz="1500" dirty="0">
                <a:solidFill>
                  <a:srgbClr val="FFFFFF"/>
                </a:solidFill>
                <a:latin typeface="Courier New"/>
                <a:cs typeface="Courier New"/>
              </a:rPr>
              <a:t>time</a:t>
            </a:r>
            <a:r>
              <a:rPr sz="1500" spc="-5" dirty="0">
                <a:solidFill>
                  <a:srgbClr val="FFFFFF"/>
                </a:solidFill>
                <a:latin typeface="Courier New"/>
                <a:cs typeface="Courier New"/>
              </a:rPr>
              <a:t> </a:t>
            </a:r>
            <a:r>
              <a:rPr sz="1500" dirty="0">
                <a:solidFill>
                  <a:srgbClr val="FFFFFF"/>
                </a:solidFill>
                <a:latin typeface="Courier New"/>
                <a:cs typeface="Courier New"/>
              </a:rPr>
              <a:t>of</a:t>
            </a:r>
            <a:r>
              <a:rPr sz="1500" spc="-5" dirty="0">
                <a:solidFill>
                  <a:srgbClr val="FFFFFF"/>
                </a:solidFill>
                <a:latin typeface="Courier New"/>
                <a:cs typeface="Courier New"/>
              </a:rPr>
              <a:t> </a:t>
            </a:r>
            <a:r>
              <a:rPr sz="1500" dirty="0">
                <a:solidFill>
                  <a:srgbClr val="FFFFFF"/>
                </a:solidFill>
                <a:latin typeface="Courier New"/>
                <a:cs typeface="Courier New"/>
              </a:rPr>
              <a:t>crime</a:t>
            </a:r>
            <a:r>
              <a:rPr sz="1500" spc="-5" dirty="0">
                <a:solidFill>
                  <a:srgbClr val="FFFFFF"/>
                </a:solidFill>
                <a:latin typeface="Courier New"/>
                <a:cs typeface="Courier New"/>
              </a:rPr>
              <a:t> </a:t>
            </a:r>
            <a:r>
              <a:rPr sz="1500" spc="-10" dirty="0">
                <a:solidFill>
                  <a:srgbClr val="FFFFFF"/>
                </a:solidFill>
                <a:latin typeface="Courier New"/>
                <a:cs typeface="Courier New"/>
              </a:rPr>
              <a:t>occurrence</a:t>
            </a:r>
            <a:endParaRPr sz="1500">
              <a:latin typeface="Courier New"/>
              <a:cs typeface="Courier New"/>
            </a:endParaRPr>
          </a:p>
          <a:p>
            <a:pPr marL="371475" marR="5080" indent="-344170">
              <a:lnSpc>
                <a:spcPct val="100000"/>
              </a:lnSpc>
              <a:buFont typeface="Microsoft Sans Serif"/>
              <a:buChar char="●"/>
              <a:tabLst>
                <a:tab pos="371475" algn="l"/>
              </a:tabLst>
            </a:pPr>
            <a:r>
              <a:rPr sz="1500" b="1" dirty="0">
                <a:solidFill>
                  <a:srgbClr val="FFFFFF"/>
                </a:solidFill>
                <a:latin typeface="Courier New"/>
                <a:cs typeface="Courier New"/>
              </a:rPr>
              <a:t>AREA</a:t>
            </a:r>
            <a:r>
              <a:rPr sz="1500" b="1" spc="-5" dirty="0">
                <a:solidFill>
                  <a:srgbClr val="FFFFFF"/>
                </a:solidFill>
                <a:latin typeface="Courier New"/>
                <a:cs typeface="Courier New"/>
              </a:rPr>
              <a:t> </a:t>
            </a:r>
            <a:r>
              <a:rPr sz="1500" dirty="0">
                <a:solidFill>
                  <a:srgbClr val="FFFFFF"/>
                </a:solidFill>
                <a:latin typeface="Courier New"/>
                <a:cs typeface="Courier New"/>
              </a:rPr>
              <a:t>-</a:t>
            </a:r>
            <a:r>
              <a:rPr sz="1500" spc="-5" dirty="0">
                <a:solidFill>
                  <a:srgbClr val="FFFFFF"/>
                </a:solidFill>
                <a:latin typeface="Courier New"/>
                <a:cs typeface="Courier New"/>
              </a:rPr>
              <a:t> </a:t>
            </a:r>
            <a:r>
              <a:rPr sz="1500" dirty="0">
                <a:solidFill>
                  <a:srgbClr val="FFFFFF"/>
                </a:solidFill>
                <a:latin typeface="Courier New"/>
                <a:cs typeface="Courier New"/>
              </a:rPr>
              <a:t>the</a:t>
            </a:r>
            <a:r>
              <a:rPr sz="1500" spc="-5" dirty="0">
                <a:solidFill>
                  <a:srgbClr val="FFFFFF"/>
                </a:solidFill>
                <a:latin typeface="Courier New"/>
                <a:cs typeface="Courier New"/>
              </a:rPr>
              <a:t> </a:t>
            </a:r>
            <a:r>
              <a:rPr sz="1500" dirty="0">
                <a:solidFill>
                  <a:srgbClr val="FFFFFF"/>
                </a:solidFill>
                <a:latin typeface="Courier New"/>
                <a:cs typeface="Courier New"/>
              </a:rPr>
              <a:t>LAPD</a:t>
            </a:r>
            <a:r>
              <a:rPr sz="1500" spc="-5" dirty="0">
                <a:solidFill>
                  <a:srgbClr val="FFFFFF"/>
                </a:solidFill>
                <a:latin typeface="Courier New"/>
                <a:cs typeface="Courier New"/>
              </a:rPr>
              <a:t> </a:t>
            </a:r>
            <a:r>
              <a:rPr sz="1500" dirty="0">
                <a:solidFill>
                  <a:srgbClr val="FFFFFF"/>
                </a:solidFill>
                <a:latin typeface="Courier New"/>
                <a:cs typeface="Courier New"/>
              </a:rPr>
              <a:t>has</a:t>
            </a:r>
            <a:r>
              <a:rPr sz="1500" spc="-5" dirty="0">
                <a:solidFill>
                  <a:srgbClr val="FFFFFF"/>
                </a:solidFill>
                <a:latin typeface="Courier New"/>
                <a:cs typeface="Courier New"/>
              </a:rPr>
              <a:t> </a:t>
            </a:r>
            <a:r>
              <a:rPr sz="1500" dirty="0">
                <a:solidFill>
                  <a:srgbClr val="FFFFFF"/>
                </a:solidFill>
                <a:latin typeface="Courier New"/>
                <a:cs typeface="Courier New"/>
              </a:rPr>
              <a:t>21</a:t>
            </a:r>
            <a:r>
              <a:rPr sz="1500" spc="-5" dirty="0">
                <a:solidFill>
                  <a:srgbClr val="FFFFFF"/>
                </a:solidFill>
                <a:latin typeface="Courier New"/>
                <a:cs typeface="Courier New"/>
              </a:rPr>
              <a:t> </a:t>
            </a:r>
            <a:r>
              <a:rPr sz="1500" dirty="0">
                <a:solidFill>
                  <a:srgbClr val="FFFFFF"/>
                </a:solidFill>
                <a:latin typeface="Courier New"/>
                <a:cs typeface="Courier New"/>
              </a:rPr>
              <a:t>Community</a:t>
            </a:r>
            <a:r>
              <a:rPr sz="1500" spc="-5" dirty="0">
                <a:solidFill>
                  <a:srgbClr val="FFFFFF"/>
                </a:solidFill>
                <a:latin typeface="Courier New"/>
                <a:cs typeface="Courier New"/>
              </a:rPr>
              <a:t> </a:t>
            </a:r>
            <a:r>
              <a:rPr sz="1500" dirty="0">
                <a:solidFill>
                  <a:srgbClr val="FFFFFF"/>
                </a:solidFill>
                <a:latin typeface="Courier New"/>
                <a:cs typeface="Courier New"/>
              </a:rPr>
              <a:t>Police</a:t>
            </a:r>
            <a:r>
              <a:rPr sz="1500" spc="-5" dirty="0">
                <a:solidFill>
                  <a:srgbClr val="FFFFFF"/>
                </a:solidFill>
                <a:latin typeface="Courier New"/>
                <a:cs typeface="Courier New"/>
              </a:rPr>
              <a:t> </a:t>
            </a:r>
            <a:r>
              <a:rPr sz="1500" dirty="0">
                <a:solidFill>
                  <a:srgbClr val="FFFFFF"/>
                </a:solidFill>
                <a:latin typeface="Courier New"/>
                <a:cs typeface="Courier New"/>
              </a:rPr>
              <a:t>Stations,</a:t>
            </a:r>
            <a:r>
              <a:rPr sz="1500" spc="-5" dirty="0">
                <a:solidFill>
                  <a:srgbClr val="FFFFFF"/>
                </a:solidFill>
                <a:latin typeface="Courier New"/>
                <a:cs typeface="Courier New"/>
              </a:rPr>
              <a:t> </a:t>
            </a:r>
            <a:r>
              <a:rPr sz="1500" dirty="0">
                <a:solidFill>
                  <a:srgbClr val="FFFFFF"/>
                </a:solidFill>
                <a:latin typeface="Courier New"/>
                <a:cs typeface="Courier New"/>
              </a:rPr>
              <a:t>they</a:t>
            </a:r>
            <a:r>
              <a:rPr sz="1500" spc="-5" dirty="0">
                <a:solidFill>
                  <a:srgbClr val="FFFFFF"/>
                </a:solidFill>
                <a:latin typeface="Courier New"/>
                <a:cs typeface="Courier New"/>
              </a:rPr>
              <a:t> </a:t>
            </a:r>
            <a:r>
              <a:rPr sz="1500" spc="-25" dirty="0">
                <a:solidFill>
                  <a:srgbClr val="FFFFFF"/>
                </a:solidFill>
                <a:latin typeface="Courier New"/>
                <a:cs typeface="Courier New"/>
              </a:rPr>
              <a:t>are </a:t>
            </a:r>
            <a:r>
              <a:rPr sz="1500" dirty="0">
                <a:solidFill>
                  <a:srgbClr val="FFFFFF"/>
                </a:solidFill>
                <a:latin typeface="Courier New"/>
                <a:cs typeface="Courier New"/>
              </a:rPr>
              <a:t>given</a:t>
            </a:r>
            <a:r>
              <a:rPr sz="1500" spc="-5" dirty="0">
                <a:solidFill>
                  <a:srgbClr val="FFFFFF"/>
                </a:solidFill>
                <a:latin typeface="Courier New"/>
                <a:cs typeface="Courier New"/>
              </a:rPr>
              <a:t> </a:t>
            </a:r>
            <a:r>
              <a:rPr sz="1500" dirty="0">
                <a:solidFill>
                  <a:srgbClr val="FFFFFF"/>
                </a:solidFill>
                <a:latin typeface="Courier New"/>
                <a:cs typeface="Courier New"/>
              </a:rPr>
              <a:t>numbers</a:t>
            </a:r>
            <a:r>
              <a:rPr sz="1500" spc="-5" dirty="0">
                <a:solidFill>
                  <a:srgbClr val="FFFFFF"/>
                </a:solidFill>
                <a:latin typeface="Courier New"/>
                <a:cs typeface="Courier New"/>
              </a:rPr>
              <a:t> </a:t>
            </a:r>
            <a:r>
              <a:rPr sz="1500" dirty="0">
                <a:solidFill>
                  <a:srgbClr val="FFFFFF"/>
                </a:solidFill>
                <a:latin typeface="Courier New"/>
                <a:cs typeface="Courier New"/>
              </a:rPr>
              <a:t>from</a:t>
            </a:r>
            <a:r>
              <a:rPr sz="1500" spc="-5" dirty="0">
                <a:solidFill>
                  <a:srgbClr val="FFFFFF"/>
                </a:solidFill>
                <a:latin typeface="Courier New"/>
                <a:cs typeface="Courier New"/>
              </a:rPr>
              <a:t> </a:t>
            </a:r>
            <a:r>
              <a:rPr sz="1500" dirty="0">
                <a:solidFill>
                  <a:srgbClr val="FFFFFF"/>
                </a:solidFill>
                <a:latin typeface="Courier New"/>
                <a:cs typeface="Courier New"/>
              </a:rPr>
              <a:t>1</a:t>
            </a:r>
            <a:r>
              <a:rPr sz="1500" spc="-5" dirty="0">
                <a:solidFill>
                  <a:srgbClr val="FFFFFF"/>
                </a:solidFill>
                <a:latin typeface="Courier New"/>
                <a:cs typeface="Courier New"/>
              </a:rPr>
              <a:t> </a:t>
            </a:r>
            <a:r>
              <a:rPr sz="1500" dirty="0">
                <a:solidFill>
                  <a:srgbClr val="FFFFFF"/>
                </a:solidFill>
                <a:latin typeface="Courier New"/>
                <a:cs typeface="Courier New"/>
              </a:rPr>
              <a:t>to</a:t>
            </a:r>
            <a:r>
              <a:rPr sz="1500" spc="-5" dirty="0">
                <a:solidFill>
                  <a:srgbClr val="FFFFFF"/>
                </a:solidFill>
                <a:latin typeface="Courier New"/>
                <a:cs typeface="Courier New"/>
              </a:rPr>
              <a:t> </a:t>
            </a:r>
            <a:r>
              <a:rPr sz="1500" spc="-25" dirty="0">
                <a:solidFill>
                  <a:srgbClr val="FFFFFF"/>
                </a:solidFill>
                <a:latin typeface="Courier New"/>
                <a:cs typeface="Courier New"/>
              </a:rPr>
              <a:t>21</a:t>
            </a:r>
            <a:endParaRPr sz="1500">
              <a:latin typeface="Courier New"/>
              <a:cs typeface="Courier New"/>
            </a:endParaRPr>
          </a:p>
          <a:p>
            <a:pPr marL="371475" marR="5080" indent="-344170">
              <a:lnSpc>
                <a:spcPct val="100000"/>
              </a:lnSpc>
              <a:buFont typeface="Microsoft Sans Serif"/>
              <a:buChar char="●"/>
              <a:tabLst>
                <a:tab pos="371475" algn="l"/>
              </a:tabLst>
            </a:pPr>
            <a:r>
              <a:rPr sz="1500" b="1" dirty="0">
                <a:solidFill>
                  <a:srgbClr val="FFFFFF"/>
                </a:solidFill>
                <a:latin typeface="Courier New"/>
                <a:cs typeface="Courier New"/>
              </a:rPr>
              <a:t>AREA</a:t>
            </a:r>
            <a:r>
              <a:rPr sz="1500" b="1" spc="-15" dirty="0">
                <a:solidFill>
                  <a:srgbClr val="FFFFFF"/>
                </a:solidFill>
                <a:latin typeface="Courier New"/>
                <a:cs typeface="Courier New"/>
              </a:rPr>
              <a:t> </a:t>
            </a:r>
            <a:r>
              <a:rPr sz="1500" b="1" dirty="0">
                <a:solidFill>
                  <a:srgbClr val="FFFFFF"/>
                </a:solidFill>
                <a:latin typeface="Courier New"/>
                <a:cs typeface="Courier New"/>
              </a:rPr>
              <a:t>NAME</a:t>
            </a:r>
            <a:r>
              <a:rPr sz="1500" b="1" spc="-5" dirty="0">
                <a:solidFill>
                  <a:srgbClr val="FFFFFF"/>
                </a:solidFill>
                <a:latin typeface="Courier New"/>
                <a:cs typeface="Courier New"/>
              </a:rPr>
              <a:t> </a:t>
            </a:r>
            <a:r>
              <a:rPr sz="1500" dirty="0">
                <a:solidFill>
                  <a:srgbClr val="FFFFFF"/>
                </a:solidFill>
                <a:latin typeface="Courier New"/>
                <a:cs typeface="Courier New"/>
              </a:rPr>
              <a:t>-</a:t>
            </a:r>
            <a:r>
              <a:rPr sz="1500" spc="-5" dirty="0">
                <a:solidFill>
                  <a:srgbClr val="FFFFFF"/>
                </a:solidFill>
                <a:latin typeface="Courier New"/>
                <a:cs typeface="Courier New"/>
              </a:rPr>
              <a:t> </a:t>
            </a:r>
            <a:r>
              <a:rPr sz="1500" dirty="0">
                <a:solidFill>
                  <a:srgbClr val="FFFFFF"/>
                </a:solidFill>
                <a:latin typeface="Courier New"/>
                <a:cs typeface="Courier New"/>
              </a:rPr>
              <a:t>the</a:t>
            </a:r>
            <a:r>
              <a:rPr sz="1500" spc="-5" dirty="0">
                <a:solidFill>
                  <a:srgbClr val="FFFFFF"/>
                </a:solidFill>
                <a:latin typeface="Courier New"/>
                <a:cs typeface="Courier New"/>
              </a:rPr>
              <a:t> </a:t>
            </a:r>
            <a:r>
              <a:rPr sz="1500" dirty="0">
                <a:solidFill>
                  <a:srgbClr val="FFFFFF"/>
                </a:solidFill>
                <a:latin typeface="Courier New"/>
                <a:cs typeface="Courier New"/>
              </a:rPr>
              <a:t>patrol</a:t>
            </a:r>
            <a:r>
              <a:rPr sz="1500" spc="-5" dirty="0">
                <a:solidFill>
                  <a:srgbClr val="FFFFFF"/>
                </a:solidFill>
                <a:latin typeface="Courier New"/>
                <a:cs typeface="Courier New"/>
              </a:rPr>
              <a:t> </a:t>
            </a:r>
            <a:r>
              <a:rPr sz="1500" dirty="0">
                <a:solidFill>
                  <a:srgbClr val="FFFFFF"/>
                </a:solidFill>
                <a:latin typeface="Courier New"/>
                <a:cs typeface="Courier New"/>
              </a:rPr>
              <a:t>division</a:t>
            </a:r>
            <a:r>
              <a:rPr sz="1500" spc="-5" dirty="0">
                <a:solidFill>
                  <a:srgbClr val="FFFFFF"/>
                </a:solidFill>
                <a:latin typeface="Courier New"/>
                <a:cs typeface="Courier New"/>
              </a:rPr>
              <a:t> </a:t>
            </a:r>
            <a:r>
              <a:rPr sz="1500" dirty="0">
                <a:solidFill>
                  <a:srgbClr val="FFFFFF"/>
                </a:solidFill>
                <a:latin typeface="Courier New"/>
                <a:cs typeface="Courier New"/>
              </a:rPr>
              <a:t>are</a:t>
            </a:r>
            <a:r>
              <a:rPr sz="1500" spc="-5" dirty="0">
                <a:solidFill>
                  <a:srgbClr val="FFFFFF"/>
                </a:solidFill>
                <a:latin typeface="Courier New"/>
                <a:cs typeface="Courier New"/>
              </a:rPr>
              <a:t> </a:t>
            </a:r>
            <a:r>
              <a:rPr sz="1500" dirty="0">
                <a:solidFill>
                  <a:srgbClr val="FFFFFF"/>
                </a:solidFill>
                <a:latin typeface="Courier New"/>
                <a:cs typeface="Courier New"/>
              </a:rPr>
              <a:t>also</a:t>
            </a:r>
            <a:r>
              <a:rPr sz="1500" spc="-5" dirty="0">
                <a:solidFill>
                  <a:srgbClr val="FFFFFF"/>
                </a:solidFill>
                <a:latin typeface="Courier New"/>
                <a:cs typeface="Courier New"/>
              </a:rPr>
              <a:t> </a:t>
            </a:r>
            <a:r>
              <a:rPr sz="1500" dirty="0">
                <a:solidFill>
                  <a:srgbClr val="FFFFFF"/>
                </a:solidFill>
                <a:latin typeface="Courier New"/>
                <a:cs typeface="Courier New"/>
              </a:rPr>
              <a:t>given</a:t>
            </a:r>
            <a:r>
              <a:rPr sz="1500" spc="-5" dirty="0">
                <a:solidFill>
                  <a:srgbClr val="FFFFFF"/>
                </a:solidFill>
                <a:latin typeface="Courier New"/>
                <a:cs typeface="Courier New"/>
              </a:rPr>
              <a:t> </a:t>
            </a:r>
            <a:r>
              <a:rPr sz="1500" dirty="0">
                <a:solidFill>
                  <a:srgbClr val="FFFFFF"/>
                </a:solidFill>
                <a:latin typeface="Courier New"/>
                <a:cs typeface="Courier New"/>
              </a:rPr>
              <a:t>a</a:t>
            </a:r>
            <a:r>
              <a:rPr sz="1500" spc="-5" dirty="0">
                <a:solidFill>
                  <a:srgbClr val="FFFFFF"/>
                </a:solidFill>
                <a:latin typeface="Courier New"/>
                <a:cs typeface="Courier New"/>
              </a:rPr>
              <a:t> </a:t>
            </a:r>
            <a:r>
              <a:rPr sz="1500" dirty="0">
                <a:solidFill>
                  <a:srgbClr val="FFFFFF"/>
                </a:solidFill>
                <a:latin typeface="Courier New"/>
                <a:cs typeface="Courier New"/>
              </a:rPr>
              <a:t>name</a:t>
            </a:r>
            <a:r>
              <a:rPr sz="1500" spc="-5" dirty="0">
                <a:solidFill>
                  <a:srgbClr val="FFFFFF"/>
                </a:solidFill>
                <a:latin typeface="Courier New"/>
                <a:cs typeface="Courier New"/>
              </a:rPr>
              <a:t> </a:t>
            </a:r>
            <a:r>
              <a:rPr sz="1500" spc="-20" dirty="0">
                <a:solidFill>
                  <a:srgbClr val="FFFFFF"/>
                </a:solidFill>
                <a:latin typeface="Courier New"/>
                <a:cs typeface="Courier New"/>
              </a:rPr>
              <a:t>that </a:t>
            </a:r>
            <a:r>
              <a:rPr sz="1500" dirty="0">
                <a:solidFill>
                  <a:srgbClr val="FFFFFF"/>
                </a:solidFill>
                <a:latin typeface="Courier New"/>
                <a:cs typeface="Courier New"/>
              </a:rPr>
              <a:t>references</a:t>
            </a:r>
            <a:r>
              <a:rPr sz="1500" spc="-5" dirty="0">
                <a:solidFill>
                  <a:srgbClr val="FFFFFF"/>
                </a:solidFill>
                <a:latin typeface="Courier New"/>
                <a:cs typeface="Courier New"/>
              </a:rPr>
              <a:t> </a:t>
            </a:r>
            <a:r>
              <a:rPr sz="1500" dirty="0">
                <a:solidFill>
                  <a:srgbClr val="FFFFFF"/>
                </a:solidFill>
                <a:latin typeface="Courier New"/>
                <a:cs typeface="Courier New"/>
              </a:rPr>
              <a:t>a</a:t>
            </a:r>
            <a:r>
              <a:rPr sz="1500" spc="-5" dirty="0">
                <a:solidFill>
                  <a:srgbClr val="FFFFFF"/>
                </a:solidFill>
                <a:latin typeface="Courier New"/>
                <a:cs typeface="Courier New"/>
              </a:rPr>
              <a:t> </a:t>
            </a:r>
            <a:r>
              <a:rPr sz="1500" dirty="0">
                <a:solidFill>
                  <a:srgbClr val="FFFFFF"/>
                </a:solidFill>
                <a:latin typeface="Courier New"/>
                <a:cs typeface="Courier New"/>
              </a:rPr>
              <a:t>landmark</a:t>
            </a:r>
            <a:r>
              <a:rPr sz="1500" spc="-5" dirty="0">
                <a:solidFill>
                  <a:srgbClr val="FFFFFF"/>
                </a:solidFill>
                <a:latin typeface="Courier New"/>
                <a:cs typeface="Courier New"/>
              </a:rPr>
              <a:t> </a:t>
            </a:r>
            <a:r>
              <a:rPr sz="1500" dirty="0">
                <a:solidFill>
                  <a:srgbClr val="FFFFFF"/>
                </a:solidFill>
                <a:latin typeface="Courier New"/>
                <a:cs typeface="Courier New"/>
              </a:rPr>
              <a:t>or</a:t>
            </a:r>
            <a:r>
              <a:rPr sz="1500" spc="-5" dirty="0">
                <a:solidFill>
                  <a:srgbClr val="FFFFFF"/>
                </a:solidFill>
                <a:latin typeface="Courier New"/>
                <a:cs typeface="Courier New"/>
              </a:rPr>
              <a:t> </a:t>
            </a:r>
            <a:r>
              <a:rPr sz="1500" dirty="0">
                <a:solidFill>
                  <a:srgbClr val="FFFFFF"/>
                </a:solidFill>
                <a:latin typeface="Courier New"/>
                <a:cs typeface="Courier New"/>
              </a:rPr>
              <a:t>the</a:t>
            </a:r>
            <a:r>
              <a:rPr sz="1500" spc="-5" dirty="0">
                <a:solidFill>
                  <a:srgbClr val="FFFFFF"/>
                </a:solidFill>
                <a:latin typeface="Courier New"/>
                <a:cs typeface="Courier New"/>
              </a:rPr>
              <a:t> </a:t>
            </a:r>
            <a:r>
              <a:rPr sz="1500" dirty="0">
                <a:solidFill>
                  <a:srgbClr val="FFFFFF"/>
                </a:solidFill>
                <a:latin typeface="Courier New"/>
                <a:cs typeface="Courier New"/>
              </a:rPr>
              <a:t>surrounding</a:t>
            </a:r>
            <a:r>
              <a:rPr sz="1500" spc="-5" dirty="0">
                <a:solidFill>
                  <a:srgbClr val="FFFFFF"/>
                </a:solidFill>
                <a:latin typeface="Courier New"/>
                <a:cs typeface="Courier New"/>
              </a:rPr>
              <a:t> </a:t>
            </a:r>
            <a:r>
              <a:rPr sz="1500" spc="-10" dirty="0">
                <a:solidFill>
                  <a:srgbClr val="FFFFFF"/>
                </a:solidFill>
                <a:latin typeface="Courier New"/>
                <a:cs typeface="Courier New"/>
              </a:rPr>
              <a:t>community</a:t>
            </a:r>
            <a:endParaRPr sz="1500">
              <a:latin typeface="Courier New"/>
              <a:cs typeface="Courier New"/>
            </a:endParaRPr>
          </a:p>
          <a:p>
            <a:pPr marL="371475" marR="462280" indent="-344170">
              <a:lnSpc>
                <a:spcPct val="100000"/>
              </a:lnSpc>
              <a:buFont typeface="Microsoft Sans Serif"/>
              <a:buChar char="●"/>
              <a:tabLst>
                <a:tab pos="371475" algn="l"/>
              </a:tabLst>
            </a:pPr>
            <a:r>
              <a:rPr sz="1500" b="1" dirty="0">
                <a:solidFill>
                  <a:srgbClr val="FFFFFF"/>
                </a:solidFill>
                <a:latin typeface="Courier New"/>
                <a:cs typeface="Courier New"/>
              </a:rPr>
              <a:t>Rpt</a:t>
            </a:r>
            <a:r>
              <a:rPr sz="1500" b="1" spc="-5" dirty="0">
                <a:solidFill>
                  <a:srgbClr val="FFFFFF"/>
                </a:solidFill>
                <a:latin typeface="Courier New"/>
                <a:cs typeface="Courier New"/>
              </a:rPr>
              <a:t> </a:t>
            </a:r>
            <a:r>
              <a:rPr sz="1500" b="1" dirty="0">
                <a:solidFill>
                  <a:srgbClr val="FFFFFF"/>
                </a:solidFill>
                <a:latin typeface="Courier New"/>
                <a:cs typeface="Courier New"/>
              </a:rPr>
              <a:t>Dist</a:t>
            </a:r>
            <a:r>
              <a:rPr sz="1500" b="1" spc="-5" dirty="0">
                <a:solidFill>
                  <a:srgbClr val="FFFFFF"/>
                </a:solidFill>
                <a:latin typeface="Courier New"/>
                <a:cs typeface="Courier New"/>
              </a:rPr>
              <a:t> </a:t>
            </a:r>
            <a:r>
              <a:rPr sz="1500" b="1" dirty="0">
                <a:solidFill>
                  <a:srgbClr val="FFFFFF"/>
                </a:solidFill>
                <a:latin typeface="Courier New"/>
                <a:cs typeface="Courier New"/>
              </a:rPr>
              <a:t>No</a:t>
            </a:r>
            <a:r>
              <a:rPr sz="1500" b="1" spc="-5" dirty="0">
                <a:solidFill>
                  <a:srgbClr val="FFFFFF"/>
                </a:solidFill>
                <a:latin typeface="Courier New"/>
                <a:cs typeface="Courier New"/>
              </a:rPr>
              <a:t> </a:t>
            </a:r>
            <a:r>
              <a:rPr sz="1500" dirty="0">
                <a:solidFill>
                  <a:srgbClr val="FFFFFF"/>
                </a:solidFill>
                <a:latin typeface="Courier New"/>
                <a:cs typeface="Courier New"/>
              </a:rPr>
              <a:t>-</a:t>
            </a:r>
            <a:r>
              <a:rPr sz="1500" spc="-5" dirty="0">
                <a:solidFill>
                  <a:srgbClr val="FFFFFF"/>
                </a:solidFill>
                <a:latin typeface="Courier New"/>
                <a:cs typeface="Courier New"/>
              </a:rPr>
              <a:t> </a:t>
            </a:r>
            <a:r>
              <a:rPr sz="1500" dirty="0">
                <a:solidFill>
                  <a:srgbClr val="FFFFFF"/>
                </a:solidFill>
                <a:latin typeface="Courier New"/>
                <a:cs typeface="Courier New"/>
              </a:rPr>
              <a:t>code</a:t>
            </a:r>
            <a:r>
              <a:rPr sz="1500" spc="-5" dirty="0">
                <a:solidFill>
                  <a:srgbClr val="FFFFFF"/>
                </a:solidFill>
                <a:latin typeface="Courier New"/>
                <a:cs typeface="Courier New"/>
              </a:rPr>
              <a:t> </a:t>
            </a:r>
            <a:r>
              <a:rPr sz="1500" dirty="0">
                <a:solidFill>
                  <a:srgbClr val="FFFFFF"/>
                </a:solidFill>
                <a:latin typeface="Courier New"/>
                <a:cs typeface="Courier New"/>
              </a:rPr>
              <a:t>that</a:t>
            </a:r>
            <a:r>
              <a:rPr sz="1500" spc="-5" dirty="0">
                <a:solidFill>
                  <a:srgbClr val="FFFFFF"/>
                </a:solidFill>
                <a:latin typeface="Courier New"/>
                <a:cs typeface="Courier New"/>
              </a:rPr>
              <a:t> </a:t>
            </a:r>
            <a:r>
              <a:rPr sz="1500" dirty="0">
                <a:solidFill>
                  <a:srgbClr val="FFFFFF"/>
                </a:solidFill>
                <a:latin typeface="Courier New"/>
                <a:cs typeface="Courier New"/>
              </a:rPr>
              <a:t>represents</a:t>
            </a:r>
            <a:r>
              <a:rPr sz="1500" spc="-5" dirty="0">
                <a:solidFill>
                  <a:srgbClr val="FFFFFF"/>
                </a:solidFill>
                <a:latin typeface="Courier New"/>
                <a:cs typeface="Courier New"/>
              </a:rPr>
              <a:t> </a:t>
            </a:r>
            <a:r>
              <a:rPr sz="1500" dirty="0">
                <a:solidFill>
                  <a:srgbClr val="FFFFFF"/>
                </a:solidFill>
                <a:latin typeface="Courier New"/>
                <a:cs typeface="Courier New"/>
              </a:rPr>
              <a:t>a</a:t>
            </a:r>
            <a:r>
              <a:rPr sz="1500" spc="-5" dirty="0">
                <a:solidFill>
                  <a:srgbClr val="FFFFFF"/>
                </a:solidFill>
                <a:latin typeface="Courier New"/>
                <a:cs typeface="Courier New"/>
              </a:rPr>
              <a:t> </a:t>
            </a:r>
            <a:r>
              <a:rPr sz="1500" dirty="0">
                <a:solidFill>
                  <a:srgbClr val="FFFFFF"/>
                </a:solidFill>
                <a:latin typeface="Courier New"/>
                <a:cs typeface="Courier New"/>
              </a:rPr>
              <a:t>sub-area</a:t>
            </a:r>
            <a:r>
              <a:rPr sz="1500" spc="-5" dirty="0">
                <a:solidFill>
                  <a:srgbClr val="FFFFFF"/>
                </a:solidFill>
                <a:latin typeface="Courier New"/>
                <a:cs typeface="Courier New"/>
              </a:rPr>
              <a:t> </a:t>
            </a:r>
            <a:r>
              <a:rPr sz="1500" dirty="0">
                <a:solidFill>
                  <a:srgbClr val="FFFFFF"/>
                </a:solidFill>
                <a:latin typeface="Courier New"/>
                <a:cs typeface="Courier New"/>
              </a:rPr>
              <a:t>within</a:t>
            </a:r>
            <a:r>
              <a:rPr sz="1500" spc="-5" dirty="0">
                <a:solidFill>
                  <a:srgbClr val="FFFFFF"/>
                </a:solidFill>
                <a:latin typeface="Courier New"/>
                <a:cs typeface="Courier New"/>
              </a:rPr>
              <a:t> </a:t>
            </a:r>
            <a:r>
              <a:rPr sz="1500" spc="-50" dirty="0">
                <a:solidFill>
                  <a:srgbClr val="FFFFFF"/>
                </a:solidFill>
                <a:latin typeface="Courier New"/>
                <a:cs typeface="Courier New"/>
              </a:rPr>
              <a:t>a </a:t>
            </a:r>
            <a:r>
              <a:rPr sz="1500" dirty="0">
                <a:solidFill>
                  <a:srgbClr val="FFFFFF"/>
                </a:solidFill>
                <a:latin typeface="Courier New"/>
                <a:cs typeface="Courier New"/>
              </a:rPr>
              <a:t>geographical</a:t>
            </a:r>
            <a:r>
              <a:rPr sz="1500" spc="-15" dirty="0">
                <a:solidFill>
                  <a:srgbClr val="FFFFFF"/>
                </a:solidFill>
                <a:latin typeface="Courier New"/>
                <a:cs typeface="Courier New"/>
              </a:rPr>
              <a:t> </a:t>
            </a:r>
            <a:r>
              <a:rPr sz="1500" spc="-20" dirty="0">
                <a:solidFill>
                  <a:srgbClr val="FFFFFF"/>
                </a:solidFill>
                <a:latin typeface="Courier New"/>
                <a:cs typeface="Courier New"/>
              </a:rPr>
              <a:t>area</a:t>
            </a:r>
            <a:endParaRPr sz="1500">
              <a:latin typeface="Courier New"/>
              <a:cs typeface="Courier New"/>
            </a:endParaRPr>
          </a:p>
          <a:p>
            <a:pPr marL="371475" indent="-343535">
              <a:lnSpc>
                <a:spcPct val="100000"/>
              </a:lnSpc>
              <a:buFont typeface="Microsoft Sans Serif"/>
              <a:buChar char="●"/>
              <a:tabLst>
                <a:tab pos="371475" algn="l"/>
              </a:tabLst>
            </a:pPr>
            <a:r>
              <a:rPr sz="1500" b="1" dirty="0">
                <a:solidFill>
                  <a:srgbClr val="FFFFFF"/>
                </a:solidFill>
                <a:latin typeface="Courier New"/>
                <a:cs typeface="Courier New"/>
              </a:rPr>
              <a:t>Crm</a:t>
            </a:r>
            <a:r>
              <a:rPr sz="1500" b="1" spc="-5" dirty="0">
                <a:solidFill>
                  <a:srgbClr val="FFFFFF"/>
                </a:solidFill>
                <a:latin typeface="Courier New"/>
                <a:cs typeface="Courier New"/>
              </a:rPr>
              <a:t> </a:t>
            </a:r>
            <a:r>
              <a:rPr sz="1500" b="1" dirty="0">
                <a:solidFill>
                  <a:srgbClr val="FFFFFF"/>
                </a:solidFill>
                <a:latin typeface="Courier New"/>
                <a:cs typeface="Courier New"/>
              </a:rPr>
              <a:t>Cd</a:t>
            </a:r>
            <a:r>
              <a:rPr sz="1500" b="1" spc="-5" dirty="0">
                <a:solidFill>
                  <a:srgbClr val="FFFFFF"/>
                </a:solidFill>
                <a:latin typeface="Courier New"/>
                <a:cs typeface="Courier New"/>
              </a:rPr>
              <a:t> </a:t>
            </a:r>
            <a:r>
              <a:rPr sz="1500" dirty="0">
                <a:solidFill>
                  <a:srgbClr val="FFFFFF"/>
                </a:solidFill>
                <a:latin typeface="Courier New"/>
                <a:cs typeface="Courier New"/>
              </a:rPr>
              <a:t>-</a:t>
            </a:r>
            <a:r>
              <a:rPr sz="1500" spc="-5" dirty="0">
                <a:solidFill>
                  <a:srgbClr val="FFFFFF"/>
                </a:solidFill>
                <a:latin typeface="Courier New"/>
                <a:cs typeface="Courier New"/>
              </a:rPr>
              <a:t> </a:t>
            </a:r>
            <a:r>
              <a:rPr sz="1500" dirty="0">
                <a:solidFill>
                  <a:srgbClr val="FFFFFF"/>
                </a:solidFill>
                <a:latin typeface="Courier New"/>
                <a:cs typeface="Courier New"/>
              </a:rPr>
              <a:t>crime</a:t>
            </a:r>
            <a:r>
              <a:rPr sz="1500" spc="-5" dirty="0">
                <a:solidFill>
                  <a:srgbClr val="FFFFFF"/>
                </a:solidFill>
                <a:latin typeface="Courier New"/>
                <a:cs typeface="Courier New"/>
              </a:rPr>
              <a:t> </a:t>
            </a:r>
            <a:r>
              <a:rPr sz="1500" spc="-20" dirty="0">
                <a:solidFill>
                  <a:srgbClr val="FFFFFF"/>
                </a:solidFill>
                <a:latin typeface="Courier New"/>
                <a:cs typeface="Courier New"/>
              </a:rPr>
              <a:t>code</a:t>
            </a:r>
            <a:endParaRPr sz="1500">
              <a:latin typeface="Courier New"/>
              <a:cs typeface="Courier New"/>
            </a:endParaRPr>
          </a:p>
          <a:p>
            <a:pPr marL="371475" indent="-343535">
              <a:lnSpc>
                <a:spcPct val="100000"/>
              </a:lnSpc>
              <a:buFont typeface="Microsoft Sans Serif"/>
              <a:buChar char="●"/>
              <a:tabLst>
                <a:tab pos="371475" algn="l"/>
              </a:tabLst>
            </a:pPr>
            <a:r>
              <a:rPr sz="1500" b="1" dirty="0">
                <a:solidFill>
                  <a:srgbClr val="FFFFFF"/>
                </a:solidFill>
                <a:latin typeface="Courier New"/>
                <a:cs typeface="Courier New"/>
              </a:rPr>
              <a:t>Crm</a:t>
            </a:r>
            <a:r>
              <a:rPr sz="1500" b="1" spc="-5" dirty="0">
                <a:solidFill>
                  <a:srgbClr val="FFFFFF"/>
                </a:solidFill>
                <a:latin typeface="Courier New"/>
                <a:cs typeface="Courier New"/>
              </a:rPr>
              <a:t> </a:t>
            </a:r>
            <a:r>
              <a:rPr sz="1500" b="1" dirty="0">
                <a:solidFill>
                  <a:srgbClr val="FFFFFF"/>
                </a:solidFill>
                <a:latin typeface="Courier New"/>
                <a:cs typeface="Courier New"/>
              </a:rPr>
              <a:t>Cd</a:t>
            </a:r>
            <a:r>
              <a:rPr sz="1500" b="1" spc="-5" dirty="0">
                <a:solidFill>
                  <a:srgbClr val="FFFFFF"/>
                </a:solidFill>
                <a:latin typeface="Courier New"/>
                <a:cs typeface="Courier New"/>
              </a:rPr>
              <a:t> </a:t>
            </a:r>
            <a:r>
              <a:rPr sz="1500" b="1" dirty="0">
                <a:solidFill>
                  <a:srgbClr val="FFFFFF"/>
                </a:solidFill>
                <a:latin typeface="Courier New"/>
                <a:cs typeface="Courier New"/>
              </a:rPr>
              <a:t>Desc</a:t>
            </a:r>
            <a:r>
              <a:rPr sz="1500" b="1" spc="-5" dirty="0">
                <a:solidFill>
                  <a:srgbClr val="FFFFFF"/>
                </a:solidFill>
                <a:latin typeface="Courier New"/>
                <a:cs typeface="Courier New"/>
              </a:rPr>
              <a:t> </a:t>
            </a:r>
            <a:r>
              <a:rPr sz="1500" dirty="0">
                <a:solidFill>
                  <a:srgbClr val="FFFFFF"/>
                </a:solidFill>
                <a:latin typeface="Courier New"/>
                <a:cs typeface="Courier New"/>
              </a:rPr>
              <a:t>-</a:t>
            </a:r>
            <a:r>
              <a:rPr sz="1500" spc="-5" dirty="0">
                <a:solidFill>
                  <a:srgbClr val="FFFFFF"/>
                </a:solidFill>
                <a:latin typeface="Courier New"/>
                <a:cs typeface="Courier New"/>
              </a:rPr>
              <a:t> </a:t>
            </a:r>
            <a:r>
              <a:rPr sz="1500" dirty="0">
                <a:solidFill>
                  <a:srgbClr val="FFFFFF"/>
                </a:solidFill>
                <a:latin typeface="Courier New"/>
                <a:cs typeface="Courier New"/>
              </a:rPr>
              <a:t>crime</a:t>
            </a:r>
            <a:r>
              <a:rPr sz="1500" spc="-5" dirty="0">
                <a:solidFill>
                  <a:srgbClr val="FFFFFF"/>
                </a:solidFill>
                <a:latin typeface="Courier New"/>
                <a:cs typeface="Courier New"/>
              </a:rPr>
              <a:t> </a:t>
            </a:r>
            <a:r>
              <a:rPr sz="1500" dirty="0">
                <a:solidFill>
                  <a:srgbClr val="FFFFFF"/>
                </a:solidFill>
                <a:latin typeface="Courier New"/>
                <a:cs typeface="Courier New"/>
              </a:rPr>
              <a:t>code</a:t>
            </a:r>
            <a:r>
              <a:rPr sz="1500" spc="-5" dirty="0">
                <a:solidFill>
                  <a:srgbClr val="FFFFFF"/>
                </a:solidFill>
                <a:latin typeface="Courier New"/>
                <a:cs typeface="Courier New"/>
              </a:rPr>
              <a:t> </a:t>
            </a:r>
            <a:r>
              <a:rPr sz="1500" spc="-10" dirty="0">
                <a:solidFill>
                  <a:srgbClr val="FFFFFF"/>
                </a:solidFill>
                <a:latin typeface="Courier New"/>
                <a:cs typeface="Courier New"/>
              </a:rPr>
              <a:t>description</a:t>
            </a:r>
            <a:endParaRPr sz="1500">
              <a:latin typeface="Courier New"/>
              <a:cs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87512" y="1002628"/>
          <a:ext cx="7379334" cy="2296158"/>
        </p:xfrm>
        <a:graphic>
          <a:graphicData uri="http://schemas.openxmlformats.org/drawingml/2006/table">
            <a:tbl>
              <a:tblPr firstRow="1" bandRow="1">
                <a:tableStyleId>{2D5ABB26-0587-4C30-8999-92F81FD0307C}</a:tableStyleId>
              </a:tblPr>
              <a:tblGrid>
                <a:gridCol w="6947534">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203200">
                  <a:extLst>
                    <a:ext uri="{9D8B030D-6E8A-4147-A177-3AD203B41FA5}">
                      <a16:colId xmlns:a16="http://schemas.microsoft.com/office/drawing/2014/main" val="20002"/>
                    </a:ext>
                  </a:extLst>
                </a:gridCol>
              </a:tblGrid>
              <a:tr h="233679">
                <a:tc>
                  <a:txBody>
                    <a:bodyPr/>
                    <a:lstStyle/>
                    <a:p>
                      <a:pPr marL="375285" indent="-343535">
                        <a:lnSpc>
                          <a:spcPts val="1745"/>
                        </a:lnSpc>
                        <a:buFont typeface="Microsoft Sans Serif"/>
                        <a:buChar char="●"/>
                        <a:tabLst>
                          <a:tab pos="375285" algn="l"/>
                        </a:tabLst>
                      </a:pPr>
                      <a:r>
                        <a:rPr sz="1500" b="1" dirty="0">
                          <a:solidFill>
                            <a:srgbClr val="FFFFFF"/>
                          </a:solidFill>
                          <a:latin typeface="Courier New"/>
                          <a:cs typeface="Courier New"/>
                        </a:rPr>
                        <a:t>Vict</a:t>
                      </a:r>
                      <a:r>
                        <a:rPr sz="1500" b="1" spc="-5" dirty="0">
                          <a:solidFill>
                            <a:srgbClr val="FFFFFF"/>
                          </a:solidFill>
                          <a:latin typeface="Courier New"/>
                          <a:cs typeface="Courier New"/>
                        </a:rPr>
                        <a:t> </a:t>
                      </a:r>
                      <a:r>
                        <a:rPr sz="1500" b="1" dirty="0">
                          <a:solidFill>
                            <a:srgbClr val="FFFFFF"/>
                          </a:solidFill>
                          <a:latin typeface="Courier New"/>
                          <a:cs typeface="Courier New"/>
                        </a:rPr>
                        <a:t>Age</a:t>
                      </a:r>
                      <a:r>
                        <a:rPr sz="1500" b="1" spc="-5" dirty="0">
                          <a:solidFill>
                            <a:srgbClr val="FFFFFF"/>
                          </a:solidFill>
                          <a:latin typeface="Courier New"/>
                          <a:cs typeface="Courier New"/>
                        </a:rPr>
                        <a:t> </a:t>
                      </a:r>
                      <a:r>
                        <a:rPr sz="1500" dirty="0">
                          <a:solidFill>
                            <a:srgbClr val="FFFFFF"/>
                          </a:solidFill>
                          <a:latin typeface="Courier New"/>
                          <a:cs typeface="Courier New"/>
                        </a:rPr>
                        <a:t>-</a:t>
                      </a:r>
                      <a:r>
                        <a:rPr sz="1500" spc="-5" dirty="0">
                          <a:solidFill>
                            <a:srgbClr val="FFFFFF"/>
                          </a:solidFill>
                          <a:latin typeface="Courier New"/>
                          <a:cs typeface="Courier New"/>
                        </a:rPr>
                        <a:t> </a:t>
                      </a:r>
                      <a:r>
                        <a:rPr sz="1500" dirty="0">
                          <a:solidFill>
                            <a:srgbClr val="FFFFFF"/>
                          </a:solidFill>
                          <a:latin typeface="Courier New"/>
                          <a:cs typeface="Courier New"/>
                        </a:rPr>
                        <a:t>victim</a:t>
                      </a:r>
                      <a:r>
                        <a:rPr sz="1500" spc="-5" dirty="0">
                          <a:solidFill>
                            <a:srgbClr val="FFFFFF"/>
                          </a:solidFill>
                          <a:latin typeface="Courier New"/>
                          <a:cs typeface="Courier New"/>
                        </a:rPr>
                        <a:t> </a:t>
                      </a:r>
                      <a:r>
                        <a:rPr sz="1500" spc="-25" dirty="0">
                          <a:solidFill>
                            <a:srgbClr val="FFFFFF"/>
                          </a:solidFill>
                          <a:latin typeface="Courier New"/>
                          <a:cs typeface="Courier New"/>
                        </a:rPr>
                        <a:t>age</a:t>
                      </a:r>
                      <a:endParaRPr sz="1500">
                        <a:latin typeface="Courier New"/>
                        <a:cs typeface="Courier New"/>
                      </a:endParaRPr>
                    </a:p>
                  </a:txBody>
                  <a:tcPr marL="0" marR="0" marT="0" marB="0"/>
                </a:tc>
                <a:tc rowSpan="4" gridSpan="2">
                  <a:txBody>
                    <a:bodyPr/>
                    <a:lstStyle/>
                    <a:p>
                      <a:pPr>
                        <a:lnSpc>
                          <a:spcPct val="100000"/>
                        </a:lnSpc>
                      </a:pPr>
                      <a:endParaRPr sz="1400">
                        <a:latin typeface="Times New Roman"/>
                        <a:cs typeface="Times New Roman"/>
                      </a:endParaRPr>
                    </a:p>
                  </a:txBody>
                  <a:tcPr marL="0" marR="0" marT="0" marB="0"/>
                </a:tc>
                <a:tc rowSpan="4" hMerge="1">
                  <a:txBody>
                    <a:bodyPr/>
                    <a:lstStyle/>
                    <a:p>
                      <a:endParaRPr/>
                    </a:p>
                  </a:txBody>
                  <a:tcPr marL="0" marR="0" marT="0" marB="0"/>
                </a:tc>
                <a:extLst>
                  <a:ext uri="{0D108BD9-81ED-4DB2-BD59-A6C34878D82A}">
                    <a16:rowId xmlns:a16="http://schemas.microsoft.com/office/drawing/2014/main" val="10000"/>
                  </a:ext>
                </a:extLst>
              </a:tr>
              <a:tr h="228600">
                <a:tc>
                  <a:txBody>
                    <a:bodyPr/>
                    <a:lstStyle/>
                    <a:p>
                      <a:pPr marL="375285" indent="-343535">
                        <a:lnSpc>
                          <a:spcPts val="1700"/>
                        </a:lnSpc>
                        <a:buFont typeface="Microsoft Sans Serif"/>
                        <a:buChar char="●"/>
                        <a:tabLst>
                          <a:tab pos="375285" algn="l"/>
                        </a:tabLst>
                      </a:pPr>
                      <a:r>
                        <a:rPr sz="1500" b="1" dirty="0">
                          <a:solidFill>
                            <a:srgbClr val="FFFFFF"/>
                          </a:solidFill>
                          <a:latin typeface="Courier New"/>
                          <a:cs typeface="Courier New"/>
                        </a:rPr>
                        <a:t>Vict</a:t>
                      </a:r>
                      <a:r>
                        <a:rPr sz="1500" b="1" spc="-5" dirty="0">
                          <a:solidFill>
                            <a:srgbClr val="FFFFFF"/>
                          </a:solidFill>
                          <a:latin typeface="Courier New"/>
                          <a:cs typeface="Courier New"/>
                        </a:rPr>
                        <a:t> </a:t>
                      </a:r>
                      <a:r>
                        <a:rPr sz="1500" b="1" dirty="0">
                          <a:solidFill>
                            <a:srgbClr val="FFFFFF"/>
                          </a:solidFill>
                          <a:latin typeface="Courier New"/>
                          <a:cs typeface="Courier New"/>
                        </a:rPr>
                        <a:t>Sex</a:t>
                      </a:r>
                      <a:r>
                        <a:rPr sz="1500" b="1" spc="-5" dirty="0">
                          <a:solidFill>
                            <a:srgbClr val="FFFFFF"/>
                          </a:solidFill>
                          <a:latin typeface="Courier New"/>
                          <a:cs typeface="Courier New"/>
                        </a:rPr>
                        <a:t> </a:t>
                      </a:r>
                      <a:r>
                        <a:rPr sz="1500" dirty="0">
                          <a:solidFill>
                            <a:srgbClr val="FFFFFF"/>
                          </a:solidFill>
                          <a:latin typeface="Courier New"/>
                          <a:cs typeface="Courier New"/>
                        </a:rPr>
                        <a:t>-</a:t>
                      </a:r>
                      <a:r>
                        <a:rPr sz="1500" spc="-5" dirty="0">
                          <a:solidFill>
                            <a:srgbClr val="FFFFFF"/>
                          </a:solidFill>
                          <a:latin typeface="Courier New"/>
                          <a:cs typeface="Courier New"/>
                        </a:rPr>
                        <a:t> </a:t>
                      </a:r>
                      <a:r>
                        <a:rPr sz="1500" dirty="0">
                          <a:solidFill>
                            <a:srgbClr val="FFFFFF"/>
                          </a:solidFill>
                          <a:latin typeface="Courier New"/>
                          <a:cs typeface="Courier New"/>
                        </a:rPr>
                        <a:t>gender</a:t>
                      </a:r>
                      <a:r>
                        <a:rPr sz="1500" spc="-5" dirty="0">
                          <a:solidFill>
                            <a:srgbClr val="FFFFFF"/>
                          </a:solidFill>
                          <a:latin typeface="Courier New"/>
                          <a:cs typeface="Courier New"/>
                        </a:rPr>
                        <a:t> </a:t>
                      </a:r>
                      <a:r>
                        <a:rPr sz="1500" dirty="0">
                          <a:solidFill>
                            <a:srgbClr val="FFFFFF"/>
                          </a:solidFill>
                          <a:latin typeface="Courier New"/>
                          <a:cs typeface="Courier New"/>
                        </a:rPr>
                        <a:t>of</a:t>
                      </a:r>
                      <a:r>
                        <a:rPr sz="1500" spc="-5" dirty="0">
                          <a:solidFill>
                            <a:srgbClr val="FFFFFF"/>
                          </a:solidFill>
                          <a:latin typeface="Courier New"/>
                          <a:cs typeface="Courier New"/>
                        </a:rPr>
                        <a:t> </a:t>
                      </a:r>
                      <a:r>
                        <a:rPr sz="1500" dirty="0">
                          <a:solidFill>
                            <a:srgbClr val="FFFFFF"/>
                          </a:solidFill>
                          <a:latin typeface="Courier New"/>
                          <a:cs typeface="Courier New"/>
                        </a:rPr>
                        <a:t>the</a:t>
                      </a:r>
                      <a:r>
                        <a:rPr sz="1500" spc="-5" dirty="0">
                          <a:solidFill>
                            <a:srgbClr val="FFFFFF"/>
                          </a:solidFill>
                          <a:latin typeface="Courier New"/>
                          <a:cs typeface="Courier New"/>
                        </a:rPr>
                        <a:t> </a:t>
                      </a:r>
                      <a:r>
                        <a:rPr sz="1500" spc="-10" dirty="0">
                          <a:solidFill>
                            <a:srgbClr val="FFFFFF"/>
                          </a:solidFill>
                          <a:latin typeface="Courier New"/>
                          <a:cs typeface="Courier New"/>
                        </a:rPr>
                        <a:t>victim</a:t>
                      </a:r>
                      <a:endParaRPr sz="1500">
                        <a:latin typeface="Courier New"/>
                        <a:cs typeface="Courier New"/>
                      </a:endParaRPr>
                    </a:p>
                  </a:txBody>
                  <a:tcPr marL="0" marR="0" marT="0" marB="0"/>
                </a:tc>
                <a:tc gridSpan="2"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1"/>
                  </a:ext>
                </a:extLst>
              </a:tr>
              <a:tr h="228600">
                <a:tc>
                  <a:txBody>
                    <a:bodyPr/>
                    <a:lstStyle/>
                    <a:p>
                      <a:pPr marL="375285" indent="-343535">
                        <a:lnSpc>
                          <a:spcPts val="1700"/>
                        </a:lnSpc>
                        <a:buFont typeface="Microsoft Sans Serif"/>
                        <a:buChar char="●"/>
                        <a:tabLst>
                          <a:tab pos="375285" algn="l"/>
                        </a:tabLst>
                      </a:pPr>
                      <a:r>
                        <a:rPr sz="1500" b="1" dirty="0">
                          <a:solidFill>
                            <a:srgbClr val="FFFFFF"/>
                          </a:solidFill>
                          <a:latin typeface="Courier New"/>
                          <a:cs typeface="Courier New"/>
                        </a:rPr>
                        <a:t>Vict</a:t>
                      </a:r>
                      <a:r>
                        <a:rPr sz="1500" b="1" spc="-5" dirty="0">
                          <a:solidFill>
                            <a:srgbClr val="FFFFFF"/>
                          </a:solidFill>
                          <a:latin typeface="Courier New"/>
                          <a:cs typeface="Courier New"/>
                        </a:rPr>
                        <a:t> </a:t>
                      </a:r>
                      <a:r>
                        <a:rPr sz="1500" b="1" dirty="0">
                          <a:solidFill>
                            <a:srgbClr val="FFFFFF"/>
                          </a:solidFill>
                          <a:latin typeface="Courier New"/>
                          <a:cs typeface="Courier New"/>
                        </a:rPr>
                        <a:t>Descent</a:t>
                      </a:r>
                      <a:r>
                        <a:rPr sz="1500" b="1" spc="-5" dirty="0">
                          <a:solidFill>
                            <a:srgbClr val="FFFFFF"/>
                          </a:solidFill>
                          <a:latin typeface="Courier New"/>
                          <a:cs typeface="Courier New"/>
                        </a:rPr>
                        <a:t> </a:t>
                      </a:r>
                      <a:r>
                        <a:rPr sz="1500" dirty="0">
                          <a:solidFill>
                            <a:srgbClr val="FFFFFF"/>
                          </a:solidFill>
                          <a:latin typeface="Courier New"/>
                          <a:cs typeface="Courier New"/>
                        </a:rPr>
                        <a:t>-</a:t>
                      </a:r>
                      <a:r>
                        <a:rPr sz="1500" spc="-5" dirty="0">
                          <a:solidFill>
                            <a:srgbClr val="FFFFFF"/>
                          </a:solidFill>
                          <a:latin typeface="Courier New"/>
                          <a:cs typeface="Courier New"/>
                        </a:rPr>
                        <a:t> </a:t>
                      </a:r>
                      <a:r>
                        <a:rPr sz="1500" dirty="0">
                          <a:solidFill>
                            <a:srgbClr val="FFFFFF"/>
                          </a:solidFill>
                          <a:latin typeface="Courier New"/>
                          <a:cs typeface="Courier New"/>
                        </a:rPr>
                        <a:t>A</a:t>
                      </a:r>
                      <a:r>
                        <a:rPr sz="1500" spc="-5" dirty="0">
                          <a:solidFill>
                            <a:srgbClr val="FFFFFF"/>
                          </a:solidFill>
                          <a:latin typeface="Courier New"/>
                          <a:cs typeface="Courier New"/>
                        </a:rPr>
                        <a:t> </a:t>
                      </a:r>
                      <a:r>
                        <a:rPr sz="1500" dirty="0">
                          <a:solidFill>
                            <a:srgbClr val="FFFFFF"/>
                          </a:solidFill>
                          <a:latin typeface="Courier New"/>
                          <a:cs typeface="Courier New"/>
                        </a:rPr>
                        <a:t>-</a:t>
                      </a:r>
                      <a:r>
                        <a:rPr sz="1500" spc="-5" dirty="0">
                          <a:solidFill>
                            <a:srgbClr val="FFFFFF"/>
                          </a:solidFill>
                          <a:latin typeface="Courier New"/>
                          <a:cs typeface="Courier New"/>
                        </a:rPr>
                        <a:t> </a:t>
                      </a:r>
                      <a:r>
                        <a:rPr sz="1500" dirty="0">
                          <a:solidFill>
                            <a:srgbClr val="FFFFFF"/>
                          </a:solidFill>
                          <a:latin typeface="Courier New"/>
                          <a:cs typeface="Courier New"/>
                        </a:rPr>
                        <a:t>Other</a:t>
                      </a:r>
                      <a:r>
                        <a:rPr sz="1500" spc="-5" dirty="0">
                          <a:solidFill>
                            <a:srgbClr val="FFFFFF"/>
                          </a:solidFill>
                          <a:latin typeface="Courier New"/>
                          <a:cs typeface="Courier New"/>
                        </a:rPr>
                        <a:t> </a:t>
                      </a:r>
                      <a:r>
                        <a:rPr sz="1500" dirty="0">
                          <a:solidFill>
                            <a:srgbClr val="FFFFFF"/>
                          </a:solidFill>
                          <a:latin typeface="Courier New"/>
                          <a:cs typeface="Courier New"/>
                        </a:rPr>
                        <a:t>Asian</a:t>
                      </a:r>
                      <a:r>
                        <a:rPr sz="1500" spc="-5" dirty="0">
                          <a:solidFill>
                            <a:srgbClr val="FFFFFF"/>
                          </a:solidFill>
                          <a:latin typeface="Courier New"/>
                          <a:cs typeface="Courier New"/>
                        </a:rPr>
                        <a:t> </a:t>
                      </a:r>
                      <a:r>
                        <a:rPr sz="1500" dirty="0">
                          <a:solidFill>
                            <a:srgbClr val="FFFFFF"/>
                          </a:solidFill>
                          <a:latin typeface="Courier New"/>
                          <a:cs typeface="Courier New"/>
                        </a:rPr>
                        <a:t>B</a:t>
                      </a:r>
                      <a:r>
                        <a:rPr sz="1500" spc="-5" dirty="0">
                          <a:solidFill>
                            <a:srgbClr val="FFFFFF"/>
                          </a:solidFill>
                          <a:latin typeface="Courier New"/>
                          <a:cs typeface="Courier New"/>
                        </a:rPr>
                        <a:t> </a:t>
                      </a:r>
                      <a:r>
                        <a:rPr sz="1500" dirty="0">
                          <a:solidFill>
                            <a:srgbClr val="FFFFFF"/>
                          </a:solidFill>
                          <a:latin typeface="Courier New"/>
                          <a:cs typeface="Courier New"/>
                        </a:rPr>
                        <a:t>-</a:t>
                      </a:r>
                      <a:r>
                        <a:rPr sz="1500" spc="-5" dirty="0">
                          <a:solidFill>
                            <a:srgbClr val="FFFFFF"/>
                          </a:solidFill>
                          <a:latin typeface="Courier New"/>
                          <a:cs typeface="Courier New"/>
                        </a:rPr>
                        <a:t> </a:t>
                      </a:r>
                      <a:r>
                        <a:rPr sz="1500" dirty="0">
                          <a:solidFill>
                            <a:srgbClr val="FFFFFF"/>
                          </a:solidFill>
                          <a:latin typeface="Courier New"/>
                          <a:cs typeface="Courier New"/>
                        </a:rPr>
                        <a:t>Black</a:t>
                      </a:r>
                      <a:r>
                        <a:rPr sz="1500" spc="-5" dirty="0">
                          <a:solidFill>
                            <a:srgbClr val="FFFFFF"/>
                          </a:solidFill>
                          <a:latin typeface="Courier New"/>
                          <a:cs typeface="Courier New"/>
                        </a:rPr>
                        <a:t> </a:t>
                      </a:r>
                      <a:r>
                        <a:rPr sz="1500" dirty="0">
                          <a:solidFill>
                            <a:srgbClr val="FFFFFF"/>
                          </a:solidFill>
                          <a:latin typeface="Courier New"/>
                          <a:cs typeface="Courier New"/>
                        </a:rPr>
                        <a:t>C</a:t>
                      </a:r>
                      <a:r>
                        <a:rPr sz="1500" spc="-5" dirty="0">
                          <a:solidFill>
                            <a:srgbClr val="FFFFFF"/>
                          </a:solidFill>
                          <a:latin typeface="Courier New"/>
                          <a:cs typeface="Courier New"/>
                        </a:rPr>
                        <a:t> </a:t>
                      </a:r>
                      <a:r>
                        <a:rPr sz="1500" dirty="0">
                          <a:solidFill>
                            <a:srgbClr val="FFFFFF"/>
                          </a:solidFill>
                          <a:latin typeface="Courier New"/>
                          <a:cs typeface="Courier New"/>
                        </a:rPr>
                        <a:t>-</a:t>
                      </a:r>
                      <a:r>
                        <a:rPr sz="1500" spc="-5" dirty="0">
                          <a:solidFill>
                            <a:srgbClr val="FFFFFF"/>
                          </a:solidFill>
                          <a:latin typeface="Courier New"/>
                          <a:cs typeface="Courier New"/>
                        </a:rPr>
                        <a:t> </a:t>
                      </a:r>
                      <a:r>
                        <a:rPr sz="1500" dirty="0">
                          <a:solidFill>
                            <a:srgbClr val="FFFFFF"/>
                          </a:solidFill>
                          <a:latin typeface="Courier New"/>
                          <a:cs typeface="Courier New"/>
                        </a:rPr>
                        <a:t>Chinese</a:t>
                      </a:r>
                      <a:r>
                        <a:rPr sz="1500" spc="-5" dirty="0">
                          <a:solidFill>
                            <a:srgbClr val="FFFFFF"/>
                          </a:solidFill>
                          <a:latin typeface="Courier New"/>
                          <a:cs typeface="Courier New"/>
                        </a:rPr>
                        <a:t> </a:t>
                      </a:r>
                      <a:r>
                        <a:rPr sz="1500" dirty="0">
                          <a:solidFill>
                            <a:srgbClr val="FFFFFF"/>
                          </a:solidFill>
                          <a:latin typeface="Courier New"/>
                          <a:cs typeface="Courier New"/>
                        </a:rPr>
                        <a:t>D</a:t>
                      </a:r>
                      <a:r>
                        <a:rPr sz="1500" spc="-5" dirty="0">
                          <a:solidFill>
                            <a:srgbClr val="FFFFFF"/>
                          </a:solidFill>
                          <a:latin typeface="Courier New"/>
                          <a:cs typeface="Courier New"/>
                        </a:rPr>
                        <a:t> </a:t>
                      </a:r>
                      <a:r>
                        <a:rPr sz="1500" spc="-60" dirty="0">
                          <a:solidFill>
                            <a:srgbClr val="FFFFFF"/>
                          </a:solidFill>
                          <a:latin typeface="Courier New"/>
                          <a:cs typeface="Courier New"/>
                        </a:rPr>
                        <a:t>-</a:t>
                      </a:r>
                      <a:endParaRPr sz="1500">
                        <a:latin typeface="Courier New"/>
                        <a:cs typeface="Courier New"/>
                      </a:endParaRPr>
                    </a:p>
                  </a:txBody>
                  <a:tcPr marL="0" marR="0" marT="0" marB="0"/>
                </a:tc>
                <a:tc gridSpan="2"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2"/>
                  </a:ext>
                </a:extLst>
              </a:tr>
              <a:tr h="228600">
                <a:tc>
                  <a:txBody>
                    <a:bodyPr/>
                    <a:lstStyle/>
                    <a:p>
                      <a:pPr marL="375285">
                        <a:lnSpc>
                          <a:spcPts val="1700"/>
                        </a:lnSpc>
                      </a:pPr>
                      <a:r>
                        <a:rPr sz="1500" dirty="0">
                          <a:solidFill>
                            <a:srgbClr val="FFFFFF"/>
                          </a:solidFill>
                          <a:latin typeface="Courier New"/>
                          <a:cs typeface="Courier New"/>
                        </a:rPr>
                        <a:t>Cambodian</a:t>
                      </a:r>
                      <a:r>
                        <a:rPr sz="1500" spc="-5" dirty="0">
                          <a:solidFill>
                            <a:srgbClr val="FFFFFF"/>
                          </a:solidFill>
                          <a:latin typeface="Courier New"/>
                          <a:cs typeface="Courier New"/>
                        </a:rPr>
                        <a:t> </a:t>
                      </a:r>
                      <a:r>
                        <a:rPr sz="1500" dirty="0">
                          <a:solidFill>
                            <a:srgbClr val="FFFFFF"/>
                          </a:solidFill>
                          <a:latin typeface="Courier New"/>
                          <a:cs typeface="Courier New"/>
                        </a:rPr>
                        <a:t>F</a:t>
                      </a:r>
                      <a:r>
                        <a:rPr sz="1500" spc="-5" dirty="0">
                          <a:solidFill>
                            <a:srgbClr val="FFFFFF"/>
                          </a:solidFill>
                          <a:latin typeface="Courier New"/>
                          <a:cs typeface="Courier New"/>
                        </a:rPr>
                        <a:t> </a:t>
                      </a:r>
                      <a:r>
                        <a:rPr sz="1500" dirty="0">
                          <a:solidFill>
                            <a:srgbClr val="FFFFFF"/>
                          </a:solidFill>
                          <a:latin typeface="Courier New"/>
                          <a:cs typeface="Courier New"/>
                        </a:rPr>
                        <a:t>-</a:t>
                      </a:r>
                      <a:r>
                        <a:rPr sz="1500" spc="-5" dirty="0">
                          <a:solidFill>
                            <a:srgbClr val="FFFFFF"/>
                          </a:solidFill>
                          <a:latin typeface="Courier New"/>
                          <a:cs typeface="Courier New"/>
                        </a:rPr>
                        <a:t> </a:t>
                      </a:r>
                      <a:r>
                        <a:rPr sz="1500" dirty="0">
                          <a:solidFill>
                            <a:srgbClr val="FFFFFF"/>
                          </a:solidFill>
                          <a:latin typeface="Courier New"/>
                          <a:cs typeface="Courier New"/>
                        </a:rPr>
                        <a:t>Filipino</a:t>
                      </a:r>
                      <a:r>
                        <a:rPr sz="1500" spc="-5" dirty="0">
                          <a:solidFill>
                            <a:srgbClr val="FFFFFF"/>
                          </a:solidFill>
                          <a:latin typeface="Courier New"/>
                          <a:cs typeface="Courier New"/>
                        </a:rPr>
                        <a:t> </a:t>
                      </a:r>
                      <a:r>
                        <a:rPr sz="1500" dirty="0">
                          <a:solidFill>
                            <a:srgbClr val="FFFFFF"/>
                          </a:solidFill>
                          <a:latin typeface="Courier New"/>
                          <a:cs typeface="Courier New"/>
                        </a:rPr>
                        <a:t>G</a:t>
                      </a:r>
                      <a:r>
                        <a:rPr sz="1500" spc="-5" dirty="0">
                          <a:solidFill>
                            <a:srgbClr val="FFFFFF"/>
                          </a:solidFill>
                          <a:latin typeface="Courier New"/>
                          <a:cs typeface="Courier New"/>
                        </a:rPr>
                        <a:t> </a:t>
                      </a:r>
                      <a:r>
                        <a:rPr sz="1500" dirty="0">
                          <a:solidFill>
                            <a:srgbClr val="FFFFFF"/>
                          </a:solidFill>
                          <a:latin typeface="Courier New"/>
                          <a:cs typeface="Courier New"/>
                        </a:rPr>
                        <a:t>-</a:t>
                      </a:r>
                      <a:r>
                        <a:rPr sz="1500" spc="-5" dirty="0">
                          <a:solidFill>
                            <a:srgbClr val="FFFFFF"/>
                          </a:solidFill>
                          <a:latin typeface="Courier New"/>
                          <a:cs typeface="Courier New"/>
                        </a:rPr>
                        <a:t> </a:t>
                      </a:r>
                      <a:r>
                        <a:rPr sz="1500" dirty="0">
                          <a:solidFill>
                            <a:srgbClr val="FFFFFF"/>
                          </a:solidFill>
                          <a:latin typeface="Courier New"/>
                          <a:cs typeface="Courier New"/>
                        </a:rPr>
                        <a:t>Guamanian</a:t>
                      </a:r>
                      <a:r>
                        <a:rPr sz="1500" spc="-5" dirty="0">
                          <a:solidFill>
                            <a:srgbClr val="FFFFFF"/>
                          </a:solidFill>
                          <a:latin typeface="Courier New"/>
                          <a:cs typeface="Courier New"/>
                        </a:rPr>
                        <a:t> </a:t>
                      </a:r>
                      <a:r>
                        <a:rPr sz="1500" dirty="0">
                          <a:solidFill>
                            <a:srgbClr val="FFFFFF"/>
                          </a:solidFill>
                          <a:latin typeface="Courier New"/>
                          <a:cs typeface="Courier New"/>
                        </a:rPr>
                        <a:t>H</a:t>
                      </a:r>
                      <a:r>
                        <a:rPr sz="1500" spc="-5" dirty="0">
                          <a:solidFill>
                            <a:srgbClr val="FFFFFF"/>
                          </a:solidFill>
                          <a:latin typeface="Courier New"/>
                          <a:cs typeface="Courier New"/>
                        </a:rPr>
                        <a:t> </a:t>
                      </a:r>
                      <a:r>
                        <a:rPr sz="1500" spc="-50" dirty="0">
                          <a:solidFill>
                            <a:srgbClr val="FFFFFF"/>
                          </a:solidFill>
                          <a:latin typeface="Courier New"/>
                          <a:cs typeface="Courier New"/>
                        </a:rPr>
                        <a:t>-</a:t>
                      </a:r>
                      <a:endParaRPr sz="1500">
                        <a:latin typeface="Courier New"/>
                        <a:cs typeface="Courier New"/>
                      </a:endParaRPr>
                    </a:p>
                  </a:txBody>
                  <a:tcPr marL="0" marR="0" marT="0" marB="0"/>
                </a:tc>
                <a:tc gridSpan="2"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3"/>
                  </a:ext>
                </a:extLst>
              </a:tr>
              <a:tr h="228600">
                <a:tc>
                  <a:txBody>
                    <a:bodyPr/>
                    <a:lstStyle/>
                    <a:p>
                      <a:pPr marR="49530" algn="r">
                        <a:lnSpc>
                          <a:spcPts val="1700"/>
                        </a:lnSpc>
                      </a:pPr>
                      <a:r>
                        <a:rPr sz="1500" dirty="0">
                          <a:solidFill>
                            <a:srgbClr val="FFFFFF"/>
                          </a:solidFill>
                          <a:latin typeface="Courier New"/>
                          <a:cs typeface="Courier New"/>
                        </a:rPr>
                        <a:t>Hispanic/Latin/Mexican</a:t>
                      </a:r>
                      <a:r>
                        <a:rPr sz="1500" spc="-15" dirty="0">
                          <a:solidFill>
                            <a:srgbClr val="FFFFFF"/>
                          </a:solidFill>
                          <a:latin typeface="Courier New"/>
                          <a:cs typeface="Courier New"/>
                        </a:rPr>
                        <a:t> </a:t>
                      </a:r>
                      <a:r>
                        <a:rPr sz="1500" dirty="0">
                          <a:solidFill>
                            <a:srgbClr val="FFFFFF"/>
                          </a:solidFill>
                          <a:latin typeface="Courier New"/>
                          <a:cs typeface="Courier New"/>
                        </a:rPr>
                        <a:t>I</a:t>
                      </a:r>
                      <a:r>
                        <a:rPr sz="1500" spc="-5" dirty="0">
                          <a:solidFill>
                            <a:srgbClr val="FFFFFF"/>
                          </a:solidFill>
                          <a:latin typeface="Courier New"/>
                          <a:cs typeface="Courier New"/>
                        </a:rPr>
                        <a:t> </a:t>
                      </a:r>
                      <a:r>
                        <a:rPr sz="1500" dirty="0">
                          <a:solidFill>
                            <a:srgbClr val="FFFFFF"/>
                          </a:solidFill>
                          <a:latin typeface="Courier New"/>
                          <a:cs typeface="Courier New"/>
                        </a:rPr>
                        <a:t>-</a:t>
                      </a:r>
                      <a:r>
                        <a:rPr sz="1500" spc="-5" dirty="0">
                          <a:solidFill>
                            <a:srgbClr val="FFFFFF"/>
                          </a:solidFill>
                          <a:latin typeface="Courier New"/>
                          <a:cs typeface="Courier New"/>
                        </a:rPr>
                        <a:t> </a:t>
                      </a:r>
                      <a:r>
                        <a:rPr sz="1500" dirty="0">
                          <a:solidFill>
                            <a:srgbClr val="FFFFFF"/>
                          </a:solidFill>
                          <a:latin typeface="Courier New"/>
                          <a:cs typeface="Courier New"/>
                        </a:rPr>
                        <a:t>American</a:t>
                      </a:r>
                      <a:r>
                        <a:rPr sz="1500" spc="-5" dirty="0">
                          <a:solidFill>
                            <a:srgbClr val="FFFFFF"/>
                          </a:solidFill>
                          <a:latin typeface="Courier New"/>
                          <a:cs typeface="Courier New"/>
                        </a:rPr>
                        <a:t> </a:t>
                      </a:r>
                      <a:r>
                        <a:rPr sz="1500" dirty="0">
                          <a:solidFill>
                            <a:srgbClr val="FFFFFF"/>
                          </a:solidFill>
                          <a:latin typeface="Courier New"/>
                          <a:cs typeface="Courier New"/>
                        </a:rPr>
                        <a:t>Indian/Alaskan</a:t>
                      </a:r>
                      <a:r>
                        <a:rPr sz="1500" spc="-5" dirty="0">
                          <a:solidFill>
                            <a:srgbClr val="FFFFFF"/>
                          </a:solidFill>
                          <a:latin typeface="Courier New"/>
                          <a:cs typeface="Courier New"/>
                        </a:rPr>
                        <a:t> </a:t>
                      </a:r>
                      <a:r>
                        <a:rPr sz="1500" spc="-10" dirty="0">
                          <a:solidFill>
                            <a:srgbClr val="FFFFFF"/>
                          </a:solidFill>
                          <a:latin typeface="Courier New"/>
                          <a:cs typeface="Courier New"/>
                        </a:rPr>
                        <a:t>Native</a:t>
                      </a:r>
                      <a:endParaRPr sz="1500">
                        <a:latin typeface="Courier New"/>
                        <a:cs typeface="Courier New"/>
                      </a:endParaRPr>
                    </a:p>
                  </a:txBody>
                  <a:tcPr marL="0" marR="0" marT="0" marB="0"/>
                </a:tc>
                <a:tc>
                  <a:txBody>
                    <a:bodyPr/>
                    <a:lstStyle/>
                    <a:p>
                      <a:pPr algn="ctr">
                        <a:lnSpc>
                          <a:spcPts val="1700"/>
                        </a:lnSpc>
                      </a:pPr>
                      <a:r>
                        <a:rPr sz="1500" spc="-50" dirty="0">
                          <a:solidFill>
                            <a:srgbClr val="FFFFFF"/>
                          </a:solidFill>
                          <a:latin typeface="Courier New"/>
                          <a:cs typeface="Courier New"/>
                        </a:rPr>
                        <a:t>J</a:t>
                      </a:r>
                      <a:endParaRPr sz="1500">
                        <a:latin typeface="Courier New"/>
                        <a:cs typeface="Courier New"/>
                      </a:endParaRPr>
                    </a:p>
                  </a:txBody>
                  <a:tcPr marL="0" marR="0" marT="0" marB="0"/>
                </a:tc>
                <a:tc>
                  <a:txBody>
                    <a:bodyPr/>
                    <a:lstStyle/>
                    <a:p>
                      <a:pPr marL="25400" algn="ctr">
                        <a:lnSpc>
                          <a:spcPts val="1700"/>
                        </a:lnSpc>
                      </a:pPr>
                      <a:r>
                        <a:rPr sz="1500" spc="-50" dirty="0">
                          <a:solidFill>
                            <a:srgbClr val="FFFFFF"/>
                          </a:solidFill>
                          <a:latin typeface="Courier New"/>
                          <a:cs typeface="Courier New"/>
                        </a:rPr>
                        <a:t>-</a:t>
                      </a:r>
                      <a:endParaRPr sz="1500">
                        <a:latin typeface="Courier New"/>
                        <a:cs typeface="Courier New"/>
                      </a:endParaRPr>
                    </a:p>
                  </a:txBody>
                  <a:tcPr marL="0" marR="0" marT="0" marB="0"/>
                </a:tc>
                <a:extLst>
                  <a:ext uri="{0D108BD9-81ED-4DB2-BD59-A6C34878D82A}">
                    <a16:rowId xmlns:a16="http://schemas.microsoft.com/office/drawing/2014/main" val="10004"/>
                  </a:ext>
                </a:extLst>
              </a:tr>
              <a:tr h="228600">
                <a:tc>
                  <a:txBody>
                    <a:bodyPr/>
                    <a:lstStyle/>
                    <a:p>
                      <a:pPr marL="375285">
                        <a:lnSpc>
                          <a:spcPts val="1700"/>
                        </a:lnSpc>
                      </a:pPr>
                      <a:r>
                        <a:rPr sz="1500" dirty="0">
                          <a:solidFill>
                            <a:srgbClr val="FFFFFF"/>
                          </a:solidFill>
                          <a:latin typeface="Courier New"/>
                          <a:cs typeface="Courier New"/>
                        </a:rPr>
                        <a:t>Japanese</a:t>
                      </a:r>
                      <a:r>
                        <a:rPr sz="1500" spc="-5" dirty="0">
                          <a:solidFill>
                            <a:srgbClr val="FFFFFF"/>
                          </a:solidFill>
                          <a:latin typeface="Courier New"/>
                          <a:cs typeface="Courier New"/>
                        </a:rPr>
                        <a:t> </a:t>
                      </a:r>
                      <a:r>
                        <a:rPr sz="1500" dirty="0">
                          <a:solidFill>
                            <a:srgbClr val="FFFFFF"/>
                          </a:solidFill>
                          <a:latin typeface="Courier New"/>
                          <a:cs typeface="Courier New"/>
                        </a:rPr>
                        <a:t>K</a:t>
                      </a:r>
                      <a:r>
                        <a:rPr sz="1500" spc="-5" dirty="0">
                          <a:solidFill>
                            <a:srgbClr val="FFFFFF"/>
                          </a:solidFill>
                          <a:latin typeface="Courier New"/>
                          <a:cs typeface="Courier New"/>
                        </a:rPr>
                        <a:t> </a:t>
                      </a:r>
                      <a:r>
                        <a:rPr sz="1500" dirty="0">
                          <a:solidFill>
                            <a:srgbClr val="FFFFFF"/>
                          </a:solidFill>
                          <a:latin typeface="Courier New"/>
                          <a:cs typeface="Courier New"/>
                        </a:rPr>
                        <a:t>-</a:t>
                      </a:r>
                      <a:r>
                        <a:rPr sz="1500" spc="-5" dirty="0">
                          <a:solidFill>
                            <a:srgbClr val="FFFFFF"/>
                          </a:solidFill>
                          <a:latin typeface="Courier New"/>
                          <a:cs typeface="Courier New"/>
                        </a:rPr>
                        <a:t> </a:t>
                      </a:r>
                      <a:r>
                        <a:rPr sz="1500" dirty="0">
                          <a:solidFill>
                            <a:srgbClr val="FFFFFF"/>
                          </a:solidFill>
                          <a:latin typeface="Courier New"/>
                          <a:cs typeface="Courier New"/>
                        </a:rPr>
                        <a:t>Korean</a:t>
                      </a:r>
                      <a:r>
                        <a:rPr sz="1500" spc="-5" dirty="0">
                          <a:solidFill>
                            <a:srgbClr val="FFFFFF"/>
                          </a:solidFill>
                          <a:latin typeface="Courier New"/>
                          <a:cs typeface="Courier New"/>
                        </a:rPr>
                        <a:t> </a:t>
                      </a:r>
                      <a:r>
                        <a:rPr sz="1500" dirty="0">
                          <a:solidFill>
                            <a:srgbClr val="FFFFFF"/>
                          </a:solidFill>
                          <a:latin typeface="Courier New"/>
                          <a:cs typeface="Courier New"/>
                        </a:rPr>
                        <a:t>L</a:t>
                      </a:r>
                      <a:r>
                        <a:rPr sz="1500" spc="-5" dirty="0">
                          <a:solidFill>
                            <a:srgbClr val="FFFFFF"/>
                          </a:solidFill>
                          <a:latin typeface="Courier New"/>
                          <a:cs typeface="Courier New"/>
                        </a:rPr>
                        <a:t> </a:t>
                      </a:r>
                      <a:r>
                        <a:rPr sz="1500" dirty="0">
                          <a:solidFill>
                            <a:srgbClr val="FFFFFF"/>
                          </a:solidFill>
                          <a:latin typeface="Courier New"/>
                          <a:cs typeface="Courier New"/>
                        </a:rPr>
                        <a:t>-</a:t>
                      </a:r>
                      <a:r>
                        <a:rPr sz="1500" spc="-5" dirty="0">
                          <a:solidFill>
                            <a:srgbClr val="FFFFFF"/>
                          </a:solidFill>
                          <a:latin typeface="Courier New"/>
                          <a:cs typeface="Courier New"/>
                        </a:rPr>
                        <a:t> </a:t>
                      </a:r>
                      <a:r>
                        <a:rPr sz="1500" dirty="0">
                          <a:solidFill>
                            <a:srgbClr val="FFFFFF"/>
                          </a:solidFill>
                          <a:latin typeface="Courier New"/>
                          <a:cs typeface="Courier New"/>
                        </a:rPr>
                        <a:t>Laotian</a:t>
                      </a:r>
                      <a:r>
                        <a:rPr sz="1500" spc="-5" dirty="0">
                          <a:solidFill>
                            <a:srgbClr val="FFFFFF"/>
                          </a:solidFill>
                          <a:latin typeface="Courier New"/>
                          <a:cs typeface="Courier New"/>
                        </a:rPr>
                        <a:t> </a:t>
                      </a:r>
                      <a:r>
                        <a:rPr sz="1500" dirty="0">
                          <a:solidFill>
                            <a:srgbClr val="FFFFFF"/>
                          </a:solidFill>
                          <a:latin typeface="Courier New"/>
                          <a:cs typeface="Courier New"/>
                        </a:rPr>
                        <a:t>O</a:t>
                      </a:r>
                      <a:r>
                        <a:rPr sz="1500" spc="-5" dirty="0">
                          <a:solidFill>
                            <a:srgbClr val="FFFFFF"/>
                          </a:solidFill>
                          <a:latin typeface="Courier New"/>
                          <a:cs typeface="Courier New"/>
                        </a:rPr>
                        <a:t> </a:t>
                      </a:r>
                      <a:r>
                        <a:rPr sz="1500" dirty="0">
                          <a:solidFill>
                            <a:srgbClr val="FFFFFF"/>
                          </a:solidFill>
                          <a:latin typeface="Courier New"/>
                          <a:cs typeface="Courier New"/>
                        </a:rPr>
                        <a:t>-</a:t>
                      </a:r>
                      <a:r>
                        <a:rPr sz="1500" spc="-5" dirty="0">
                          <a:solidFill>
                            <a:srgbClr val="FFFFFF"/>
                          </a:solidFill>
                          <a:latin typeface="Courier New"/>
                          <a:cs typeface="Courier New"/>
                        </a:rPr>
                        <a:t> </a:t>
                      </a:r>
                      <a:r>
                        <a:rPr sz="1500" dirty="0">
                          <a:solidFill>
                            <a:srgbClr val="FFFFFF"/>
                          </a:solidFill>
                          <a:latin typeface="Courier New"/>
                          <a:cs typeface="Courier New"/>
                        </a:rPr>
                        <a:t>Other</a:t>
                      </a:r>
                      <a:r>
                        <a:rPr sz="1500" spc="-5" dirty="0">
                          <a:solidFill>
                            <a:srgbClr val="FFFFFF"/>
                          </a:solidFill>
                          <a:latin typeface="Courier New"/>
                          <a:cs typeface="Courier New"/>
                        </a:rPr>
                        <a:t> </a:t>
                      </a:r>
                      <a:r>
                        <a:rPr sz="1500" dirty="0">
                          <a:solidFill>
                            <a:srgbClr val="FFFFFF"/>
                          </a:solidFill>
                          <a:latin typeface="Courier New"/>
                          <a:cs typeface="Courier New"/>
                        </a:rPr>
                        <a:t>P</a:t>
                      </a:r>
                      <a:r>
                        <a:rPr sz="1500" spc="-5" dirty="0">
                          <a:solidFill>
                            <a:srgbClr val="FFFFFF"/>
                          </a:solidFill>
                          <a:latin typeface="Courier New"/>
                          <a:cs typeface="Courier New"/>
                        </a:rPr>
                        <a:t> </a:t>
                      </a:r>
                      <a:r>
                        <a:rPr sz="1500" dirty="0">
                          <a:solidFill>
                            <a:srgbClr val="FFFFFF"/>
                          </a:solidFill>
                          <a:latin typeface="Courier New"/>
                          <a:cs typeface="Courier New"/>
                        </a:rPr>
                        <a:t>-</a:t>
                      </a:r>
                      <a:r>
                        <a:rPr sz="1500" spc="-5" dirty="0">
                          <a:solidFill>
                            <a:srgbClr val="FFFFFF"/>
                          </a:solidFill>
                          <a:latin typeface="Courier New"/>
                          <a:cs typeface="Courier New"/>
                        </a:rPr>
                        <a:t> </a:t>
                      </a:r>
                      <a:r>
                        <a:rPr sz="1500" spc="-10" dirty="0">
                          <a:solidFill>
                            <a:srgbClr val="FFFFFF"/>
                          </a:solidFill>
                          <a:latin typeface="Courier New"/>
                          <a:cs typeface="Courier New"/>
                        </a:rPr>
                        <a:t>Pacific</a:t>
                      </a:r>
                      <a:endParaRPr sz="1500">
                        <a:latin typeface="Courier New"/>
                        <a:cs typeface="Courier New"/>
                      </a:endParaRPr>
                    </a:p>
                  </a:txBody>
                  <a:tcPr marL="0" marR="0" marT="0" marB="0"/>
                </a:tc>
                <a:tc>
                  <a:txBody>
                    <a:bodyPr/>
                    <a:lstStyle/>
                    <a:p>
                      <a:pPr>
                        <a:lnSpc>
                          <a:spcPct val="100000"/>
                        </a:lnSpc>
                      </a:pPr>
                      <a:endParaRPr sz="1300">
                        <a:latin typeface="Times New Roman"/>
                        <a:cs typeface="Times New Roman"/>
                      </a:endParaRPr>
                    </a:p>
                  </a:txBody>
                  <a:tcPr marL="0" marR="0" marT="0" marB="0"/>
                </a:tc>
                <a:tc>
                  <a:txBody>
                    <a:bodyPr/>
                    <a:lstStyle/>
                    <a:p>
                      <a:pPr>
                        <a:lnSpc>
                          <a:spcPct val="100000"/>
                        </a:lnSpc>
                      </a:pPr>
                      <a:endParaRPr sz="1300">
                        <a:latin typeface="Times New Roman"/>
                        <a:cs typeface="Times New Roman"/>
                      </a:endParaRPr>
                    </a:p>
                  </a:txBody>
                  <a:tcPr marL="0" marR="0" marT="0" marB="0"/>
                </a:tc>
                <a:extLst>
                  <a:ext uri="{0D108BD9-81ED-4DB2-BD59-A6C34878D82A}">
                    <a16:rowId xmlns:a16="http://schemas.microsoft.com/office/drawing/2014/main" val="10005"/>
                  </a:ext>
                </a:extLst>
              </a:tr>
              <a:tr h="228600">
                <a:tc>
                  <a:txBody>
                    <a:bodyPr/>
                    <a:lstStyle/>
                    <a:p>
                      <a:pPr marR="49530" algn="r">
                        <a:lnSpc>
                          <a:spcPts val="1700"/>
                        </a:lnSpc>
                      </a:pPr>
                      <a:r>
                        <a:rPr sz="1500" dirty="0">
                          <a:solidFill>
                            <a:srgbClr val="FFFFFF"/>
                          </a:solidFill>
                          <a:latin typeface="Courier New"/>
                          <a:cs typeface="Courier New"/>
                        </a:rPr>
                        <a:t>Islander</a:t>
                      </a:r>
                      <a:r>
                        <a:rPr sz="1500" spc="-5" dirty="0">
                          <a:solidFill>
                            <a:srgbClr val="FFFFFF"/>
                          </a:solidFill>
                          <a:latin typeface="Courier New"/>
                          <a:cs typeface="Courier New"/>
                        </a:rPr>
                        <a:t> </a:t>
                      </a:r>
                      <a:r>
                        <a:rPr sz="1500" dirty="0">
                          <a:solidFill>
                            <a:srgbClr val="FFFFFF"/>
                          </a:solidFill>
                          <a:latin typeface="Courier New"/>
                          <a:cs typeface="Courier New"/>
                        </a:rPr>
                        <a:t>S</a:t>
                      </a:r>
                      <a:r>
                        <a:rPr sz="1500" spc="-5" dirty="0">
                          <a:solidFill>
                            <a:srgbClr val="FFFFFF"/>
                          </a:solidFill>
                          <a:latin typeface="Courier New"/>
                          <a:cs typeface="Courier New"/>
                        </a:rPr>
                        <a:t> </a:t>
                      </a:r>
                      <a:r>
                        <a:rPr sz="1500" dirty="0">
                          <a:solidFill>
                            <a:srgbClr val="FFFFFF"/>
                          </a:solidFill>
                          <a:latin typeface="Courier New"/>
                          <a:cs typeface="Courier New"/>
                        </a:rPr>
                        <a:t>-</a:t>
                      </a:r>
                      <a:r>
                        <a:rPr sz="1500" spc="-5" dirty="0">
                          <a:solidFill>
                            <a:srgbClr val="FFFFFF"/>
                          </a:solidFill>
                          <a:latin typeface="Courier New"/>
                          <a:cs typeface="Courier New"/>
                        </a:rPr>
                        <a:t> </a:t>
                      </a:r>
                      <a:r>
                        <a:rPr sz="1500" dirty="0">
                          <a:solidFill>
                            <a:srgbClr val="FFFFFF"/>
                          </a:solidFill>
                          <a:latin typeface="Courier New"/>
                          <a:cs typeface="Courier New"/>
                        </a:rPr>
                        <a:t>Samoan</a:t>
                      </a:r>
                      <a:r>
                        <a:rPr sz="1500" spc="-5" dirty="0">
                          <a:solidFill>
                            <a:srgbClr val="FFFFFF"/>
                          </a:solidFill>
                          <a:latin typeface="Courier New"/>
                          <a:cs typeface="Courier New"/>
                        </a:rPr>
                        <a:t> </a:t>
                      </a:r>
                      <a:r>
                        <a:rPr sz="1500" dirty="0">
                          <a:solidFill>
                            <a:srgbClr val="FFFFFF"/>
                          </a:solidFill>
                          <a:latin typeface="Courier New"/>
                          <a:cs typeface="Courier New"/>
                        </a:rPr>
                        <a:t>U</a:t>
                      </a:r>
                      <a:r>
                        <a:rPr sz="1500" spc="-5" dirty="0">
                          <a:solidFill>
                            <a:srgbClr val="FFFFFF"/>
                          </a:solidFill>
                          <a:latin typeface="Courier New"/>
                          <a:cs typeface="Courier New"/>
                        </a:rPr>
                        <a:t> </a:t>
                      </a:r>
                      <a:r>
                        <a:rPr sz="1500" dirty="0">
                          <a:solidFill>
                            <a:srgbClr val="FFFFFF"/>
                          </a:solidFill>
                          <a:latin typeface="Courier New"/>
                          <a:cs typeface="Courier New"/>
                        </a:rPr>
                        <a:t>-</a:t>
                      </a:r>
                      <a:r>
                        <a:rPr sz="1500" spc="-5" dirty="0">
                          <a:solidFill>
                            <a:srgbClr val="FFFFFF"/>
                          </a:solidFill>
                          <a:latin typeface="Courier New"/>
                          <a:cs typeface="Courier New"/>
                        </a:rPr>
                        <a:t> </a:t>
                      </a:r>
                      <a:r>
                        <a:rPr sz="1500" dirty="0">
                          <a:solidFill>
                            <a:srgbClr val="FFFFFF"/>
                          </a:solidFill>
                          <a:latin typeface="Courier New"/>
                          <a:cs typeface="Courier New"/>
                        </a:rPr>
                        <a:t>Hawaiian</a:t>
                      </a:r>
                      <a:r>
                        <a:rPr sz="1500" spc="-5" dirty="0">
                          <a:solidFill>
                            <a:srgbClr val="FFFFFF"/>
                          </a:solidFill>
                          <a:latin typeface="Courier New"/>
                          <a:cs typeface="Courier New"/>
                        </a:rPr>
                        <a:t> </a:t>
                      </a:r>
                      <a:r>
                        <a:rPr sz="1500" dirty="0">
                          <a:solidFill>
                            <a:srgbClr val="FFFFFF"/>
                          </a:solidFill>
                          <a:latin typeface="Courier New"/>
                          <a:cs typeface="Courier New"/>
                        </a:rPr>
                        <a:t>V</a:t>
                      </a:r>
                      <a:r>
                        <a:rPr sz="1500" spc="-5" dirty="0">
                          <a:solidFill>
                            <a:srgbClr val="FFFFFF"/>
                          </a:solidFill>
                          <a:latin typeface="Courier New"/>
                          <a:cs typeface="Courier New"/>
                        </a:rPr>
                        <a:t> </a:t>
                      </a:r>
                      <a:r>
                        <a:rPr sz="1500" dirty="0">
                          <a:solidFill>
                            <a:srgbClr val="FFFFFF"/>
                          </a:solidFill>
                          <a:latin typeface="Courier New"/>
                          <a:cs typeface="Courier New"/>
                        </a:rPr>
                        <a:t>-</a:t>
                      </a:r>
                      <a:r>
                        <a:rPr sz="1500" spc="-5" dirty="0">
                          <a:solidFill>
                            <a:srgbClr val="FFFFFF"/>
                          </a:solidFill>
                          <a:latin typeface="Courier New"/>
                          <a:cs typeface="Courier New"/>
                        </a:rPr>
                        <a:t> </a:t>
                      </a:r>
                      <a:r>
                        <a:rPr sz="1500" dirty="0">
                          <a:solidFill>
                            <a:srgbClr val="FFFFFF"/>
                          </a:solidFill>
                          <a:latin typeface="Courier New"/>
                          <a:cs typeface="Courier New"/>
                        </a:rPr>
                        <a:t>Vietnamese</a:t>
                      </a:r>
                      <a:r>
                        <a:rPr sz="1500" spc="-5" dirty="0">
                          <a:solidFill>
                            <a:srgbClr val="FFFFFF"/>
                          </a:solidFill>
                          <a:latin typeface="Courier New"/>
                          <a:cs typeface="Courier New"/>
                        </a:rPr>
                        <a:t> </a:t>
                      </a:r>
                      <a:r>
                        <a:rPr sz="1500" dirty="0">
                          <a:solidFill>
                            <a:srgbClr val="FFFFFF"/>
                          </a:solidFill>
                          <a:latin typeface="Courier New"/>
                          <a:cs typeface="Courier New"/>
                        </a:rPr>
                        <a:t>W</a:t>
                      </a:r>
                      <a:r>
                        <a:rPr sz="1500" spc="-5" dirty="0">
                          <a:solidFill>
                            <a:srgbClr val="FFFFFF"/>
                          </a:solidFill>
                          <a:latin typeface="Courier New"/>
                          <a:cs typeface="Courier New"/>
                        </a:rPr>
                        <a:t> </a:t>
                      </a:r>
                      <a:r>
                        <a:rPr sz="1500" dirty="0">
                          <a:solidFill>
                            <a:srgbClr val="FFFFFF"/>
                          </a:solidFill>
                          <a:latin typeface="Courier New"/>
                          <a:cs typeface="Courier New"/>
                        </a:rPr>
                        <a:t>-</a:t>
                      </a:r>
                      <a:r>
                        <a:rPr sz="1500" spc="-5" dirty="0">
                          <a:solidFill>
                            <a:srgbClr val="FFFFFF"/>
                          </a:solidFill>
                          <a:latin typeface="Courier New"/>
                          <a:cs typeface="Courier New"/>
                        </a:rPr>
                        <a:t> </a:t>
                      </a:r>
                      <a:r>
                        <a:rPr sz="1500" spc="-20" dirty="0">
                          <a:solidFill>
                            <a:srgbClr val="FFFFFF"/>
                          </a:solidFill>
                          <a:latin typeface="Courier New"/>
                          <a:cs typeface="Courier New"/>
                        </a:rPr>
                        <a:t>White</a:t>
                      </a:r>
                      <a:endParaRPr sz="1500">
                        <a:latin typeface="Courier New"/>
                        <a:cs typeface="Courier New"/>
                      </a:endParaRPr>
                    </a:p>
                  </a:txBody>
                  <a:tcPr marL="0" marR="0" marT="0" marB="0"/>
                </a:tc>
                <a:tc>
                  <a:txBody>
                    <a:bodyPr/>
                    <a:lstStyle/>
                    <a:p>
                      <a:pPr algn="ctr">
                        <a:lnSpc>
                          <a:spcPts val="1700"/>
                        </a:lnSpc>
                      </a:pPr>
                      <a:r>
                        <a:rPr sz="1500" spc="-50" dirty="0">
                          <a:solidFill>
                            <a:srgbClr val="FFFFFF"/>
                          </a:solidFill>
                          <a:latin typeface="Courier New"/>
                          <a:cs typeface="Courier New"/>
                        </a:rPr>
                        <a:t>X</a:t>
                      </a:r>
                      <a:endParaRPr sz="1500">
                        <a:latin typeface="Courier New"/>
                        <a:cs typeface="Courier New"/>
                      </a:endParaRPr>
                    </a:p>
                  </a:txBody>
                  <a:tcPr marL="0" marR="0" marT="0" marB="0"/>
                </a:tc>
                <a:tc>
                  <a:txBody>
                    <a:bodyPr/>
                    <a:lstStyle/>
                    <a:p>
                      <a:pPr marL="25400" algn="ctr">
                        <a:lnSpc>
                          <a:spcPts val="1700"/>
                        </a:lnSpc>
                      </a:pPr>
                      <a:r>
                        <a:rPr sz="1500" spc="-50" dirty="0">
                          <a:solidFill>
                            <a:srgbClr val="FFFFFF"/>
                          </a:solidFill>
                          <a:latin typeface="Courier New"/>
                          <a:cs typeface="Courier New"/>
                        </a:rPr>
                        <a:t>-</a:t>
                      </a:r>
                      <a:endParaRPr sz="1500">
                        <a:latin typeface="Courier New"/>
                        <a:cs typeface="Courier New"/>
                      </a:endParaRPr>
                    </a:p>
                  </a:txBody>
                  <a:tcPr marL="0" marR="0" marT="0" marB="0"/>
                </a:tc>
                <a:extLst>
                  <a:ext uri="{0D108BD9-81ED-4DB2-BD59-A6C34878D82A}">
                    <a16:rowId xmlns:a16="http://schemas.microsoft.com/office/drawing/2014/main" val="10006"/>
                  </a:ext>
                </a:extLst>
              </a:tr>
              <a:tr h="228600">
                <a:tc>
                  <a:txBody>
                    <a:bodyPr/>
                    <a:lstStyle/>
                    <a:p>
                      <a:pPr marL="375285">
                        <a:lnSpc>
                          <a:spcPts val="1700"/>
                        </a:lnSpc>
                      </a:pPr>
                      <a:r>
                        <a:rPr sz="1500" dirty="0">
                          <a:solidFill>
                            <a:srgbClr val="FFFFFF"/>
                          </a:solidFill>
                          <a:latin typeface="Courier New"/>
                          <a:cs typeface="Courier New"/>
                        </a:rPr>
                        <a:t>Unknown</a:t>
                      </a:r>
                      <a:r>
                        <a:rPr sz="1500" spc="-5" dirty="0">
                          <a:solidFill>
                            <a:srgbClr val="FFFFFF"/>
                          </a:solidFill>
                          <a:latin typeface="Courier New"/>
                          <a:cs typeface="Courier New"/>
                        </a:rPr>
                        <a:t> </a:t>
                      </a:r>
                      <a:r>
                        <a:rPr sz="1500" dirty="0">
                          <a:solidFill>
                            <a:srgbClr val="FFFFFF"/>
                          </a:solidFill>
                          <a:latin typeface="Courier New"/>
                          <a:cs typeface="Courier New"/>
                        </a:rPr>
                        <a:t>Z</a:t>
                      </a:r>
                      <a:r>
                        <a:rPr sz="1500" spc="-5" dirty="0">
                          <a:solidFill>
                            <a:srgbClr val="FFFFFF"/>
                          </a:solidFill>
                          <a:latin typeface="Courier New"/>
                          <a:cs typeface="Courier New"/>
                        </a:rPr>
                        <a:t> </a:t>
                      </a:r>
                      <a:r>
                        <a:rPr sz="1500" dirty="0">
                          <a:solidFill>
                            <a:srgbClr val="FFFFFF"/>
                          </a:solidFill>
                          <a:latin typeface="Courier New"/>
                          <a:cs typeface="Courier New"/>
                        </a:rPr>
                        <a:t>-</a:t>
                      </a:r>
                      <a:r>
                        <a:rPr sz="1500" spc="-5" dirty="0">
                          <a:solidFill>
                            <a:srgbClr val="FFFFFF"/>
                          </a:solidFill>
                          <a:latin typeface="Courier New"/>
                          <a:cs typeface="Courier New"/>
                        </a:rPr>
                        <a:t> </a:t>
                      </a:r>
                      <a:r>
                        <a:rPr sz="1500" dirty="0">
                          <a:solidFill>
                            <a:srgbClr val="FFFFFF"/>
                          </a:solidFill>
                          <a:latin typeface="Courier New"/>
                          <a:cs typeface="Courier New"/>
                        </a:rPr>
                        <a:t>Asian</a:t>
                      </a:r>
                      <a:r>
                        <a:rPr sz="1500" spc="-5" dirty="0">
                          <a:solidFill>
                            <a:srgbClr val="FFFFFF"/>
                          </a:solidFill>
                          <a:latin typeface="Courier New"/>
                          <a:cs typeface="Courier New"/>
                        </a:rPr>
                        <a:t> </a:t>
                      </a:r>
                      <a:r>
                        <a:rPr sz="1500" spc="-10" dirty="0">
                          <a:solidFill>
                            <a:srgbClr val="FFFFFF"/>
                          </a:solidFill>
                          <a:latin typeface="Courier New"/>
                          <a:cs typeface="Courier New"/>
                        </a:rPr>
                        <a:t>Indian</a:t>
                      </a:r>
                      <a:endParaRPr sz="1500">
                        <a:latin typeface="Courier New"/>
                        <a:cs typeface="Courier New"/>
                      </a:endParaRPr>
                    </a:p>
                  </a:txBody>
                  <a:tcPr marL="0" marR="0" marT="0" marB="0"/>
                </a:tc>
                <a:tc>
                  <a:txBody>
                    <a:bodyPr/>
                    <a:lstStyle/>
                    <a:p>
                      <a:pPr>
                        <a:lnSpc>
                          <a:spcPct val="100000"/>
                        </a:lnSpc>
                      </a:pPr>
                      <a:endParaRPr sz="1300">
                        <a:latin typeface="Times New Roman"/>
                        <a:cs typeface="Times New Roman"/>
                      </a:endParaRPr>
                    </a:p>
                  </a:txBody>
                  <a:tcPr marL="0" marR="0" marT="0" marB="0"/>
                </a:tc>
                <a:tc>
                  <a:txBody>
                    <a:bodyPr/>
                    <a:lstStyle/>
                    <a:p>
                      <a:pPr>
                        <a:lnSpc>
                          <a:spcPct val="100000"/>
                        </a:lnSpc>
                      </a:pPr>
                      <a:endParaRPr sz="1300">
                        <a:latin typeface="Times New Roman"/>
                        <a:cs typeface="Times New Roman"/>
                      </a:endParaRPr>
                    </a:p>
                  </a:txBody>
                  <a:tcPr marL="0" marR="0" marT="0" marB="0"/>
                </a:tc>
                <a:extLst>
                  <a:ext uri="{0D108BD9-81ED-4DB2-BD59-A6C34878D82A}">
                    <a16:rowId xmlns:a16="http://schemas.microsoft.com/office/drawing/2014/main" val="10007"/>
                  </a:ext>
                </a:extLst>
              </a:tr>
              <a:tr h="228600">
                <a:tc>
                  <a:txBody>
                    <a:bodyPr/>
                    <a:lstStyle/>
                    <a:p>
                      <a:pPr marL="375285" indent="-343535">
                        <a:lnSpc>
                          <a:spcPts val="1700"/>
                        </a:lnSpc>
                        <a:buFont typeface="Microsoft Sans Serif"/>
                        <a:buChar char="●"/>
                        <a:tabLst>
                          <a:tab pos="375285" algn="l"/>
                        </a:tabLst>
                      </a:pPr>
                      <a:r>
                        <a:rPr sz="1500" b="1" dirty="0">
                          <a:solidFill>
                            <a:srgbClr val="FFFFFF"/>
                          </a:solidFill>
                          <a:latin typeface="Courier New"/>
                          <a:cs typeface="Courier New"/>
                        </a:rPr>
                        <a:t>Premis</a:t>
                      </a:r>
                      <a:r>
                        <a:rPr sz="1500" b="1" spc="-5" dirty="0">
                          <a:solidFill>
                            <a:srgbClr val="FFFFFF"/>
                          </a:solidFill>
                          <a:latin typeface="Courier New"/>
                          <a:cs typeface="Courier New"/>
                        </a:rPr>
                        <a:t> </a:t>
                      </a:r>
                      <a:r>
                        <a:rPr sz="1500" b="1" dirty="0">
                          <a:solidFill>
                            <a:srgbClr val="FFFFFF"/>
                          </a:solidFill>
                          <a:latin typeface="Courier New"/>
                          <a:cs typeface="Courier New"/>
                        </a:rPr>
                        <a:t>Cd</a:t>
                      </a:r>
                      <a:r>
                        <a:rPr sz="1500" b="1" spc="-5" dirty="0">
                          <a:solidFill>
                            <a:srgbClr val="FFFFFF"/>
                          </a:solidFill>
                          <a:latin typeface="Courier New"/>
                          <a:cs typeface="Courier New"/>
                        </a:rPr>
                        <a:t> </a:t>
                      </a:r>
                      <a:r>
                        <a:rPr sz="1500" dirty="0">
                          <a:solidFill>
                            <a:srgbClr val="FFFFFF"/>
                          </a:solidFill>
                          <a:latin typeface="Courier New"/>
                          <a:cs typeface="Courier New"/>
                        </a:rPr>
                        <a:t>-</a:t>
                      </a:r>
                      <a:r>
                        <a:rPr sz="1500" spc="-5" dirty="0">
                          <a:solidFill>
                            <a:srgbClr val="FFFFFF"/>
                          </a:solidFill>
                          <a:latin typeface="Courier New"/>
                          <a:cs typeface="Courier New"/>
                        </a:rPr>
                        <a:t> </a:t>
                      </a:r>
                      <a:r>
                        <a:rPr sz="1500" dirty="0">
                          <a:solidFill>
                            <a:srgbClr val="FFFFFF"/>
                          </a:solidFill>
                          <a:latin typeface="Courier New"/>
                          <a:cs typeface="Courier New"/>
                        </a:rPr>
                        <a:t>premise</a:t>
                      </a:r>
                      <a:r>
                        <a:rPr sz="1500" spc="-5" dirty="0">
                          <a:solidFill>
                            <a:srgbClr val="FFFFFF"/>
                          </a:solidFill>
                          <a:latin typeface="Courier New"/>
                          <a:cs typeface="Courier New"/>
                        </a:rPr>
                        <a:t> </a:t>
                      </a:r>
                      <a:r>
                        <a:rPr sz="1500" spc="-20" dirty="0">
                          <a:solidFill>
                            <a:srgbClr val="FFFFFF"/>
                          </a:solidFill>
                          <a:latin typeface="Courier New"/>
                          <a:cs typeface="Courier New"/>
                        </a:rPr>
                        <a:t>code</a:t>
                      </a:r>
                      <a:endParaRPr sz="1500">
                        <a:latin typeface="Courier New"/>
                        <a:cs typeface="Courier New"/>
                      </a:endParaRPr>
                    </a:p>
                  </a:txBody>
                  <a:tcPr marL="0" marR="0" marT="0" marB="0"/>
                </a:tc>
                <a:tc>
                  <a:txBody>
                    <a:bodyPr/>
                    <a:lstStyle/>
                    <a:p>
                      <a:pPr>
                        <a:lnSpc>
                          <a:spcPct val="100000"/>
                        </a:lnSpc>
                      </a:pPr>
                      <a:endParaRPr sz="1300">
                        <a:latin typeface="Times New Roman"/>
                        <a:cs typeface="Times New Roman"/>
                      </a:endParaRPr>
                    </a:p>
                  </a:txBody>
                  <a:tcPr marL="0" marR="0" marT="0" marB="0"/>
                </a:tc>
                <a:tc>
                  <a:txBody>
                    <a:bodyPr/>
                    <a:lstStyle/>
                    <a:p>
                      <a:pPr>
                        <a:lnSpc>
                          <a:spcPct val="100000"/>
                        </a:lnSpc>
                      </a:pPr>
                      <a:endParaRPr sz="1300">
                        <a:latin typeface="Times New Roman"/>
                        <a:cs typeface="Times New Roman"/>
                      </a:endParaRPr>
                    </a:p>
                  </a:txBody>
                  <a:tcPr marL="0" marR="0" marT="0" marB="0"/>
                </a:tc>
                <a:extLst>
                  <a:ext uri="{0D108BD9-81ED-4DB2-BD59-A6C34878D82A}">
                    <a16:rowId xmlns:a16="http://schemas.microsoft.com/office/drawing/2014/main" val="10008"/>
                  </a:ext>
                </a:extLst>
              </a:tr>
              <a:tr h="233679">
                <a:tc>
                  <a:txBody>
                    <a:bodyPr/>
                    <a:lstStyle/>
                    <a:p>
                      <a:pPr marL="375285" indent="-343535">
                        <a:lnSpc>
                          <a:spcPts val="1735"/>
                        </a:lnSpc>
                        <a:buFont typeface="Arial"/>
                        <a:buChar char="●"/>
                        <a:tabLst>
                          <a:tab pos="375285" algn="l"/>
                        </a:tabLst>
                      </a:pPr>
                      <a:r>
                        <a:rPr sz="1500" b="1" dirty="0">
                          <a:solidFill>
                            <a:srgbClr val="FFFFFF"/>
                          </a:solidFill>
                          <a:latin typeface="Courier New"/>
                          <a:cs typeface="Courier New"/>
                        </a:rPr>
                        <a:t>Premis</a:t>
                      </a:r>
                      <a:r>
                        <a:rPr sz="1500" b="1" spc="-5" dirty="0">
                          <a:solidFill>
                            <a:srgbClr val="FFFFFF"/>
                          </a:solidFill>
                          <a:latin typeface="Courier New"/>
                          <a:cs typeface="Courier New"/>
                        </a:rPr>
                        <a:t> </a:t>
                      </a:r>
                      <a:r>
                        <a:rPr sz="1500" b="1" dirty="0">
                          <a:solidFill>
                            <a:srgbClr val="FFFFFF"/>
                          </a:solidFill>
                          <a:latin typeface="Courier New"/>
                          <a:cs typeface="Courier New"/>
                        </a:rPr>
                        <a:t>Desc</a:t>
                      </a:r>
                      <a:r>
                        <a:rPr sz="1500" b="1" spc="-5" dirty="0">
                          <a:solidFill>
                            <a:srgbClr val="FFFFFF"/>
                          </a:solidFill>
                          <a:latin typeface="Courier New"/>
                          <a:cs typeface="Courier New"/>
                        </a:rPr>
                        <a:t> </a:t>
                      </a:r>
                      <a:r>
                        <a:rPr sz="1500" b="1" dirty="0">
                          <a:solidFill>
                            <a:srgbClr val="FFFFFF"/>
                          </a:solidFill>
                          <a:latin typeface="Courier New"/>
                          <a:cs typeface="Courier New"/>
                        </a:rPr>
                        <a:t>-</a:t>
                      </a:r>
                      <a:r>
                        <a:rPr sz="1500" b="1" spc="-5" dirty="0">
                          <a:solidFill>
                            <a:srgbClr val="FFFFFF"/>
                          </a:solidFill>
                          <a:latin typeface="Courier New"/>
                          <a:cs typeface="Courier New"/>
                        </a:rPr>
                        <a:t> </a:t>
                      </a:r>
                      <a:r>
                        <a:rPr sz="1500" dirty="0">
                          <a:solidFill>
                            <a:srgbClr val="FFFFFF"/>
                          </a:solidFill>
                          <a:latin typeface="Courier New"/>
                          <a:cs typeface="Courier New"/>
                        </a:rPr>
                        <a:t>premise</a:t>
                      </a:r>
                      <a:r>
                        <a:rPr sz="1500" spc="-5" dirty="0">
                          <a:solidFill>
                            <a:srgbClr val="FFFFFF"/>
                          </a:solidFill>
                          <a:latin typeface="Courier New"/>
                          <a:cs typeface="Courier New"/>
                        </a:rPr>
                        <a:t> </a:t>
                      </a:r>
                      <a:r>
                        <a:rPr sz="1500" spc="-10" dirty="0">
                          <a:solidFill>
                            <a:srgbClr val="FFFFFF"/>
                          </a:solidFill>
                          <a:latin typeface="Courier New"/>
                          <a:cs typeface="Courier New"/>
                        </a:rPr>
                        <a:t>description</a:t>
                      </a:r>
                      <a:endParaRPr sz="1500">
                        <a:latin typeface="Courier New"/>
                        <a:cs typeface="Courier New"/>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val="10009"/>
                  </a:ext>
                </a:extLst>
              </a:tr>
            </a:tbl>
          </a:graphicData>
        </a:graphic>
      </p:graphicFrame>
      <p:sp>
        <p:nvSpPr>
          <p:cNvPr id="4" name="object 4"/>
          <p:cNvSpPr txBox="1"/>
          <p:nvPr/>
        </p:nvSpPr>
        <p:spPr>
          <a:xfrm>
            <a:off x="495814"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5" name="object 5"/>
          <p:cNvSpPr txBox="1">
            <a:spLocks noGrp="1"/>
          </p:cNvSpPr>
          <p:nvPr>
            <p:ph type="dt" sz="half" idx="6"/>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dirty="0"/>
              <a:t>1</a:t>
            </a:r>
            <a:r>
              <a:rPr spc="-5" dirty="0"/>
              <a:t> </a:t>
            </a:r>
            <a:r>
              <a:rPr spc="-50" dirty="0"/>
              <a:t>1</a:t>
            </a:r>
          </a:p>
        </p:txBody>
      </p:sp>
      <p:sp>
        <p:nvSpPr>
          <p:cNvPr id="6" name="object 6"/>
          <p:cNvSpPr txBox="1">
            <a:spLocks noGrp="1"/>
          </p:cNvSpPr>
          <p:nvPr>
            <p:ph type="ftr" sz="quarter" idx="5"/>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spc="-50" dirty="0"/>
              <a:t>1</a:t>
            </a:r>
          </a:p>
        </p:txBody>
      </p:sp>
      <p:sp>
        <p:nvSpPr>
          <p:cNvPr id="7" name="object 7"/>
          <p:cNvSpPr txBox="1"/>
          <p:nvPr/>
        </p:nvSpPr>
        <p:spPr>
          <a:xfrm>
            <a:off x="2324615" y="4751885"/>
            <a:ext cx="1016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8" name="object 8"/>
          <p:cNvSpPr txBox="1"/>
          <p:nvPr/>
        </p:nvSpPr>
        <p:spPr>
          <a:xfrm>
            <a:off x="35438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9" name="object 9"/>
          <p:cNvSpPr txBox="1"/>
          <p:nvPr/>
        </p:nvSpPr>
        <p:spPr>
          <a:xfrm>
            <a:off x="4001015" y="4751885"/>
            <a:ext cx="7112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0" name="object 10"/>
          <p:cNvSpPr txBox="1"/>
          <p:nvPr/>
        </p:nvSpPr>
        <p:spPr>
          <a:xfrm>
            <a:off x="4915415" y="4751885"/>
            <a:ext cx="4064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1" name="object 11"/>
          <p:cNvSpPr txBox="1"/>
          <p:nvPr/>
        </p:nvSpPr>
        <p:spPr>
          <a:xfrm>
            <a:off x="55250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2" name="object 12"/>
          <p:cNvSpPr txBox="1"/>
          <p:nvPr/>
        </p:nvSpPr>
        <p:spPr>
          <a:xfrm>
            <a:off x="59822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3" name="object 13"/>
          <p:cNvSpPr txBox="1"/>
          <p:nvPr/>
        </p:nvSpPr>
        <p:spPr>
          <a:xfrm>
            <a:off x="70490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4" name="object 14"/>
          <p:cNvSpPr txBox="1"/>
          <p:nvPr/>
        </p:nvSpPr>
        <p:spPr>
          <a:xfrm>
            <a:off x="8115815"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3" name="object 3"/>
          <p:cNvSpPr txBox="1"/>
          <p:nvPr/>
        </p:nvSpPr>
        <p:spPr>
          <a:xfrm>
            <a:off x="906562" y="3272880"/>
            <a:ext cx="7113270" cy="939800"/>
          </a:xfrm>
          <a:prstGeom prst="rect">
            <a:avLst/>
          </a:prstGeom>
        </p:spPr>
        <p:txBody>
          <a:bodyPr vert="horz" wrap="square" lIns="0" tIns="12700" rIns="0" bIns="0" rtlCol="0">
            <a:spAutoFit/>
          </a:bodyPr>
          <a:lstStyle/>
          <a:p>
            <a:pPr marL="356235" indent="-343535">
              <a:lnSpc>
                <a:spcPct val="100000"/>
              </a:lnSpc>
              <a:spcBef>
                <a:spcPts val="100"/>
              </a:spcBef>
              <a:buFont typeface="Arial"/>
              <a:buChar char="●"/>
              <a:tabLst>
                <a:tab pos="356235" algn="l"/>
              </a:tabLst>
            </a:pPr>
            <a:r>
              <a:rPr sz="1500" b="1" dirty="0">
                <a:solidFill>
                  <a:srgbClr val="FFFFFF"/>
                </a:solidFill>
                <a:latin typeface="Courier New"/>
                <a:cs typeface="Courier New"/>
              </a:rPr>
              <a:t>Weapon</a:t>
            </a:r>
            <a:r>
              <a:rPr sz="1500" b="1" spc="-5" dirty="0">
                <a:solidFill>
                  <a:srgbClr val="FFFFFF"/>
                </a:solidFill>
                <a:latin typeface="Courier New"/>
                <a:cs typeface="Courier New"/>
              </a:rPr>
              <a:t> </a:t>
            </a:r>
            <a:r>
              <a:rPr sz="1500" b="1" dirty="0">
                <a:solidFill>
                  <a:srgbClr val="FFFFFF"/>
                </a:solidFill>
                <a:latin typeface="Courier New"/>
                <a:cs typeface="Courier New"/>
              </a:rPr>
              <a:t>Desc</a:t>
            </a:r>
            <a:r>
              <a:rPr sz="1500" b="1" spc="-5" dirty="0">
                <a:solidFill>
                  <a:srgbClr val="FFFFFF"/>
                </a:solidFill>
                <a:latin typeface="Courier New"/>
                <a:cs typeface="Courier New"/>
              </a:rPr>
              <a:t> </a:t>
            </a:r>
            <a:r>
              <a:rPr sz="1500" b="1" dirty="0">
                <a:solidFill>
                  <a:srgbClr val="FFFFFF"/>
                </a:solidFill>
                <a:latin typeface="Courier New"/>
                <a:cs typeface="Courier New"/>
              </a:rPr>
              <a:t>-</a:t>
            </a:r>
            <a:r>
              <a:rPr sz="1500" b="1" spc="-5" dirty="0">
                <a:solidFill>
                  <a:srgbClr val="FFFFFF"/>
                </a:solidFill>
                <a:latin typeface="Courier New"/>
                <a:cs typeface="Courier New"/>
              </a:rPr>
              <a:t> </a:t>
            </a:r>
            <a:r>
              <a:rPr sz="1500" dirty="0">
                <a:solidFill>
                  <a:srgbClr val="FFFFFF"/>
                </a:solidFill>
                <a:latin typeface="Courier New"/>
                <a:cs typeface="Courier New"/>
              </a:rPr>
              <a:t>weapon</a:t>
            </a:r>
            <a:r>
              <a:rPr sz="1500" spc="-5" dirty="0">
                <a:solidFill>
                  <a:srgbClr val="FFFFFF"/>
                </a:solidFill>
                <a:latin typeface="Courier New"/>
                <a:cs typeface="Courier New"/>
              </a:rPr>
              <a:t> </a:t>
            </a:r>
            <a:r>
              <a:rPr sz="1500" spc="-10" dirty="0">
                <a:solidFill>
                  <a:srgbClr val="FFFFFF"/>
                </a:solidFill>
                <a:latin typeface="Courier New"/>
                <a:cs typeface="Courier New"/>
              </a:rPr>
              <a:t>description</a:t>
            </a:r>
            <a:endParaRPr sz="1500">
              <a:latin typeface="Courier New"/>
              <a:cs typeface="Courier New"/>
            </a:endParaRPr>
          </a:p>
          <a:p>
            <a:pPr marL="356235" indent="-343535">
              <a:lnSpc>
                <a:spcPct val="100000"/>
              </a:lnSpc>
              <a:buFont typeface="Microsoft Sans Serif"/>
              <a:buChar char="●"/>
              <a:tabLst>
                <a:tab pos="356235" algn="l"/>
              </a:tabLst>
            </a:pPr>
            <a:r>
              <a:rPr sz="1500" dirty="0">
                <a:solidFill>
                  <a:srgbClr val="FFFFFF"/>
                </a:solidFill>
                <a:latin typeface="Courier New"/>
                <a:cs typeface="Courier New"/>
              </a:rPr>
              <a:t>Status</a:t>
            </a:r>
            <a:r>
              <a:rPr sz="1500" spc="-15" dirty="0">
                <a:solidFill>
                  <a:srgbClr val="FFFFFF"/>
                </a:solidFill>
                <a:latin typeface="Courier New"/>
                <a:cs typeface="Courier New"/>
              </a:rPr>
              <a:t> </a:t>
            </a:r>
            <a:r>
              <a:rPr sz="1500" dirty="0">
                <a:solidFill>
                  <a:srgbClr val="FFFFFF"/>
                </a:solidFill>
                <a:latin typeface="Courier New"/>
                <a:cs typeface="Courier New"/>
              </a:rPr>
              <a:t>-</a:t>
            </a:r>
            <a:r>
              <a:rPr sz="1500" spc="-5" dirty="0">
                <a:solidFill>
                  <a:srgbClr val="FFFFFF"/>
                </a:solidFill>
                <a:latin typeface="Courier New"/>
                <a:cs typeface="Courier New"/>
              </a:rPr>
              <a:t> </a:t>
            </a:r>
            <a:r>
              <a:rPr sz="1500" dirty="0">
                <a:solidFill>
                  <a:srgbClr val="FFFFFF"/>
                </a:solidFill>
                <a:latin typeface="Courier New"/>
                <a:cs typeface="Courier New"/>
              </a:rPr>
              <a:t>AO(adult</a:t>
            </a:r>
            <a:r>
              <a:rPr sz="1500" spc="-5" dirty="0">
                <a:solidFill>
                  <a:srgbClr val="FFFFFF"/>
                </a:solidFill>
                <a:latin typeface="Courier New"/>
                <a:cs typeface="Courier New"/>
              </a:rPr>
              <a:t> </a:t>
            </a:r>
            <a:r>
              <a:rPr sz="1500" dirty="0">
                <a:solidFill>
                  <a:srgbClr val="FFFFFF"/>
                </a:solidFill>
                <a:latin typeface="Courier New"/>
                <a:cs typeface="Courier New"/>
              </a:rPr>
              <a:t>other),</a:t>
            </a:r>
            <a:r>
              <a:rPr sz="1500" spc="-5" dirty="0">
                <a:solidFill>
                  <a:srgbClr val="FFFFFF"/>
                </a:solidFill>
                <a:latin typeface="Courier New"/>
                <a:cs typeface="Courier New"/>
              </a:rPr>
              <a:t> </a:t>
            </a:r>
            <a:r>
              <a:rPr sz="1500" dirty="0">
                <a:solidFill>
                  <a:srgbClr val="FFFFFF"/>
                </a:solidFill>
                <a:latin typeface="Courier New"/>
                <a:cs typeface="Courier New"/>
              </a:rPr>
              <a:t>IC(invert</a:t>
            </a:r>
            <a:r>
              <a:rPr sz="1500" spc="-5" dirty="0">
                <a:solidFill>
                  <a:srgbClr val="FFFFFF"/>
                </a:solidFill>
                <a:latin typeface="Courier New"/>
                <a:cs typeface="Courier New"/>
              </a:rPr>
              <a:t> </a:t>
            </a:r>
            <a:r>
              <a:rPr sz="1500" dirty="0">
                <a:solidFill>
                  <a:srgbClr val="FFFFFF"/>
                </a:solidFill>
                <a:latin typeface="Courier New"/>
                <a:cs typeface="Courier New"/>
              </a:rPr>
              <a:t>cont),</a:t>
            </a:r>
            <a:r>
              <a:rPr sz="1500" spc="-5" dirty="0">
                <a:solidFill>
                  <a:srgbClr val="FFFFFF"/>
                </a:solidFill>
                <a:latin typeface="Courier New"/>
                <a:cs typeface="Courier New"/>
              </a:rPr>
              <a:t> </a:t>
            </a:r>
            <a:r>
              <a:rPr sz="1500" dirty="0">
                <a:solidFill>
                  <a:srgbClr val="FFFFFF"/>
                </a:solidFill>
                <a:latin typeface="Courier New"/>
                <a:cs typeface="Courier New"/>
              </a:rPr>
              <a:t>AA(adult</a:t>
            </a:r>
            <a:r>
              <a:rPr sz="1500" spc="-5" dirty="0">
                <a:solidFill>
                  <a:srgbClr val="FFFFFF"/>
                </a:solidFill>
                <a:latin typeface="Courier New"/>
                <a:cs typeface="Courier New"/>
              </a:rPr>
              <a:t> </a:t>
            </a:r>
            <a:r>
              <a:rPr sz="1500" spc="-10" dirty="0">
                <a:solidFill>
                  <a:srgbClr val="FFFFFF"/>
                </a:solidFill>
                <a:latin typeface="Courier New"/>
                <a:cs typeface="Courier New"/>
              </a:rPr>
              <a:t>arrest)</a:t>
            </a:r>
            <a:endParaRPr sz="1500">
              <a:latin typeface="Courier New"/>
              <a:cs typeface="Courier New"/>
            </a:endParaRPr>
          </a:p>
          <a:p>
            <a:pPr marL="356235" indent="-343535">
              <a:lnSpc>
                <a:spcPct val="100000"/>
              </a:lnSpc>
              <a:buFont typeface="Microsoft Sans Serif"/>
              <a:buChar char="●"/>
              <a:tabLst>
                <a:tab pos="356235" algn="l"/>
              </a:tabLst>
            </a:pPr>
            <a:r>
              <a:rPr sz="1500" dirty="0">
                <a:solidFill>
                  <a:srgbClr val="FFFFFF"/>
                </a:solidFill>
                <a:latin typeface="Courier New"/>
                <a:cs typeface="Courier New"/>
              </a:rPr>
              <a:t>LAT</a:t>
            </a:r>
            <a:r>
              <a:rPr sz="1500" spc="-5" dirty="0">
                <a:solidFill>
                  <a:srgbClr val="FFFFFF"/>
                </a:solidFill>
                <a:latin typeface="Courier New"/>
                <a:cs typeface="Courier New"/>
              </a:rPr>
              <a:t> </a:t>
            </a:r>
            <a:r>
              <a:rPr sz="1500" dirty="0">
                <a:solidFill>
                  <a:srgbClr val="FFFFFF"/>
                </a:solidFill>
                <a:latin typeface="Courier New"/>
                <a:cs typeface="Courier New"/>
              </a:rPr>
              <a:t>-</a:t>
            </a:r>
            <a:r>
              <a:rPr sz="1500" spc="-5" dirty="0">
                <a:solidFill>
                  <a:srgbClr val="FFFFFF"/>
                </a:solidFill>
                <a:latin typeface="Courier New"/>
                <a:cs typeface="Courier New"/>
              </a:rPr>
              <a:t> </a:t>
            </a:r>
            <a:r>
              <a:rPr sz="1500" dirty="0">
                <a:solidFill>
                  <a:srgbClr val="FFFFFF"/>
                </a:solidFill>
                <a:latin typeface="Courier New"/>
                <a:cs typeface="Courier New"/>
              </a:rPr>
              <a:t>latitude</a:t>
            </a:r>
            <a:r>
              <a:rPr sz="1500" spc="-5" dirty="0">
                <a:solidFill>
                  <a:srgbClr val="FFFFFF"/>
                </a:solidFill>
                <a:latin typeface="Courier New"/>
                <a:cs typeface="Courier New"/>
              </a:rPr>
              <a:t> </a:t>
            </a:r>
            <a:r>
              <a:rPr sz="1500" spc="-10" dirty="0">
                <a:solidFill>
                  <a:srgbClr val="FFFFFF"/>
                </a:solidFill>
                <a:latin typeface="Courier New"/>
                <a:cs typeface="Courier New"/>
              </a:rPr>
              <a:t>coordinates</a:t>
            </a:r>
            <a:endParaRPr sz="1500">
              <a:latin typeface="Courier New"/>
              <a:cs typeface="Courier New"/>
            </a:endParaRPr>
          </a:p>
          <a:p>
            <a:pPr marL="356235" indent="-343535">
              <a:lnSpc>
                <a:spcPct val="100000"/>
              </a:lnSpc>
              <a:buFont typeface="Microsoft Sans Serif"/>
              <a:buChar char="●"/>
              <a:tabLst>
                <a:tab pos="356235" algn="l"/>
              </a:tabLst>
            </a:pPr>
            <a:r>
              <a:rPr sz="1500" dirty="0">
                <a:solidFill>
                  <a:srgbClr val="FFFFFF"/>
                </a:solidFill>
                <a:latin typeface="Courier New"/>
                <a:cs typeface="Courier New"/>
              </a:rPr>
              <a:t>LON</a:t>
            </a:r>
            <a:r>
              <a:rPr sz="1500" spc="-5" dirty="0">
                <a:solidFill>
                  <a:srgbClr val="FFFFFF"/>
                </a:solidFill>
                <a:latin typeface="Courier New"/>
                <a:cs typeface="Courier New"/>
              </a:rPr>
              <a:t> </a:t>
            </a:r>
            <a:r>
              <a:rPr sz="1500" dirty="0">
                <a:solidFill>
                  <a:srgbClr val="FFFFFF"/>
                </a:solidFill>
                <a:latin typeface="Courier New"/>
                <a:cs typeface="Courier New"/>
              </a:rPr>
              <a:t>-</a:t>
            </a:r>
            <a:r>
              <a:rPr sz="1500" spc="-5" dirty="0">
                <a:solidFill>
                  <a:srgbClr val="FFFFFF"/>
                </a:solidFill>
                <a:latin typeface="Courier New"/>
                <a:cs typeface="Courier New"/>
              </a:rPr>
              <a:t> </a:t>
            </a:r>
            <a:r>
              <a:rPr sz="1500" dirty="0">
                <a:solidFill>
                  <a:srgbClr val="FFFFFF"/>
                </a:solidFill>
                <a:latin typeface="Courier New"/>
                <a:cs typeface="Courier New"/>
              </a:rPr>
              <a:t>longitude</a:t>
            </a:r>
            <a:r>
              <a:rPr sz="1500" spc="-5" dirty="0">
                <a:solidFill>
                  <a:srgbClr val="FFFFFF"/>
                </a:solidFill>
                <a:latin typeface="Courier New"/>
                <a:cs typeface="Courier New"/>
              </a:rPr>
              <a:t> </a:t>
            </a:r>
            <a:r>
              <a:rPr sz="1500" spc="-10" dirty="0">
                <a:solidFill>
                  <a:srgbClr val="FFFFFF"/>
                </a:solidFill>
                <a:latin typeface="Courier New"/>
                <a:cs typeface="Courier New"/>
              </a:rPr>
              <a:t>coordinates</a:t>
            </a:r>
            <a:endParaRPr sz="1500">
              <a:latin typeface="Courier New"/>
              <a:cs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z="3300" spc="280" dirty="0">
                <a:solidFill>
                  <a:srgbClr val="BD64B5"/>
                </a:solidFill>
                <a:latin typeface="Arial MT"/>
                <a:cs typeface="Arial MT"/>
              </a:rPr>
              <a:t>&lt;/</a:t>
            </a:r>
            <a:r>
              <a:rPr sz="3300" spc="-55" dirty="0">
                <a:solidFill>
                  <a:srgbClr val="BD64B5"/>
                </a:solidFill>
                <a:latin typeface="Arial MT"/>
                <a:cs typeface="Arial MT"/>
              </a:rPr>
              <a:t> </a:t>
            </a:r>
            <a:r>
              <a:rPr sz="3300" spc="50" dirty="0">
                <a:solidFill>
                  <a:srgbClr val="FFFFFF"/>
                </a:solidFill>
                <a:latin typeface="Arial MT"/>
                <a:cs typeface="Arial MT"/>
              </a:rPr>
              <a:t>Data</a:t>
            </a:r>
            <a:r>
              <a:rPr sz="3300" spc="-50" dirty="0">
                <a:solidFill>
                  <a:srgbClr val="FFFFFF"/>
                </a:solidFill>
                <a:latin typeface="Arial MT"/>
                <a:cs typeface="Arial MT"/>
              </a:rPr>
              <a:t> </a:t>
            </a:r>
            <a:r>
              <a:rPr sz="3300" spc="-10" dirty="0">
                <a:solidFill>
                  <a:srgbClr val="FFFFFF"/>
                </a:solidFill>
                <a:latin typeface="Arial MT"/>
                <a:cs typeface="Arial MT"/>
              </a:rPr>
              <a:t>Cleaning</a:t>
            </a:r>
            <a:endParaRPr sz="3300">
              <a:latin typeface="Arial MT"/>
              <a:cs typeface="Arial MT"/>
            </a:endParaRPr>
          </a:p>
        </p:txBody>
      </p:sp>
      <p:sp>
        <p:nvSpPr>
          <p:cNvPr id="3" name="object 3"/>
          <p:cNvSpPr txBox="1"/>
          <p:nvPr/>
        </p:nvSpPr>
        <p:spPr>
          <a:xfrm>
            <a:off x="793024" y="1383414"/>
            <a:ext cx="1450340" cy="284480"/>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BD64B5"/>
                </a:solidFill>
                <a:latin typeface="Courier New"/>
                <a:cs typeface="Courier New"/>
              </a:rPr>
              <a:t>OLD</a:t>
            </a:r>
            <a:r>
              <a:rPr sz="1700" spc="-40" dirty="0">
                <a:solidFill>
                  <a:srgbClr val="BD64B5"/>
                </a:solidFill>
                <a:latin typeface="Courier New"/>
                <a:cs typeface="Courier New"/>
              </a:rPr>
              <a:t> </a:t>
            </a:r>
            <a:r>
              <a:rPr sz="1700" spc="-10" dirty="0">
                <a:solidFill>
                  <a:srgbClr val="BD64B5"/>
                </a:solidFill>
                <a:latin typeface="Courier New"/>
                <a:cs typeface="Courier New"/>
              </a:rPr>
              <a:t>DATASET</a:t>
            </a:r>
            <a:endParaRPr sz="1700">
              <a:latin typeface="Courier New"/>
              <a:cs typeface="Courier New"/>
            </a:endParaRPr>
          </a:p>
        </p:txBody>
      </p:sp>
      <p:pic>
        <p:nvPicPr>
          <p:cNvPr id="4" name="object 4"/>
          <p:cNvPicPr/>
          <p:nvPr/>
        </p:nvPicPr>
        <p:blipFill>
          <a:blip r:embed="rId2" cstate="print"/>
          <a:stretch>
            <a:fillRect/>
          </a:stretch>
        </p:blipFill>
        <p:spPr>
          <a:xfrm>
            <a:off x="157162" y="1745937"/>
            <a:ext cx="8715374" cy="1971674"/>
          </a:xfrm>
          <a:prstGeom prst="rect">
            <a:avLst/>
          </a:prstGeom>
        </p:spPr>
      </p:pic>
      <p:sp>
        <p:nvSpPr>
          <p:cNvPr id="5" name="object 5"/>
          <p:cNvSpPr txBox="1"/>
          <p:nvPr/>
        </p:nvSpPr>
        <p:spPr>
          <a:xfrm>
            <a:off x="495814"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6" name="object 6"/>
          <p:cNvSpPr txBox="1">
            <a:spLocks noGrp="1"/>
          </p:cNvSpPr>
          <p:nvPr>
            <p:ph type="dt" sz="half" idx="6"/>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dirty="0"/>
              <a:t>1</a:t>
            </a:r>
            <a:r>
              <a:rPr spc="-5" dirty="0"/>
              <a:t> </a:t>
            </a:r>
            <a:r>
              <a:rPr spc="-50" dirty="0"/>
              <a:t>1</a:t>
            </a:r>
          </a:p>
        </p:txBody>
      </p:sp>
      <p:sp>
        <p:nvSpPr>
          <p:cNvPr id="7" name="object 7"/>
          <p:cNvSpPr txBox="1">
            <a:spLocks noGrp="1"/>
          </p:cNvSpPr>
          <p:nvPr>
            <p:ph type="ftr" sz="quarter" idx="5"/>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spc="-50" dirty="0"/>
              <a:t>1</a:t>
            </a:r>
          </a:p>
        </p:txBody>
      </p:sp>
      <p:sp>
        <p:nvSpPr>
          <p:cNvPr id="8" name="object 8"/>
          <p:cNvSpPr txBox="1"/>
          <p:nvPr/>
        </p:nvSpPr>
        <p:spPr>
          <a:xfrm>
            <a:off x="2324615" y="4751885"/>
            <a:ext cx="1016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9" name="object 9"/>
          <p:cNvSpPr txBox="1"/>
          <p:nvPr/>
        </p:nvSpPr>
        <p:spPr>
          <a:xfrm>
            <a:off x="35438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0" name="object 10"/>
          <p:cNvSpPr txBox="1"/>
          <p:nvPr/>
        </p:nvSpPr>
        <p:spPr>
          <a:xfrm>
            <a:off x="4001015" y="4751885"/>
            <a:ext cx="7112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1" name="object 11"/>
          <p:cNvSpPr txBox="1"/>
          <p:nvPr/>
        </p:nvSpPr>
        <p:spPr>
          <a:xfrm>
            <a:off x="4915415" y="4751885"/>
            <a:ext cx="4064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2" name="object 12"/>
          <p:cNvSpPr txBox="1"/>
          <p:nvPr/>
        </p:nvSpPr>
        <p:spPr>
          <a:xfrm>
            <a:off x="55250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3" name="object 13"/>
          <p:cNvSpPr txBox="1"/>
          <p:nvPr/>
        </p:nvSpPr>
        <p:spPr>
          <a:xfrm>
            <a:off x="59822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4" name="object 14"/>
          <p:cNvSpPr txBox="1"/>
          <p:nvPr/>
        </p:nvSpPr>
        <p:spPr>
          <a:xfrm>
            <a:off x="70490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5" name="object 15"/>
          <p:cNvSpPr txBox="1"/>
          <p:nvPr/>
        </p:nvSpPr>
        <p:spPr>
          <a:xfrm>
            <a:off x="8115815"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24575" y="369587"/>
            <a:ext cx="2215874" cy="4225124"/>
          </a:xfrm>
          <a:prstGeom prst="rect">
            <a:avLst/>
          </a:prstGeom>
        </p:spPr>
      </p:pic>
      <p:pic>
        <p:nvPicPr>
          <p:cNvPr id="3" name="object 3"/>
          <p:cNvPicPr/>
          <p:nvPr/>
        </p:nvPicPr>
        <p:blipFill>
          <a:blip r:embed="rId3" cstate="print"/>
          <a:stretch>
            <a:fillRect/>
          </a:stretch>
        </p:blipFill>
        <p:spPr>
          <a:xfrm>
            <a:off x="3206475" y="407224"/>
            <a:ext cx="1058924" cy="4149850"/>
          </a:xfrm>
          <a:prstGeom prst="rect">
            <a:avLst/>
          </a:prstGeom>
        </p:spPr>
      </p:pic>
      <p:sp>
        <p:nvSpPr>
          <p:cNvPr id="4" name="object 4"/>
          <p:cNvSpPr txBox="1"/>
          <p:nvPr/>
        </p:nvSpPr>
        <p:spPr>
          <a:xfrm>
            <a:off x="4826429" y="1443213"/>
            <a:ext cx="3027680" cy="665480"/>
          </a:xfrm>
          <a:prstGeom prst="rect">
            <a:avLst/>
          </a:prstGeom>
        </p:spPr>
        <p:txBody>
          <a:bodyPr vert="horz" wrap="square" lIns="0" tIns="12700" rIns="0" bIns="0" rtlCol="0">
            <a:spAutoFit/>
          </a:bodyPr>
          <a:lstStyle/>
          <a:p>
            <a:pPr marL="347345" indent="-334645">
              <a:lnSpc>
                <a:spcPct val="100000"/>
              </a:lnSpc>
              <a:spcBef>
                <a:spcPts val="100"/>
              </a:spcBef>
              <a:buChar char="-"/>
              <a:tabLst>
                <a:tab pos="347345" algn="l"/>
              </a:tabLst>
            </a:pPr>
            <a:r>
              <a:rPr sz="1400" dirty="0">
                <a:solidFill>
                  <a:srgbClr val="FFFFFF"/>
                </a:solidFill>
                <a:latin typeface="Courier New"/>
                <a:cs typeface="Courier New"/>
              </a:rPr>
              <a:t>Missing</a:t>
            </a:r>
            <a:r>
              <a:rPr sz="1400" spc="-5" dirty="0">
                <a:solidFill>
                  <a:srgbClr val="FFFFFF"/>
                </a:solidFill>
                <a:latin typeface="Courier New"/>
                <a:cs typeface="Courier New"/>
              </a:rPr>
              <a:t> </a:t>
            </a:r>
            <a:r>
              <a:rPr sz="1400" spc="-10" dirty="0">
                <a:solidFill>
                  <a:srgbClr val="FFFFFF"/>
                </a:solidFill>
                <a:latin typeface="Courier New"/>
                <a:cs typeface="Courier New"/>
              </a:rPr>
              <a:t>values</a:t>
            </a:r>
            <a:endParaRPr sz="1400">
              <a:latin typeface="Courier New"/>
              <a:cs typeface="Courier New"/>
            </a:endParaRPr>
          </a:p>
          <a:p>
            <a:pPr marL="347345" indent="-334645">
              <a:lnSpc>
                <a:spcPct val="100000"/>
              </a:lnSpc>
              <a:buChar char="-"/>
              <a:tabLst>
                <a:tab pos="347345" algn="l"/>
              </a:tabLst>
            </a:pPr>
            <a:r>
              <a:rPr sz="1400" dirty="0">
                <a:solidFill>
                  <a:srgbClr val="FFFFFF"/>
                </a:solidFill>
                <a:latin typeface="Courier New"/>
                <a:cs typeface="Courier New"/>
              </a:rPr>
              <a:t>Blank</a:t>
            </a:r>
            <a:r>
              <a:rPr sz="1400" spc="-5" dirty="0">
                <a:solidFill>
                  <a:srgbClr val="FFFFFF"/>
                </a:solidFill>
                <a:latin typeface="Courier New"/>
                <a:cs typeface="Courier New"/>
              </a:rPr>
              <a:t> </a:t>
            </a:r>
            <a:r>
              <a:rPr sz="1400" spc="-10" dirty="0">
                <a:solidFill>
                  <a:srgbClr val="FFFFFF"/>
                </a:solidFill>
                <a:latin typeface="Courier New"/>
                <a:cs typeface="Courier New"/>
              </a:rPr>
              <a:t>spaces</a:t>
            </a:r>
            <a:endParaRPr sz="1400">
              <a:latin typeface="Courier New"/>
              <a:cs typeface="Courier New"/>
            </a:endParaRPr>
          </a:p>
          <a:p>
            <a:pPr marL="347345" indent="-334645">
              <a:lnSpc>
                <a:spcPct val="100000"/>
              </a:lnSpc>
              <a:buChar char="-"/>
              <a:tabLst>
                <a:tab pos="347345" algn="l"/>
              </a:tabLst>
            </a:pPr>
            <a:r>
              <a:rPr sz="1400" dirty="0">
                <a:solidFill>
                  <a:srgbClr val="FFFFFF"/>
                </a:solidFill>
                <a:latin typeface="Courier New"/>
                <a:cs typeface="Courier New"/>
              </a:rPr>
              <a:t>0</a:t>
            </a:r>
            <a:r>
              <a:rPr sz="1400" spc="-5" dirty="0">
                <a:solidFill>
                  <a:srgbClr val="FFFFFF"/>
                </a:solidFill>
                <a:latin typeface="Courier New"/>
                <a:cs typeface="Courier New"/>
              </a:rPr>
              <a:t> </a:t>
            </a:r>
            <a:r>
              <a:rPr sz="1400" dirty="0">
                <a:solidFill>
                  <a:srgbClr val="FFFFFF"/>
                </a:solidFill>
                <a:latin typeface="Courier New"/>
                <a:cs typeface="Courier New"/>
              </a:rPr>
              <a:t>as</a:t>
            </a:r>
            <a:r>
              <a:rPr sz="1400" spc="-5" dirty="0">
                <a:solidFill>
                  <a:srgbClr val="FFFFFF"/>
                </a:solidFill>
                <a:latin typeface="Courier New"/>
                <a:cs typeface="Courier New"/>
              </a:rPr>
              <a:t> </a:t>
            </a:r>
            <a:r>
              <a:rPr sz="1400" dirty="0">
                <a:solidFill>
                  <a:srgbClr val="FFFFFF"/>
                </a:solidFill>
                <a:latin typeface="Courier New"/>
                <a:cs typeface="Courier New"/>
              </a:rPr>
              <a:t>data</a:t>
            </a:r>
            <a:r>
              <a:rPr sz="1400" spc="-5" dirty="0">
                <a:solidFill>
                  <a:srgbClr val="FFFFFF"/>
                </a:solidFill>
                <a:latin typeface="Courier New"/>
                <a:cs typeface="Courier New"/>
              </a:rPr>
              <a:t> </a:t>
            </a:r>
            <a:r>
              <a:rPr sz="1400" dirty="0">
                <a:solidFill>
                  <a:srgbClr val="FFFFFF"/>
                </a:solidFill>
                <a:latin typeface="Courier New"/>
                <a:cs typeface="Courier New"/>
              </a:rPr>
              <a:t>in</a:t>
            </a:r>
            <a:r>
              <a:rPr sz="1400" spc="-5" dirty="0">
                <a:solidFill>
                  <a:srgbClr val="FFFFFF"/>
                </a:solidFill>
                <a:latin typeface="Courier New"/>
                <a:cs typeface="Courier New"/>
              </a:rPr>
              <a:t> </a:t>
            </a:r>
            <a:r>
              <a:rPr sz="1400" dirty="0">
                <a:solidFill>
                  <a:srgbClr val="FFFFFF"/>
                </a:solidFill>
                <a:latin typeface="Courier New"/>
                <a:cs typeface="Courier New"/>
              </a:rPr>
              <a:t>many</a:t>
            </a:r>
            <a:r>
              <a:rPr sz="1400" spc="-5" dirty="0">
                <a:solidFill>
                  <a:srgbClr val="FFFFFF"/>
                </a:solidFill>
                <a:latin typeface="Courier New"/>
                <a:cs typeface="Courier New"/>
              </a:rPr>
              <a:t> </a:t>
            </a:r>
            <a:r>
              <a:rPr sz="1400" spc="-10" dirty="0">
                <a:solidFill>
                  <a:srgbClr val="FFFFFF"/>
                </a:solidFill>
                <a:latin typeface="Courier New"/>
                <a:cs typeface="Courier New"/>
              </a:rPr>
              <a:t>columns</a:t>
            </a:r>
            <a:endParaRPr sz="1400">
              <a:latin typeface="Courier New"/>
              <a:cs typeface="Courier New"/>
            </a:endParaRPr>
          </a:p>
        </p:txBody>
      </p:sp>
      <p:sp>
        <p:nvSpPr>
          <p:cNvPr id="5" name="object 5"/>
          <p:cNvSpPr txBox="1"/>
          <p:nvPr/>
        </p:nvSpPr>
        <p:spPr>
          <a:xfrm>
            <a:off x="495814"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6" name="object 6"/>
          <p:cNvSpPr txBox="1">
            <a:spLocks noGrp="1"/>
          </p:cNvSpPr>
          <p:nvPr>
            <p:ph type="dt" sz="half" idx="6"/>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dirty="0"/>
              <a:t>1</a:t>
            </a:r>
            <a:r>
              <a:rPr spc="-5" dirty="0"/>
              <a:t> </a:t>
            </a:r>
            <a:r>
              <a:rPr spc="-50" dirty="0"/>
              <a:t>1</a:t>
            </a:r>
          </a:p>
        </p:txBody>
      </p:sp>
      <p:sp>
        <p:nvSpPr>
          <p:cNvPr id="7" name="object 7"/>
          <p:cNvSpPr txBox="1">
            <a:spLocks noGrp="1"/>
          </p:cNvSpPr>
          <p:nvPr>
            <p:ph type="ftr" sz="quarter" idx="5"/>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spc="-50" dirty="0"/>
              <a:t>1</a:t>
            </a:r>
          </a:p>
        </p:txBody>
      </p:sp>
      <p:sp>
        <p:nvSpPr>
          <p:cNvPr id="8" name="object 8"/>
          <p:cNvSpPr txBox="1"/>
          <p:nvPr/>
        </p:nvSpPr>
        <p:spPr>
          <a:xfrm>
            <a:off x="2324615" y="4751885"/>
            <a:ext cx="1016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9" name="object 9"/>
          <p:cNvSpPr txBox="1"/>
          <p:nvPr/>
        </p:nvSpPr>
        <p:spPr>
          <a:xfrm>
            <a:off x="35438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0" name="object 10"/>
          <p:cNvSpPr txBox="1"/>
          <p:nvPr/>
        </p:nvSpPr>
        <p:spPr>
          <a:xfrm>
            <a:off x="4001015" y="4751885"/>
            <a:ext cx="7112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1" name="object 11"/>
          <p:cNvSpPr txBox="1"/>
          <p:nvPr/>
        </p:nvSpPr>
        <p:spPr>
          <a:xfrm>
            <a:off x="4915415" y="4751885"/>
            <a:ext cx="4064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2" name="object 12"/>
          <p:cNvSpPr txBox="1"/>
          <p:nvPr/>
        </p:nvSpPr>
        <p:spPr>
          <a:xfrm>
            <a:off x="55250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3" name="object 13"/>
          <p:cNvSpPr txBox="1"/>
          <p:nvPr/>
        </p:nvSpPr>
        <p:spPr>
          <a:xfrm>
            <a:off x="59822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4" name="object 14"/>
          <p:cNvSpPr txBox="1"/>
          <p:nvPr/>
        </p:nvSpPr>
        <p:spPr>
          <a:xfrm>
            <a:off x="70490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5" name="object 15"/>
          <p:cNvSpPr txBox="1"/>
          <p:nvPr/>
        </p:nvSpPr>
        <p:spPr>
          <a:xfrm>
            <a:off x="8115815"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1000" y="320800"/>
            <a:ext cx="8513824" cy="1116399"/>
          </a:xfrm>
          <a:prstGeom prst="rect">
            <a:avLst/>
          </a:prstGeom>
        </p:spPr>
      </p:pic>
      <p:pic>
        <p:nvPicPr>
          <p:cNvPr id="3" name="object 3"/>
          <p:cNvPicPr/>
          <p:nvPr/>
        </p:nvPicPr>
        <p:blipFill>
          <a:blip r:embed="rId3" cstate="print"/>
          <a:stretch>
            <a:fillRect/>
          </a:stretch>
        </p:blipFill>
        <p:spPr>
          <a:xfrm>
            <a:off x="900611" y="1688487"/>
            <a:ext cx="7154600" cy="889749"/>
          </a:xfrm>
          <a:prstGeom prst="rect">
            <a:avLst/>
          </a:prstGeom>
        </p:spPr>
      </p:pic>
      <p:pic>
        <p:nvPicPr>
          <p:cNvPr id="4" name="object 4"/>
          <p:cNvPicPr/>
          <p:nvPr/>
        </p:nvPicPr>
        <p:blipFill>
          <a:blip r:embed="rId4" cstate="print"/>
          <a:stretch>
            <a:fillRect/>
          </a:stretch>
        </p:blipFill>
        <p:spPr>
          <a:xfrm>
            <a:off x="220999" y="2829496"/>
            <a:ext cx="7634275" cy="1836678"/>
          </a:xfrm>
          <a:prstGeom prst="rect">
            <a:avLst/>
          </a:prstGeom>
        </p:spPr>
      </p:pic>
      <p:sp>
        <p:nvSpPr>
          <p:cNvPr id="5" name="object 5"/>
          <p:cNvSpPr txBox="1"/>
          <p:nvPr/>
        </p:nvSpPr>
        <p:spPr>
          <a:xfrm>
            <a:off x="495814"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6" name="object 6"/>
          <p:cNvSpPr txBox="1">
            <a:spLocks noGrp="1"/>
          </p:cNvSpPr>
          <p:nvPr>
            <p:ph type="dt" sz="half" idx="6"/>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dirty="0"/>
              <a:t>1</a:t>
            </a:r>
            <a:r>
              <a:rPr spc="-5" dirty="0"/>
              <a:t> </a:t>
            </a:r>
            <a:r>
              <a:rPr spc="-50" dirty="0"/>
              <a:t>1</a:t>
            </a:r>
          </a:p>
        </p:txBody>
      </p:sp>
      <p:sp>
        <p:nvSpPr>
          <p:cNvPr id="7" name="object 7"/>
          <p:cNvSpPr txBox="1">
            <a:spLocks noGrp="1"/>
          </p:cNvSpPr>
          <p:nvPr>
            <p:ph type="ftr" sz="quarter" idx="5"/>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spc="-50" dirty="0"/>
              <a:t>1</a:t>
            </a:r>
          </a:p>
        </p:txBody>
      </p:sp>
      <p:sp>
        <p:nvSpPr>
          <p:cNvPr id="8" name="object 8"/>
          <p:cNvSpPr txBox="1"/>
          <p:nvPr/>
        </p:nvSpPr>
        <p:spPr>
          <a:xfrm>
            <a:off x="2324615" y="4751885"/>
            <a:ext cx="1016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9" name="object 9"/>
          <p:cNvSpPr txBox="1"/>
          <p:nvPr/>
        </p:nvSpPr>
        <p:spPr>
          <a:xfrm>
            <a:off x="35438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0" name="object 10"/>
          <p:cNvSpPr txBox="1"/>
          <p:nvPr/>
        </p:nvSpPr>
        <p:spPr>
          <a:xfrm>
            <a:off x="4001015" y="4751885"/>
            <a:ext cx="7112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1" name="object 11"/>
          <p:cNvSpPr txBox="1"/>
          <p:nvPr/>
        </p:nvSpPr>
        <p:spPr>
          <a:xfrm>
            <a:off x="4915415" y="4751885"/>
            <a:ext cx="4064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2" name="object 12"/>
          <p:cNvSpPr txBox="1"/>
          <p:nvPr/>
        </p:nvSpPr>
        <p:spPr>
          <a:xfrm>
            <a:off x="55250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3" name="object 13"/>
          <p:cNvSpPr txBox="1"/>
          <p:nvPr/>
        </p:nvSpPr>
        <p:spPr>
          <a:xfrm>
            <a:off x="59822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4" name="object 14"/>
          <p:cNvSpPr txBox="1"/>
          <p:nvPr/>
        </p:nvSpPr>
        <p:spPr>
          <a:xfrm>
            <a:off x="70490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5" name="object 15"/>
          <p:cNvSpPr txBox="1"/>
          <p:nvPr/>
        </p:nvSpPr>
        <p:spPr>
          <a:xfrm>
            <a:off x="8115815"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3300" spc="155" dirty="0">
                <a:solidFill>
                  <a:srgbClr val="E71981"/>
                </a:solidFill>
                <a:latin typeface="Arial MT"/>
                <a:cs typeface="Arial MT"/>
              </a:rPr>
              <a:t>&lt;/</a:t>
            </a:r>
            <a:r>
              <a:rPr sz="3300" spc="155" dirty="0">
                <a:solidFill>
                  <a:srgbClr val="FFFFFF"/>
                </a:solidFill>
                <a:latin typeface="Arial MT"/>
                <a:cs typeface="Arial MT"/>
              </a:rPr>
              <a:t>Content</a:t>
            </a:r>
            <a:endParaRPr sz="3300">
              <a:latin typeface="Arial MT"/>
              <a:cs typeface="Arial MT"/>
            </a:endParaRPr>
          </a:p>
        </p:txBody>
      </p:sp>
      <p:sp>
        <p:nvSpPr>
          <p:cNvPr id="3" name="object 3"/>
          <p:cNvSpPr txBox="1"/>
          <p:nvPr/>
        </p:nvSpPr>
        <p:spPr>
          <a:xfrm>
            <a:off x="1703952" y="3372670"/>
            <a:ext cx="1003300" cy="694055"/>
          </a:xfrm>
          <a:prstGeom prst="rect">
            <a:avLst/>
          </a:prstGeom>
        </p:spPr>
        <p:txBody>
          <a:bodyPr vert="horz" wrap="square" lIns="0" tIns="24765" rIns="0" bIns="0" rtlCol="0">
            <a:spAutoFit/>
          </a:bodyPr>
          <a:lstStyle/>
          <a:p>
            <a:pPr marL="53975" marR="5080" indent="-41910">
              <a:lnSpc>
                <a:spcPts val="2630"/>
              </a:lnSpc>
              <a:spcBef>
                <a:spcPts val="195"/>
              </a:spcBef>
            </a:pPr>
            <a:r>
              <a:rPr sz="2200" spc="-10" dirty="0">
                <a:solidFill>
                  <a:srgbClr val="94EE6B"/>
                </a:solidFill>
                <a:latin typeface="Arial MT"/>
                <a:cs typeface="Arial MT"/>
              </a:rPr>
              <a:t>Domain Theory</a:t>
            </a:r>
            <a:endParaRPr sz="2200">
              <a:latin typeface="Arial MT"/>
              <a:cs typeface="Arial MT"/>
            </a:endParaRPr>
          </a:p>
        </p:txBody>
      </p:sp>
      <p:sp>
        <p:nvSpPr>
          <p:cNvPr id="4" name="object 4"/>
          <p:cNvSpPr txBox="1"/>
          <p:nvPr/>
        </p:nvSpPr>
        <p:spPr>
          <a:xfrm>
            <a:off x="4566216" y="3455082"/>
            <a:ext cx="1163955" cy="694055"/>
          </a:xfrm>
          <a:prstGeom prst="rect">
            <a:avLst/>
          </a:prstGeom>
        </p:spPr>
        <p:txBody>
          <a:bodyPr vert="horz" wrap="square" lIns="0" tIns="24765" rIns="0" bIns="0" rtlCol="0">
            <a:spAutoFit/>
          </a:bodyPr>
          <a:lstStyle/>
          <a:p>
            <a:pPr marL="12700" marR="5080" indent="263525">
              <a:lnSpc>
                <a:spcPts val="2630"/>
              </a:lnSpc>
              <a:spcBef>
                <a:spcPts val="195"/>
              </a:spcBef>
            </a:pPr>
            <a:r>
              <a:rPr sz="2200" spc="-20" dirty="0">
                <a:solidFill>
                  <a:srgbClr val="BD64B5"/>
                </a:solidFill>
                <a:latin typeface="Arial MT"/>
                <a:cs typeface="Arial MT"/>
              </a:rPr>
              <a:t>Data </a:t>
            </a:r>
            <a:r>
              <a:rPr sz="2200" spc="-10" dirty="0">
                <a:solidFill>
                  <a:srgbClr val="BD64B5"/>
                </a:solidFill>
                <a:latin typeface="Arial MT"/>
                <a:cs typeface="Arial MT"/>
              </a:rPr>
              <a:t>Cleaning</a:t>
            </a:r>
            <a:endParaRPr sz="2200">
              <a:latin typeface="Arial MT"/>
              <a:cs typeface="Arial MT"/>
            </a:endParaRPr>
          </a:p>
        </p:txBody>
      </p:sp>
      <p:sp>
        <p:nvSpPr>
          <p:cNvPr id="5" name="object 5"/>
          <p:cNvSpPr txBox="1"/>
          <p:nvPr/>
        </p:nvSpPr>
        <p:spPr>
          <a:xfrm>
            <a:off x="3071418" y="1800594"/>
            <a:ext cx="1530985" cy="694055"/>
          </a:xfrm>
          <a:prstGeom prst="rect">
            <a:avLst/>
          </a:prstGeom>
        </p:spPr>
        <p:txBody>
          <a:bodyPr vert="horz" wrap="square" lIns="0" tIns="24765" rIns="0" bIns="0" rtlCol="0">
            <a:spAutoFit/>
          </a:bodyPr>
          <a:lstStyle/>
          <a:p>
            <a:pPr marL="12700" marR="5080" indent="447040">
              <a:lnSpc>
                <a:spcPts val="2630"/>
              </a:lnSpc>
              <a:spcBef>
                <a:spcPts val="195"/>
              </a:spcBef>
            </a:pPr>
            <a:r>
              <a:rPr sz="2200" spc="-20" dirty="0">
                <a:solidFill>
                  <a:srgbClr val="FFDB5D"/>
                </a:solidFill>
                <a:latin typeface="Arial MT"/>
                <a:cs typeface="Arial MT"/>
              </a:rPr>
              <a:t>Data </a:t>
            </a:r>
            <a:r>
              <a:rPr sz="2200" spc="60" dirty="0">
                <a:solidFill>
                  <a:srgbClr val="FFDB5D"/>
                </a:solidFill>
                <a:latin typeface="Arial MT"/>
                <a:cs typeface="Arial MT"/>
              </a:rPr>
              <a:t>Description</a:t>
            </a:r>
            <a:endParaRPr sz="2200">
              <a:latin typeface="Arial MT"/>
              <a:cs typeface="Arial MT"/>
            </a:endParaRPr>
          </a:p>
        </p:txBody>
      </p:sp>
      <p:sp>
        <p:nvSpPr>
          <p:cNvPr id="6" name="object 6"/>
          <p:cNvSpPr txBox="1"/>
          <p:nvPr/>
        </p:nvSpPr>
        <p:spPr>
          <a:xfrm>
            <a:off x="5580837" y="1365649"/>
            <a:ext cx="2074545" cy="1027430"/>
          </a:xfrm>
          <a:prstGeom prst="rect">
            <a:avLst/>
          </a:prstGeom>
        </p:spPr>
        <p:txBody>
          <a:bodyPr vert="horz" wrap="square" lIns="0" tIns="24765" rIns="0" bIns="0" rtlCol="0">
            <a:spAutoFit/>
          </a:bodyPr>
          <a:lstStyle/>
          <a:p>
            <a:pPr marL="12700" marR="5080" indent="-635" algn="ctr">
              <a:lnSpc>
                <a:spcPts val="2630"/>
              </a:lnSpc>
              <a:spcBef>
                <a:spcPts val="195"/>
              </a:spcBef>
            </a:pPr>
            <a:r>
              <a:rPr sz="2200" spc="-20" dirty="0">
                <a:solidFill>
                  <a:srgbClr val="5EB2FC"/>
                </a:solidFill>
                <a:latin typeface="Arial MT"/>
                <a:cs typeface="Arial MT"/>
              </a:rPr>
              <a:t>Data </a:t>
            </a:r>
            <a:r>
              <a:rPr sz="2200" spc="65" dirty="0">
                <a:solidFill>
                  <a:srgbClr val="5EB2FC"/>
                </a:solidFill>
                <a:latin typeface="Arial MT"/>
                <a:cs typeface="Arial MT"/>
              </a:rPr>
              <a:t>Implementation </a:t>
            </a:r>
            <a:r>
              <a:rPr sz="2200" spc="204" dirty="0">
                <a:solidFill>
                  <a:srgbClr val="5EB2FC"/>
                </a:solidFill>
                <a:latin typeface="Arial MT"/>
                <a:cs typeface="Arial MT"/>
              </a:rPr>
              <a:t>þ</a:t>
            </a:r>
            <a:r>
              <a:rPr sz="2200" spc="-40" dirty="0">
                <a:solidFill>
                  <a:srgbClr val="5EB2FC"/>
                </a:solidFill>
                <a:latin typeface="Arial MT"/>
                <a:cs typeface="Arial MT"/>
              </a:rPr>
              <a:t> </a:t>
            </a:r>
            <a:r>
              <a:rPr sz="2200" spc="50" dirty="0">
                <a:solidFill>
                  <a:srgbClr val="5EB2FC"/>
                </a:solidFill>
                <a:latin typeface="Arial MT"/>
                <a:cs typeface="Arial MT"/>
              </a:rPr>
              <a:t>Analysis</a:t>
            </a:r>
            <a:endParaRPr sz="2200">
              <a:latin typeface="Arial MT"/>
              <a:cs typeface="Arial MT"/>
            </a:endParaRPr>
          </a:p>
        </p:txBody>
      </p:sp>
      <p:pic>
        <p:nvPicPr>
          <p:cNvPr id="7" name="object 7"/>
          <p:cNvPicPr/>
          <p:nvPr/>
        </p:nvPicPr>
        <p:blipFill>
          <a:blip r:embed="rId2" cstate="print"/>
          <a:stretch>
            <a:fillRect/>
          </a:stretch>
        </p:blipFill>
        <p:spPr>
          <a:xfrm>
            <a:off x="1951397" y="2388569"/>
            <a:ext cx="4921799" cy="115994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400" y="952500"/>
            <a:ext cx="8839200" cy="2980879"/>
          </a:xfrm>
          <a:prstGeom prst="rect">
            <a:avLst/>
          </a:prstGeom>
        </p:spPr>
      </p:pic>
      <p:sp>
        <p:nvSpPr>
          <p:cNvPr id="3" name="object 3"/>
          <p:cNvSpPr txBox="1"/>
          <p:nvPr/>
        </p:nvSpPr>
        <p:spPr>
          <a:xfrm>
            <a:off x="495814"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4" name="object 4"/>
          <p:cNvSpPr txBox="1">
            <a:spLocks noGrp="1"/>
          </p:cNvSpPr>
          <p:nvPr>
            <p:ph type="dt" sz="half" idx="6"/>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dirty="0"/>
              <a:t>1</a:t>
            </a:r>
            <a:r>
              <a:rPr spc="-5" dirty="0"/>
              <a:t> </a:t>
            </a:r>
            <a:r>
              <a:rPr spc="-50" dirty="0"/>
              <a:t>1</a:t>
            </a:r>
          </a:p>
        </p:txBody>
      </p:sp>
      <p:sp>
        <p:nvSpPr>
          <p:cNvPr id="5" name="object 5"/>
          <p:cNvSpPr txBox="1">
            <a:spLocks noGrp="1"/>
          </p:cNvSpPr>
          <p:nvPr>
            <p:ph type="ftr" sz="quarter" idx="5"/>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spc="-50" dirty="0"/>
              <a:t>1</a:t>
            </a:r>
          </a:p>
        </p:txBody>
      </p:sp>
      <p:sp>
        <p:nvSpPr>
          <p:cNvPr id="6" name="object 6"/>
          <p:cNvSpPr txBox="1"/>
          <p:nvPr/>
        </p:nvSpPr>
        <p:spPr>
          <a:xfrm>
            <a:off x="2324615" y="4751885"/>
            <a:ext cx="1016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7" name="object 7"/>
          <p:cNvSpPr txBox="1"/>
          <p:nvPr/>
        </p:nvSpPr>
        <p:spPr>
          <a:xfrm>
            <a:off x="35438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8" name="object 8"/>
          <p:cNvSpPr txBox="1"/>
          <p:nvPr/>
        </p:nvSpPr>
        <p:spPr>
          <a:xfrm>
            <a:off x="4001015" y="4751885"/>
            <a:ext cx="7112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9" name="object 9"/>
          <p:cNvSpPr txBox="1"/>
          <p:nvPr/>
        </p:nvSpPr>
        <p:spPr>
          <a:xfrm>
            <a:off x="4915415" y="4751885"/>
            <a:ext cx="4064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0" name="object 10"/>
          <p:cNvSpPr txBox="1"/>
          <p:nvPr/>
        </p:nvSpPr>
        <p:spPr>
          <a:xfrm>
            <a:off x="55250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1" name="object 11"/>
          <p:cNvSpPr txBox="1"/>
          <p:nvPr/>
        </p:nvSpPr>
        <p:spPr>
          <a:xfrm>
            <a:off x="59822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2" name="object 12"/>
          <p:cNvSpPr txBox="1"/>
          <p:nvPr/>
        </p:nvSpPr>
        <p:spPr>
          <a:xfrm>
            <a:off x="70490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3" name="object 13"/>
          <p:cNvSpPr txBox="1"/>
          <p:nvPr/>
        </p:nvSpPr>
        <p:spPr>
          <a:xfrm>
            <a:off x="8115815"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5325" y="505321"/>
            <a:ext cx="1115060" cy="223520"/>
          </a:xfrm>
          <a:prstGeom prst="rect">
            <a:avLst/>
          </a:prstGeom>
        </p:spPr>
        <p:txBody>
          <a:bodyPr vert="horz" wrap="square" lIns="0" tIns="12700" rIns="0" bIns="0" rtlCol="0">
            <a:spAutoFit/>
          </a:bodyPr>
          <a:lstStyle/>
          <a:p>
            <a:pPr marL="12700">
              <a:lnSpc>
                <a:spcPct val="100000"/>
              </a:lnSpc>
              <a:spcBef>
                <a:spcPts val="100"/>
              </a:spcBef>
            </a:pPr>
            <a:r>
              <a:rPr sz="1300" dirty="0">
                <a:solidFill>
                  <a:srgbClr val="BD64B5"/>
                </a:solidFill>
                <a:latin typeface="Courier New"/>
                <a:cs typeface="Courier New"/>
              </a:rPr>
              <a:t>NEW</a:t>
            </a:r>
            <a:r>
              <a:rPr sz="1300" spc="-5" dirty="0">
                <a:solidFill>
                  <a:srgbClr val="BD64B5"/>
                </a:solidFill>
                <a:latin typeface="Courier New"/>
                <a:cs typeface="Courier New"/>
              </a:rPr>
              <a:t> </a:t>
            </a:r>
            <a:r>
              <a:rPr sz="1300" spc="-10" dirty="0">
                <a:solidFill>
                  <a:srgbClr val="BD64B5"/>
                </a:solidFill>
                <a:latin typeface="Courier New"/>
                <a:cs typeface="Courier New"/>
              </a:rPr>
              <a:t>DATASET</a:t>
            </a:r>
            <a:endParaRPr sz="1300">
              <a:latin typeface="Courier New"/>
              <a:cs typeface="Courier New"/>
            </a:endParaRPr>
          </a:p>
        </p:txBody>
      </p:sp>
      <p:pic>
        <p:nvPicPr>
          <p:cNvPr id="3" name="object 3"/>
          <p:cNvPicPr/>
          <p:nvPr/>
        </p:nvPicPr>
        <p:blipFill>
          <a:blip r:embed="rId2" cstate="print"/>
          <a:stretch>
            <a:fillRect/>
          </a:stretch>
        </p:blipFill>
        <p:spPr>
          <a:xfrm>
            <a:off x="152400" y="934225"/>
            <a:ext cx="8839199" cy="3497491"/>
          </a:xfrm>
          <a:prstGeom prst="rect">
            <a:avLst/>
          </a:prstGeom>
        </p:spPr>
      </p:pic>
      <p:sp>
        <p:nvSpPr>
          <p:cNvPr id="4" name="object 4"/>
          <p:cNvSpPr txBox="1"/>
          <p:nvPr/>
        </p:nvSpPr>
        <p:spPr>
          <a:xfrm>
            <a:off x="495814"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5" name="object 5"/>
          <p:cNvSpPr txBox="1">
            <a:spLocks noGrp="1"/>
          </p:cNvSpPr>
          <p:nvPr>
            <p:ph type="dt" sz="half" idx="6"/>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dirty="0"/>
              <a:t>1</a:t>
            </a:r>
            <a:r>
              <a:rPr spc="-5" dirty="0"/>
              <a:t> </a:t>
            </a:r>
            <a:r>
              <a:rPr spc="-50" dirty="0"/>
              <a:t>1</a:t>
            </a:r>
          </a:p>
        </p:txBody>
      </p:sp>
      <p:sp>
        <p:nvSpPr>
          <p:cNvPr id="6" name="object 6"/>
          <p:cNvSpPr txBox="1">
            <a:spLocks noGrp="1"/>
          </p:cNvSpPr>
          <p:nvPr>
            <p:ph type="ftr" sz="quarter" idx="5"/>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spc="-50" dirty="0"/>
              <a:t>1</a:t>
            </a:r>
          </a:p>
        </p:txBody>
      </p:sp>
      <p:sp>
        <p:nvSpPr>
          <p:cNvPr id="7" name="object 7"/>
          <p:cNvSpPr txBox="1"/>
          <p:nvPr/>
        </p:nvSpPr>
        <p:spPr>
          <a:xfrm>
            <a:off x="2324615" y="4751885"/>
            <a:ext cx="1016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8" name="object 8"/>
          <p:cNvSpPr txBox="1"/>
          <p:nvPr/>
        </p:nvSpPr>
        <p:spPr>
          <a:xfrm>
            <a:off x="35438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9" name="object 9"/>
          <p:cNvSpPr txBox="1"/>
          <p:nvPr/>
        </p:nvSpPr>
        <p:spPr>
          <a:xfrm>
            <a:off x="4001015" y="4751885"/>
            <a:ext cx="7112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0" name="object 10"/>
          <p:cNvSpPr txBox="1"/>
          <p:nvPr/>
        </p:nvSpPr>
        <p:spPr>
          <a:xfrm>
            <a:off x="4915415" y="4751885"/>
            <a:ext cx="4064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1" name="object 11"/>
          <p:cNvSpPr txBox="1"/>
          <p:nvPr/>
        </p:nvSpPr>
        <p:spPr>
          <a:xfrm>
            <a:off x="55250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2" name="object 12"/>
          <p:cNvSpPr txBox="1"/>
          <p:nvPr/>
        </p:nvSpPr>
        <p:spPr>
          <a:xfrm>
            <a:off x="59822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3" name="object 13"/>
          <p:cNvSpPr txBox="1"/>
          <p:nvPr/>
        </p:nvSpPr>
        <p:spPr>
          <a:xfrm>
            <a:off x="70490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4" name="object 14"/>
          <p:cNvSpPr txBox="1"/>
          <p:nvPr/>
        </p:nvSpPr>
        <p:spPr>
          <a:xfrm>
            <a:off x="8115815"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315487" y="1651399"/>
            <a:ext cx="1009649" cy="2981324"/>
          </a:xfrm>
          <a:prstGeom prst="rect">
            <a:avLst/>
          </a:prstGeom>
        </p:spPr>
      </p:pic>
      <p:pic>
        <p:nvPicPr>
          <p:cNvPr id="3" name="object 3"/>
          <p:cNvPicPr/>
          <p:nvPr/>
        </p:nvPicPr>
        <p:blipFill>
          <a:blip r:embed="rId3" cstate="print"/>
          <a:stretch>
            <a:fillRect/>
          </a:stretch>
        </p:blipFill>
        <p:spPr>
          <a:xfrm>
            <a:off x="685824" y="1619664"/>
            <a:ext cx="1991925" cy="3044799"/>
          </a:xfrm>
          <a:prstGeom prst="rect">
            <a:avLst/>
          </a:prstGeom>
        </p:spPr>
      </p:pic>
      <p:sp>
        <p:nvSpPr>
          <p:cNvPr id="4" name="object 4"/>
          <p:cNvSpPr txBox="1"/>
          <p:nvPr/>
        </p:nvSpPr>
        <p:spPr>
          <a:xfrm>
            <a:off x="5329354" y="2036438"/>
            <a:ext cx="2921000" cy="1305560"/>
          </a:xfrm>
          <a:prstGeom prst="rect">
            <a:avLst/>
          </a:prstGeom>
        </p:spPr>
        <p:txBody>
          <a:bodyPr vert="horz" wrap="square" lIns="0" tIns="12700" rIns="0" bIns="0" rtlCol="0">
            <a:spAutoFit/>
          </a:bodyPr>
          <a:lstStyle/>
          <a:p>
            <a:pPr marL="347345" marR="5080" indent="-335280">
              <a:lnSpc>
                <a:spcPct val="100000"/>
              </a:lnSpc>
              <a:spcBef>
                <a:spcPts val="100"/>
              </a:spcBef>
              <a:tabLst>
                <a:tab pos="347345" algn="l"/>
              </a:tabLst>
            </a:pPr>
            <a:r>
              <a:rPr sz="1400" spc="-50" dirty="0">
                <a:solidFill>
                  <a:srgbClr val="FFFFFF"/>
                </a:solidFill>
                <a:latin typeface="Courier New"/>
                <a:cs typeface="Courier New"/>
              </a:rPr>
              <a:t>-</a:t>
            </a:r>
            <a:r>
              <a:rPr sz="1400" dirty="0">
                <a:solidFill>
                  <a:srgbClr val="FFFFFF"/>
                </a:solidFill>
                <a:latin typeface="Courier New"/>
                <a:cs typeface="Courier New"/>
              </a:rPr>
              <a:t>	Removed</a:t>
            </a:r>
            <a:r>
              <a:rPr sz="1400" spc="-15" dirty="0">
                <a:solidFill>
                  <a:srgbClr val="FFFFFF"/>
                </a:solidFill>
                <a:latin typeface="Courier New"/>
                <a:cs typeface="Courier New"/>
              </a:rPr>
              <a:t> </a:t>
            </a:r>
            <a:r>
              <a:rPr sz="1400" dirty="0">
                <a:solidFill>
                  <a:srgbClr val="FFFFFF"/>
                </a:solidFill>
                <a:latin typeface="Courier New"/>
                <a:cs typeface="Courier New"/>
              </a:rPr>
              <a:t>the</a:t>
            </a:r>
            <a:r>
              <a:rPr sz="1400" spc="-5" dirty="0">
                <a:solidFill>
                  <a:srgbClr val="FFFFFF"/>
                </a:solidFill>
                <a:latin typeface="Courier New"/>
                <a:cs typeface="Courier New"/>
              </a:rPr>
              <a:t> </a:t>
            </a:r>
            <a:r>
              <a:rPr sz="1400" dirty="0">
                <a:solidFill>
                  <a:srgbClr val="FFFFFF"/>
                </a:solidFill>
                <a:latin typeface="Courier New"/>
                <a:cs typeface="Courier New"/>
              </a:rPr>
              <a:t>rows</a:t>
            </a:r>
            <a:r>
              <a:rPr sz="1400" spc="-5" dirty="0">
                <a:solidFill>
                  <a:srgbClr val="FFFFFF"/>
                </a:solidFill>
                <a:latin typeface="Courier New"/>
                <a:cs typeface="Courier New"/>
              </a:rPr>
              <a:t> </a:t>
            </a:r>
            <a:r>
              <a:rPr sz="1400" spc="-20" dirty="0">
                <a:solidFill>
                  <a:srgbClr val="FFFFFF"/>
                </a:solidFill>
                <a:latin typeface="Courier New"/>
                <a:cs typeface="Courier New"/>
              </a:rPr>
              <a:t>with </a:t>
            </a:r>
            <a:r>
              <a:rPr sz="1400" dirty="0">
                <a:solidFill>
                  <a:srgbClr val="FFFFFF"/>
                </a:solidFill>
                <a:latin typeface="Courier New"/>
                <a:cs typeface="Courier New"/>
              </a:rPr>
              <a:t>null</a:t>
            </a:r>
            <a:r>
              <a:rPr sz="1400" spc="-15" dirty="0">
                <a:solidFill>
                  <a:srgbClr val="FFFFFF"/>
                </a:solidFill>
                <a:latin typeface="Courier New"/>
                <a:cs typeface="Courier New"/>
              </a:rPr>
              <a:t> </a:t>
            </a:r>
            <a:r>
              <a:rPr sz="1400" dirty="0">
                <a:solidFill>
                  <a:srgbClr val="FFFFFF"/>
                </a:solidFill>
                <a:latin typeface="Courier New"/>
                <a:cs typeface="Courier New"/>
              </a:rPr>
              <a:t>values</a:t>
            </a:r>
            <a:r>
              <a:rPr sz="1400" spc="-5" dirty="0">
                <a:solidFill>
                  <a:srgbClr val="FFFFFF"/>
                </a:solidFill>
                <a:latin typeface="Courier New"/>
                <a:cs typeface="Courier New"/>
              </a:rPr>
              <a:t> </a:t>
            </a:r>
            <a:r>
              <a:rPr sz="1400" dirty="0">
                <a:solidFill>
                  <a:srgbClr val="FFFFFF"/>
                </a:solidFill>
                <a:latin typeface="Courier New"/>
                <a:cs typeface="Courier New"/>
              </a:rPr>
              <a:t>and</a:t>
            </a:r>
            <a:r>
              <a:rPr sz="1400" spc="-5" dirty="0">
                <a:solidFill>
                  <a:srgbClr val="FFFFFF"/>
                </a:solidFill>
                <a:latin typeface="Courier New"/>
                <a:cs typeface="Courier New"/>
              </a:rPr>
              <a:t> </a:t>
            </a:r>
            <a:r>
              <a:rPr sz="1400" spc="-10" dirty="0">
                <a:solidFill>
                  <a:srgbClr val="FFFFFF"/>
                </a:solidFill>
                <a:latin typeface="Courier New"/>
                <a:cs typeface="Courier New"/>
              </a:rPr>
              <a:t>replaced </a:t>
            </a:r>
            <a:r>
              <a:rPr sz="1400" dirty="0">
                <a:solidFill>
                  <a:srgbClr val="FFFFFF"/>
                </a:solidFill>
                <a:latin typeface="Courier New"/>
                <a:cs typeface="Courier New"/>
              </a:rPr>
              <a:t>the</a:t>
            </a:r>
            <a:r>
              <a:rPr sz="1400" spc="-5" dirty="0">
                <a:solidFill>
                  <a:srgbClr val="FFFFFF"/>
                </a:solidFill>
                <a:latin typeface="Courier New"/>
                <a:cs typeface="Courier New"/>
              </a:rPr>
              <a:t> </a:t>
            </a:r>
            <a:r>
              <a:rPr sz="1400" dirty="0">
                <a:solidFill>
                  <a:srgbClr val="FFFFFF"/>
                </a:solidFill>
                <a:latin typeface="Courier New"/>
                <a:cs typeface="Courier New"/>
              </a:rPr>
              <a:t>blank</a:t>
            </a:r>
            <a:r>
              <a:rPr sz="1400" spc="-5" dirty="0">
                <a:solidFill>
                  <a:srgbClr val="FFFFFF"/>
                </a:solidFill>
                <a:latin typeface="Courier New"/>
                <a:cs typeface="Courier New"/>
              </a:rPr>
              <a:t> </a:t>
            </a:r>
            <a:r>
              <a:rPr sz="1400" dirty="0">
                <a:solidFill>
                  <a:srgbClr val="FFFFFF"/>
                </a:solidFill>
                <a:latin typeface="Courier New"/>
                <a:cs typeface="Courier New"/>
              </a:rPr>
              <a:t>spaces</a:t>
            </a:r>
            <a:r>
              <a:rPr sz="1400" spc="-5" dirty="0">
                <a:solidFill>
                  <a:srgbClr val="FFFFFF"/>
                </a:solidFill>
                <a:latin typeface="Courier New"/>
                <a:cs typeface="Courier New"/>
              </a:rPr>
              <a:t> </a:t>
            </a:r>
            <a:r>
              <a:rPr sz="1400" spc="-25" dirty="0">
                <a:solidFill>
                  <a:srgbClr val="FFFFFF"/>
                </a:solidFill>
                <a:latin typeface="Courier New"/>
                <a:cs typeface="Courier New"/>
              </a:rPr>
              <a:t>in </a:t>
            </a:r>
            <a:r>
              <a:rPr sz="1400" dirty="0">
                <a:solidFill>
                  <a:srgbClr val="FFFFFF"/>
                </a:solidFill>
                <a:latin typeface="Courier New"/>
                <a:cs typeface="Courier New"/>
              </a:rPr>
              <a:t>weapon</a:t>
            </a:r>
            <a:r>
              <a:rPr sz="1400" spc="-15" dirty="0">
                <a:solidFill>
                  <a:srgbClr val="FFFFFF"/>
                </a:solidFill>
                <a:latin typeface="Courier New"/>
                <a:cs typeface="Courier New"/>
              </a:rPr>
              <a:t> </a:t>
            </a:r>
            <a:r>
              <a:rPr sz="1400" dirty="0">
                <a:solidFill>
                  <a:srgbClr val="FFFFFF"/>
                </a:solidFill>
                <a:latin typeface="Courier New"/>
                <a:cs typeface="Courier New"/>
              </a:rPr>
              <a:t>desc</a:t>
            </a:r>
            <a:r>
              <a:rPr sz="1400" spc="-5" dirty="0">
                <a:solidFill>
                  <a:srgbClr val="FFFFFF"/>
                </a:solidFill>
                <a:latin typeface="Courier New"/>
                <a:cs typeface="Courier New"/>
              </a:rPr>
              <a:t> </a:t>
            </a:r>
            <a:r>
              <a:rPr sz="1400" spc="-20" dirty="0">
                <a:solidFill>
                  <a:srgbClr val="FFFFFF"/>
                </a:solidFill>
                <a:latin typeface="Courier New"/>
                <a:cs typeface="Courier New"/>
              </a:rPr>
              <a:t>with</a:t>
            </a:r>
            <a:endParaRPr sz="1400">
              <a:latin typeface="Courier New"/>
              <a:cs typeface="Courier New"/>
            </a:endParaRPr>
          </a:p>
          <a:p>
            <a:pPr marL="347345" marR="431800">
              <a:lnSpc>
                <a:spcPct val="100000"/>
              </a:lnSpc>
            </a:pPr>
            <a:r>
              <a:rPr sz="1400" dirty="0">
                <a:solidFill>
                  <a:srgbClr val="FFFFFF"/>
                </a:solidFill>
                <a:latin typeface="Courier New"/>
                <a:cs typeface="Courier New"/>
              </a:rPr>
              <a:t>UNKNOWN</a:t>
            </a:r>
            <a:r>
              <a:rPr sz="1400" spc="-15" dirty="0">
                <a:solidFill>
                  <a:srgbClr val="FFFFFF"/>
                </a:solidFill>
                <a:latin typeface="Courier New"/>
                <a:cs typeface="Courier New"/>
              </a:rPr>
              <a:t> </a:t>
            </a:r>
            <a:r>
              <a:rPr sz="1400" spc="-10" dirty="0">
                <a:solidFill>
                  <a:srgbClr val="FFFFFF"/>
                </a:solidFill>
                <a:latin typeface="Courier New"/>
                <a:cs typeface="Courier New"/>
              </a:rPr>
              <a:t>WEAPON/OTHER WEAPON</a:t>
            </a:r>
            <a:endParaRPr sz="1400">
              <a:latin typeface="Courier New"/>
              <a:cs typeface="Courier New"/>
            </a:endParaRPr>
          </a:p>
        </p:txBody>
      </p:sp>
      <p:pic>
        <p:nvPicPr>
          <p:cNvPr id="5" name="object 5"/>
          <p:cNvPicPr/>
          <p:nvPr/>
        </p:nvPicPr>
        <p:blipFill>
          <a:blip r:embed="rId4" cstate="print"/>
          <a:stretch>
            <a:fillRect/>
          </a:stretch>
        </p:blipFill>
        <p:spPr>
          <a:xfrm>
            <a:off x="219825" y="248425"/>
            <a:ext cx="8704350" cy="1183199"/>
          </a:xfrm>
          <a:prstGeom prst="rect">
            <a:avLst/>
          </a:prstGeom>
        </p:spPr>
      </p:pic>
      <p:sp>
        <p:nvSpPr>
          <p:cNvPr id="6" name="object 6"/>
          <p:cNvSpPr txBox="1"/>
          <p:nvPr/>
        </p:nvSpPr>
        <p:spPr>
          <a:xfrm>
            <a:off x="495814"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7" name="object 7"/>
          <p:cNvSpPr txBox="1">
            <a:spLocks noGrp="1"/>
          </p:cNvSpPr>
          <p:nvPr>
            <p:ph type="dt" sz="half" idx="6"/>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dirty="0"/>
              <a:t>1</a:t>
            </a:r>
            <a:r>
              <a:rPr spc="-5" dirty="0"/>
              <a:t> </a:t>
            </a:r>
            <a:r>
              <a:rPr spc="-50" dirty="0"/>
              <a:t>1</a:t>
            </a:r>
          </a:p>
        </p:txBody>
      </p:sp>
      <p:sp>
        <p:nvSpPr>
          <p:cNvPr id="8" name="object 8"/>
          <p:cNvSpPr txBox="1">
            <a:spLocks noGrp="1"/>
          </p:cNvSpPr>
          <p:nvPr>
            <p:ph type="ftr" sz="quarter" idx="5"/>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spc="-50" dirty="0"/>
              <a:t>1</a:t>
            </a:r>
          </a:p>
        </p:txBody>
      </p:sp>
      <p:sp>
        <p:nvSpPr>
          <p:cNvPr id="9" name="object 9"/>
          <p:cNvSpPr txBox="1"/>
          <p:nvPr/>
        </p:nvSpPr>
        <p:spPr>
          <a:xfrm>
            <a:off x="2324615" y="4751885"/>
            <a:ext cx="1016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0" name="object 10"/>
          <p:cNvSpPr txBox="1"/>
          <p:nvPr/>
        </p:nvSpPr>
        <p:spPr>
          <a:xfrm>
            <a:off x="35438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1" name="object 11"/>
          <p:cNvSpPr txBox="1"/>
          <p:nvPr/>
        </p:nvSpPr>
        <p:spPr>
          <a:xfrm>
            <a:off x="4001015" y="4751885"/>
            <a:ext cx="7112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2" name="object 12"/>
          <p:cNvSpPr txBox="1"/>
          <p:nvPr/>
        </p:nvSpPr>
        <p:spPr>
          <a:xfrm>
            <a:off x="4915415" y="4751885"/>
            <a:ext cx="4064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3" name="object 13"/>
          <p:cNvSpPr txBox="1"/>
          <p:nvPr/>
        </p:nvSpPr>
        <p:spPr>
          <a:xfrm>
            <a:off x="55250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4" name="object 14"/>
          <p:cNvSpPr txBox="1"/>
          <p:nvPr/>
        </p:nvSpPr>
        <p:spPr>
          <a:xfrm>
            <a:off x="59822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5" name="object 15"/>
          <p:cNvSpPr txBox="1"/>
          <p:nvPr/>
        </p:nvSpPr>
        <p:spPr>
          <a:xfrm>
            <a:off x="70490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6" name="object 16"/>
          <p:cNvSpPr txBox="1"/>
          <p:nvPr/>
        </p:nvSpPr>
        <p:spPr>
          <a:xfrm>
            <a:off x="8115815"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3024" y="1392254"/>
            <a:ext cx="7454900" cy="229616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5EB2FC"/>
                </a:solidFill>
                <a:latin typeface="Courier New"/>
                <a:cs typeface="Courier New"/>
              </a:rPr>
              <a:t>1.</a:t>
            </a:r>
            <a:r>
              <a:rPr sz="1500" spc="-5" dirty="0">
                <a:solidFill>
                  <a:srgbClr val="5EB2FC"/>
                </a:solidFill>
                <a:latin typeface="Courier New"/>
                <a:cs typeface="Courier New"/>
              </a:rPr>
              <a:t> </a:t>
            </a:r>
            <a:r>
              <a:rPr sz="1500" dirty="0">
                <a:solidFill>
                  <a:srgbClr val="5EB2FC"/>
                </a:solidFill>
                <a:latin typeface="Courier New"/>
                <a:cs typeface="Courier New"/>
              </a:rPr>
              <a:t>1</a:t>
            </a:r>
            <a:r>
              <a:rPr sz="1500" spc="-5" dirty="0">
                <a:solidFill>
                  <a:srgbClr val="5EB2FC"/>
                </a:solidFill>
                <a:latin typeface="Courier New"/>
                <a:cs typeface="Courier New"/>
              </a:rPr>
              <a:t> </a:t>
            </a:r>
            <a:r>
              <a:rPr sz="1500" dirty="0">
                <a:solidFill>
                  <a:srgbClr val="5EB2FC"/>
                </a:solidFill>
                <a:latin typeface="Courier New"/>
                <a:cs typeface="Courier New"/>
              </a:rPr>
              <a:t>Sample</a:t>
            </a:r>
            <a:r>
              <a:rPr sz="1500" spc="-5" dirty="0">
                <a:solidFill>
                  <a:srgbClr val="5EB2FC"/>
                </a:solidFill>
                <a:latin typeface="Courier New"/>
                <a:cs typeface="Courier New"/>
              </a:rPr>
              <a:t> </a:t>
            </a:r>
            <a:r>
              <a:rPr sz="1500" dirty="0">
                <a:solidFill>
                  <a:srgbClr val="5EB2FC"/>
                </a:solidFill>
                <a:latin typeface="Courier New"/>
                <a:cs typeface="Courier New"/>
              </a:rPr>
              <a:t>Proportion</a:t>
            </a:r>
            <a:r>
              <a:rPr sz="1500" spc="-5" dirty="0">
                <a:solidFill>
                  <a:srgbClr val="5EB2FC"/>
                </a:solidFill>
                <a:latin typeface="Courier New"/>
                <a:cs typeface="Courier New"/>
              </a:rPr>
              <a:t> </a:t>
            </a:r>
            <a:r>
              <a:rPr sz="1500" spc="-20" dirty="0">
                <a:solidFill>
                  <a:srgbClr val="5EB2FC"/>
                </a:solidFill>
                <a:latin typeface="Courier New"/>
                <a:cs typeface="Courier New"/>
              </a:rPr>
              <a:t>test</a:t>
            </a:r>
            <a:endParaRPr sz="1500">
              <a:latin typeface="Courier New"/>
              <a:cs typeface="Courier New"/>
            </a:endParaRPr>
          </a:p>
          <a:p>
            <a:pPr marL="103505" algn="ctr">
              <a:lnSpc>
                <a:spcPct val="100000"/>
              </a:lnSpc>
              <a:spcBef>
                <a:spcPts val="1555"/>
              </a:spcBef>
            </a:pPr>
            <a:r>
              <a:rPr sz="1600" dirty="0">
                <a:solidFill>
                  <a:srgbClr val="5EB2FC"/>
                </a:solidFill>
                <a:latin typeface="Courier New"/>
                <a:cs typeface="Courier New"/>
              </a:rPr>
              <a:t>Data</a:t>
            </a:r>
            <a:r>
              <a:rPr sz="1600" spc="-45" dirty="0">
                <a:solidFill>
                  <a:srgbClr val="5EB2FC"/>
                </a:solidFill>
                <a:latin typeface="Courier New"/>
                <a:cs typeface="Courier New"/>
              </a:rPr>
              <a:t> </a:t>
            </a:r>
            <a:r>
              <a:rPr sz="1600" spc="-10" dirty="0">
                <a:solidFill>
                  <a:srgbClr val="5EB2FC"/>
                </a:solidFill>
                <a:latin typeface="Courier New"/>
                <a:cs typeface="Courier New"/>
              </a:rPr>
              <a:t>Implementation:</a:t>
            </a:r>
            <a:endParaRPr sz="1600">
              <a:latin typeface="Courier New"/>
              <a:cs typeface="Courier New"/>
            </a:endParaRPr>
          </a:p>
          <a:p>
            <a:pPr marL="12700" marR="5080">
              <a:lnSpc>
                <a:spcPct val="114999"/>
              </a:lnSpc>
              <a:spcBef>
                <a:spcPts val="980"/>
              </a:spcBef>
            </a:pPr>
            <a:r>
              <a:rPr sz="1300" dirty="0">
                <a:solidFill>
                  <a:srgbClr val="FFFFFF"/>
                </a:solidFill>
                <a:latin typeface="Courier New"/>
                <a:cs typeface="Courier New"/>
              </a:rPr>
              <a:t>For</a:t>
            </a:r>
            <a:r>
              <a:rPr sz="1300" spc="-5" dirty="0">
                <a:solidFill>
                  <a:srgbClr val="FFFFFF"/>
                </a:solidFill>
                <a:latin typeface="Courier New"/>
                <a:cs typeface="Courier New"/>
              </a:rPr>
              <a:t> </a:t>
            </a:r>
            <a:r>
              <a:rPr sz="1300" dirty="0">
                <a:solidFill>
                  <a:srgbClr val="FFFFFF"/>
                </a:solidFill>
                <a:latin typeface="Courier New"/>
                <a:cs typeface="Courier New"/>
              </a:rPr>
              <a:t>the</a:t>
            </a:r>
            <a:r>
              <a:rPr sz="1300" spc="-5" dirty="0">
                <a:solidFill>
                  <a:srgbClr val="FFFFFF"/>
                </a:solidFill>
                <a:latin typeface="Courier New"/>
                <a:cs typeface="Courier New"/>
              </a:rPr>
              <a:t> </a:t>
            </a:r>
            <a:r>
              <a:rPr sz="1300" dirty="0">
                <a:solidFill>
                  <a:srgbClr val="FFFFFF"/>
                </a:solidFill>
                <a:latin typeface="Courier New"/>
                <a:cs typeface="Courier New"/>
              </a:rPr>
              <a:t>given</a:t>
            </a:r>
            <a:r>
              <a:rPr sz="1300" spc="-5" dirty="0">
                <a:solidFill>
                  <a:srgbClr val="FFFFFF"/>
                </a:solidFill>
                <a:latin typeface="Courier New"/>
                <a:cs typeface="Courier New"/>
              </a:rPr>
              <a:t> </a:t>
            </a:r>
            <a:r>
              <a:rPr sz="1300" dirty="0">
                <a:solidFill>
                  <a:srgbClr val="FFFFFF"/>
                </a:solidFill>
                <a:latin typeface="Courier New"/>
                <a:cs typeface="Courier New"/>
              </a:rPr>
              <a:t>dataset,</a:t>
            </a:r>
            <a:r>
              <a:rPr sz="1300" spc="-5" dirty="0">
                <a:solidFill>
                  <a:srgbClr val="FFFFFF"/>
                </a:solidFill>
                <a:latin typeface="Courier New"/>
                <a:cs typeface="Courier New"/>
              </a:rPr>
              <a:t> </a:t>
            </a:r>
            <a:r>
              <a:rPr sz="1300" dirty="0">
                <a:solidFill>
                  <a:srgbClr val="FFFFFF"/>
                </a:solidFill>
                <a:latin typeface="Courier New"/>
                <a:cs typeface="Courier New"/>
              </a:rPr>
              <a:t>it</a:t>
            </a:r>
            <a:r>
              <a:rPr sz="1300" spc="-5" dirty="0">
                <a:solidFill>
                  <a:srgbClr val="FFFFFF"/>
                </a:solidFill>
                <a:latin typeface="Courier New"/>
                <a:cs typeface="Courier New"/>
              </a:rPr>
              <a:t> </a:t>
            </a:r>
            <a:r>
              <a:rPr sz="1300" dirty="0">
                <a:solidFill>
                  <a:srgbClr val="FFFFFF"/>
                </a:solidFill>
                <a:latin typeface="Courier New"/>
                <a:cs typeface="Courier New"/>
              </a:rPr>
              <a:t>is</a:t>
            </a:r>
            <a:r>
              <a:rPr sz="1300" spc="-5" dirty="0">
                <a:solidFill>
                  <a:srgbClr val="FFFFFF"/>
                </a:solidFill>
                <a:latin typeface="Courier New"/>
                <a:cs typeface="Courier New"/>
              </a:rPr>
              <a:t> </a:t>
            </a:r>
            <a:r>
              <a:rPr sz="1300" dirty="0">
                <a:solidFill>
                  <a:srgbClr val="FFFFFF"/>
                </a:solidFill>
                <a:latin typeface="Courier New"/>
                <a:cs typeface="Courier New"/>
              </a:rPr>
              <a:t>hypothesized</a:t>
            </a:r>
            <a:r>
              <a:rPr sz="1300" spc="-5" dirty="0">
                <a:solidFill>
                  <a:srgbClr val="FFFFFF"/>
                </a:solidFill>
                <a:latin typeface="Courier New"/>
                <a:cs typeface="Courier New"/>
              </a:rPr>
              <a:t> </a:t>
            </a:r>
            <a:r>
              <a:rPr sz="1300" dirty="0">
                <a:solidFill>
                  <a:srgbClr val="FFFFFF"/>
                </a:solidFill>
                <a:latin typeface="Courier New"/>
                <a:cs typeface="Courier New"/>
              </a:rPr>
              <a:t>that</a:t>
            </a:r>
            <a:r>
              <a:rPr sz="1300" spc="-5" dirty="0">
                <a:solidFill>
                  <a:srgbClr val="FFFFFF"/>
                </a:solidFill>
                <a:latin typeface="Courier New"/>
                <a:cs typeface="Courier New"/>
              </a:rPr>
              <a:t> </a:t>
            </a:r>
            <a:r>
              <a:rPr sz="1300" dirty="0">
                <a:solidFill>
                  <a:srgbClr val="FFFFFF"/>
                </a:solidFill>
                <a:latin typeface="Courier New"/>
                <a:cs typeface="Courier New"/>
              </a:rPr>
              <a:t>80%</a:t>
            </a:r>
            <a:r>
              <a:rPr sz="1300" spc="-5" dirty="0">
                <a:solidFill>
                  <a:srgbClr val="FFFFFF"/>
                </a:solidFill>
                <a:latin typeface="Courier New"/>
                <a:cs typeface="Courier New"/>
              </a:rPr>
              <a:t> </a:t>
            </a:r>
            <a:r>
              <a:rPr sz="1300" dirty="0">
                <a:solidFill>
                  <a:srgbClr val="FFFFFF"/>
                </a:solidFill>
                <a:latin typeface="Courier New"/>
                <a:cs typeface="Courier New"/>
              </a:rPr>
              <a:t>of</a:t>
            </a:r>
            <a:r>
              <a:rPr sz="1300" spc="-5" dirty="0">
                <a:solidFill>
                  <a:srgbClr val="FFFFFF"/>
                </a:solidFill>
                <a:latin typeface="Courier New"/>
                <a:cs typeface="Courier New"/>
              </a:rPr>
              <a:t> </a:t>
            </a:r>
            <a:r>
              <a:rPr sz="1300" dirty="0">
                <a:solidFill>
                  <a:srgbClr val="FFFFFF"/>
                </a:solidFill>
                <a:latin typeface="Courier New"/>
                <a:cs typeface="Courier New"/>
              </a:rPr>
              <a:t>crimes</a:t>
            </a:r>
            <a:r>
              <a:rPr sz="1300" spc="-5" dirty="0">
                <a:solidFill>
                  <a:srgbClr val="FFFFFF"/>
                </a:solidFill>
                <a:latin typeface="Courier New"/>
                <a:cs typeface="Courier New"/>
              </a:rPr>
              <a:t> </a:t>
            </a:r>
            <a:r>
              <a:rPr sz="1300" dirty="0">
                <a:solidFill>
                  <a:srgbClr val="FFFFFF"/>
                </a:solidFill>
                <a:latin typeface="Courier New"/>
                <a:cs typeface="Courier New"/>
              </a:rPr>
              <a:t>are</a:t>
            </a:r>
            <a:r>
              <a:rPr sz="1300" spc="-5" dirty="0">
                <a:solidFill>
                  <a:srgbClr val="FFFFFF"/>
                </a:solidFill>
                <a:latin typeface="Courier New"/>
                <a:cs typeface="Courier New"/>
              </a:rPr>
              <a:t> </a:t>
            </a:r>
            <a:r>
              <a:rPr sz="1300" spc="-10" dirty="0">
                <a:solidFill>
                  <a:srgbClr val="FFFFFF"/>
                </a:solidFill>
                <a:latin typeface="Courier New"/>
                <a:cs typeface="Courier New"/>
              </a:rPr>
              <a:t>committed </a:t>
            </a:r>
            <a:r>
              <a:rPr sz="1300" dirty="0">
                <a:solidFill>
                  <a:srgbClr val="FFFFFF"/>
                </a:solidFill>
                <a:latin typeface="Courier New"/>
                <a:cs typeface="Courier New"/>
              </a:rPr>
              <a:t>in</a:t>
            </a:r>
            <a:r>
              <a:rPr sz="1300" spc="-5" dirty="0">
                <a:solidFill>
                  <a:srgbClr val="FFFFFF"/>
                </a:solidFill>
                <a:latin typeface="Courier New"/>
                <a:cs typeface="Courier New"/>
              </a:rPr>
              <a:t> </a:t>
            </a:r>
            <a:r>
              <a:rPr sz="1300" dirty="0">
                <a:solidFill>
                  <a:srgbClr val="FFFFFF"/>
                </a:solidFill>
                <a:latin typeface="Courier New"/>
                <a:cs typeface="Courier New"/>
              </a:rPr>
              <a:t>'Central'</a:t>
            </a:r>
            <a:r>
              <a:rPr sz="1300" spc="-5" dirty="0">
                <a:solidFill>
                  <a:srgbClr val="FFFFFF"/>
                </a:solidFill>
                <a:latin typeface="Courier New"/>
                <a:cs typeface="Courier New"/>
              </a:rPr>
              <a:t> </a:t>
            </a:r>
            <a:r>
              <a:rPr sz="1300" dirty="0">
                <a:solidFill>
                  <a:srgbClr val="FFFFFF"/>
                </a:solidFill>
                <a:latin typeface="Courier New"/>
                <a:cs typeface="Courier New"/>
              </a:rPr>
              <a:t>area.</a:t>
            </a:r>
            <a:r>
              <a:rPr sz="1300" spc="-5" dirty="0">
                <a:solidFill>
                  <a:srgbClr val="FFFFFF"/>
                </a:solidFill>
                <a:latin typeface="Courier New"/>
                <a:cs typeface="Courier New"/>
              </a:rPr>
              <a:t> </a:t>
            </a:r>
            <a:r>
              <a:rPr sz="1300" dirty="0">
                <a:solidFill>
                  <a:srgbClr val="FFFFFF"/>
                </a:solidFill>
                <a:latin typeface="Courier New"/>
                <a:cs typeface="Courier New"/>
              </a:rPr>
              <a:t>Using</a:t>
            </a:r>
            <a:r>
              <a:rPr sz="1300" spc="-5" dirty="0">
                <a:solidFill>
                  <a:srgbClr val="FFFFFF"/>
                </a:solidFill>
                <a:latin typeface="Courier New"/>
                <a:cs typeface="Courier New"/>
              </a:rPr>
              <a:t> </a:t>
            </a:r>
            <a:r>
              <a:rPr sz="1300" dirty="0">
                <a:solidFill>
                  <a:srgbClr val="FFFFFF"/>
                </a:solidFill>
                <a:latin typeface="Courier New"/>
                <a:cs typeface="Courier New"/>
              </a:rPr>
              <a:t>proportion</a:t>
            </a:r>
            <a:r>
              <a:rPr sz="1300" spc="-5" dirty="0">
                <a:solidFill>
                  <a:srgbClr val="FFFFFF"/>
                </a:solidFill>
                <a:latin typeface="Courier New"/>
                <a:cs typeface="Courier New"/>
              </a:rPr>
              <a:t> </a:t>
            </a:r>
            <a:r>
              <a:rPr sz="1300" dirty="0">
                <a:solidFill>
                  <a:srgbClr val="FFFFFF"/>
                </a:solidFill>
                <a:latin typeface="Courier New"/>
                <a:cs typeface="Courier New"/>
              </a:rPr>
              <a:t>test</a:t>
            </a:r>
            <a:r>
              <a:rPr sz="1300" spc="-5" dirty="0">
                <a:solidFill>
                  <a:srgbClr val="FFFFFF"/>
                </a:solidFill>
                <a:latin typeface="Courier New"/>
                <a:cs typeface="Courier New"/>
              </a:rPr>
              <a:t> </a:t>
            </a:r>
            <a:r>
              <a:rPr sz="1300" dirty="0">
                <a:solidFill>
                  <a:srgbClr val="FFFFFF"/>
                </a:solidFill>
                <a:latin typeface="Courier New"/>
                <a:cs typeface="Courier New"/>
              </a:rPr>
              <a:t>verify</a:t>
            </a:r>
            <a:r>
              <a:rPr sz="1300" spc="-5" dirty="0">
                <a:solidFill>
                  <a:srgbClr val="FFFFFF"/>
                </a:solidFill>
                <a:latin typeface="Courier New"/>
                <a:cs typeface="Courier New"/>
              </a:rPr>
              <a:t> </a:t>
            </a:r>
            <a:r>
              <a:rPr sz="1300" dirty="0">
                <a:solidFill>
                  <a:srgbClr val="FFFFFF"/>
                </a:solidFill>
                <a:latin typeface="Courier New"/>
                <a:cs typeface="Courier New"/>
              </a:rPr>
              <a:t>the</a:t>
            </a:r>
            <a:r>
              <a:rPr sz="1300" spc="-5" dirty="0">
                <a:solidFill>
                  <a:srgbClr val="FFFFFF"/>
                </a:solidFill>
                <a:latin typeface="Courier New"/>
                <a:cs typeface="Courier New"/>
              </a:rPr>
              <a:t> </a:t>
            </a:r>
            <a:r>
              <a:rPr sz="1300" dirty="0">
                <a:solidFill>
                  <a:srgbClr val="FFFFFF"/>
                </a:solidFill>
                <a:latin typeface="Courier New"/>
                <a:cs typeface="Courier New"/>
              </a:rPr>
              <a:t>hypothesis</a:t>
            </a:r>
            <a:r>
              <a:rPr sz="1300" spc="-5" dirty="0">
                <a:solidFill>
                  <a:srgbClr val="FFFFFF"/>
                </a:solidFill>
                <a:latin typeface="Courier New"/>
                <a:cs typeface="Courier New"/>
              </a:rPr>
              <a:t> </a:t>
            </a:r>
            <a:r>
              <a:rPr sz="1300" dirty="0">
                <a:solidFill>
                  <a:srgbClr val="FFFFFF"/>
                </a:solidFill>
                <a:latin typeface="Courier New"/>
                <a:cs typeface="Courier New"/>
              </a:rPr>
              <a:t>for</a:t>
            </a:r>
            <a:r>
              <a:rPr sz="1300" spc="-5" dirty="0">
                <a:solidFill>
                  <a:srgbClr val="FFFFFF"/>
                </a:solidFill>
                <a:latin typeface="Courier New"/>
                <a:cs typeface="Courier New"/>
              </a:rPr>
              <a:t> </a:t>
            </a:r>
            <a:r>
              <a:rPr sz="1300" dirty="0">
                <a:solidFill>
                  <a:srgbClr val="FFFFFF"/>
                </a:solidFill>
                <a:latin typeface="Courier New"/>
                <a:cs typeface="Courier New"/>
              </a:rPr>
              <a:t>a</a:t>
            </a:r>
            <a:r>
              <a:rPr sz="1300" spc="-5" dirty="0">
                <a:solidFill>
                  <a:srgbClr val="FFFFFF"/>
                </a:solidFill>
                <a:latin typeface="Courier New"/>
                <a:cs typeface="Courier New"/>
              </a:rPr>
              <a:t> </a:t>
            </a:r>
            <a:r>
              <a:rPr sz="1300" spc="-10" dirty="0">
                <a:solidFill>
                  <a:srgbClr val="FFFFFF"/>
                </a:solidFill>
                <a:latin typeface="Courier New"/>
                <a:cs typeface="Courier New"/>
              </a:rPr>
              <a:t>sample </a:t>
            </a:r>
            <a:r>
              <a:rPr sz="1300" dirty="0">
                <a:solidFill>
                  <a:srgbClr val="FFFFFF"/>
                </a:solidFill>
                <a:latin typeface="Courier New"/>
                <a:cs typeface="Courier New"/>
              </a:rPr>
              <a:t>size</a:t>
            </a:r>
            <a:r>
              <a:rPr sz="1300" spc="-5" dirty="0">
                <a:solidFill>
                  <a:srgbClr val="FFFFFF"/>
                </a:solidFill>
                <a:latin typeface="Courier New"/>
                <a:cs typeface="Courier New"/>
              </a:rPr>
              <a:t> </a:t>
            </a:r>
            <a:r>
              <a:rPr sz="1300" dirty="0">
                <a:solidFill>
                  <a:srgbClr val="FFFFFF"/>
                </a:solidFill>
                <a:latin typeface="Courier New"/>
                <a:cs typeface="Courier New"/>
              </a:rPr>
              <a:t>of</a:t>
            </a:r>
            <a:r>
              <a:rPr sz="1300" spc="-5" dirty="0">
                <a:solidFill>
                  <a:srgbClr val="FFFFFF"/>
                </a:solidFill>
                <a:latin typeface="Courier New"/>
                <a:cs typeface="Courier New"/>
              </a:rPr>
              <a:t> </a:t>
            </a:r>
            <a:r>
              <a:rPr sz="1300" spc="-10" dirty="0">
                <a:solidFill>
                  <a:srgbClr val="FFFFFF"/>
                </a:solidFill>
                <a:latin typeface="Courier New"/>
                <a:cs typeface="Courier New"/>
              </a:rPr>
              <a:t>1000.</a:t>
            </a:r>
            <a:endParaRPr sz="1300">
              <a:latin typeface="Courier New"/>
              <a:cs typeface="Courier New"/>
            </a:endParaRPr>
          </a:p>
          <a:p>
            <a:pPr marL="12700">
              <a:lnSpc>
                <a:spcPct val="100000"/>
              </a:lnSpc>
              <a:spcBef>
                <a:spcPts val="1430"/>
              </a:spcBef>
            </a:pPr>
            <a:r>
              <a:rPr sz="1300" b="1" dirty="0">
                <a:solidFill>
                  <a:srgbClr val="FFFFFF"/>
                </a:solidFill>
                <a:latin typeface="Courier New"/>
                <a:cs typeface="Courier New"/>
              </a:rPr>
              <a:t>Null</a:t>
            </a:r>
            <a:r>
              <a:rPr sz="1300" b="1" spc="-10" dirty="0">
                <a:solidFill>
                  <a:srgbClr val="FFFFFF"/>
                </a:solidFill>
                <a:latin typeface="Courier New"/>
                <a:cs typeface="Courier New"/>
              </a:rPr>
              <a:t> </a:t>
            </a:r>
            <a:r>
              <a:rPr sz="1300" b="1" dirty="0">
                <a:solidFill>
                  <a:srgbClr val="FFFFFF"/>
                </a:solidFill>
                <a:latin typeface="Courier New"/>
                <a:cs typeface="Courier New"/>
              </a:rPr>
              <a:t>Hypothesis</a:t>
            </a:r>
            <a:r>
              <a:rPr sz="1300" dirty="0">
                <a:solidFill>
                  <a:srgbClr val="FFFFFF"/>
                </a:solidFill>
                <a:latin typeface="Courier New"/>
                <a:cs typeface="Courier New"/>
              </a:rPr>
              <a:t>:</a:t>
            </a:r>
            <a:r>
              <a:rPr sz="1300" spc="-5" dirty="0">
                <a:solidFill>
                  <a:srgbClr val="FFFFFF"/>
                </a:solidFill>
                <a:latin typeface="Courier New"/>
                <a:cs typeface="Courier New"/>
              </a:rPr>
              <a:t> </a:t>
            </a:r>
            <a:r>
              <a:rPr sz="1400" dirty="0">
                <a:solidFill>
                  <a:srgbClr val="FFFFFF"/>
                </a:solidFill>
                <a:latin typeface="Courier New"/>
                <a:cs typeface="Courier New"/>
              </a:rPr>
              <a:t>Hypothesized</a:t>
            </a:r>
            <a:r>
              <a:rPr sz="1400" spc="-5" dirty="0">
                <a:solidFill>
                  <a:srgbClr val="FFFFFF"/>
                </a:solidFill>
                <a:latin typeface="Courier New"/>
                <a:cs typeface="Courier New"/>
              </a:rPr>
              <a:t> </a:t>
            </a:r>
            <a:r>
              <a:rPr sz="1400" dirty="0">
                <a:solidFill>
                  <a:srgbClr val="FFFFFF"/>
                </a:solidFill>
                <a:latin typeface="Courier New"/>
                <a:cs typeface="Courier New"/>
              </a:rPr>
              <a:t>proportion</a:t>
            </a:r>
            <a:r>
              <a:rPr sz="1400" spc="-5" dirty="0">
                <a:solidFill>
                  <a:srgbClr val="FFFFFF"/>
                </a:solidFill>
                <a:latin typeface="Courier New"/>
                <a:cs typeface="Courier New"/>
              </a:rPr>
              <a:t> </a:t>
            </a:r>
            <a:r>
              <a:rPr sz="1400" dirty="0">
                <a:solidFill>
                  <a:srgbClr val="FFFFFF"/>
                </a:solidFill>
                <a:latin typeface="Courier New"/>
                <a:cs typeface="Courier New"/>
              </a:rPr>
              <a:t>(p)</a:t>
            </a:r>
            <a:r>
              <a:rPr sz="1400" spc="-5" dirty="0">
                <a:solidFill>
                  <a:srgbClr val="FFFFFF"/>
                </a:solidFill>
                <a:latin typeface="Courier New"/>
                <a:cs typeface="Courier New"/>
              </a:rPr>
              <a:t> </a:t>
            </a:r>
            <a:r>
              <a:rPr sz="1400" dirty="0">
                <a:solidFill>
                  <a:srgbClr val="FFFFFF"/>
                </a:solidFill>
                <a:latin typeface="Courier New"/>
                <a:cs typeface="Courier New"/>
              </a:rPr>
              <a:t>=</a:t>
            </a:r>
            <a:r>
              <a:rPr sz="1400" spc="-5" dirty="0">
                <a:solidFill>
                  <a:srgbClr val="FFFFFF"/>
                </a:solidFill>
                <a:latin typeface="Courier New"/>
                <a:cs typeface="Courier New"/>
              </a:rPr>
              <a:t> </a:t>
            </a:r>
            <a:r>
              <a:rPr sz="1400" spc="-25" dirty="0">
                <a:solidFill>
                  <a:srgbClr val="FFFFFF"/>
                </a:solidFill>
                <a:latin typeface="Courier New"/>
                <a:cs typeface="Courier New"/>
              </a:rPr>
              <a:t>0.8</a:t>
            </a:r>
            <a:endParaRPr sz="1400">
              <a:latin typeface="Courier New"/>
              <a:cs typeface="Courier New"/>
            </a:endParaRPr>
          </a:p>
          <a:p>
            <a:pPr marL="12700">
              <a:lnSpc>
                <a:spcPct val="100000"/>
              </a:lnSpc>
              <a:spcBef>
                <a:spcPts val="1450"/>
              </a:spcBef>
            </a:pPr>
            <a:r>
              <a:rPr sz="1300" b="1" dirty="0">
                <a:solidFill>
                  <a:srgbClr val="FFFFFF"/>
                </a:solidFill>
                <a:latin typeface="Courier New"/>
                <a:cs typeface="Courier New"/>
              </a:rPr>
              <a:t>Alternate</a:t>
            </a:r>
            <a:r>
              <a:rPr sz="1300" b="1" spc="-10" dirty="0">
                <a:solidFill>
                  <a:srgbClr val="FFFFFF"/>
                </a:solidFill>
                <a:latin typeface="Courier New"/>
                <a:cs typeface="Courier New"/>
              </a:rPr>
              <a:t> </a:t>
            </a:r>
            <a:r>
              <a:rPr sz="1300" b="1" dirty="0">
                <a:solidFill>
                  <a:srgbClr val="FFFFFF"/>
                </a:solidFill>
                <a:latin typeface="Courier New"/>
                <a:cs typeface="Courier New"/>
              </a:rPr>
              <a:t>Hypothesis</a:t>
            </a:r>
            <a:r>
              <a:rPr sz="1300" dirty="0">
                <a:solidFill>
                  <a:srgbClr val="FFFFFF"/>
                </a:solidFill>
                <a:latin typeface="Courier New"/>
                <a:cs typeface="Courier New"/>
              </a:rPr>
              <a:t>:</a:t>
            </a:r>
            <a:r>
              <a:rPr sz="1300" spc="-10" dirty="0">
                <a:solidFill>
                  <a:srgbClr val="FFFFFF"/>
                </a:solidFill>
                <a:latin typeface="Courier New"/>
                <a:cs typeface="Courier New"/>
              </a:rPr>
              <a:t> </a:t>
            </a:r>
            <a:r>
              <a:rPr sz="1400" dirty="0">
                <a:solidFill>
                  <a:srgbClr val="FFFFFF"/>
                </a:solidFill>
                <a:latin typeface="Courier New"/>
                <a:cs typeface="Courier New"/>
              </a:rPr>
              <a:t>Hypothesized</a:t>
            </a:r>
            <a:r>
              <a:rPr sz="1400" spc="-5" dirty="0">
                <a:solidFill>
                  <a:srgbClr val="FFFFFF"/>
                </a:solidFill>
                <a:latin typeface="Courier New"/>
                <a:cs typeface="Courier New"/>
              </a:rPr>
              <a:t> </a:t>
            </a:r>
            <a:r>
              <a:rPr sz="1400" dirty="0">
                <a:solidFill>
                  <a:srgbClr val="FFFFFF"/>
                </a:solidFill>
                <a:latin typeface="Courier New"/>
                <a:cs typeface="Courier New"/>
              </a:rPr>
              <a:t>proportion</a:t>
            </a:r>
            <a:r>
              <a:rPr sz="1400" spc="-10" dirty="0">
                <a:solidFill>
                  <a:srgbClr val="FFFFFF"/>
                </a:solidFill>
                <a:latin typeface="Courier New"/>
                <a:cs typeface="Courier New"/>
              </a:rPr>
              <a:t> </a:t>
            </a:r>
            <a:r>
              <a:rPr sz="1400" dirty="0">
                <a:solidFill>
                  <a:srgbClr val="FFFFFF"/>
                </a:solidFill>
                <a:latin typeface="Courier New"/>
                <a:cs typeface="Courier New"/>
              </a:rPr>
              <a:t>(p)</a:t>
            </a:r>
            <a:r>
              <a:rPr sz="1400" spc="-10" dirty="0">
                <a:solidFill>
                  <a:srgbClr val="FFFFFF"/>
                </a:solidFill>
                <a:latin typeface="Courier New"/>
                <a:cs typeface="Courier New"/>
              </a:rPr>
              <a:t> </a:t>
            </a:r>
            <a:r>
              <a:rPr sz="1400" dirty="0">
                <a:solidFill>
                  <a:srgbClr val="FFFFFF"/>
                </a:solidFill>
                <a:latin typeface="Courier New"/>
                <a:cs typeface="Courier New"/>
              </a:rPr>
              <a:t>!=</a:t>
            </a:r>
            <a:r>
              <a:rPr sz="1400" spc="-5" dirty="0">
                <a:solidFill>
                  <a:srgbClr val="FFFFFF"/>
                </a:solidFill>
                <a:latin typeface="Courier New"/>
                <a:cs typeface="Courier New"/>
              </a:rPr>
              <a:t> </a:t>
            </a:r>
            <a:r>
              <a:rPr sz="1400" dirty="0">
                <a:solidFill>
                  <a:srgbClr val="FFFFFF"/>
                </a:solidFill>
                <a:latin typeface="Courier New"/>
                <a:cs typeface="Courier New"/>
              </a:rPr>
              <a:t>0.8</a:t>
            </a:r>
            <a:r>
              <a:rPr sz="1300" dirty="0">
                <a:solidFill>
                  <a:srgbClr val="FFFFFF"/>
                </a:solidFill>
                <a:latin typeface="Courier New"/>
                <a:cs typeface="Courier New"/>
              </a:rPr>
              <a:t>0</a:t>
            </a:r>
            <a:r>
              <a:rPr sz="1300" spc="-10" dirty="0">
                <a:solidFill>
                  <a:srgbClr val="FFFFFF"/>
                </a:solidFill>
                <a:latin typeface="Courier New"/>
                <a:cs typeface="Courier New"/>
              </a:rPr>
              <a:t> </a:t>
            </a:r>
            <a:r>
              <a:rPr sz="1300" dirty="0">
                <a:solidFill>
                  <a:srgbClr val="FFFFFF"/>
                </a:solidFill>
                <a:latin typeface="Courier New"/>
                <a:cs typeface="Courier New"/>
              </a:rPr>
              <a:t>(Two</a:t>
            </a:r>
            <a:r>
              <a:rPr sz="1300" spc="-5" dirty="0">
                <a:solidFill>
                  <a:srgbClr val="FFFFFF"/>
                </a:solidFill>
                <a:latin typeface="Courier New"/>
                <a:cs typeface="Courier New"/>
              </a:rPr>
              <a:t> </a:t>
            </a:r>
            <a:r>
              <a:rPr sz="1300" spc="-10" dirty="0">
                <a:solidFill>
                  <a:srgbClr val="FFFFFF"/>
                </a:solidFill>
                <a:latin typeface="Courier New"/>
                <a:cs typeface="Courier New"/>
              </a:rPr>
              <a:t>Tailed)</a:t>
            </a:r>
            <a:endParaRPr sz="1300">
              <a:latin typeface="Courier New"/>
              <a:cs typeface="Courier New"/>
            </a:endParaRPr>
          </a:p>
        </p:txBody>
      </p:sp>
      <p:sp>
        <p:nvSpPr>
          <p:cNvPr id="4" name="object 4"/>
          <p:cNvSpPr txBox="1"/>
          <p:nvPr/>
        </p:nvSpPr>
        <p:spPr>
          <a:xfrm>
            <a:off x="495814"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5" name="object 5"/>
          <p:cNvSpPr txBox="1">
            <a:spLocks noGrp="1"/>
          </p:cNvSpPr>
          <p:nvPr>
            <p:ph type="dt" sz="half" idx="6"/>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dirty="0"/>
              <a:t>1</a:t>
            </a:r>
            <a:r>
              <a:rPr spc="-5" dirty="0"/>
              <a:t> </a:t>
            </a:r>
            <a:r>
              <a:rPr spc="-50" dirty="0"/>
              <a:t>1</a:t>
            </a:r>
          </a:p>
        </p:txBody>
      </p:sp>
      <p:sp>
        <p:nvSpPr>
          <p:cNvPr id="6" name="object 6"/>
          <p:cNvSpPr txBox="1">
            <a:spLocks noGrp="1"/>
          </p:cNvSpPr>
          <p:nvPr>
            <p:ph type="ftr" sz="quarter" idx="5"/>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spc="-50" dirty="0"/>
              <a:t>1</a:t>
            </a:r>
          </a:p>
        </p:txBody>
      </p:sp>
      <p:sp>
        <p:nvSpPr>
          <p:cNvPr id="7" name="object 7"/>
          <p:cNvSpPr txBox="1"/>
          <p:nvPr/>
        </p:nvSpPr>
        <p:spPr>
          <a:xfrm>
            <a:off x="2324615" y="4751885"/>
            <a:ext cx="1016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8" name="object 8"/>
          <p:cNvSpPr txBox="1"/>
          <p:nvPr/>
        </p:nvSpPr>
        <p:spPr>
          <a:xfrm>
            <a:off x="35438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9" name="object 9"/>
          <p:cNvSpPr txBox="1"/>
          <p:nvPr/>
        </p:nvSpPr>
        <p:spPr>
          <a:xfrm>
            <a:off x="4001015" y="4751885"/>
            <a:ext cx="7112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0" name="object 10"/>
          <p:cNvSpPr txBox="1"/>
          <p:nvPr/>
        </p:nvSpPr>
        <p:spPr>
          <a:xfrm>
            <a:off x="4915415" y="4751885"/>
            <a:ext cx="4064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1" name="object 11"/>
          <p:cNvSpPr txBox="1"/>
          <p:nvPr/>
        </p:nvSpPr>
        <p:spPr>
          <a:xfrm>
            <a:off x="55250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2" name="object 12"/>
          <p:cNvSpPr txBox="1"/>
          <p:nvPr/>
        </p:nvSpPr>
        <p:spPr>
          <a:xfrm>
            <a:off x="59822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3" name="object 13"/>
          <p:cNvSpPr txBox="1"/>
          <p:nvPr/>
        </p:nvSpPr>
        <p:spPr>
          <a:xfrm>
            <a:off x="70490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4" name="object 14"/>
          <p:cNvSpPr txBox="1"/>
          <p:nvPr/>
        </p:nvSpPr>
        <p:spPr>
          <a:xfrm>
            <a:off x="8115815"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3" name="object 3"/>
          <p:cNvSpPr txBox="1">
            <a:spLocks noGrp="1"/>
          </p:cNvSpPr>
          <p:nvPr>
            <p:ph type="title"/>
          </p:nvPr>
        </p:nvSpPr>
        <p:spPr>
          <a:xfrm>
            <a:off x="793024" y="540010"/>
            <a:ext cx="6814184" cy="528320"/>
          </a:xfrm>
          <a:prstGeom prst="rect">
            <a:avLst/>
          </a:prstGeom>
        </p:spPr>
        <p:txBody>
          <a:bodyPr vert="horz" wrap="square" lIns="0" tIns="12700" rIns="0" bIns="0" rtlCol="0">
            <a:spAutoFit/>
          </a:bodyPr>
          <a:lstStyle/>
          <a:p>
            <a:pPr marL="12700">
              <a:lnSpc>
                <a:spcPct val="100000"/>
              </a:lnSpc>
              <a:spcBef>
                <a:spcPts val="100"/>
              </a:spcBef>
            </a:pPr>
            <a:r>
              <a:rPr sz="3300" spc="280" dirty="0">
                <a:latin typeface="Arial MT"/>
                <a:cs typeface="Arial MT"/>
              </a:rPr>
              <a:t>&lt;/</a:t>
            </a:r>
            <a:r>
              <a:rPr sz="3300" spc="-50" dirty="0">
                <a:latin typeface="Arial MT"/>
                <a:cs typeface="Arial MT"/>
              </a:rPr>
              <a:t> </a:t>
            </a:r>
            <a:r>
              <a:rPr sz="3300" spc="50" dirty="0">
                <a:solidFill>
                  <a:srgbClr val="FFFFFF"/>
                </a:solidFill>
                <a:latin typeface="Arial MT"/>
                <a:cs typeface="Arial MT"/>
              </a:rPr>
              <a:t>Data</a:t>
            </a:r>
            <a:r>
              <a:rPr sz="3300" spc="-45" dirty="0">
                <a:solidFill>
                  <a:srgbClr val="FFFFFF"/>
                </a:solidFill>
                <a:latin typeface="Arial MT"/>
                <a:cs typeface="Arial MT"/>
              </a:rPr>
              <a:t> </a:t>
            </a:r>
            <a:r>
              <a:rPr sz="3300" spc="110" dirty="0">
                <a:solidFill>
                  <a:srgbClr val="FFFFFF"/>
                </a:solidFill>
                <a:latin typeface="Arial MT"/>
                <a:cs typeface="Arial MT"/>
              </a:rPr>
              <a:t>Implementation</a:t>
            </a:r>
            <a:r>
              <a:rPr sz="3300" spc="-45" dirty="0">
                <a:solidFill>
                  <a:srgbClr val="FFFFFF"/>
                </a:solidFill>
                <a:latin typeface="Arial MT"/>
                <a:cs typeface="Arial MT"/>
              </a:rPr>
              <a:t> </a:t>
            </a:r>
            <a:r>
              <a:rPr sz="3300" spc="310" dirty="0">
                <a:solidFill>
                  <a:srgbClr val="FFFFFF"/>
                </a:solidFill>
                <a:latin typeface="Arial MT"/>
                <a:cs typeface="Arial MT"/>
              </a:rPr>
              <a:t>þ</a:t>
            </a:r>
            <a:r>
              <a:rPr sz="3300" spc="-45" dirty="0">
                <a:solidFill>
                  <a:srgbClr val="FFFFFF"/>
                </a:solidFill>
                <a:latin typeface="Arial MT"/>
                <a:cs typeface="Arial MT"/>
              </a:rPr>
              <a:t> </a:t>
            </a:r>
            <a:r>
              <a:rPr sz="3300" spc="65" dirty="0">
                <a:solidFill>
                  <a:srgbClr val="FFFFFF"/>
                </a:solidFill>
                <a:latin typeface="Arial MT"/>
                <a:cs typeface="Arial MT"/>
              </a:rPr>
              <a:t>Analysis</a:t>
            </a:r>
            <a:endParaRPr sz="3300">
              <a:latin typeface="Arial MT"/>
              <a:cs typeface="Arial M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92748" y="1068463"/>
            <a:ext cx="558800" cy="238760"/>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FFFFFF"/>
                </a:solidFill>
                <a:latin typeface="Courier New"/>
                <a:cs typeface="Courier New"/>
              </a:rPr>
              <a:t>Code:</a:t>
            </a:r>
            <a:endParaRPr sz="1400">
              <a:latin typeface="Courier New"/>
              <a:cs typeface="Courier New"/>
            </a:endParaRPr>
          </a:p>
        </p:txBody>
      </p:sp>
      <p:pic>
        <p:nvPicPr>
          <p:cNvPr id="3" name="object 3"/>
          <p:cNvPicPr/>
          <p:nvPr/>
        </p:nvPicPr>
        <p:blipFill>
          <a:blip r:embed="rId2" cstate="print"/>
          <a:stretch>
            <a:fillRect/>
          </a:stretch>
        </p:blipFill>
        <p:spPr>
          <a:xfrm>
            <a:off x="152400" y="1485775"/>
            <a:ext cx="8839199" cy="2294719"/>
          </a:xfrm>
          <a:prstGeom prst="rect">
            <a:avLst/>
          </a:prstGeom>
        </p:spPr>
      </p:pic>
      <p:sp>
        <p:nvSpPr>
          <p:cNvPr id="4" name="object 4"/>
          <p:cNvSpPr txBox="1"/>
          <p:nvPr/>
        </p:nvSpPr>
        <p:spPr>
          <a:xfrm>
            <a:off x="495814"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5" name="object 5"/>
          <p:cNvSpPr txBox="1">
            <a:spLocks noGrp="1"/>
          </p:cNvSpPr>
          <p:nvPr>
            <p:ph type="dt" sz="half" idx="6"/>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dirty="0"/>
              <a:t>1</a:t>
            </a:r>
            <a:r>
              <a:rPr spc="-5" dirty="0"/>
              <a:t> </a:t>
            </a:r>
            <a:r>
              <a:rPr spc="-50" dirty="0"/>
              <a:t>1</a:t>
            </a:r>
          </a:p>
        </p:txBody>
      </p:sp>
      <p:sp>
        <p:nvSpPr>
          <p:cNvPr id="6" name="object 6"/>
          <p:cNvSpPr txBox="1">
            <a:spLocks noGrp="1"/>
          </p:cNvSpPr>
          <p:nvPr>
            <p:ph type="ftr" sz="quarter" idx="5"/>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spc="-50" dirty="0"/>
              <a:t>1</a:t>
            </a:r>
          </a:p>
        </p:txBody>
      </p:sp>
      <p:sp>
        <p:nvSpPr>
          <p:cNvPr id="7" name="object 7"/>
          <p:cNvSpPr txBox="1"/>
          <p:nvPr/>
        </p:nvSpPr>
        <p:spPr>
          <a:xfrm>
            <a:off x="2324615" y="4751885"/>
            <a:ext cx="1016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8" name="object 8"/>
          <p:cNvSpPr txBox="1"/>
          <p:nvPr/>
        </p:nvSpPr>
        <p:spPr>
          <a:xfrm>
            <a:off x="35438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9" name="object 9"/>
          <p:cNvSpPr txBox="1"/>
          <p:nvPr/>
        </p:nvSpPr>
        <p:spPr>
          <a:xfrm>
            <a:off x="4001015" y="4751885"/>
            <a:ext cx="7112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0" name="object 10"/>
          <p:cNvSpPr txBox="1"/>
          <p:nvPr/>
        </p:nvSpPr>
        <p:spPr>
          <a:xfrm>
            <a:off x="4915415" y="4751885"/>
            <a:ext cx="4064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1" name="object 11"/>
          <p:cNvSpPr txBox="1"/>
          <p:nvPr/>
        </p:nvSpPr>
        <p:spPr>
          <a:xfrm>
            <a:off x="55250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2" name="object 12"/>
          <p:cNvSpPr txBox="1"/>
          <p:nvPr/>
        </p:nvSpPr>
        <p:spPr>
          <a:xfrm>
            <a:off x="59822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3" name="object 13"/>
          <p:cNvSpPr txBox="1"/>
          <p:nvPr/>
        </p:nvSpPr>
        <p:spPr>
          <a:xfrm>
            <a:off x="70490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4" name="object 14"/>
          <p:cNvSpPr txBox="1"/>
          <p:nvPr/>
        </p:nvSpPr>
        <p:spPr>
          <a:xfrm>
            <a:off x="8115815"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56935" y="616346"/>
            <a:ext cx="1610360"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5EB2FC"/>
                </a:solidFill>
                <a:latin typeface="Courier New"/>
                <a:cs typeface="Courier New"/>
              </a:rPr>
              <a:t>Data</a:t>
            </a:r>
            <a:r>
              <a:rPr sz="1600" spc="-45" dirty="0">
                <a:solidFill>
                  <a:srgbClr val="5EB2FC"/>
                </a:solidFill>
                <a:latin typeface="Courier New"/>
                <a:cs typeface="Courier New"/>
              </a:rPr>
              <a:t> </a:t>
            </a:r>
            <a:r>
              <a:rPr sz="1600" spc="-10" dirty="0">
                <a:solidFill>
                  <a:srgbClr val="5EB2FC"/>
                </a:solidFill>
                <a:latin typeface="Courier New"/>
                <a:cs typeface="Courier New"/>
              </a:rPr>
              <a:t>Analysis</a:t>
            </a:r>
            <a:endParaRPr sz="1600">
              <a:latin typeface="Courier New"/>
              <a:cs typeface="Courier New"/>
            </a:endParaRPr>
          </a:p>
        </p:txBody>
      </p:sp>
      <p:sp>
        <p:nvSpPr>
          <p:cNvPr id="3" name="object 3"/>
          <p:cNvSpPr txBox="1"/>
          <p:nvPr/>
        </p:nvSpPr>
        <p:spPr>
          <a:xfrm>
            <a:off x="4239426" y="3160538"/>
            <a:ext cx="665480"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FFFF"/>
                </a:solidFill>
                <a:latin typeface="Courier New"/>
                <a:cs typeface="Courier New"/>
              </a:rPr>
              <a:t>Output</a:t>
            </a:r>
            <a:endParaRPr sz="1400">
              <a:latin typeface="Courier New"/>
              <a:cs typeface="Courier New"/>
            </a:endParaRPr>
          </a:p>
        </p:txBody>
      </p:sp>
      <p:pic>
        <p:nvPicPr>
          <p:cNvPr id="4" name="object 4"/>
          <p:cNvPicPr/>
          <p:nvPr/>
        </p:nvPicPr>
        <p:blipFill>
          <a:blip r:embed="rId2" cstate="print"/>
          <a:stretch>
            <a:fillRect/>
          </a:stretch>
        </p:blipFill>
        <p:spPr>
          <a:xfrm>
            <a:off x="578512" y="1045250"/>
            <a:ext cx="7986974" cy="1993161"/>
          </a:xfrm>
          <a:prstGeom prst="rect">
            <a:avLst/>
          </a:prstGeom>
        </p:spPr>
      </p:pic>
      <p:pic>
        <p:nvPicPr>
          <p:cNvPr id="5" name="object 5"/>
          <p:cNvPicPr/>
          <p:nvPr/>
        </p:nvPicPr>
        <p:blipFill>
          <a:blip r:embed="rId3" cstate="print"/>
          <a:stretch>
            <a:fillRect/>
          </a:stretch>
        </p:blipFill>
        <p:spPr>
          <a:xfrm>
            <a:off x="304250" y="3551050"/>
            <a:ext cx="8515348" cy="559249"/>
          </a:xfrm>
          <a:prstGeom prst="rect">
            <a:avLst/>
          </a:prstGeom>
        </p:spPr>
      </p:pic>
      <p:sp>
        <p:nvSpPr>
          <p:cNvPr id="6" name="object 6"/>
          <p:cNvSpPr txBox="1"/>
          <p:nvPr/>
        </p:nvSpPr>
        <p:spPr>
          <a:xfrm>
            <a:off x="495814"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7" name="object 7"/>
          <p:cNvSpPr txBox="1">
            <a:spLocks noGrp="1"/>
          </p:cNvSpPr>
          <p:nvPr>
            <p:ph type="dt" sz="half" idx="6"/>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dirty="0"/>
              <a:t>1</a:t>
            </a:r>
            <a:r>
              <a:rPr spc="-5" dirty="0"/>
              <a:t> </a:t>
            </a:r>
            <a:r>
              <a:rPr spc="-50" dirty="0"/>
              <a:t>1</a:t>
            </a:r>
          </a:p>
        </p:txBody>
      </p:sp>
      <p:sp>
        <p:nvSpPr>
          <p:cNvPr id="8" name="object 8"/>
          <p:cNvSpPr txBox="1">
            <a:spLocks noGrp="1"/>
          </p:cNvSpPr>
          <p:nvPr>
            <p:ph type="ftr" sz="quarter" idx="5"/>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spc="-50" dirty="0"/>
              <a:t>1</a:t>
            </a:r>
          </a:p>
        </p:txBody>
      </p:sp>
      <p:sp>
        <p:nvSpPr>
          <p:cNvPr id="9" name="object 9"/>
          <p:cNvSpPr txBox="1"/>
          <p:nvPr/>
        </p:nvSpPr>
        <p:spPr>
          <a:xfrm>
            <a:off x="2324615" y="4751885"/>
            <a:ext cx="1016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0" name="object 10"/>
          <p:cNvSpPr txBox="1"/>
          <p:nvPr/>
        </p:nvSpPr>
        <p:spPr>
          <a:xfrm>
            <a:off x="35438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1" name="object 11"/>
          <p:cNvSpPr txBox="1"/>
          <p:nvPr/>
        </p:nvSpPr>
        <p:spPr>
          <a:xfrm>
            <a:off x="4001015" y="4751885"/>
            <a:ext cx="7112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2" name="object 12"/>
          <p:cNvSpPr txBox="1"/>
          <p:nvPr/>
        </p:nvSpPr>
        <p:spPr>
          <a:xfrm>
            <a:off x="4915415" y="4751885"/>
            <a:ext cx="4064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3" name="object 13"/>
          <p:cNvSpPr txBox="1"/>
          <p:nvPr/>
        </p:nvSpPr>
        <p:spPr>
          <a:xfrm>
            <a:off x="55250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4" name="object 14"/>
          <p:cNvSpPr txBox="1"/>
          <p:nvPr/>
        </p:nvSpPr>
        <p:spPr>
          <a:xfrm>
            <a:off x="59822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5" name="object 15"/>
          <p:cNvSpPr txBox="1"/>
          <p:nvPr/>
        </p:nvSpPr>
        <p:spPr>
          <a:xfrm>
            <a:off x="70490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6" name="object 16"/>
          <p:cNvSpPr txBox="1"/>
          <p:nvPr/>
        </p:nvSpPr>
        <p:spPr>
          <a:xfrm>
            <a:off x="8115815"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3024" y="1112704"/>
            <a:ext cx="2082800" cy="254000"/>
          </a:xfrm>
          <a:prstGeom prst="rect">
            <a:avLst/>
          </a:prstGeom>
        </p:spPr>
        <p:txBody>
          <a:bodyPr vert="horz" wrap="square" lIns="0" tIns="12700" rIns="0" bIns="0" rtlCol="0">
            <a:spAutoFit/>
          </a:bodyPr>
          <a:lstStyle/>
          <a:p>
            <a:pPr marL="12700">
              <a:lnSpc>
                <a:spcPct val="100000"/>
              </a:lnSpc>
              <a:spcBef>
                <a:spcPts val="100"/>
              </a:spcBef>
            </a:pPr>
            <a:r>
              <a:rPr dirty="0"/>
              <a:t>2.</a:t>
            </a:r>
            <a:r>
              <a:rPr spc="-5" dirty="0"/>
              <a:t> </a:t>
            </a:r>
            <a:r>
              <a:rPr dirty="0"/>
              <a:t>1</a:t>
            </a:r>
            <a:r>
              <a:rPr spc="-5" dirty="0"/>
              <a:t> </a:t>
            </a:r>
            <a:r>
              <a:rPr dirty="0"/>
              <a:t>sample</a:t>
            </a:r>
            <a:r>
              <a:rPr spc="-5" dirty="0"/>
              <a:t> </a:t>
            </a:r>
            <a:r>
              <a:rPr dirty="0"/>
              <a:t>Z</a:t>
            </a:r>
            <a:r>
              <a:rPr spc="-5" dirty="0"/>
              <a:t> </a:t>
            </a:r>
            <a:r>
              <a:rPr spc="-20" dirty="0"/>
              <a:t>test</a:t>
            </a:r>
          </a:p>
        </p:txBody>
      </p:sp>
      <p:sp>
        <p:nvSpPr>
          <p:cNvPr id="4" name="object 4"/>
          <p:cNvSpPr txBox="1"/>
          <p:nvPr/>
        </p:nvSpPr>
        <p:spPr>
          <a:xfrm>
            <a:off x="495814"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5" name="object 5"/>
          <p:cNvSpPr txBox="1">
            <a:spLocks noGrp="1"/>
          </p:cNvSpPr>
          <p:nvPr>
            <p:ph type="dt" sz="half" idx="6"/>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dirty="0"/>
              <a:t>1</a:t>
            </a:r>
            <a:r>
              <a:rPr spc="-5" dirty="0"/>
              <a:t> </a:t>
            </a:r>
            <a:r>
              <a:rPr spc="-50" dirty="0"/>
              <a:t>1</a:t>
            </a:r>
          </a:p>
        </p:txBody>
      </p:sp>
      <p:sp>
        <p:nvSpPr>
          <p:cNvPr id="6" name="object 6"/>
          <p:cNvSpPr txBox="1">
            <a:spLocks noGrp="1"/>
          </p:cNvSpPr>
          <p:nvPr>
            <p:ph type="ftr" sz="quarter" idx="5"/>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spc="-50" dirty="0"/>
              <a:t>1</a:t>
            </a:r>
          </a:p>
        </p:txBody>
      </p:sp>
      <p:sp>
        <p:nvSpPr>
          <p:cNvPr id="7" name="object 7"/>
          <p:cNvSpPr txBox="1"/>
          <p:nvPr/>
        </p:nvSpPr>
        <p:spPr>
          <a:xfrm>
            <a:off x="2324615" y="4751885"/>
            <a:ext cx="1016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8" name="object 8"/>
          <p:cNvSpPr txBox="1"/>
          <p:nvPr/>
        </p:nvSpPr>
        <p:spPr>
          <a:xfrm>
            <a:off x="35438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9" name="object 9"/>
          <p:cNvSpPr txBox="1"/>
          <p:nvPr/>
        </p:nvSpPr>
        <p:spPr>
          <a:xfrm>
            <a:off x="4001015" y="4751885"/>
            <a:ext cx="7112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0" name="object 10"/>
          <p:cNvSpPr txBox="1"/>
          <p:nvPr/>
        </p:nvSpPr>
        <p:spPr>
          <a:xfrm>
            <a:off x="4915415" y="4751885"/>
            <a:ext cx="4064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1" name="object 11"/>
          <p:cNvSpPr txBox="1"/>
          <p:nvPr/>
        </p:nvSpPr>
        <p:spPr>
          <a:xfrm>
            <a:off x="55250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2" name="object 12"/>
          <p:cNvSpPr txBox="1"/>
          <p:nvPr/>
        </p:nvSpPr>
        <p:spPr>
          <a:xfrm>
            <a:off x="59822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3" name="object 13"/>
          <p:cNvSpPr txBox="1"/>
          <p:nvPr/>
        </p:nvSpPr>
        <p:spPr>
          <a:xfrm>
            <a:off x="70490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4" name="object 14"/>
          <p:cNvSpPr txBox="1"/>
          <p:nvPr/>
        </p:nvSpPr>
        <p:spPr>
          <a:xfrm>
            <a:off x="8115815"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3" name="object 3"/>
          <p:cNvSpPr txBox="1"/>
          <p:nvPr/>
        </p:nvSpPr>
        <p:spPr>
          <a:xfrm>
            <a:off x="793024" y="1569397"/>
            <a:ext cx="7386320" cy="1922780"/>
          </a:xfrm>
          <a:prstGeom prst="rect">
            <a:avLst/>
          </a:prstGeom>
        </p:spPr>
        <p:txBody>
          <a:bodyPr vert="horz" wrap="square" lIns="0" tIns="12700" rIns="0" bIns="0" rtlCol="0">
            <a:spAutoFit/>
          </a:bodyPr>
          <a:lstStyle/>
          <a:p>
            <a:pPr marL="2559685">
              <a:lnSpc>
                <a:spcPct val="100000"/>
              </a:lnSpc>
              <a:spcBef>
                <a:spcPts val="100"/>
              </a:spcBef>
            </a:pPr>
            <a:r>
              <a:rPr sz="1600" dirty="0">
                <a:solidFill>
                  <a:srgbClr val="5EB2FC"/>
                </a:solidFill>
                <a:latin typeface="Courier New"/>
                <a:cs typeface="Courier New"/>
              </a:rPr>
              <a:t>Data</a:t>
            </a:r>
            <a:r>
              <a:rPr sz="1600" spc="-45" dirty="0">
                <a:solidFill>
                  <a:srgbClr val="5EB2FC"/>
                </a:solidFill>
                <a:latin typeface="Courier New"/>
                <a:cs typeface="Courier New"/>
              </a:rPr>
              <a:t> </a:t>
            </a:r>
            <a:r>
              <a:rPr sz="1600" spc="-10" dirty="0">
                <a:solidFill>
                  <a:srgbClr val="5EB2FC"/>
                </a:solidFill>
                <a:latin typeface="Courier New"/>
                <a:cs typeface="Courier New"/>
              </a:rPr>
              <a:t>Implementation:</a:t>
            </a:r>
            <a:endParaRPr sz="1600">
              <a:latin typeface="Courier New"/>
              <a:cs typeface="Courier New"/>
            </a:endParaRPr>
          </a:p>
          <a:p>
            <a:pPr marL="12700" marR="5080">
              <a:lnSpc>
                <a:spcPct val="114999"/>
              </a:lnSpc>
              <a:spcBef>
                <a:spcPts val="955"/>
              </a:spcBef>
              <a:tabLst>
                <a:tab pos="1612265" algn="l"/>
              </a:tabLst>
            </a:pPr>
            <a:r>
              <a:rPr sz="1400" dirty="0">
                <a:solidFill>
                  <a:srgbClr val="FFFFFF"/>
                </a:solidFill>
                <a:latin typeface="Courier New"/>
                <a:cs typeface="Courier New"/>
              </a:rPr>
              <a:t>From</a:t>
            </a:r>
            <a:r>
              <a:rPr sz="1400" spc="-5" dirty="0">
                <a:solidFill>
                  <a:srgbClr val="FFFFFF"/>
                </a:solidFill>
                <a:latin typeface="Courier New"/>
                <a:cs typeface="Courier New"/>
              </a:rPr>
              <a:t> </a:t>
            </a:r>
            <a:r>
              <a:rPr sz="1400" dirty="0">
                <a:solidFill>
                  <a:srgbClr val="FFFFFF"/>
                </a:solidFill>
                <a:latin typeface="Courier New"/>
                <a:cs typeface="Courier New"/>
              </a:rPr>
              <a:t>the</a:t>
            </a:r>
            <a:r>
              <a:rPr sz="1400" spc="-5" dirty="0">
                <a:solidFill>
                  <a:srgbClr val="FFFFFF"/>
                </a:solidFill>
                <a:latin typeface="Courier New"/>
                <a:cs typeface="Courier New"/>
              </a:rPr>
              <a:t> </a:t>
            </a:r>
            <a:r>
              <a:rPr sz="1400" dirty="0">
                <a:solidFill>
                  <a:srgbClr val="FFFFFF"/>
                </a:solidFill>
                <a:latin typeface="Courier New"/>
                <a:cs typeface="Courier New"/>
              </a:rPr>
              <a:t>cleaned</a:t>
            </a:r>
            <a:r>
              <a:rPr sz="1400" spc="-5" dirty="0">
                <a:solidFill>
                  <a:srgbClr val="FFFFFF"/>
                </a:solidFill>
                <a:latin typeface="Courier New"/>
                <a:cs typeface="Courier New"/>
              </a:rPr>
              <a:t> </a:t>
            </a:r>
            <a:r>
              <a:rPr sz="1400" dirty="0">
                <a:solidFill>
                  <a:srgbClr val="FFFFFF"/>
                </a:solidFill>
                <a:latin typeface="Courier New"/>
                <a:cs typeface="Courier New"/>
              </a:rPr>
              <a:t>dataset,</a:t>
            </a:r>
            <a:r>
              <a:rPr sz="1400" spc="-5" dirty="0">
                <a:solidFill>
                  <a:srgbClr val="FFFFFF"/>
                </a:solidFill>
                <a:latin typeface="Courier New"/>
                <a:cs typeface="Courier New"/>
              </a:rPr>
              <a:t> </a:t>
            </a:r>
            <a:r>
              <a:rPr sz="1400" dirty="0">
                <a:solidFill>
                  <a:srgbClr val="FFFFFF"/>
                </a:solidFill>
                <a:latin typeface="Courier New"/>
                <a:cs typeface="Courier New"/>
              </a:rPr>
              <a:t>mean</a:t>
            </a:r>
            <a:r>
              <a:rPr sz="1400" spc="-5" dirty="0">
                <a:solidFill>
                  <a:srgbClr val="FFFFFF"/>
                </a:solidFill>
                <a:latin typeface="Courier New"/>
                <a:cs typeface="Courier New"/>
              </a:rPr>
              <a:t> </a:t>
            </a:r>
            <a:r>
              <a:rPr sz="1400" dirty="0">
                <a:solidFill>
                  <a:srgbClr val="FFFFFF"/>
                </a:solidFill>
                <a:latin typeface="Courier New"/>
                <a:cs typeface="Courier New"/>
              </a:rPr>
              <a:t>victim</a:t>
            </a:r>
            <a:r>
              <a:rPr sz="1400" spc="-5" dirty="0">
                <a:solidFill>
                  <a:srgbClr val="FFFFFF"/>
                </a:solidFill>
                <a:latin typeface="Courier New"/>
                <a:cs typeface="Courier New"/>
              </a:rPr>
              <a:t> </a:t>
            </a:r>
            <a:r>
              <a:rPr sz="1400" dirty="0">
                <a:solidFill>
                  <a:srgbClr val="FFFFFF"/>
                </a:solidFill>
                <a:latin typeface="Courier New"/>
                <a:cs typeface="Courier New"/>
              </a:rPr>
              <a:t>age</a:t>
            </a:r>
            <a:r>
              <a:rPr sz="1400" spc="-5" dirty="0">
                <a:solidFill>
                  <a:srgbClr val="FFFFFF"/>
                </a:solidFill>
                <a:latin typeface="Courier New"/>
                <a:cs typeface="Courier New"/>
              </a:rPr>
              <a:t> </a:t>
            </a:r>
            <a:r>
              <a:rPr sz="1400" dirty="0">
                <a:solidFill>
                  <a:srgbClr val="FFFFFF"/>
                </a:solidFill>
                <a:latin typeface="Courier New"/>
                <a:cs typeface="Courier New"/>
              </a:rPr>
              <a:t>is</a:t>
            </a:r>
            <a:r>
              <a:rPr sz="1400" spc="-5" dirty="0">
                <a:solidFill>
                  <a:srgbClr val="FFFFFF"/>
                </a:solidFill>
                <a:latin typeface="Courier New"/>
                <a:cs typeface="Courier New"/>
              </a:rPr>
              <a:t> </a:t>
            </a:r>
            <a:r>
              <a:rPr sz="1400" dirty="0">
                <a:solidFill>
                  <a:srgbClr val="FFFFFF"/>
                </a:solidFill>
                <a:latin typeface="Courier New"/>
                <a:cs typeface="Courier New"/>
              </a:rPr>
              <a:t>36.5618</a:t>
            </a:r>
            <a:r>
              <a:rPr sz="1400" spc="-5" dirty="0">
                <a:solidFill>
                  <a:srgbClr val="FFFFFF"/>
                </a:solidFill>
                <a:latin typeface="Courier New"/>
                <a:cs typeface="Courier New"/>
              </a:rPr>
              <a:t> </a:t>
            </a:r>
            <a:r>
              <a:rPr sz="1400" dirty="0">
                <a:solidFill>
                  <a:srgbClr val="FFFFFF"/>
                </a:solidFill>
                <a:latin typeface="Courier New"/>
                <a:cs typeface="Courier New"/>
              </a:rPr>
              <a:t>years</a:t>
            </a:r>
            <a:r>
              <a:rPr sz="1400" spc="-5" dirty="0">
                <a:solidFill>
                  <a:srgbClr val="FFFFFF"/>
                </a:solidFill>
                <a:latin typeface="Courier New"/>
                <a:cs typeface="Courier New"/>
              </a:rPr>
              <a:t> </a:t>
            </a:r>
            <a:r>
              <a:rPr sz="1400" dirty="0">
                <a:solidFill>
                  <a:srgbClr val="FFFFFF"/>
                </a:solidFill>
                <a:latin typeface="Courier New"/>
                <a:cs typeface="Courier New"/>
              </a:rPr>
              <a:t>with</a:t>
            </a:r>
            <a:r>
              <a:rPr sz="1400" spc="-5" dirty="0">
                <a:solidFill>
                  <a:srgbClr val="FFFFFF"/>
                </a:solidFill>
                <a:latin typeface="Courier New"/>
                <a:cs typeface="Courier New"/>
              </a:rPr>
              <a:t> </a:t>
            </a:r>
            <a:r>
              <a:rPr sz="1400" spc="-25" dirty="0">
                <a:solidFill>
                  <a:srgbClr val="FFFFFF"/>
                </a:solidFill>
                <a:latin typeface="Courier New"/>
                <a:cs typeface="Courier New"/>
              </a:rPr>
              <a:t>std </a:t>
            </a:r>
            <a:r>
              <a:rPr sz="1400" dirty="0">
                <a:solidFill>
                  <a:srgbClr val="FFFFFF"/>
                </a:solidFill>
                <a:latin typeface="Courier New"/>
                <a:cs typeface="Courier New"/>
              </a:rPr>
              <a:t>dev</a:t>
            </a:r>
            <a:r>
              <a:rPr sz="1400" spc="-15" dirty="0">
                <a:solidFill>
                  <a:srgbClr val="FFFFFF"/>
                </a:solidFill>
                <a:latin typeface="Courier New"/>
                <a:cs typeface="Courier New"/>
              </a:rPr>
              <a:t> </a:t>
            </a:r>
            <a:r>
              <a:rPr sz="1400" dirty="0">
                <a:solidFill>
                  <a:srgbClr val="FFFFFF"/>
                </a:solidFill>
                <a:latin typeface="Courier New"/>
                <a:cs typeface="Courier New"/>
              </a:rPr>
              <a:t>of</a:t>
            </a:r>
            <a:r>
              <a:rPr sz="1400" spc="-5" dirty="0">
                <a:solidFill>
                  <a:srgbClr val="FFFFFF"/>
                </a:solidFill>
                <a:latin typeface="Courier New"/>
                <a:cs typeface="Courier New"/>
              </a:rPr>
              <a:t> </a:t>
            </a:r>
            <a:r>
              <a:rPr sz="1400" spc="-10" dirty="0">
                <a:solidFill>
                  <a:srgbClr val="FFFFFF"/>
                </a:solidFill>
                <a:latin typeface="Courier New"/>
                <a:cs typeface="Courier New"/>
              </a:rPr>
              <a:t>15.57.</a:t>
            </a:r>
            <a:r>
              <a:rPr sz="1400" dirty="0">
                <a:solidFill>
                  <a:srgbClr val="FFFFFF"/>
                </a:solidFill>
                <a:latin typeface="Courier New"/>
                <a:cs typeface="Courier New"/>
              </a:rPr>
              <a:t>	Can</a:t>
            </a:r>
            <a:r>
              <a:rPr sz="1400" spc="-15" dirty="0">
                <a:solidFill>
                  <a:srgbClr val="FFFFFF"/>
                </a:solidFill>
                <a:latin typeface="Courier New"/>
                <a:cs typeface="Courier New"/>
              </a:rPr>
              <a:t> </a:t>
            </a:r>
            <a:r>
              <a:rPr sz="1400" dirty="0">
                <a:solidFill>
                  <a:srgbClr val="FFFFFF"/>
                </a:solidFill>
                <a:latin typeface="Courier New"/>
                <a:cs typeface="Courier New"/>
              </a:rPr>
              <a:t>we</a:t>
            </a:r>
            <a:r>
              <a:rPr sz="1400" spc="-5" dirty="0">
                <a:solidFill>
                  <a:srgbClr val="FFFFFF"/>
                </a:solidFill>
                <a:latin typeface="Courier New"/>
                <a:cs typeface="Courier New"/>
              </a:rPr>
              <a:t> </a:t>
            </a:r>
            <a:r>
              <a:rPr sz="1400" dirty="0">
                <a:solidFill>
                  <a:srgbClr val="FFFFFF"/>
                </a:solidFill>
                <a:latin typeface="Courier New"/>
                <a:cs typeface="Courier New"/>
              </a:rPr>
              <a:t>assume</a:t>
            </a:r>
            <a:r>
              <a:rPr sz="1400" spc="-5" dirty="0">
                <a:solidFill>
                  <a:srgbClr val="FFFFFF"/>
                </a:solidFill>
                <a:latin typeface="Courier New"/>
                <a:cs typeface="Courier New"/>
              </a:rPr>
              <a:t> </a:t>
            </a:r>
            <a:r>
              <a:rPr sz="1400" dirty="0">
                <a:solidFill>
                  <a:srgbClr val="FFFFFF"/>
                </a:solidFill>
                <a:latin typeface="Courier New"/>
                <a:cs typeface="Courier New"/>
              </a:rPr>
              <a:t>the</a:t>
            </a:r>
            <a:r>
              <a:rPr sz="1400" spc="-5" dirty="0">
                <a:solidFill>
                  <a:srgbClr val="FFFFFF"/>
                </a:solidFill>
                <a:latin typeface="Courier New"/>
                <a:cs typeface="Courier New"/>
              </a:rPr>
              <a:t> </a:t>
            </a:r>
            <a:r>
              <a:rPr sz="1400" dirty="0">
                <a:solidFill>
                  <a:srgbClr val="FFFFFF"/>
                </a:solidFill>
                <a:latin typeface="Courier New"/>
                <a:cs typeface="Courier New"/>
              </a:rPr>
              <a:t>mean</a:t>
            </a:r>
            <a:r>
              <a:rPr sz="1400" spc="-5" dirty="0">
                <a:solidFill>
                  <a:srgbClr val="FFFFFF"/>
                </a:solidFill>
                <a:latin typeface="Courier New"/>
                <a:cs typeface="Courier New"/>
              </a:rPr>
              <a:t> </a:t>
            </a:r>
            <a:r>
              <a:rPr sz="1400" dirty="0">
                <a:solidFill>
                  <a:srgbClr val="FFFFFF"/>
                </a:solidFill>
                <a:latin typeface="Courier New"/>
                <a:cs typeface="Courier New"/>
              </a:rPr>
              <a:t>age</a:t>
            </a:r>
            <a:r>
              <a:rPr sz="1400" spc="-5" dirty="0">
                <a:solidFill>
                  <a:srgbClr val="FFFFFF"/>
                </a:solidFill>
                <a:latin typeface="Courier New"/>
                <a:cs typeface="Courier New"/>
              </a:rPr>
              <a:t> </a:t>
            </a:r>
            <a:r>
              <a:rPr sz="1400" dirty="0">
                <a:solidFill>
                  <a:srgbClr val="FFFFFF"/>
                </a:solidFill>
                <a:latin typeface="Courier New"/>
                <a:cs typeface="Courier New"/>
              </a:rPr>
              <a:t>for</a:t>
            </a:r>
            <a:r>
              <a:rPr sz="1400" spc="-5" dirty="0">
                <a:solidFill>
                  <a:srgbClr val="FFFFFF"/>
                </a:solidFill>
                <a:latin typeface="Courier New"/>
                <a:cs typeface="Courier New"/>
              </a:rPr>
              <a:t> </a:t>
            </a:r>
            <a:r>
              <a:rPr sz="1400" dirty="0">
                <a:solidFill>
                  <a:srgbClr val="FFFFFF"/>
                </a:solidFill>
                <a:latin typeface="Courier New"/>
                <a:cs typeface="Courier New"/>
              </a:rPr>
              <a:t>the</a:t>
            </a:r>
            <a:r>
              <a:rPr sz="1400" spc="-5" dirty="0">
                <a:solidFill>
                  <a:srgbClr val="FFFFFF"/>
                </a:solidFill>
                <a:latin typeface="Courier New"/>
                <a:cs typeface="Courier New"/>
              </a:rPr>
              <a:t> </a:t>
            </a:r>
            <a:r>
              <a:rPr sz="1400" dirty="0">
                <a:solidFill>
                  <a:srgbClr val="FFFFFF"/>
                </a:solidFill>
                <a:latin typeface="Courier New"/>
                <a:cs typeface="Courier New"/>
              </a:rPr>
              <a:t>first</a:t>
            </a:r>
            <a:r>
              <a:rPr sz="1400" spc="-5" dirty="0">
                <a:solidFill>
                  <a:srgbClr val="FFFFFF"/>
                </a:solidFill>
                <a:latin typeface="Courier New"/>
                <a:cs typeface="Courier New"/>
              </a:rPr>
              <a:t> </a:t>
            </a:r>
            <a:r>
              <a:rPr sz="1400" dirty="0">
                <a:solidFill>
                  <a:srgbClr val="FFFFFF"/>
                </a:solidFill>
                <a:latin typeface="Courier New"/>
                <a:cs typeface="Courier New"/>
              </a:rPr>
              <a:t>10000</a:t>
            </a:r>
            <a:r>
              <a:rPr sz="1400" spc="-5" dirty="0">
                <a:solidFill>
                  <a:srgbClr val="FFFFFF"/>
                </a:solidFill>
                <a:latin typeface="Courier New"/>
                <a:cs typeface="Courier New"/>
              </a:rPr>
              <a:t> </a:t>
            </a:r>
            <a:r>
              <a:rPr sz="1400" spc="-10" dirty="0">
                <a:solidFill>
                  <a:srgbClr val="FFFFFF"/>
                </a:solidFill>
                <a:latin typeface="Courier New"/>
                <a:cs typeface="Courier New"/>
              </a:rPr>
              <a:t>victims </a:t>
            </a:r>
            <a:r>
              <a:rPr sz="1400" dirty="0">
                <a:solidFill>
                  <a:srgbClr val="FFFFFF"/>
                </a:solidFill>
                <a:latin typeface="Courier New"/>
                <a:cs typeface="Courier New"/>
              </a:rPr>
              <a:t>be</a:t>
            </a:r>
            <a:r>
              <a:rPr sz="1400" spc="-5" dirty="0">
                <a:solidFill>
                  <a:srgbClr val="FFFFFF"/>
                </a:solidFill>
                <a:latin typeface="Courier New"/>
                <a:cs typeface="Courier New"/>
              </a:rPr>
              <a:t> </a:t>
            </a:r>
            <a:r>
              <a:rPr sz="1400" dirty="0">
                <a:solidFill>
                  <a:srgbClr val="FFFFFF"/>
                </a:solidFill>
                <a:latin typeface="Courier New"/>
                <a:cs typeface="Courier New"/>
              </a:rPr>
              <a:t>40</a:t>
            </a:r>
            <a:r>
              <a:rPr sz="1400" spc="-5" dirty="0">
                <a:solidFill>
                  <a:srgbClr val="FFFFFF"/>
                </a:solidFill>
                <a:latin typeface="Courier New"/>
                <a:cs typeface="Courier New"/>
              </a:rPr>
              <a:t> </a:t>
            </a:r>
            <a:r>
              <a:rPr sz="1400" dirty="0">
                <a:solidFill>
                  <a:srgbClr val="FFFFFF"/>
                </a:solidFill>
                <a:latin typeface="Courier New"/>
                <a:cs typeface="Courier New"/>
              </a:rPr>
              <a:t>years</a:t>
            </a:r>
            <a:r>
              <a:rPr sz="1400" spc="-5" dirty="0">
                <a:solidFill>
                  <a:srgbClr val="FFFFFF"/>
                </a:solidFill>
                <a:latin typeface="Courier New"/>
                <a:cs typeface="Courier New"/>
              </a:rPr>
              <a:t> </a:t>
            </a:r>
            <a:r>
              <a:rPr sz="1400" spc="-10" dirty="0">
                <a:solidFill>
                  <a:srgbClr val="FFFFFF"/>
                </a:solidFill>
                <a:latin typeface="Courier New"/>
                <a:cs typeface="Courier New"/>
              </a:rPr>
              <a:t>where?</a:t>
            </a:r>
            <a:endParaRPr sz="1400">
              <a:latin typeface="Courier New"/>
              <a:cs typeface="Courier New"/>
            </a:endParaRPr>
          </a:p>
          <a:p>
            <a:pPr marL="12700">
              <a:lnSpc>
                <a:spcPct val="100000"/>
              </a:lnSpc>
              <a:spcBef>
                <a:spcPts val="1450"/>
              </a:spcBef>
            </a:pPr>
            <a:r>
              <a:rPr sz="1400" b="1" dirty="0">
                <a:solidFill>
                  <a:srgbClr val="FFFFFF"/>
                </a:solidFill>
                <a:latin typeface="Courier New"/>
                <a:cs typeface="Courier New"/>
              </a:rPr>
              <a:t>Null</a:t>
            </a:r>
            <a:r>
              <a:rPr sz="1400" b="1" spc="-10" dirty="0">
                <a:solidFill>
                  <a:srgbClr val="FFFFFF"/>
                </a:solidFill>
                <a:latin typeface="Courier New"/>
                <a:cs typeface="Courier New"/>
              </a:rPr>
              <a:t> </a:t>
            </a:r>
            <a:r>
              <a:rPr sz="1400" b="1" dirty="0">
                <a:solidFill>
                  <a:srgbClr val="FFFFFF"/>
                </a:solidFill>
                <a:latin typeface="Courier New"/>
                <a:cs typeface="Courier New"/>
              </a:rPr>
              <a:t>Hypothesis</a:t>
            </a:r>
            <a:r>
              <a:rPr sz="1400" dirty="0">
                <a:solidFill>
                  <a:srgbClr val="FFFFFF"/>
                </a:solidFill>
                <a:latin typeface="Courier New"/>
                <a:cs typeface="Courier New"/>
              </a:rPr>
              <a:t>:</a:t>
            </a:r>
            <a:r>
              <a:rPr sz="1400" spc="-5" dirty="0">
                <a:solidFill>
                  <a:srgbClr val="FFFFFF"/>
                </a:solidFill>
                <a:latin typeface="Courier New"/>
                <a:cs typeface="Courier New"/>
              </a:rPr>
              <a:t> </a:t>
            </a:r>
            <a:r>
              <a:rPr sz="1400" dirty="0">
                <a:solidFill>
                  <a:srgbClr val="FFFFFF"/>
                </a:solidFill>
                <a:latin typeface="Courier New"/>
                <a:cs typeface="Courier New"/>
              </a:rPr>
              <a:t>Mean</a:t>
            </a:r>
            <a:r>
              <a:rPr sz="1400" spc="-5" dirty="0">
                <a:solidFill>
                  <a:srgbClr val="FFFFFF"/>
                </a:solidFill>
                <a:latin typeface="Courier New"/>
                <a:cs typeface="Courier New"/>
              </a:rPr>
              <a:t> </a:t>
            </a:r>
            <a:r>
              <a:rPr sz="1400" dirty="0">
                <a:solidFill>
                  <a:srgbClr val="FFFFFF"/>
                </a:solidFill>
                <a:latin typeface="Courier New"/>
                <a:cs typeface="Courier New"/>
              </a:rPr>
              <a:t>victim</a:t>
            </a:r>
            <a:r>
              <a:rPr sz="1400" spc="-10" dirty="0">
                <a:solidFill>
                  <a:srgbClr val="FFFFFF"/>
                </a:solidFill>
                <a:latin typeface="Courier New"/>
                <a:cs typeface="Courier New"/>
              </a:rPr>
              <a:t> </a:t>
            </a:r>
            <a:r>
              <a:rPr sz="1400" dirty="0">
                <a:solidFill>
                  <a:srgbClr val="FFFFFF"/>
                </a:solidFill>
                <a:latin typeface="Courier New"/>
                <a:cs typeface="Courier New"/>
              </a:rPr>
              <a:t>age</a:t>
            </a:r>
            <a:r>
              <a:rPr sz="1400" spc="-5" dirty="0">
                <a:solidFill>
                  <a:srgbClr val="FFFFFF"/>
                </a:solidFill>
                <a:latin typeface="Courier New"/>
                <a:cs typeface="Courier New"/>
              </a:rPr>
              <a:t> </a:t>
            </a:r>
            <a:r>
              <a:rPr sz="1400" dirty="0">
                <a:solidFill>
                  <a:srgbClr val="FFFFFF"/>
                </a:solidFill>
                <a:latin typeface="Courier New"/>
                <a:cs typeface="Courier New"/>
              </a:rPr>
              <a:t>=</a:t>
            </a:r>
            <a:r>
              <a:rPr sz="1400" spc="-5" dirty="0">
                <a:solidFill>
                  <a:srgbClr val="FFFFFF"/>
                </a:solidFill>
                <a:latin typeface="Courier New"/>
                <a:cs typeface="Courier New"/>
              </a:rPr>
              <a:t> </a:t>
            </a:r>
            <a:r>
              <a:rPr sz="1400" spc="-25" dirty="0">
                <a:solidFill>
                  <a:srgbClr val="FFFFFF"/>
                </a:solidFill>
                <a:latin typeface="Courier New"/>
                <a:cs typeface="Courier New"/>
              </a:rPr>
              <a:t>40</a:t>
            </a:r>
            <a:endParaRPr sz="1400">
              <a:latin typeface="Courier New"/>
              <a:cs typeface="Courier New"/>
            </a:endParaRPr>
          </a:p>
          <a:p>
            <a:pPr marL="12700">
              <a:lnSpc>
                <a:spcPct val="100000"/>
              </a:lnSpc>
              <a:spcBef>
                <a:spcPts val="1455"/>
              </a:spcBef>
            </a:pPr>
            <a:r>
              <a:rPr sz="1400" b="1" dirty="0">
                <a:solidFill>
                  <a:srgbClr val="FFFFFF"/>
                </a:solidFill>
                <a:latin typeface="Courier New"/>
                <a:cs typeface="Courier New"/>
              </a:rPr>
              <a:t>Alternate</a:t>
            </a:r>
            <a:r>
              <a:rPr sz="1400" b="1" spc="-10" dirty="0">
                <a:solidFill>
                  <a:srgbClr val="FFFFFF"/>
                </a:solidFill>
                <a:latin typeface="Courier New"/>
                <a:cs typeface="Courier New"/>
              </a:rPr>
              <a:t> </a:t>
            </a:r>
            <a:r>
              <a:rPr sz="1400" b="1" dirty="0">
                <a:solidFill>
                  <a:srgbClr val="FFFFFF"/>
                </a:solidFill>
                <a:latin typeface="Courier New"/>
                <a:cs typeface="Courier New"/>
              </a:rPr>
              <a:t>Hypothesis</a:t>
            </a:r>
            <a:r>
              <a:rPr sz="1400" dirty="0">
                <a:solidFill>
                  <a:srgbClr val="FFFFFF"/>
                </a:solidFill>
                <a:latin typeface="Courier New"/>
                <a:cs typeface="Courier New"/>
              </a:rPr>
              <a:t>:</a:t>
            </a:r>
            <a:r>
              <a:rPr sz="1400" spc="-5" dirty="0">
                <a:solidFill>
                  <a:srgbClr val="FFFFFF"/>
                </a:solidFill>
                <a:latin typeface="Courier New"/>
                <a:cs typeface="Courier New"/>
              </a:rPr>
              <a:t> </a:t>
            </a:r>
            <a:r>
              <a:rPr sz="1400" dirty="0">
                <a:solidFill>
                  <a:srgbClr val="FFFFFF"/>
                </a:solidFill>
                <a:latin typeface="Courier New"/>
                <a:cs typeface="Courier New"/>
              </a:rPr>
              <a:t>Mean</a:t>
            </a:r>
            <a:r>
              <a:rPr sz="1400" spc="-5" dirty="0">
                <a:solidFill>
                  <a:srgbClr val="FFFFFF"/>
                </a:solidFill>
                <a:latin typeface="Courier New"/>
                <a:cs typeface="Courier New"/>
              </a:rPr>
              <a:t> </a:t>
            </a:r>
            <a:r>
              <a:rPr sz="1400" dirty="0">
                <a:solidFill>
                  <a:srgbClr val="FFFFFF"/>
                </a:solidFill>
                <a:latin typeface="Courier New"/>
                <a:cs typeface="Courier New"/>
              </a:rPr>
              <a:t>victim</a:t>
            </a:r>
            <a:r>
              <a:rPr sz="1400" spc="-10" dirty="0">
                <a:solidFill>
                  <a:srgbClr val="FFFFFF"/>
                </a:solidFill>
                <a:latin typeface="Courier New"/>
                <a:cs typeface="Courier New"/>
              </a:rPr>
              <a:t> </a:t>
            </a:r>
            <a:r>
              <a:rPr sz="1400" dirty="0">
                <a:solidFill>
                  <a:srgbClr val="FFFFFF"/>
                </a:solidFill>
                <a:latin typeface="Courier New"/>
                <a:cs typeface="Courier New"/>
              </a:rPr>
              <a:t>age</a:t>
            </a:r>
            <a:r>
              <a:rPr sz="1400" spc="-5" dirty="0">
                <a:solidFill>
                  <a:srgbClr val="FFFFFF"/>
                </a:solidFill>
                <a:latin typeface="Courier New"/>
                <a:cs typeface="Courier New"/>
              </a:rPr>
              <a:t> </a:t>
            </a:r>
            <a:r>
              <a:rPr sz="1400" dirty="0">
                <a:solidFill>
                  <a:srgbClr val="FFFFFF"/>
                </a:solidFill>
                <a:latin typeface="Courier New"/>
                <a:cs typeface="Courier New"/>
              </a:rPr>
              <a:t>!=40</a:t>
            </a:r>
            <a:r>
              <a:rPr sz="1400" spc="-5" dirty="0">
                <a:solidFill>
                  <a:srgbClr val="FFFFFF"/>
                </a:solidFill>
                <a:latin typeface="Courier New"/>
                <a:cs typeface="Courier New"/>
              </a:rPr>
              <a:t> </a:t>
            </a:r>
            <a:r>
              <a:rPr sz="1400" dirty="0">
                <a:solidFill>
                  <a:srgbClr val="FFFFFF"/>
                </a:solidFill>
                <a:latin typeface="Courier New"/>
                <a:cs typeface="Courier New"/>
              </a:rPr>
              <a:t>(Two</a:t>
            </a:r>
            <a:r>
              <a:rPr sz="1400" spc="-5" dirty="0">
                <a:solidFill>
                  <a:srgbClr val="FFFFFF"/>
                </a:solidFill>
                <a:latin typeface="Courier New"/>
                <a:cs typeface="Courier New"/>
              </a:rPr>
              <a:t> </a:t>
            </a:r>
            <a:r>
              <a:rPr sz="1400" spc="-10" dirty="0">
                <a:solidFill>
                  <a:srgbClr val="FFFFFF"/>
                </a:solidFill>
                <a:latin typeface="Courier New"/>
                <a:cs typeface="Courier New"/>
              </a:rPr>
              <a:t>Tailed)</a:t>
            </a:r>
            <a:endParaRPr sz="1400">
              <a:latin typeface="Courier New"/>
              <a:cs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87587" y="731810"/>
            <a:ext cx="7168825" cy="3018175"/>
          </a:xfrm>
          <a:prstGeom prst="rect">
            <a:avLst/>
          </a:prstGeom>
        </p:spPr>
      </p:pic>
      <p:pic>
        <p:nvPicPr>
          <p:cNvPr id="3" name="object 3"/>
          <p:cNvPicPr/>
          <p:nvPr/>
        </p:nvPicPr>
        <p:blipFill>
          <a:blip r:embed="rId3" cstate="print"/>
          <a:stretch>
            <a:fillRect/>
          </a:stretch>
        </p:blipFill>
        <p:spPr>
          <a:xfrm>
            <a:off x="987574" y="3885327"/>
            <a:ext cx="7168849" cy="751096"/>
          </a:xfrm>
          <a:prstGeom prst="rect">
            <a:avLst/>
          </a:prstGeom>
        </p:spPr>
      </p:pic>
      <p:sp>
        <p:nvSpPr>
          <p:cNvPr id="4" name="object 4"/>
          <p:cNvSpPr txBox="1"/>
          <p:nvPr/>
        </p:nvSpPr>
        <p:spPr>
          <a:xfrm>
            <a:off x="4292748" y="436812"/>
            <a:ext cx="558800" cy="238760"/>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FFFFFF"/>
                </a:solidFill>
                <a:latin typeface="Courier New"/>
                <a:cs typeface="Courier New"/>
              </a:rPr>
              <a:t>Code:</a:t>
            </a:r>
            <a:endParaRPr sz="1400">
              <a:latin typeface="Courier New"/>
              <a:cs typeface="Courier New"/>
            </a:endParaRPr>
          </a:p>
        </p:txBody>
      </p:sp>
      <p:sp>
        <p:nvSpPr>
          <p:cNvPr id="5" name="object 5"/>
          <p:cNvSpPr txBox="1"/>
          <p:nvPr/>
        </p:nvSpPr>
        <p:spPr>
          <a:xfrm>
            <a:off x="495814"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6" name="object 6"/>
          <p:cNvSpPr txBox="1">
            <a:spLocks noGrp="1"/>
          </p:cNvSpPr>
          <p:nvPr>
            <p:ph type="dt" sz="half" idx="6"/>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dirty="0"/>
              <a:t>1</a:t>
            </a:r>
            <a:r>
              <a:rPr spc="-5" dirty="0"/>
              <a:t> </a:t>
            </a:r>
            <a:r>
              <a:rPr spc="-50" dirty="0"/>
              <a:t>1</a:t>
            </a:r>
          </a:p>
        </p:txBody>
      </p:sp>
      <p:sp>
        <p:nvSpPr>
          <p:cNvPr id="7" name="object 7"/>
          <p:cNvSpPr txBox="1">
            <a:spLocks noGrp="1"/>
          </p:cNvSpPr>
          <p:nvPr>
            <p:ph type="ftr" sz="quarter" idx="5"/>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spc="-50" dirty="0"/>
              <a:t>1</a:t>
            </a:r>
          </a:p>
        </p:txBody>
      </p:sp>
      <p:sp>
        <p:nvSpPr>
          <p:cNvPr id="8" name="object 8"/>
          <p:cNvSpPr txBox="1"/>
          <p:nvPr/>
        </p:nvSpPr>
        <p:spPr>
          <a:xfrm>
            <a:off x="2324615" y="4751885"/>
            <a:ext cx="1016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9" name="object 9"/>
          <p:cNvSpPr txBox="1"/>
          <p:nvPr/>
        </p:nvSpPr>
        <p:spPr>
          <a:xfrm>
            <a:off x="35438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0" name="object 10"/>
          <p:cNvSpPr txBox="1"/>
          <p:nvPr/>
        </p:nvSpPr>
        <p:spPr>
          <a:xfrm>
            <a:off x="4001015" y="4751885"/>
            <a:ext cx="7112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1" name="object 11"/>
          <p:cNvSpPr txBox="1"/>
          <p:nvPr/>
        </p:nvSpPr>
        <p:spPr>
          <a:xfrm>
            <a:off x="4915415" y="4751885"/>
            <a:ext cx="4064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2" name="object 12"/>
          <p:cNvSpPr txBox="1"/>
          <p:nvPr/>
        </p:nvSpPr>
        <p:spPr>
          <a:xfrm>
            <a:off x="55250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3" name="object 13"/>
          <p:cNvSpPr txBox="1"/>
          <p:nvPr/>
        </p:nvSpPr>
        <p:spPr>
          <a:xfrm>
            <a:off x="59822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4" name="object 14"/>
          <p:cNvSpPr txBox="1"/>
          <p:nvPr/>
        </p:nvSpPr>
        <p:spPr>
          <a:xfrm>
            <a:off x="70490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5" name="object 15"/>
          <p:cNvSpPr txBox="1"/>
          <p:nvPr/>
        </p:nvSpPr>
        <p:spPr>
          <a:xfrm>
            <a:off x="8115815"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088687" y="1220225"/>
            <a:ext cx="4946474" cy="1675849"/>
          </a:xfrm>
          <a:prstGeom prst="rect">
            <a:avLst/>
          </a:prstGeom>
        </p:spPr>
      </p:pic>
      <p:pic>
        <p:nvPicPr>
          <p:cNvPr id="3" name="object 3"/>
          <p:cNvPicPr/>
          <p:nvPr/>
        </p:nvPicPr>
        <p:blipFill>
          <a:blip r:embed="rId3" cstate="print"/>
          <a:stretch>
            <a:fillRect/>
          </a:stretch>
        </p:blipFill>
        <p:spPr>
          <a:xfrm>
            <a:off x="152400" y="3683699"/>
            <a:ext cx="8839199" cy="236940"/>
          </a:xfrm>
          <a:prstGeom prst="rect">
            <a:avLst/>
          </a:prstGeom>
        </p:spPr>
      </p:pic>
      <p:sp>
        <p:nvSpPr>
          <p:cNvPr id="4" name="object 4"/>
          <p:cNvSpPr txBox="1"/>
          <p:nvPr/>
        </p:nvSpPr>
        <p:spPr>
          <a:xfrm>
            <a:off x="3806276" y="616854"/>
            <a:ext cx="1511300"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5EB2FC"/>
                </a:solidFill>
                <a:latin typeface="Courier New"/>
                <a:cs typeface="Courier New"/>
              </a:rPr>
              <a:t>Data</a:t>
            </a:r>
            <a:r>
              <a:rPr sz="1500" spc="-5" dirty="0">
                <a:solidFill>
                  <a:srgbClr val="5EB2FC"/>
                </a:solidFill>
                <a:latin typeface="Courier New"/>
                <a:cs typeface="Courier New"/>
              </a:rPr>
              <a:t> </a:t>
            </a:r>
            <a:r>
              <a:rPr sz="1500" spc="-10" dirty="0">
                <a:solidFill>
                  <a:srgbClr val="5EB2FC"/>
                </a:solidFill>
                <a:latin typeface="Courier New"/>
                <a:cs typeface="Courier New"/>
              </a:rPr>
              <a:t>Analysis</a:t>
            </a:r>
            <a:endParaRPr sz="1500">
              <a:latin typeface="Courier New"/>
              <a:cs typeface="Courier New"/>
            </a:endParaRPr>
          </a:p>
        </p:txBody>
      </p:sp>
      <p:sp>
        <p:nvSpPr>
          <p:cNvPr id="6" name="object 6"/>
          <p:cNvSpPr txBox="1"/>
          <p:nvPr/>
        </p:nvSpPr>
        <p:spPr>
          <a:xfrm>
            <a:off x="495814"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7" name="object 7"/>
          <p:cNvSpPr txBox="1">
            <a:spLocks noGrp="1"/>
          </p:cNvSpPr>
          <p:nvPr>
            <p:ph type="dt" sz="half" idx="6"/>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dirty="0"/>
              <a:t>1</a:t>
            </a:r>
            <a:r>
              <a:rPr spc="-5" dirty="0"/>
              <a:t> </a:t>
            </a:r>
            <a:r>
              <a:rPr spc="-50" dirty="0"/>
              <a:t>1</a:t>
            </a:r>
          </a:p>
        </p:txBody>
      </p:sp>
      <p:sp>
        <p:nvSpPr>
          <p:cNvPr id="8" name="object 8"/>
          <p:cNvSpPr txBox="1">
            <a:spLocks noGrp="1"/>
          </p:cNvSpPr>
          <p:nvPr>
            <p:ph type="ftr" sz="quarter" idx="5"/>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spc="-50" dirty="0"/>
              <a:t>1</a:t>
            </a:r>
          </a:p>
        </p:txBody>
      </p:sp>
      <p:sp>
        <p:nvSpPr>
          <p:cNvPr id="9" name="object 9"/>
          <p:cNvSpPr txBox="1"/>
          <p:nvPr/>
        </p:nvSpPr>
        <p:spPr>
          <a:xfrm>
            <a:off x="2324615" y="4751885"/>
            <a:ext cx="1016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0" name="object 10"/>
          <p:cNvSpPr txBox="1"/>
          <p:nvPr/>
        </p:nvSpPr>
        <p:spPr>
          <a:xfrm>
            <a:off x="35438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1" name="object 11"/>
          <p:cNvSpPr txBox="1"/>
          <p:nvPr/>
        </p:nvSpPr>
        <p:spPr>
          <a:xfrm>
            <a:off x="4001015" y="4751885"/>
            <a:ext cx="7112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2" name="object 12"/>
          <p:cNvSpPr txBox="1"/>
          <p:nvPr/>
        </p:nvSpPr>
        <p:spPr>
          <a:xfrm>
            <a:off x="4915415" y="4751885"/>
            <a:ext cx="4064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3" name="object 13"/>
          <p:cNvSpPr txBox="1"/>
          <p:nvPr/>
        </p:nvSpPr>
        <p:spPr>
          <a:xfrm>
            <a:off x="55250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4" name="object 14"/>
          <p:cNvSpPr txBox="1"/>
          <p:nvPr/>
        </p:nvSpPr>
        <p:spPr>
          <a:xfrm>
            <a:off x="59822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5" name="object 15"/>
          <p:cNvSpPr txBox="1"/>
          <p:nvPr/>
        </p:nvSpPr>
        <p:spPr>
          <a:xfrm>
            <a:off x="70490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6" name="object 16"/>
          <p:cNvSpPr txBox="1"/>
          <p:nvPr/>
        </p:nvSpPr>
        <p:spPr>
          <a:xfrm>
            <a:off x="8115815"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5" name="object 5"/>
          <p:cNvSpPr txBox="1"/>
          <p:nvPr/>
        </p:nvSpPr>
        <p:spPr>
          <a:xfrm>
            <a:off x="4239426" y="3349412"/>
            <a:ext cx="665480"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FFFF"/>
                </a:solidFill>
                <a:latin typeface="Courier New"/>
                <a:cs typeface="Courier New"/>
              </a:rPr>
              <a:t>Output</a:t>
            </a:r>
            <a:endParaRPr sz="1400">
              <a:latin typeface="Courier New"/>
              <a:cs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4144" rIns="0" bIns="0" rtlCol="0">
            <a:spAutoFit/>
          </a:bodyPr>
          <a:lstStyle/>
          <a:p>
            <a:pPr marL="12700">
              <a:lnSpc>
                <a:spcPct val="100000"/>
              </a:lnSpc>
              <a:spcBef>
                <a:spcPts val="100"/>
              </a:spcBef>
            </a:pPr>
            <a:r>
              <a:rPr dirty="0"/>
              <a:t>3.</a:t>
            </a:r>
            <a:r>
              <a:rPr spc="-5" dirty="0"/>
              <a:t> </a:t>
            </a:r>
            <a:r>
              <a:rPr dirty="0"/>
              <a:t>Z</a:t>
            </a:r>
            <a:r>
              <a:rPr spc="-5" dirty="0"/>
              <a:t> </a:t>
            </a:r>
            <a:r>
              <a:rPr dirty="0"/>
              <a:t>test</a:t>
            </a:r>
            <a:r>
              <a:rPr spc="-5" dirty="0"/>
              <a:t> </a:t>
            </a:r>
            <a:r>
              <a:rPr dirty="0"/>
              <a:t>with</a:t>
            </a:r>
            <a:r>
              <a:rPr spc="-5" dirty="0"/>
              <a:t> </a:t>
            </a:r>
            <a:r>
              <a:rPr dirty="0"/>
              <a:t>2</a:t>
            </a:r>
            <a:r>
              <a:rPr spc="-5" dirty="0"/>
              <a:t> </a:t>
            </a:r>
            <a:r>
              <a:rPr spc="-10" dirty="0"/>
              <a:t>samples</a:t>
            </a:r>
          </a:p>
        </p:txBody>
      </p:sp>
      <p:sp>
        <p:nvSpPr>
          <p:cNvPr id="4" name="object 4"/>
          <p:cNvSpPr txBox="1"/>
          <p:nvPr/>
        </p:nvSpPr>
        <p:spPr>
          <a:xfrm>
            <a:off x="495814"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5" name="object 5"/>
          <p:cNvSpPr txBox="1">
            <a:spLocks noGrp="1"/>
          </p:cNvSpPr>
          <p:nvPr>
            <p:ph type="dt" sz="half" idx="6"/>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dirty="0"/>
              <a:t>1</a:t>
            </a:r>
            <a:r>
              <a:rPr spc="-5" dirty="0"/>
              <a:t> </a:t>
            </a:r>
            <a:r>
              <a:rPr spc="-50" dirty="0"/>
              <a:t>1</a:t>
            </a:r>
          </a:p>
        </p:txBody>
      </p:sp>
      <p:sp>
        <p:nvSpPr>
          <p:cNvPr id="6" name="object 6"/>
          <p:cNvSpPr txBox="1">
            <a:spLocks noGrp="1"/>
          </p:cNvSpPr>
          <p:nvPr>
            <p:ph type="ftr" sz="quarter" idx="5"/>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spc="-50" dirty="0"/>
              <a:t>1</a:t>
            </a:r>
          </a:p>
        </p:txBody>
      </p:sp>
      <p:sp>
        <p:nvSpPr>
          <p:cNvPr id="7" name="object 7"/>
          <p:cNvSpPr txBox="1"/>
          <p:nvPr/>
        </p:nvSpPr>
        <p:spPr>
          <a:xfrm>
            <a:off x="2324615" y="4751885"/>
            <a:ext cx="1016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8" name="object 8"/>
          <p:cNvSpPr txBox="1"/>
          <p:nvPr/>
        </p:nvSpPr>
        <p:spPr>
          <a:xfrm>
            <a:off x="35438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9" name="object 9"/>
          <p:cNvSpPr txBox="1"/>
          <p:nvPr/>
        </p:nvSpPr>
        <p:spPr>
          <a:xfrm>
            <a:off x="4001015" y="4751885"/>
            <a:ext cx="7112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0" name="object 10"/>
          <p:cNvSpPr txBox="1"/>
          <p:nvPr/>
        </p:nvSpPr>
        <p:spPr>
          <a:xfrm>
            <a:off x="4915415" y="4751885"/>
            <a:ext cx="4064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1" name="object 11"/>
          <p:cNvSpPr txBox="1"/>
          <p:nvPr/>
        </p:nvSpPr>
        <p:spPr>
          <a:xfrm>
            <a:off x="55250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2" name="object 12"/>
          <p:cNvSpPr txBox="1"/>
          <p:nvPr/>
        </p:nvSpPr>
        <p:spPr>
          <a:xfrm>
            <a:off x="59822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3" name="object 13"/>
          <p:cNvSpPr txBox="1"/>
          <p:nvPr/>
        </p:nvSpPr>
        <p:spPr>
          <a:xfrm>
            <a:off x="70490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4" name="object 14"/>
          <p:cNvSpPr txBox="1"/>
          <p:nvPr/>
        </p:nvSpPr>
        <p:spPr>
          <a:xfrm>
            <a:off x="8115815"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3" name="object 3"/>
          <p:cNvSpPr txBox="1"/>
          <p:nvPr/>
        </p:nvSpPr>
        <p:spPr>
          <a:xfrm>
            <a:off x="793024" y="1471536"/>
            <a:ext cx="7355840" cy="2450465"/>
          </a:xfrm>
          <a:prstGeom prst="rect">
            <a:avLst/>
          </a:prstGeom>
        </p:spPr>
        <p:txBody>
          <a:bodyPr vert="horz" wrap="square" lIns="0" tIns="12700" rIns="0" bIns="0" rtlCol="0">
            <a:spAutoFit/>
          </a:bodyPr>
          <a:lstStyle/>
          <a:p>
            <a:pPr marL="324485" algn="ctr">
              <a:lnSpc>
                <a:spcPct val="100000"/>
              </a:lnSpc>
              <a:spcBef>
                <a:spcPts val="100"/>
              </a:spcBef>
            </a:pPr>
            <a:r>
              <a:rPr sz="1600" dirty="0">
                <a:solidFill>
                  <a:srgbClr val="5EB2FC"/>
                </a:solidFill>
                <a:latin typeface="Courier New"/>
                <a:cs typeface="Courier New"/>
              </a:rPr>
              <a:t>Data</a:t>
            </a:r>
            <a:r>
              <a:rPr sz="1600" spc="-45" dirty="0">
                <a:solidFill>
                  <a:srgbClr val="5EB2FC"/>
                </a:solidFill>
                <a:latin typeface="Courier New"/>
                <a:cs typeface="Courier New"/>
              </a:rPr>
              <a:t> </a:t>
            </a:r>
            <a:r>
              <a:rPr sz="1600" spc="-10" dirty="0">
                <a:solidFill>
                  <a:srgbClr val="5EB2FC"/>
                </a:solidFill>
                <a:latin typeface="Courier New"/>
                <a:cs typeface="Courier New"/>
              </a:rPr>
              <a:t>implementation:</a:t>
            </a:r>
            <a:endParaRPr sz="1600">
              <a:latin typeface="Courier New"/>
              <a:cs typeface="Courier New"/>
            </a:endParaRPr>
          </a:p>
          <a:p>
            <a:pPr marL="12700" marR="5080">
              <a:lnSpc>
                <a:spcPct val="100000"/>
              </a:lnSpc>
              <a:spcBef>
                <a:spcPts val="1570"/>
              </a:spcBef>
            </a:pPr>
            <a:r>
              <a:rPr sz="1300" dirty="0">
                <a:solidFill>
                  <a:srgbClr val="FFFFFF"/>
                </a:solidFill>
                <a:latin typeface="Courier New"/>
                <a:cs typeface="Courier New"/>
              </a:rPr>
              <a:t>If</a:t>
            </a:r>
            <a:r>
              <a:rPr sz="1300" spc="-5" dirty="0">
                <a:solidFill>
                  <a:srgbClr val="FFFFFF"/>
                </a:solidFill>
                <a:latin typeface="Courier New"/>
                <a:cs typeface="Courier New"/>
              </a:rPr>
              <a:t> </a:t>
            </a:r>
            <a:r>
              <a:rPr sz="1300" dirty="0">
                <a:solidFill>
                  <a:srgbClr val="FFFFFF"/>
                </a:solidFill>
                <a:latin typeface="Courier New"/>
                <a:cs typeface="Courier New"/>
              </a:rPr>
              <a:t>282816</a:t>
            </a:r>
            <a:r>
              <a:rPr sz="1300" spc="-5" dirty="0">
                <a:solidFill>
                  <a:srgbClr val="FFFFFF"/>
                </a:solidFill>
                <a:latin typeface="Courier New"/>
                <a:cs typeface="Courier New"/>
              </a:rPr>
              <a:t> </a:t>
            </a:r>
            <a:r>
              <a:rPr sz="1300" dirty="0">
                <a:solidFill>
                  <a:srgbClr val="FFFFFF"/>
                </a:solidFill>
                <a:latin typeface="Courier New"/>
                <a:cs typeface="Courier New"/>
              </a:rPr>
              <a:t>male</a:t>
            </a:r>
            <a:r>
              <a:rPr sz="1300" spc="-5" dirty="0">
                <a:solidFill>
                  <a:srgbClr val="FFFFFF"/>
                </a:solidFill>
                <a:latin typeface="Courier New"/>
                <a:cs typeface="Courier New"/>
              </a:rPr>
              <a:t> </a:t>
            </a:r>
            <a:r>
              <a:rPr sz="1300" dirty="0">
                <a:solidFill>
                  <a:srgbClr val="FFFFFF"/>
                </a:solidFill>
                <a:latin typeface="Courier New"/>
                <a:cs typeface="Courier New"/>
              </a:rPr>
              <a:t>victims</a:t>
            </a:r>
            <a:r>
              <a:rPr sz="1300" spc="-5" dirty="0">
                <a:solidFill>
                  <a:srgbClr val="FFFFFF"/>
                </a:solidFill>
                <a:latin typeface="Courier New"/>
                <a:cs typeface="Courier New"/>
              </a:rPr>
              <a:t> </a:t>
            </a:r>
            <a:r>
              <a:rPr sz="1300" dirty="0">
                <a:solidFill>
                  <a:srgbClr val="FFFFFF"/>
                </a:solidFill>
                <a:latin typeface="Courier New"/>
                <a:cs typeface="Courier New"/>
              </a:rPr>
              <a:t>have</a:t>
            </a:r>
            <a:r>
              <a:rPr sz="1300" spc="-5" dirty="0">
                <a:solidFill>
                  <a:srgbClr val="FFFFFF"/>
                </a:solidFill>
                <a:latin typeface="Courier New"/>
                <a:cs typeface="Courier New"/>
              </a:rPr>
              <a:t> </a:t>
            </a:r>
            <a:r>
              <a:rPr sz="1300" dirty="0">
                <a:solidFill>
                  <a:srgbClr val="FFFFFF"/>
                </a:solidFill>
                <a:latin typeface="Courier New"/>
                <a:cs typeface="Courier New"/>
              </a:rPr>
              <a:t>located</a:t>
            </a:r>
            <a:r>
              <a:rPr sz="1300" spc="-5" dirty="0">
                <a:solidFill>
                  <a:srgbClr val="FFFFFF"/>
                </a:solidFill>
                <a:latin typeface="Courier New"/>
                <a:cs typeface="Courier New"/>
              </a:rPr>
              <a:t> </a:t>
            </a:r>
            <a:r>
              <a:rPr sz="1300" dirty="0">
                <a:solidFill>
                  <a:srgbClr val="FFFFFF"/>
                </a:solidFill>
                <a:latin typeface="Courier New"/>
                <a:cs typeface="Courier New"/>
              </a:rPr>
              <a:t>at</a:t>
            </a:r>
            <a:r>
              <a:rPr sz="1300" spc="-5" dirty="0">
                <a:solidFill>
                  <a:srgbClr val="FFFFFF"/>
                </a:solidFill>
                <a:latin typeface="Courier New"/>
                <a:cs typeface="Courier New"/>
              </a:rPr>
              <a:t> </a:t>
            </a:r>
            <a:r>
              <a:rPr sz="1300" dirty="0">
                <a:solidFill>
                  <a:srgbClr val="FFFFFF"/>
                </a:solidFill>
                <a:latin typeface="Courier New"/>
                <a:cs typeface="Courier New"/>
              </a:rPr>
              <a:t>an</a:t>
            </a:r>
            <a:r>
              <a:rPr sz="1300" spc="-5" dirty="0">
                <a:solidFill>
                  <a:srgbClr val="FFFFFF"/>
                </a:solidFill>
                <a:latin typeface="Courier New"/>
                <a:cs typeface="Courier New"/>
              </a:rPr>
              <a:t> </a:t>
            </a:r>
            <a:r>
              <a:rPr sz="1300" dirty="0">
                <a:solidFill>
                  <a:srgbClr val="FFFFFF"/>
                </a:solidFill>
                <a:latin typeface="Courier New"/>
                <a:cs typeface="Courier New"/>
              </a:rPr>
              <a:t>mean</a:t>
            </a:r>
            <a:r>
              <a:rPr sz="1300" spc="-5" dirty="0">
                <a:solidFill>
                  <a:srgbClr val="FFFFFF"/>
                </a:solidFill>
                <a:latin typeface="Courier New"/>
                <a:cs typeface="Courier New"/>
              </a:rPr>
              <a:t> </a:t>
            </a:r>
            <a:r>
              <a:rPr sz="1300" dirty="0">
                <a:solidFill>
                  <a:srgbClr val="FFFFFF"/>
                </a:solidFill>
                <a:latin typeface="Courier New"/>
                <a:cs typeface="Courier New"/>
              </a:rPr>
              <a:t>latitude</a:t>
            </a:r>
            <a:r>
              <a:rPr sz="1300" spc="-5" dirty="0">
                <a:solidFill>
                  <a:srgbClr val="FFFFFF"/>
                </a:solidFill>
                <a:latin typeface="Courier New"/>
                <a:cs typeface="Courier New"/>
              </a:rPr>
              <a:t> </a:t>
            </a:r>
            <a:r>
              <a:rPr sz="1300" dirty="0">
                <a:solidFill>
                  <a:srgbClr val="FFFFFF"/>
                </a:solidFill>
                <a:latin typeface="Courier New"/>
                <a:cs typeface="Courier New"/>
              </a:rPr>
              <a:t>of</a:t>
            </a:r>
            <a:r>
              <a:rPr sz="1300" spc="-5" dirty="0">
                <a:solidFill>
                  <a:srgbClr val="FFFFFF"/>
                </a:solidFill>
                <a:latin typeface="Courier New"/>
                <a:cs typeface="Courier New"/>
              </a:rPr>
              <a:t> </a:t>
            </a:r>
            <a:r>
              <a:rPr sz="1300" dirty="0">
                <a:solidFill>
                  <a:srgbClr val="FFFFFF"/>
                </a:solidFill>
                <a:latin typeface="Courier New"/>
                <a:cs typeface="Courier New"/>
              </a:rPr>
              <a:t>34.080147</a:t>
            </a:r>
            <a:r>
              <a:rPr sz="1300" spc="-5" dirty="0">
                <a:solidFill>
                  <a:srgbClr val="FFFFFF"/>
                </a:solidFill>
                <a:latin typeface="Courier New"/>
                <a:cs typeface="Courier New"/>
              </a:rPr>
              <a:t> </a:t>
            </a:r>
            <a:r>
              <a:rPr sz="1300" spc="-25" dirty="0">
                <a:solidFill>
                  <a:srgbClr val="FFFFFF"/>
                </a:solidFill>
                <a:latin typeface="Courier New"/>
                <a:cs typeface="Courier New"/>
              </a:rPr>
              <a:t>and </a:t>
            </a:r>
            <a:r>
              <a:rPr sz="1300" dirty="0">
                <a:solidFill>
                  <a:srgbClr val="FFFFFF"/>
                </a:solidFill>
                <a:latin typeface="Courier New"/>
                <a:cs typeface="Courier New"/>
              </a:rPr>
              <a:t>standard</a:t>
            </a:r>
            <a:r>
              <a:rPr sz="1300" spc="-5" dirty="0">
                <a:solidFill>
                  <a:srgbClr val="FFFFFF"/>
                </a:solidFill>
                <a:latin typeface="Courier New"/>
                <a:cs typeface="Courier New"/>
              </a:rPr>
              <a:t> </a:t>
            </a:r>
            <a:r>
              <a:rPr sz="1300" dirty="0">
                <a:solidFill>
                  <a:srgbClr val="FFFFFF"/>
                </a:solidFill>
                <a:latin typeface="Courier New"/>
                <a:cs typeface="Courier New"/>
              </a:rPr>
              <a:t>deviation</a:t>
            </a:r>
            <a:r>
              <a:rPr sz="1300" spc="-5" dirty="0">
                <a:solidFill>
                  <a:srgbClr val="FFFFFF"/>
                </a:solidFill>
                <a:latin typeface="Courier New"/>
                <a:cs typeface="Courier New"/>
              </a:rPr>
              <a:t> </a:t>
            </a:r>
            <a:r>
              <a:rPr sz="1300" dirty="0">
                <a:solidFill>
                  <a:srgbClr val="FFFFFF"/>
                </a:solidFill>
                <a:latin typeface="Courier New"/>
                <a:cs typeface="Courier New"/>
              </a:rPr>
              <a:t>0.107628</a:t>
            </a:r>
            <a:r>
              <a:rPr sz="1300" spc="-5" dirty="0">
                <a:solidFill>
                  <a:srgbClr val="FFFFFF"/>
                </a:solidFill>
                <a:latin typeface="Courier New"/>
                <a:cs typeface="Courier New"/>
              </a:rPr>
              <a:t> </a:t>
            </a:r>
            <a:r>
              <a:rPr sz="1300" dirty="0">
                <a:solidFill>
                  <a:srgbClr val="FFFFFF"/>
                </a:solidFill>
                <a:latin typeface="Courier New"/>
                <a:cs typeface="Courier New"/>
              </a:rPr>
              <a:t>whereas</a:t>
            </a:r>
            <a:r>
              <a:rPr sz="1300" spc="-5" dirty="0">
                <a:solidFill>
                  <a:srgbClr val="FFFFFF"/>
                </a:solidFill>
                <a:latin typeface="Courier New"/>
                <a:cs typeface="Courier New"/>
              </a:rPr>
              <a:t> </a:t>
            </a:r>
            <a:r>
              <a:rPr sz="1300" dirty="0">
                <a:solidFill>
                  <a:srgbClr val="FFFFFF"/>
                </a:solidFill>
                <a:latin typeface="Courier New"/>
                <a:cs typeface="Courier New"/>
              </a:rPr>
              <a:t>271024</a:t>
            </a:r>
            <a:r>
              <a:rPr sz="1300" spc="-5" dirty="0">
                <a:solidFill>
                  <a:srgbClr val="FFFFFF"/>
                </a:solidFill>
                <a:latin typeface="Courier New"/>
                <a:cs typeface="Courier New"/>
              </a:rPr>
              <a:t> </a:t>
            </a:r>
            <a:r>
              <a:rPr sz="1300" dirty="0">
                <a:solidFill>
                  <a:srgbClr val="FFFFFF"/>
                </a:solidFill>
                <a:latin typeface="Courier New"/>
                <a:cs typeface="Courier New"/>
              </a:rPr>
              <a:t>female</a:t>
            </a:r>
            <a:r>
              <a:rPr sz="1300" spc="-5" dirty="0">
                <a:solidFill>
                  <a:srgbClr val="FFFFFF"/>
                </a:solidFill>
                <a:latin typeface="Courier New"/>
                <a:cs typeface="Courier New"/>
              </a:rPr>
              <a:t> </a:t>
            </a:r>
            <a:r>
              <a:rPr sz="1300" dirty="0">
                <a:solidFill>
                  <a:srgbClr val="FFFFFF"/>
                </a:solidFill>
                <a:latin typeface="Courier New"/>
                <a:cs typeface="Courier New"/>
              </a:rPr>
              <a:t>victims</a:t>
            </a:r>
            <a:r>
              <a:rPr sz="1300" spc="-5" dirty="0">
                <a:solidFill>
                  <a:srgbClr val="FFFFFF"/>
                </a:solidFill>
                <a:latin typeface="Courier New"/>
                <a:cs typeface="Courier New"/>
              </a:rPr>
              <a:t> </a:t>
            </a:r>
            <a:r>
              <a:rPr sz="1300" dirty="0">
                <a:solidFill>
                  <a:srgbClr val="FFFFFF"/>
                </a:solidFill>
                <a:latin typeface="Courier New"/>
                <a:cs typeface="Courier New"/>
              </a:rPr>
              <a:t>are</a:t>
            </a:r>
            <a:r>
              <a:rPr sz="1300" spc="-5" dirty="0">
                <a:solidFill>
                  <a:srgbClr val="FFFFFF"/>
                </a:solidFill>
                <a:latin typeface="Courier New"/>
                <a:cs typeface="Courier New"/>
              </a:rPr>
              <a:t> </a:t>
            </a:r>
            <a:r>
              <a:rPr sz="1300" dirty="0">
                <a:solidFill>
                  <a:srgbClr val="FFFFFF"/>
                </a:solidFill>
                <a:latin typeface="Courier New"/>
                <a:cs typeface="Courier New"/>
              </a:rPr>
              <a:t>located</a:t>
            </a:r>
            <a:r>
              <a:rPr sz="1300" spc="-5" dirty="0">
                <a:solidFill>
                  <a:srgbClr val="FFFFFF"/>
                </a:solidFill>
                <a:latin typeface="Courier New"/>
                <a:cs typeface="Courier New"/>
              </a:rPr>
              <a:t> </a:t>
            </a:r>
            <a:r>
              <a:rPr sz="1300" dirty="0">
                <a:solidFill>
                  <a:srgbClr val="FFFFFF"/>
                </a:solidFill>
                <a:latin typeface="Courier New"/>
                <a:cs typeface="Courier New"/>
              </a:rPr>
              <a:t>at</a:t>
            </a:r>
            <a:r>
              <a:rPr sz="1300" spc="-5" dirty="0">
                <a:solidFill>
                  <a:srgbClr val="FFFFFF"/>
                </a:solidFill>
                <a:latin typeface="Courier New"/>
                <a:cs typeface="Courier New"/>
              </a:rPr>
              <a:t> </a:t>
            </a:r>
            <a:r>
              <a:rPr sz="1300" spc="-50" dirty="0">
                <a:solidFill>
                  <a:srgbClr val="FFFFFF"/>
                </a:solidFill>
                <a:latin typeface="Courier New"/>
                <a:cs typeface="Courier New"/>
              </a:rPr>
              <a:t>a </a:t>
            </a:r>
            <a:r>
              <a:rPr sz="1300" dirty="0">
                <a:solidFill>
                  <a:srgbClr val="FFFFFF"/>
                </a:solidFill>
                <a:latin typeface="Courier New"/>
                <a:cs typeface="Courier New"/>
              </a:rPr>
              <a:t>mean latitude</a:t>
            </a:r>
            <a:r>
              <a:rPr sz="1300" spc="5" dirty="0">
                <a:solidFill>
                  <a:srgbClr val="FFFFFF"/>
                </a:solidFill>
                <a:latin typeface="Courier New"/>
                <a:cs typeface="Courier New"/>
              </a:rPr>
              <a:t> </a:t>
            </a:r>
            <a:r>
              <a:rPr sz="1300" dirty="0">
                <a:solidFill>
                  <a:srgbClr val="FFFFFF"/>
                </a:solidFill>
                <a:latin typeface="Courier New"/>
                <a:cs typeface="Courier New"/>
              </a:rPr>
              <a:t>34.070666and having</a:t>
            </a:r>
            <a:r>
              <a:rPr sz="1300" spc="5" dirty="0">
                <a:solidFill>
                  <a:srgbClr val="FFFFFF"/>
                </a:solidFill>
                <a:latin typeface="Courier New"/>
                <a:cs typeface="Courier New"/>
              </a:rPr>
              <a:t> </a:t>
            </a:r>
            <a:r>
              <a:rPr sz="1300" dirty="0">
                <a:solidFill>
                  <a:srgbClr val="FFFFFF"/>
                </a:solidFill>
                <a:latin typeface="Courier New"/>
                <a:cs typeface="Courier New"/>
              </a:rPr>
              <a:t>standard deviation</a:t>
            </a:r>
            <a:r>
              <a:rPr sz="1300" spc="5" dirty="0">
                <a:solidFill>
                  <a:srgbClr val="FFFFFF"/>
                </a:solidFill>
                <a:latin typeface="Courier New"/>
                <a:cs typeface="Courier New"/>
              </a:rPr>
              <a:t> </a:t>
            </a:r>
            <a:r>
              <a:rPr sz="1300" dirty="0">
                <a:solidFill>
                  <a:srgbClr val="FFFFFF"/>
                </a:solidFill>
                <a:latin typeface="Courier New"/>
                <a:cs typeface="Courier New"/>
              </a:rPr>
              <a:t>0.103647. does</a:t>
            </a:r>
            <a:r>
              <a:rPr sz="1300" spc="5" dirty="0">
                <a:solidFill>
                  <a:srgbClr val="FFFFFF"/>
                </a:solidFill>
                <a:latin typeface="Courier New"/>
                <a:cs typeface="Courier New"/>
              </a:rPr>
              <a:t> </a:t>
            </a:r>
            <a:r>
              <a:rPr sz="1300" spc="-20" dirty="0">
                <a:solidFill>
                  <a:srgbClr val="FFFFFF"/>
                </a:solidFill>
                <a:latin typeface="Courier New"/>
                <a:cs typeface="Courier New"/>
              </a:rPr>
              <a:t>this </a:t>
            </a:r>
            <a:r>
              <a:rPr sz="1300" dirty="0">
                <a:solidFill>
                  <a:srgbClr val="FFFFFF"/>
                </a:solidFill>
                <a:latin typeface="Courier New"/>
                <a:cs typeface="Courier New"/>
              </a:rPr>
              <a:t>data</a:t>
            </a:r>
            <a:r>
              <a:rPr sz="1300" spc="-5" dirty="0">
                <a:solidFill>
                  <a:srgbClr val="FFFFFF"/>
                </a:solidFill>
                <a:latin typeface="Courier New"/>
                <a:cs typeface="Courier New"/>
              </a:rPr>
              <a:t> </a:t>
            </a:r>
            <a:r>
              <a:rPr sz="1300" dirty="0">
                <a:solidFill>
                  <a:srgbClr val="FFFFFF"/>
                </a:solidFill>
                <a:latin typeface="Courier New"/>
                <a:cs typeface="Courier New"/>
              </a:rPr>
              <a:t>indicates</a:t>
            </a:r>
            <a:r>
              <a:rPr sz="1300" spc="-5" dirty="0">
                <a:solidFill>
                  <a:srgbClr val="FFFFFF"/>
                </a:solidFill>
                <a:latin typeface="Courier New"/>
                <a:cs typeface="Courier New"/>
              </a:rPr>
              <a:t> </a:t>
            </a:r>
            <a:r>
              <a:rPr sz="1300" dirty="0">
                <a:solidFill>
                  <a:srgbClr val="FFFFFF"/>
                </a:solidFill>
                <a:latin typeface="Courier New"/>
                <a:cs typeface="Courier New"/>
              </a:rPr>
              <a:t>that</a:t>
            </a:r>
            <a:r>
              <a:rPr sz="1300" spc="-5" dirty="0">
                <a:solidFill>
                  <a:srgbClr val="FFFFFF"/>
                </a:solidFill>
                <a:latin typeface="Courier New"/>
                <a:cs typeface="Courier New"/>
              </a:rPr>
              <a:t> </a:t>
            </a:r>
            <a:r>
              <a:rPr sz="1300" dirty="0">
                <a:solidFill>
                  <a:srgbClr val="FFFFFF"/>
                </a:solidFill>
                <a:latin typeface="Courier New"/>
                <a:cs typeface="Courier New"/>
              </a:rPr>
              <a:t>there</a:t>
            </a:r>
            <a:r>
              <a:rPr sz="1300" spc="-5" dirty="0">
                <a:solidFill>
                  <a:srgbClr val="FFFFFF"/>
                </a:solidFill>
                <a:latin typeface="Courier New"/>
                <a:cs typeface="Courier New"/>
              </a:rPr>
              <a:t> </a:t>
            </a:r>
            <a:r>
              <a:rPr sz="1300" dirty="0">
                <a:solidFill>
                  <a:srgbClr val="FFFFFF"/>
                </a:solidFill>
                <a:latin typeface="Courier New"/>
                <a:cs typeface="Courier New"/>
              </a:rPr>
              <a:t>are</a:t>
            </a:r>
            <a:r>
              <a:rPr sz="1300" spc="-5" dirty="0">
                <a:solidFill>
                  <a:srgbClr val="FFFFFF"/>
                </a:solidFill>
                <a:latin typeface="Courier New"/>
                <a:cs typeface="Courier New"/>
              </a:rPr>
              <a:t> </a:t>
            </a:r>
            <a:r>
              <a:rPr sz="1300" dirty="0">
                <a:solidFill>
                  <a:srgbClr val="FFFFFF"/>
                </a:solidFill>
                <a:latin typeface="Courier New"/>
                <a:cs typeface="Courier New"/>
              </a:rPr>
              <a:t>more</a:t>
            </a:r>
            <a:r>
              <a:rPr sz="1300" spc="-5" dirty="0">
                <a:solidFill>
                  <a:srgbClr val="FFFFFF"/>
                </a:solidFill>
                <a:latin typeface="Courier New"/>
                <a:cs typeface="Courier New"/>
              </a:rPr>
              <a:t> </a:t>
            </a:r>
            <a:r>
              <a:rPr sz="1300" dirty="0">
                <a:solidFill>
                  <a:srgbClr val="FFFFFF"/>
                </a:solidFill>
                <a:latin typeface="Courier New"/>
                <a:cs typeface="Courier New"/>
              </a:rPr>
              <a:t>male</a:t>
            </a:r>
            <a:r>
              <a:rPr sz="1300" spc="-5" dirty="0">
                <a:solidFill>
                  <a:srgbClr val="FFFFFF"/>
                </a:solidFill>
                <a:latin typeface="Courier New"/>
                <a:cs typeface="Courier New"/>
              </a:rPr>
              <a:t> </a:t>
            </a:r>
            <a:r>
              <a:rPr sz="1300" dirty="0">
                <a:solidFill>
                  <a:srgbClr val="FFFFFF"/>
                </a:solidFill>
                <a:latin typeface="Courier New"/>
                <a:cs typeface="Courier New"/>
              </a:rPr>
              <a:t>victims</a:t>
            </a:r>
            <a:r>
              <a:rPr sz="1300" spc="-5" dirty="0">
                <a:solidFill>
                  <a:srgbClr val="FFFFFF"/>
                </a:solidFill>
                <a:latin typeface="Courier New"/>
                <a:cs typeface="Courier New"/>
              </a:rPr>
              <a:t> </a:t>
            </a:r>
            <a:r>
              <a:rPr sz="1300" dirty="0">
                <a:solidFill>
                  <a:srgbClr val="FFFFFF"/>
                </a:solidFill>
                <a:latin typeface="Courier New"/>
                <a:cs typeface="Courier New"/>
              </a:rPr>
              <a:t>than</a:t>
            </a:r>
            <a:r>
              <a:rPr sz="1300" spc="-5" dirty="0">
                <a:solidFill>
                  <a:srgbClr val="FFFFFF"/>
                </a:solidFill>
                <a:latin typeface="Courier New"/>
                <a:cs typeface="Courier New"/>
              </a:rPr>
              <a:t> </a:t>
            </a:r>
            <a:r>
              <a:rPr sz="1300" dirty="0">
                <a:solidFill>
                  <a:srgbClr val="FFFFFF"/>
                </a:solidFill>
                <a:latin typeface="Courier New"/>
                <a:cs typeface="Courier New"/>
              </a:rPr>
              <a:t>female</a:t>
            </a:r>
            <a:r>
              <a:rPr sz="1300" spc="-5" dirty="0">
                <a:solidFill>
                  <a:srgbClr val="FFFFFF"/>
                </a:solidFill>
                <a:latin typeface="Courier New"/>
                <a:cs typeface="Courier New"/>
              </a:rPr>
              <a:t> </a:t>
            </a:r>
            <a:r>
              <a:rPr sz="1300" spc="-10" dirty="0">
                <a:solidFill>
                  <a:srgbClr val="FFFFFF"/>
                </a:solidFill>
                <a:latin typeface="Courier New"/>
                <a:cs typeface="Courier New"/>
              </a:rPr>
              <a:t>victims.</a:t>
            </a:r>
            <a:endParaRPr sz="1300">
              <a:latin typeface="Courier New"/>
              <a:cs typeface="Courier New"/>
            </a:endParaRPr>
          </a:p>
          <a:p>
            <a:pPr>
              <a:lnSpc>
                <a:spcPct val="100000"/>
              </a:lnSpc>
              <a:spcBef>
                <a:spcPts val="85"/>
              </a:spcBef>
            </a:pPr>
            <a:endParaRPr sz="1300">
              <a:latin typeface="Courier New"/>
              <a:cs typeface="Courier New"/>
            </a:endParaRPr>
          </a:p>
          <a:p>
            <a:pPr marL="12700" marR="203200">
              <a:lnSpc>
                <a:spcPct val="100000"/>
              </a:lnSpc>
              <a:spcBef>
                <a:spcPts val="5"/>
              </a:spcBef>
              <a:tabLst>
                <a:tab pos="2884805" algn="l"/>
              </a:tabLst>
            </a:pPr>
            <a:r>
              <a:rPr sz="1300" b="1" dirty="0">
                <a:solidFill>
                  <a:srgbClr val="FFFFFF"/>
                </a:solidFill>
                <a:latin typeface="Courier New"/>
                <a:cs typeface="Courier New"/>
              </a:rPr>
              <a:t>NULL</a:t>
            </a:r>
            <a:r>
              <a:rPr sz="1300" b="1" spc="-5" dirty="0">
                <a:solidFill>
                  <a:srgbClr val="FFFFFF"/>
                </a:solidFill>
                <a:latin typeface="Courier New"/>
                <a:cs typeface="Courier New"/>
              </a:rPr>
              <a:t> </a:t>
            </a:r>
            <a:r>
              <a:rPr sz="1300" b="1" dirty="0">
                <a:solidFill>
                  <a:srgbClr val="FFFFFF"/>
                </a:solidFill>
                <a:latin typeface="Courier New"/>
                <a:cs typeface="Courier New"/>
              </a:rPr>
              <a:t>HYPOTHESIS</a:t>
            </a:r>
            <a:r>
              <a:rPr sz="1300" b="1" spc="-5" dirty="0">
                <a:solidFill>
                  <a:srgbClr val="FFFFFF"/>
                </a:solidFill>
                <a:latin typeface="Courier New"/>
                <a:cs typeface="Courier New"/>
              </a:rPr>
              <a:t> </a:t>
            </a:r>
            <a:r>
              <a:rPr sz="1300" dirty="0">
                <a:solidFill>
                  <a:srgbClr val="FFFFFF"/>
                </a:solidFill>
                <a:latin typeface="Courier New"/>
                <a:cs typeface="Courier New"/>
              </a:rPr>
              <a:t>-</a:t>
            </a:r>
            <a:r>
              <a:rPr sz="1300" spc="-5" dirty="0">
                <a:solidFill>
                  <a:srgbClr val="FFFFFF"/>
                </a:solidFill>
                <a:latin typeface="Courier New"/>
                <a:cs typeface="Courier New"/>
              </a:rPr>
              <a:t> </a:t>
            </a:r>
            <a:r>
              <a:rPr sz="1300" dirty="0">
                <a:solidFill>
                  <a:srgbClr val="FFFFFF"/>
                </a:solidFill>
                <a:latin typeface="Courier New"/>
                <a:cs typeface="Courier New"/>
              </a:rPr>
              <a:t>The</a:t>
            </a:r>
            <a:r>
              <a:rPr sz="1300" spc="-5" dirty="0">
                <a:solidFill>
                  <a:srgbClr val="FFFFFF"/>
                </a:solidFill>
                <a:latin typeface="Courier New"/>
                <a:cs typeface="Courier New"/>
              </a:rPr>
              <a:t> </a:t>
            </a:r>
            <a:r>
              <a:rPr sz="1300" dirty="0">
                <a:solidFill>
                  <a:srgbClr val="FFFFFF"/>
                </a:solidFill>
                <a:latin typeface="Courier New"/>
                <a:cs typeface="Courier New"/>
              </a:rPr>
              <a:t>mean</a:t>
            </a:r>
            <a:r>
              <a:rPr sz="1300" spc="-5" dirty="0">
                <a:solidFill>
                  <a:srgbClr val="FFFFFF"/>
                </a:solidFill>
                <a:latin typeface="Courier New"/>
                <a:cs typeface="Courier New"/>
              </a:rPr>
              <a:t> </a:t>
            </a:r>
            <a:r>
              <a:rPr sz="1300" dirty="0">
                <a:solidFill>
                  <a:srgbClr val="FFFFFF"/>
                </a:solidFill>
                <a:latin typeface="Courier New"/>
                <a:cs typeface="Courier New"/>
              </a:rPr>
              <a:t>latitude</a:t>
            </a:r>
            <a:r>
              <a:rPr sz="1300" spc="-5" dirty="0">
                <a:solidFill>
                  <a:srgbClr val="FFFFFF"/>
                </a:solidFill>
                <a:latin typeface="Courier New"/>
                <a:cs typeface="Courier New"/>
              </a:rPr>
              <a:t> </a:t>
            </a:r>
            <a:r>
              <a:rPr sz="1300" dirty="0">
                <a:solidFill>
                  <a:srgbClr val="FFFFFF"/>
                </a:solidFill>
                <a:latin typeface="Courier New"/>
                <a:cs typeface="Courier New"/>
              </a:rPr>
              <a:t>of</a:t>
            </a:r>
            <a:r>
              <a:rPr sz="1300" spc="-5" dirty="0">
                <a:solidFill>
                  <a:srgbClr val="FFFFFF"/>
                </a:solidFill>
                <a:latin typeface="Courier New"/>
                <a:cs typeface="Courier New"/>
              </a:rPr>
              <a:t> </a:t>
            </a:r>
            <a:r>
              <a:rPr sz="1300" dirty="0">
                <a:solidFill>
                  <a:srgbClr val="FFFFFF"/>
                </a:solidFill>
                <a:latin typeface="Courier New"/>
                <a:cs typeface="Courier New"/>
              </a:rPr>
              <a:t>male</a:t>
            </a:r>
            <a:r>
              <a:rPr sz="1300" spc="-5" dirty="0">
                <a:solidFill>
                  <a:srgbClr val="FFFFFF"/>
                </a:solidFill>
                <a:latin typeface="Courier New"/>
                <a:cs typeface="Courier New"/>
              </a:rPr>
              <a:t> </a:t>
            </a:r>
            <a:r>
              <a:rPr sz="1300" dirty="0">
                <a:solidFill>
                  <a:srgbClr val="FFFFFF"/>
                </a:solidFill>
                <a:latin typeface="Courier New"/>
                <a:cs typeface="Courier New"/>
              </a:rPr>
              <a:t>victims</a:t>
            </a:r>
            <a:r>
              <a:rPr sz="1300" spc="-5" dirty="0">
                <a:solidFill>
                  <a:srgbClr val="FFFFFF"/>
                </a:solidFill>
                <a:latin typeface="Courier New"/>
                <a:cs typeface="Courier New"/>
              </a:rPr>
              <a:t> </a:t>
            </a:r>
            <a:r>
              <a:rPr sz="1300" dirty="0">
                <a:solidFill>
                  <a:srgbClr val="FFFFFF"/>
                </a:solidFill>
                <a:latin typeface="Courier New"/>
                <a:cs typeface="Courier New"/>
              </a:rPr>
              <a:t>is</a:t>
            </a:r>
            <a:r>
              <a:rPr sz="1300" spc="-5" dirty="0">
                <a:solidFill>
                  <a:srgbClr val="FFFFFF"/>
                </a:solidFill>
                <a:latin typeface="Courier New"/>
                <a:cs typeface="Courier New"/>
              </a:rPr>
              <a:t> </a:t>
            </a:r>
            <a:r>
              <a:rPr sz="1300" dirty="0">
                <a:solidFill>
                  <a:srgbClr val="FFFFFF"/>
                </a:solidFill>
                <a:latin typeface="Courier New"/>
                <a:cs typeface="Courier New"/>
              </a:rPr>
              <a:t>equal</a:t>
            </a:r>
            <a:r>
              <a:rPr sz="1300" spc="-5" dirty="0">
                <a:solidFill>
                  <a:srgbClr val="FFFFFF"/>
                </a:solidFill>
                <a:latin typeface="Courier New"/>
                <a:cs typeface="Courier New"/>
              </a:rPr>
              <a:t> </a:t>
            </a:r>
            <a:r>
              <a:rPr sz="1300" dirty="0">
                <a:solidFill>
                  <a:srgbClr val="FFFFFF"/>
                </a:solidFill>
                <a:latin typeface="Courier New"/>
                <a:cs typeface="Courier New"/>
              </a:rPr>
              <a:t>to</a:t>
            </a:r>
            <a:r>
              <a:rPr sz="1300" spc="-5" dirty="0">
                <a:solidFill>
                  <a:srgbClr val="FFFFFF"/>
                </a:solidFill>
                <a:latin typeface="Courier New"/>
                <a:cs typeface="Courier New"/>
              </a:rPr>
              <a:t> </a:t>
            </a:r>
            <a:r>
              <a:rPr sz="1300" dirty="0">
                <a:solidFill>
                  <a:srgbClr val="FFFFFF"/>
                </a:solidFill>
                <a:latin typeface="Courier New"/>
                <a:cs typeface="Courier New"/>
              </a:rPr>
              <a:t>the</a:t>
            </a:r>
            <a:r>
              <a:rPr sz="1300" spc="-5" dirty="0">
                <a:solidFill>
                  <a:srgbClr val="FFFFFF"/>
                </a:solidFill>
                <a:latin typeface="Courier New"/>
                <a:cs typeface="Courier New"/>
              </a:rPr>
              <a:t> </a:t>
            </a:r>
            <a:r>
              <a:rPr sz="1300" spc="-20" dirty="0">
                <a:solidFill>
                  <a:srgbClr val="FFFFFF"/>
                </a:solidFill>
                <a:latin typeface="Courier New"/>
                <a:cs typeface="Courier New"/>
              </a:rPr>
              <a:t>mean </a:t>
            </a:r>
            <a:r>
              <a:rPr sz="1300" spc="-10" dirty="0">
                <a:solidFill>
                  <a:srgbClr val="FFFFFF"/>
                </a:solidFill>
                <a:latin typeface="Courier New"/>
                <a:cs typeface="Courier New"/>
              </a:rPr>
              <a:t>latitude</a:t>
            </a:r>
            <a:r>
              <a:rPr sz="1300" dirty="0">
                <a:solidFill>
                  <a:srgbClr val="FFFFFF"/>
                </a:solidFill>
                <a:latin typeface="Courier New"/>
                <a:cs typeface="Courier New"/>
              </a:rPr>
              <a:t>	of</a:t>
            </a:r>
            <a:r>
              <a:rPr sz="1300" spc="-5" dirty="0">
                <a:solidFill>
                  <a:srgbClr val="FFFFFF"/>
                </a:solidFill>
                <a:latin typeface="Courier New"/>
                <a:cs typeface="Courier New"/>
              </a:rPr>
              <a:t> </a:t>
            </a:r>
            <a:r>
              <a:rPr sz="1300" dirty="0">
                <a:solidFill>
                  <a:srgbClr val="FFFFFF"/>
                </a:solidFill>
                <a:latin typeface="Courier New"/>
                <a:cs typeface="Courier New"/>
              </a:rPr>
              <a:t>female</a:t>
            </a:r>
            <a:r>
              <a:rPr sz="1300" spc="-5" dirty="0">
                <a:solidFill>
                  <a:srgbClr val="FFFFFF"/>
                </a:solidFill>
                <a:latin typeface="Courier New"/>
                <a:cs typeface="Courier New"/>
              </a:rPr>
              <a:t> </a:t>
            </a:r>
            <a:r>
              <a:rPr sz="1300" spc="-10" dirty="0">
                <a:solidFill>
                  <a:srgbClr val="FFFFFF"/>
                </a:solidFill>
                <a:latin typeface="Courier New"/>
                <a:cs typeface="Courier New"/>
              </a:rPr>
              <a:t>victims.</a:t>
            </a:r>
            <a:endParaRPr sz="1300">
              <a:latin typeface="Courier New"/>
              <a:cs typeface="Courier New"/>
            </a:endParaRPr>
          </a:p>
          <a:p>
            <a:pPr>
              <a:lnSpc>
                <a:spcPct val="100000"/>
              </a:lnSpc>
              <a:spcBef>
                <a:spcPts val="85"/>
              </a:spcBef>
            </a:pPr>
            <a:endParaRPr sz="1300">
              <a:latin typeface="Courier New"/>
              <a:cs typeface="Courier New"/>
            </a:endParaRPr>
          </a:p>
          <a:p>
            <a:pPr marL="12700" marR="104139">
              <a:lnSpc>
                <a:spcPct val="100000"/>
              </a:lnSpc>
            </a:pPr>
            <a:r>
              <a:rPr sz="1300" b="1" dirty="0">
                <a:solidFill>
                  <a:srgbClr val="FFFFFF"/>
                </a:solidFill>
                <a:latin typeface="Courier New"/>
                <a:cs typeface="Courier New"/>
              </a:rPr>
              <a:t>ALTERNATE</a:t>
            </a:r>
            <a:r>
              <a:rPr sz="1300" b="1" spc="-5" dirty="0">
                <a:solidFill>
                  <a:srgbClr val="FFFFFF"/>
                </a:solidFill>
                <a:latin typeface="Courier New"/>
                <a:cs typeface="Courier New"/>
              </a:rPr>
              <a:t> </a:t>
            </a:r>
            <a:r>
              <a:rPr sz="1300" b="1" dirty="0">
                <a:solidFill>
                  <a:srgbClr val="FFFFFF"/>
                </a:solidFill>
                <a:latin typeface="Courier New"/>
                <a:cs typeface="Courier New"/>
              </a:rPr>
              <a:t>HYPOTHESIS</a:t>
            </a:r>
            <a:r>
              <a:rPr sz="1300" b="1" spc="-5" dirty="0">
                <a:solidFill>
                  <a:srgbClr val="FFFFFF"/>
                </a:solidFill>
                <a:latin typeface="Courier New"/>
                <a:cs typeface="Courier New"/>
              </a:rPr>
              <a:t> </a:t>
            </a:r>
            <a:r>
              <a:rPr sz="1300" dirty="0">
                <a:solidFill>
                  <a:srgbClr val="FFFFFF"/>
                </a:solidFill>
                <a:latin typeface="Courier New"/>
                <a:cs typeface="Courier New"/>
              </a:rPr>
              <a:t>-</a:t>
            </a:r>
            <a:r>
              <a:rPr sz="1300" spc="-5" dirty="0">
                <a:solidFill>
                  <a:srgbClr val="FFFFFF"/>
                </a:solidFill>
                <a:latin typeface="Courier New"/>
                <a:cs typeface="Courier New"/>
              </a:rPr>
              <a:t> </a:t>
            </a:r>
            <a:r>
              <a:rPr sz="1300" dirty="0">
                <a:solidFill>
                  <a:srgbClr val="FFFFFF"/>
                </a:solidFill>
                <a:latin typeface="Courier New"/>
                <a:cs typeface="Courier New"/>
              </a:rPr>
              <a:t>The</a:t>
            </a:r>
            <a:r>
              <a:rPr sz="1300" spc="-5" dirty="0">
                <a:solidFill>
                  <a:srgbClr val="FFFFFF"/>
                </a:solidFill>
                <a:latin typeface="Courier New"/>
                <a:cs typeface="Courier New"/>
              </a:rPr>
              <a:t> </a:t>
            </a:r>
            <a:r>
              <a:rPr sz="1300" dirty="0">
                <a:solidFill>
                  <a:srgbClr val="FFFFFF"/>
                </a:solidFill>
                <a:latin typeface="Courier New"/>
                <a:cs typeface="Courier New"/>
              </a:rPr>
              <a:t>mean</a:t>
            </a:r>
            <a:r>
              <a:rPr sz="1300" spc="-5" dirty="0">
                <a:solidFill>
                  <a:srgbClr val="FFFFFF"/>
                </a:solidFill>
                <a:latin typeface="Courier New"/>
                <a:cs typeface="Courier New"/>
              </a:rPr>
              <a:t> </a:t>
            </a:r>
            <a:r>
              <a:rPr sz="1300" dirty="0">
                <a:solidFill>
                  <a:srgbClr val="FFFFFF"/>
                </a:solidFill>
                <a:latin typeface="Courier New"/>
                <a:cs typeface="Courier New"/>
              </a:rPr>
              <a:t>latitude</a:t>
            </a:r>
            <a:r>
              <a:rPr sz="1300" spc="-5" dirty="0">
                <a:solidFill>
                  <a:srgbClr val="FFFFFF"/>
                </a:solidFill>
                <a:latin typeface="Courier New"/>
                <a:cs typeface="Courier New"/>
              </a:rPr>
              <a:t> </a:t>
            </a:r>
            <a:r>
              <a:rPr sz="1300" dirty="0">
                <a:solidFill>
                  <a:srgbClr val="FFFFFF"/>
                </a:solidFill>
                <a:latin typeface="Courier New"/>
                <a:cs typeface="Courier New"/>
              </a:rPr>
              <a:t>of</a:t>
            </a:r>
            <a:r>
              <a:rPr sz="1300" spc="-5" dirty="0">
                <a:solidFill>
                  <a:srgbClr val="FFFFFF"/>
                </a:solidFill>
                <a:latin typeface="Courier New"/>
                <a:cs typeface="Courier New"/>
              </a:rPr>
              <a:t> </a:t>
            </a:r>
            <a:r>
              <a:rPr sz="1300" dirty="0">
                <a:solidFill>
                  <a:srgbClr val="FFFFFF"/>
                </a:solidFill>
                <a:latin typeface="Courier New"/>
                <a:cs typeface="Courier New"/>
              </a:rPr>
              <a:t>male</a:t>
            </a:r>
            <a:r>
              <a:rPr sz="1300" spc="-5" dirty="0">
                <a:solidFill>
                  <a:srgbClr val="FFFFFF"/>
                </a:solidFill>
                <a:latin typeface="Courier New"/>
                <a:cs typeface="Courier New"/>
              </a:rPr>
              <a:t> </a:t>
            </a:r>
            <a:r>
              <a:rPr sz="1300" dirty="0">
                <a:solidFill>
                  <a:srgbClr val="FFFFFF"/>
                </a:solidFill>
                <a:latin typeface="Courier New"/>
                <a:cs typeface="Courier New"/>
              </a:rPr>
              <a:t>victims</a:t>
            </a:r>
            <a:r>
              <a:rPr sz="1300" spc="-5" dirty="0">
                <a:solidFill>
                  <a:srgbClr val="FFFFFF"/>
                </a:solidFill>
                <a:latin typeface="Courier New"/>
                <a:cs typeface="Courier New"/>
              </a:rPr>
              <a:t> </a:t>
            </a:r>
            <a:r>
              <a:rPr sz="1300" dirty="0">
                <a:solidFill>
                  <a:srgbClr val="FFFFFF"/>
                </a:solidFill>
                <a:latin typeface="Courier New"/>
                <a:cs typeface="Courier New"/>
              </a:rPr>
              <a:t>is</a:t>
            </a:r>
            <a:r>
              <a:rPr sz="1300" spc="-5" dirty="0">
                <a:solidFill>
                  <a:srgbClr val="FFFFFF"/>
                </a:solidFill>
                <a:latin typeface="Courier New"/>
                <a:cs typeface="Courier New"/>
              </a:rPr>
              <a:t> </a:t>
            </a:r>
            <a:r>
              <a:rPr sz="1300" dirty="0">
                <a:solidFill>
                  <a:srgbClr val="FFFFFF"/>
                </a:solidFill>
                <a:latin typeface="Courier New"/>
                <a:cs typeface="Courier New"/>
              </a:rPr>
              <a:t>more</a:t>
            </a:r>
            <a:r>
              <a:rPr sz="1300" spc="-5" dirty="0">
                <a:solidFill>
                  <a:srgbClr val="FFFFFF"/>
                </a:solidFill>
                <a:latin typeface="Courier New"/>
                <a:cs typeface="Courier New"/>
              </a:rPr>
              <a:t> </a:t>
            </a:r>
            <a:r>
              <a:rPr sz="1300" dirty="0">
                <a:solidFill>
                  <a:srgbClr val="FFFFFF"/>
                </a:solidFill>
                <a:latin typeface="Courier New"/>
                <a:cs typeface="Courier New"/>
              </a:rPr>
              <a:t>than</a:t>
            </a:r>
            <a:r>
              <a:rPr sz="1300" spc="-5" dirty="0">
                <a:solidFill>
                  <a:srgbClr val="FFFFFF"/>
                </a:solidFill>
                <a:latin typeface="Courier New"/>
                <a:cs typeface="Courier New"/>
              </a:rPr>
              <a:t> </a:t>
            </a:r>
            <a:r>
              <a:rPr sz="1300" spc="-25" dirty="0">
                <a:solidFill>
                  <a:srgbClr val="FFFFFF"/>
                </a:solidFill>
                <a:latin typeface="Courier New"/>
                <a:cs typeface="Courier New"/>
              </a:rPr>
              <a:t>the </a:t>
            </a:r>
            <a:r>
              <a:rPr sz="1300" dirty="0">
                <a:solidFill>
                  <a:srgbClr val="FFFFFF"/>
                </a:solidFill>
                <a:latin typeface="Courier New"/>
                <a:cs typeface="Courier New"/>
              </a:rPr>
              <a:t>mean</a:t>
            </a:r>
            <a:r>
              <a:rPr sz="1300" spc="-5" dirty="0">
                <a:solidFill>
                  <a:srgbClr val="FFFFFF"/>
                </a:solidFill>
                <a:latin typeface="Courier New"/>
                <a:cs typeface="Courier New"/>
              </a:rPr>
              <a:t> </a:t>
            </a:r>
            <a:r>
              <a:rPr sz="1300" dirty="0">
                <a:solidFill>
                  <a:srgbClr val="FFFFFF"/>
                </a:solidFill>
                <a:latin typeface="Courier New"/>
                <a:cs typeface="Courier New"/>
              </a:rPr>
              <a:t>latitude</a:t>
            </a:r>
            <a:r>
              <a:rPr sz="1300" spc="-5" dirty="0">
                <a:solidFill>
                  <a:srgbClr val="FFFFFF"/>
                </a:solidFill>
                <a:latin typeface="Courier New"/>
                <a:cs typeface="Courier New"/>
              </a:rPr>
              <a:t> </a:t>
            </a:r>
            <a:r>
              <a:rPr sz="1300" dirty="0">
                <a:solidFill>
                  <a:srgbClr val="FFFFFF"/>
                </a:solidFill>
                <a:latin typeface="Courier New"/>
                <a:cs typeface="Courier New"/>
              </a:rPr>
              <a:t>of</a:t>
            </a:r>
            <a:r>
              <a:rPr sz="1300" spc="-5" dirty="0">
                <a:solidFill>
                  <a:srgbClr val="FFFFFF"/>
                </a:solidFill>
                <a:latin typeface="Courier New"/>
                <a:cs typeface="Courier New"/>
              </a:rPr>
              <a:t> </a:t>
            </a:r>
            <a:r>
              <a:rPr sz="1300" dirty="0">
                <a:solidFill>
                  <a:srgbClr val="FFFFFF"/>
                </a:solidFill>
                <a:latin typeface="Courier New"/>
                <a:cs typeface="Courier New"/>
              </a:rPr>
              <a:t>female</a:t>
            </a:r>
            <a:r>
              <a:rPr sz="1300" spc="-5" dirty="0">
                <a:solidFill>
                  <a:srgbClr val="FFFFFF"/>
                </a:solidFill>
                <a:latin typeface="Courier New"/>
                <a:cs typeface="Courier New"/>
              </a:rPr>
              <a:t> </a:t>
            </a:r>
            <a:r>
              <a:rPr sz="1300" dirty="0">
                <a:solidFill>
                  <a:srgbClr val="FFFFFF"/>
                </a:solidFill>
                <a:latin typeface="Courier New"/>
                <a:cs typeface="Courier New"/>
              </a:rPr>
              <a:t>victims.(</a:t>
            </a:r>
            <a:r>
              <a:rPr sz="1300" spc="-5" dirty="0">
                <a:solidFill>
                  <a:srgbClr val="FFFFFF"/>
                </a:solidFill>
                <a:latin typeface="Courier New"/>
                <a:cs typeface="Courier New"/>
              </a:rPr>
              <a:t> </a:t>
            </a:r>
            <a:r>
              <a:rPr sz="1300" dirty="0">
                <a:solidFill>
                  <a:srgbClr val="FFFFFF"/>
                </a:solidFill>
                <a:latin typeface="Courier New"/>
                <a:cs typeface="Courier New"/>
              </a:rPr>
              <a:t>right</a:t>
            </a:r>
            <a:r>
              <a:rPr sz="1300" spc="-5" dirty="0">
                <a:solidFill>
                  <a:srgbClr val="FFFFFF"/>
                </a:solidFill>
                <a:latin typeface="Courier New"/>
                <a:cs typeface="Courier New"/>
              </a:rPr>
              <a:t> </a:t>
            </a:r>
            <a:r>
              <a:rPr sz="1300" dirty="0">
                <a:solidFill>
                  <a:srgbClr val="FFFFFF"/>
                </a:solidFill>
                <a:latin typeface="Courier New"/>
                <a:cs typeface="Courier New"/>
              </a:rPr>
              <a:t>tailed</a:t>
            </a:r>
            <a:r>
              <a:rPr sz="1300" spc="-5" dirty="0">
                <a:solidFill>
                  <a:srgbClr val="FFFFFF"/>
                </a:solidFill>
                <a:latin typeface="Courier New"/>
                <a:cs typeface="Courier New"/>
              </a:rPr>
              <a:t> </a:t>
            </a:r>
            <a:r>
              <a:rPr sz="1300" spc="-50" dirty="0">
                <a:solidFill>
                  <a:srgbClr val="FFFFFF"/>
                </a:solidFill>
                <a:latin typeface="Courier New"/>
                <a:cs typeface="Courier New"/>
              </a:rPr>
              <a:t>)</a:t>
            </a:r>
            <a:endParaRPr sz="1300">
              <a:latin typeface="Courier New"/>
              <a:cs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3024" y="652910"/>
            <a:ext cx="3377565" cy="528320"/>
          </a:xfrm>
          <a:prstGeom prst="rect">
            <a:avLst/>
          </a:prstGeom>
        </p:spPr>
        <p:txBody>
          <a:bodyPr vert="horz" wrap="square" lIns="0" tIns="12700" rIns="0" bIns="0" rtlCol="0">
            <a:spAutoFit/>
          </a:bodyPr>
          <a:lstStyle/>
          <a:p>
            <a:pPr marL="12700">
              <a:lnSpc>
                <a:spcPct val="100000"/>
              </a:lnSpc>
              <a:spcBef>
                <a:spcPts val="100"/>
              </a:spcBef>
            </a:pPr>
            <a:r>
              <a:rPr sz="3300" spc="85" dirty="0">
                <a:solidFill>
                  <a:srgbClr val="94EE6B"/>
                </a:solidFill>
                <a:latin typeface="Arial MT"/>
                <a:cs typeface="Arial MT"/>
              </a:rPr>
              <a:t>&lt;/</a:t>
            </a:r>
            <a:r>
              <a:rPr sz="3300" spc="85" dirty="0">
                <a:solidFill>
                  <a:srgbClr val="FFFFFF"/>
                </a:solidFill>
                <a:latin typeface="Arial MT"/>
                <a:cs typeface="Arial MT"/>
              </a:rPr>
              <a:t>Domain</a:t>
            </a:r>
            <a:r>
              <a:rPr sz="3300" spc="-60" dirty="0">
                <a:solidFill>
                  <a:srgbClr val="FFFFFF"/>
                </a:solidFill>
                <a:latin typeface="Arial MT"/>
                <a:cs typeface="Arial MT"/>
              </a:rPr>
              <a:t> </a:t>
            </a:r>
            <a:r>
              <a:rPr sz="3300" spc="-10" dirty="0">
                <a:solidFill>
                  <a:srgbClr val="FFFFFF"/>
                </a:solidFill>
                <a:latin typeface="Arial MT"/>
                <a:cs typeface="Arial MT"/>
              </a:rPr>
              <a:t>Theory</a:t>
            </a:r>
            <a:endParaRPr sz="3300">
              <a:latin typeface="Arial MT"/>
              <a:cs typeface="Arial MT"/>
            </a:endParaRPr>
          </a:p>
        </p:txBody>
      </p:sp>
      <p:sp>
        <p:nvSpPr>
          <p:cNvPr id="4" name="object 4"/>
          <p:cNvSpPr txBox="1"/>
          <p:nvPr/>
        </p:nvSpPr>
        <p:spPr>
          <a:xfrm>
            <a:off x="495814"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5" name="object 5"/>
          <p:cNvSpPr txBox="1">
            <a:spLocks noGrp="1"/>
          </p:cNvSpPr>
          <p:nvPr>
            <p:ph type="dt" sz="half" idx="6"/>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dirty="0"/>
              <a:t>1</a:t>
            </a:r>
            <a:r>
              <a:rPr spc="-5" dirty="0"/>
              <a:t> </a:t>
            </a:r>
            <a:r>
              <a:rPr spc="-50" dirty="0"/>
              <a:t>1</a:t>
            </a:r>
          </a:p>
        </p:txBody>
      </p:sp>
      <p:sp>
        <p:nvSpPr>
          <p:cNvPr id="6" name="object 6"/>
          <p:cNvSpPr txBox="1">
            <a:spLocks noGrp="1"/>
          </p:cNvSpPr>
          <p:nvPr>
            <p:ph type="ftr" sz="quarter" idx="5"/>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spc="-50" dirty="0"/>
              <a:t>1</a:t>
            </a:r>
          </a:p>
        </p:txBody>
      </p:sp>
      <p:sp>
        <p:nvSpPr>
          <p:cNvPr id="7" name="object 7"/>
          <p:cNvSpPr txBox="1"/>
          <p:nvPr/>
        </p:nvSpPr>
        <p:spPr>
          <a:xfrm>
            <a:off x="2324615" y="4751885"/>
            <a:ext cx="1016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8" name="object 8"/>
          <p:cNvSpPr txBox="1"/>
          <p:nvPr/>
        </p:nvSpPr>
        <p:spPr>
          <a:xfrm>
            <a:off x="35438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9" name="object 9"/>
          <p:cNvSpPr txBox="1"/>
          <p:nvPr/>
        </p:nvSpPr>
        <p:spPr>
          <a:xfrm>
            <a:off x="4001015" y="4751885"/>
            <a:ext cx="7112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0" name="object 10"/>
          <p:cNvSpPr txBox="1"/>
          <p:nvPr/>
        </p:nvSpPr>
        <p:spPr>
          <a:xfrm>
            <a:off x="4915415" y="4751885"/>
            <a:ext cx="4064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1" name="object 11"/>
          <p:cNvSpPr txBox="1"/>
          <p:nvPr/>
        </p:nvSpPr>
        <p:spPr>
          <a:xfrm>
            <a:off x="55250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2" name="object 12"/>
          <p:cNvSpPr txBox="1"/>
          <p:nvPr/>
        </p:nvSpPr>
        <p:spPr>
          <a:xfrm>
            <a:off x="59822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3" name="object 13"/>
          <p:cNvSpPr txBox="1"/>
          <p:nvPr/>
        </p:nvSpPr>
        <p:spPr>
          <a:xfrm>
            <a:off x="70490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4" name="object 14"/>
          <p:cNvSpPr txBox="1"/>
          <p:nvPr/>
        </p:nvSpPr>
        <p:spPr>
          <a:xfrm>
            <a:off x="8115815"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12700" marR="203200" algn="just">
              <a:lnSpc>
                <a:spcPct val="100000"/>
              </a:lnSpc>
              <a:spcBef>
                <a:spcPts val="100"/>
              </a:spcBef>
            </a:pPr>
            <a:r>
              <a:rPr sz="1300" dirty="0">
                <a:solidFill>
                  <a:srgbClr val="FFFFFF"/>
                </a:solidFill>
              </a:rPr>
              <a:t>Hypothesis</a:t>
            </a:r>
            <a:r>
              <a:rPr sz="1300" spc="-5" dirty="0">
                <a:solidFill>
                  <a:srgbClr val="FFFFFF"/>
                </a:solidFill>
              </a:rPr>
              <a:t> </a:t>
            </a:r>
            <a:r>
              <a:rPr sz="1300" dirty="0">
                <a:solidFill>
                  <a:srgbClr val="FFFFFF"/>
                </a:solidFill>
              </a:rPr>
              <a:t>testing</a:t>
            </a:r>
            <a:r>
              <a:rPr sz="1300" spc="-5" dirty="0">
                <a:solidFill>
                  <a:srgbClr val="FFFFFF"/>
                </a:solidFill>
              </a:rPr>
              <a:t> </a:t>
            </a:r>
            <a:r>
              <a:rPr sz="1300" dirty="0">
                <a:solidFill>
                  <a:srgbClr val="FFFFFF"/>
                </a:solidFill>
              </a:rPr>
              <a:t>is</a:t>
            </a:r>
            <a:r>
              <a:rPr sz="1300" spc="-5" dirty="0">
                <a:solidFill>
                  <a:srgbClr val="FFFFFF"/>
                </a:solidFill>
              </a:rPr>
              <a:t> </a:t>
            </a:r>
            <a:r>
              <a:rPr sz="1300" dirty="0">
                <a:solidFill>
                  <a:srgbClr val="FFFFFF"/>
                </a:solidFill>
              </a:rPr>
              <a:t>a</a:t>
            </a:r>
            <a:r>
              <a:rPr sz="1300" spc="-5" dirty="0">
                <a:solidFill>
                  <a:srgbClr val="FFFFFF"/>
                </a:solidFill>
              </a:rPr>
              <a:t> </a:t>
            </a:r>
            <a:r>
              <a:rPr sz="1300" dirty="0">
                <a:solidFill>
                  <a:srgbClr val="FFFFFF"/>
                </a:solidFill>
              </a:rPr>
              <a:t>type</a:t>
            </a:r>
            <a:r>
              <a:rPr sz="1300" spc="-5" dirty="0">
                <a:solidFill>
                  <a:srgbClr val="FFFFFF"/>
                </a:solidFill>
              </a:rPr>
              <a:t> </a:t>
            </a:r>
            <a:r>
              <a:rPr sz="1300" dirty="0">
                <a:solidFill>
                  <a:srgbClr val="FFFFFF"/>
                </a:solidFill>
              </a:rPr>
              <a:t>of</a:t>
            </a:r>
            <a:r>
              <a:rPr sz="1300" spc="-5" dirty="0">
                <a:solidFill>
                  <a:srgbClr val="FFFFFF"/>
                </a:solidFill>
              </a:rPr>
              <a:t> </a:t>
            </a:r>
            <a:r>
              <a:rPr sz="1300" dirty="0">
                <a:solidFill>
                  <a:srgbClr val="FFFFFF"/>
                </a:solidFill>
              </a:rPr>
              <a:t>statistical</a:t>
            </a:r>
            <a:r>
              <a:rPr sz="1300" spc="-5" dirty="0">
                <a:solidFill>
                  <a:srgbClr val="FFFFFF"/>
                </a:solidFill>
              </a:rPr>
              <a:t> </a:t>
            </a:r>
            <a:r>
              <a:rPr sz="1300" dirty="0">
                <a:solidFill>
                  <a:srgbClr val="FFFFFF"/>
                </a:solidFill>
              </a:rPr>
              <a:t>analysis</a:t>
            </a:r>
            <a:r>
              <a:rPr sz="1300" spc="-5" dirty="0">
                <a:solidFill>
                  <a:srgbClr val="FFFFFF"/>
                </a:solidFill>
              </a:rPr>
              <a:t> </a:t>
            </a:r>
            <a:r>
              <a:rPr sz="1300" dirty="0">
                <a:solidFill>
                  <a:srgbClr val="FFFFFF"/>
                </a:solidFill>
              </a:rPr>
              <a:t>in</a:t>
            </a:r>
            <a:r>
              <a:rPr sz="1300" spc="-5" dirty="0">
                <a:solidFill>
                  <a:srgbClr val="FFFFFF"/>
                </a:solidFill>
              </a:rPr>
              <a:t> </a:t>
            </a:r>
            <a:r>
              <a:rPr sz="1300" dirty="0">
                <a:solidFill>
                  <a:srgbClr val="FFFFFF"/>
                </a:solidFill>
              </a:rPr>
              <a:t>which</a:t>
            </a:r>
            <a:r>
              <a:rPr sz="1300" spc="-5" dirty="0">
                <a:solidFill>
                  <a:srgbClr val="FFFFFF"/>
                </a:solidFill>
              </a:rPr>
              <a:t> </a:t>
            </a:r>
            <a:r>
              <a:rPr sz="1300" dirty="0">
                <a:solidFill>
                  <a:srgbClr val="FFFFFF"/>
                </a:solidFill>
              </a:rPr>
              <a:t>you</a:t>
            </a:r>
            <a:r>
              <a:rPr sz="1300" spc="-5" dirty="0">
                <a:solidFill>
                  <a:srgbClr val="FFFFFF"/>
                </a:solidFill>
              </a:rPr>
              <a:t> </a:t>
            </a:r>
            <a:r>
              <a:rPr sz="1300" dirty="0">
                <a:solidFill>
                  <a:srgbClr val="FFFFFF"/>
                </a:solidFill>
              </a:rPr>
              <a:t>put</a:t>
            </a:r>
            <a:r>
              <a:rPr sz="1300" spc="-5" dirty="0">
                <a:solidFill>
                  <a:srgbClr val="FFFFFF"/>
                </a:solidFill>
              </a:rPr>
              <a:t> </a:t>
            </a:r>
            <a:r>
              <a:rPr sz="1300" spc="-20" dirty="0">
                <a:solidFill>
                  <a:srgbClr val="FFFFFF"/>
                </a:solidFill>
              </a:rPr>
              <a:t>your </a:t>
            </a:r>
            <a:r>
              <a:rPr sz="1300" dirty="0">
                <a:solidFill>
                  <a:srgbClr val="FFFFFF"/>
                </a:solidFill>
              </a:rPr>
              <a:t>assumptions</a:t>
            </a:r>
            <a:r>
              <a:rPr sz="1300" spc="-5" dirty="0">
                <a:solidFill>
                  <a:srgbClr val="FFFFFF"/>
                </a:solidFill>
              </a:rPr>
              <a:t> </a:t>
            </a:r>
            <a:r>
              <a:rPr sz="1300" dirty="0">
                <a:solidFill>
                  <a:srgbClr val="FFFFFF"/>
                </a:solidFill>
              </a:rPr>
              <a:t>about</a:t>
            </a:r>
            <a:r>
              <a:rPr sz="1300" spc="-5" dirty="0">
                <a:solidFill>
                  <a:srgbClr val="FFFFFF"/>
                </a:solidFill>
              </a:rPr>
              <a:t> </a:t>
            </a:r>
            <a:r>
              <a:rPr sz="1300" dirty="0">
                <a:solidFill>
                  <a:srgbClr val="FFFFFF"/>
                </a:solidFill>
              </a:rPr>
              <a:t>a</a:t>
            </a:r>
            <a:r>
              <a:rPr sz="1300" spc="-5" dirty="0">
                <a:solidFill>
                  <a:srgbClr val="FFFFFF"/>
                </a:solidFill>
              </a:rPr>
              <a:t> </a:t>
            </a:r>
            <a:r>
              <a:rPr sz="1300" dirty="0">
                <a:solidFill>
                  <a:srgbClr val="FFFFFF"/>
                </a:solidFill>
              </a:rPr>
              <a:t>population</a:t>
            </a:r>
            <a:r>
              <a:rPr sz="1300" spc="-5" dirty="0">
                <a:solidFill>
                  <a:srgbClr val="FFFFFF"/>
                </a:solidFill>
              </a:rPr>
              <a:t> </a:t>
            </a:r>
            <a:r>
              <a:rPr sz="1300" dirty="0">
                <a:solidFill>
                  <a:srgbClr val="FFFFFF"/>
                </a:solidFill>
              </a:rPr>
              <a:t>parameter</a:t>
            </a:r>
            <a:r>
              <a:rPr sz="1300" spc="-5" dirty="0">
                <a:solidFill>
                  <a:srgbClr val="FFFFFF"/>
                </a:solidFill>
              </a:rPr>
              <a:t> </a:t>
            </a:r>
            <a:r>
              <a:rPr sz="1300" dirty="0">
                <a:solidFill>
                  <a:srgbClr val="FFFFFF"/>
                </a:solidFill>
              </a:rPr>
              <a:t>to</a:t>
            </a:r>
            <a:r>
              <a:rPr sz="1300" spc="-5" dirty="0">
                <a:solidFill>
                  <a:srgbClr val="FFFFFF"/>
                </a:solidFill>
              </a:rPr>
              <a:t> </a:t>
            </a:r>
            <a:r>
              <a:rPr sz="1300" dirty="0">
                <a:solidFill>
                  <a:srgbClr val="FFFFFF"/>
                </a:solidFill>
              </a:rPr>
              <a:t>a</a:t>
            </a:r>
            <a:r>
              <a:rPr sz="1300" spc="-5" dirty="0">
                <a:solidFill>
                  <a:srgbClr val="FFFFFF"/>
                </a:solidFill>
              </a:rPr>
              <a:t> </a:t>
            </a:r>
            <a:r>
              <a:rPr sz="1300" dirty="0">
                <a:solidFill>
                  <a:srgbClr val="FFFFFF"/>
                </a:solidFill>
              </a:rPr>
              <a:t>test.</a:t>
            </a:r>
            <a:r>
              <a:rPr sz="1300" spc="-5" dirty="0">
                <a:solidFill>
                  <a:srgbClr val="FFFFFF"/>
                </a:solidFill>
              </a:rPr>
              <a:t> </a:t>
            </a:r>
            <a:r>
              <a:rPr sz="1300" dirty="0">
                <a:solidFill>
                  <a:srgbClr val="FFFFFF"/>
                </a:solidFill>
              </a:rPr>
              <a:t>It</a:t>
            </a:r>
            <a:r>
              <a:rPr sz="1300" spc="-5" dirty="0">
                <a:solidFill>
                  <a:srgbClr val="FFFFFF"/>
                </a:solidFill>
              </a:rPr>
              <a:t> </a:t>
            </a:r>
            <a:r>
              <a:rPr sz="1300" dirty="0">
                <a:solidFill>
                  <a:srgbClr val="FFFFFF"/>
                </a:solidFill>
              </a:rPr>
              <a:t>is</a:t>
            </a:r>
            <a:r>
              <a:rPr sz="1300" spc="-5" dirty="0">
                <a:solidFill>
                  <a:srgbClr val="FFFFFF"/>
                </a:solidFill>
              </a:rPr>
              <a:t> </a:t>
            </a:r>
            <a:r>
              <a:rPr sz="1300" dirty="0">
                <a:solidFill>
                  <a:srgbClr val="FFFFFF"/>
                </a:solidFill>
              </a:rPr>
              <a:t>used</a:t>
            </a:r>
            <a:r>
              <a:rPr sz="1300" spc="-5" dirty="0">
                <a:solidFill>
                  <a:srgbClr val="FFFFFF"/>
                </a:solidFill>
              </a:rPr>
              <a:t> </a:t>
            </a:r>
            <a:r>
              <a:rPr sz="1300" dirty="0">
                <a:solidFill>
                  <a:srgbClr val="FFFFFF"/>
                </a:solidFill>
              </a:rPr>
              <a:t>to</a:t>
            </a:r>
            <a:r>
              <a:rPr sz="1300" spc="-5" dirty="0">
                <a:solidFill>
                  <a:srgbClr val="FFFFFF"/>
                </a:solidFill>
              </a:rPr>
              <a:t> </a:t>
            </a:r>
            <a:r>
              <a:rPr sz="1300" spc="-10" dirty="0">
                <a:solidFill>
                  <a:srgbClr val="FFFFFF"/>
                </a:solidFill>
              </a:rPr>
              <a:t>estimate </a:t>
            </a:r>
            <a:r>
              <a:rPr sz="1300" dirty="0">
                <a:solidFill>
                  <a:srgbClr val="FFFFFF"/>
                </a:solidFill>
              </a:rPr>
              <a:t>relationship</a:t>
            </a:r>
            <a:r>
              <a:rPr sz="1300" spc="-5" dirty="0">
                <a:solidFill>
                  <a:srgbClr val="FFFFFF"/>
                </a:solidFill>
              </a:rPr>
              <a:t> </a:t>
            </a:r>
            <a:r>
              <a:rPr sz="1300" dirty="0">
                <a:solidFill>
                  <a:srgbClr val="FFFFFF"/>
                </a:solidFill>
              </a:rPr>
              <a:t>between</a:t>
            </a:r>
            <a:r>
              <a:rPr sz="1300" spc="-5" dirty="0">
                <a:solidFill>
                  <a:srgbClr val="FFFFFF"/>
                </a:solidFill>
              </a:rPr>
              <a:t> </a:t>
            </a:r>
            <a:r>
              <a:rPr sz="1300" dirty="0">
                <a:solidFill>
                  <a:srgbClr val="FFFFFF"/>
                </a:solidFill>
              </a:rPr>
              <a:t>2</a:t>
            </a:r>
            <a:r>
              <a:rPr sz="1300" spc="-5" dirty="0">
                <a:solidFill>
                  <a:srgbClr val="FFFFFF"/>
                </a:solidFill>
              </a:rPr>
              <a:t> </a:t>
            </a:r>
            <a:r>
              <a:rPr sz="1300" dirty="0">
                <a:solidFill>
                  <a:srgbClr val="FFFFFF"/>
                </a:solidFill>
              </a:rPr>
              <a:t>statistical</a:t>
            </a:r>
            <a:r>
              <a:rPr sz="1300" spc="-5" dirty="0">
                <a:solidFill>
                  <a:srgbClr val="FFFFFF"/>
                </a:solidFill>
              </a:rPr>
              <a:t> </a:t>
            </a:r>
            <a:r>
              <a:rPr sz="1300" spc="-10" dirty="0">
                <a:solidFill>
                  <a:srgbClr val="FFFFFF"/>
                </a:solidFill>
              </a:rPr>
              <a:t>variables.</a:t>
            </a:r>
            <a:endParaRPr sz="1300"/>
          </a:p>
          <a:p>
            <a:pPr marL="12700">
              <a:lnSpc>
                <a:spcPct val="100000"/>
              </a:lnSpc>
              <a:spcBef>
                <a:spcPts val="1430"/>
              </a:spcBef>
            </a:pPr>
            <a:r>
              <a:rPr sz="1500" dirty="0">
                <a:solidFill>
                  <a:srgbClr val="94EE6B"/>
                </a:solidFill>
              </a:rPr>
              <a:t>How</a:t>
            </a:r>
            <a:r>
              <a:rPr sz="1500" spc="-5" dirty="0">
                <a:solidFill>
                  <a:srgbClr val="94EE6B"/>
                </a:solidFill>
              </a:rPr>
              <a:t> </a:t>
            </a:r>
            <a:r>
              <a:rPr sz="1500" dirty="0">
                <a:solidFill>
                  <a:srgbClr val="94EE6B"/>
                </a:solidFill>
              </a:rPr>
              <a:t>does</a:t>
            </a:r>
            <a:r>
              <a:rPr sz="1500" spc="-5" dirty="0">
                <a:solidFill>
                  <a:srgbClr val="94EE6B"/>
                </a:solidFill>
              </a:rPr>
              <a:t> </a:t>
            </a:r>
            <a:r>
              <a:rPr sz="1500" dirty="0">
                <a:solidFill>
                  <a:srgbClr val="94EE6B"/>
                </a:solidFill>
              </a:rPr>
              <a:t>it</a:t>
            </a:r>
            <a:r>
              <a:rPr sz="1500" spc="-5" dirty="0">
                <a:solidFill>
                  <a:srgbClr val="94EE6B"/>
                </a:solidFill>
              </a:rPr>
              <a:t> </a:t>
            </a:r>
            <a:r>
              <a:rPr sz="1500" spc="-10" dirty="0">
                <a:solidFill>
                  <a:srgbClr val="94EE6B"/>
                </a:solidFill>
              </a:rPr>
              <a:t>work?</a:t>
            </a:r>
            <a:endParaRPr sz="1500"/>
          </a:p>
          <a:p>
            <a:pPr marL="12700" marR="1087120">
              <a:lnSpc>
                <a:spcPct val="101499"/>
              </a:lnSpc>
              <a:spcBef>
                <a:spcPts val="80"/>
              </a:spcBef>
            </a:pPr>
            <a:r>
              <a:rPr sz="1300" dirty="0">
                <a:solidFill>
                  <a:srgbClr val="FFFFFF"/>
                </a:solidFill>
              </a:rPr>
              <a:t>Measurements</a:t>
            </a:r>
            <a:r>
              <a:rPr sz="1300" spc="-5" dirty="0">
                <a:solidFill>
                  <a:srgbClr val="FFFFFF"/>
                </a:solidFill>
              </a:rPr>
              <a:t> </a:t>
            </a:r>
            <a:r>
              <a:rPr sz="1300" dirty="0">
                <a:solidFill>
                  <a:srgbClr val="FFFFFF"/>
                </a:solidFill>
              </a:rPr>
              <a:t>and</a:t>
            </a:r>
            <a:r>
              <a:rPr sz="1300" spc="55" dirty="0">
                <a:solidFill>
                  <a:srgbClr val="FFFFFF"/>
                </a:solidFill>
              </a:rPr>
              <a:t> </a:t>
            </a:r>
            <a:r>
              <a:rPr sz="1300" dirty="0">
                <a:solidFill>
                  <a:srgbClr val="FFFFFF"/>
                </a:solidFill>
              </a:rPr>
              <a:t>analysis</a:t>
            </a:r>
            <a:r>
              <a:rPr sz="1300" spc="-5" dirty="0">
                <a:solidFill>
                  <a:srgbClr val="FFFFFF"/>
                </a:solidFill>
              </a:rPr>
              <a:t> </a:t>
            </a:r>
            <a:r>
              <a:rPr sz="1300" dirty="0">
                <a:solidFill>
                  <a:srgbClr val="FFFFFF"/>
                </a:solidFill>
              </a:rPr>
              <a:t>are</a:t>
            </a:r>
            <a:r>
              <a:rPr sz="1300" spc="-5" dirty="0">
                <a:solidFill>
                  <a:srgbClr val="FFFFFF"/>
                </a:solidFill>
              </a:rPr>
              <a:t> </a:t>
            </a:r>
            <a:r>
              <a:rPr sz="1300" dirty="0">
                <a:solidFill>
                  <a:srgbClr val="FFFFFF"/>
                </a:solidFill>
              </a:rPr>
              <a:t>conducted</a:t>
            </a:r>
            <a:r>
              <a:rPr sz="1300" spc="-5" dirty="0">
                <a:solidFill>
                  <a:srgbClr val="FFFFFF"/>
                </a:solidFill>
              </a:rPr>
              <a:t> </a:t>
            </a:r>
            <a:r>
              <a:rPr sz="1300" dirty="0">
                <a:solidFill>
                  <a:srgbClr val="FFFFFF"/>
                </a:solidFill>
              </a:rPr>
              <a:t>on</a:t>
            </a:r>
            <a:r>
              <a:rPr sz="1300" spc="-5" dirty="0">
                <a:solidFill>
                  <a:srgbClr val="FFFFFF"/>
                </a:solidFill>
              </a:rPr>
              <a:t> </a:t>
            </a:r>
            <a:r>
              <a:rPr sz="1300" dirty="0">
                <a:solidFill>
                  <a:srgbClr val="FFFFFF"/>
                </a:solidFill>
              </a:rPr>
              <a:t>a</a:t>
            </a:r>
            <a:r>
              <a:rPr sz="1300" spc="-5" dirty="0">
                <a:solidFill>
                  <a:srgbClr val="FFFFFF"/>
                </a:solidFill>
              </a:rPr>
              <a:t> </a:t>
            </a:r>
            <a:r>
              <a:rPr sz="1300" dirty="0">
                <a:solidFill>
                  <a:srgbClr val="FFFFFF"/>
                </a:solidFill>
              </a:rPr>
              <a:t>random</a:t>
            </a:r>
            <a:r>
              <a:rPr sz="1300" spc="-5" dirty="0">
                <a:solidFill>
                  <a:srgbClr val="FFFFFF"/>
                </a:solidFill>
              </a:rPr>
              <a:t> </a:t>
            </a:r>
            <a:r>
              <a:rPr sz="1300" dirty="0">
                <a:solidFill>
                  <a:srgbClr val="FFFFFF"/>
                </a:solidFill>
              </a:rPr>
              <a:t>sample</a:t>
            </a:r>
            <a:r>
              <a:rPr sz="1300" spc="-5" dirty="0">
                <a:solidFill>
                  <a:srgbClr val="FFFFFF"/>
                </a:solidFill>
              </a:rPr>
              <a:t> </a:t>
            </a:r>
            <a:r>
              <a:rPr sz="1300" dirty="0">
                <a:solidFill>
                  <a:srgbClr val="FFFFFF"/>
                </a:solidFill>
              </a:rPr>
              <a:t>of</a:t>
            </a:r>
            <a:r>
              <a:rPr sz="1300" spc="-5" dirty="0">
                <a:solidFill>
                  <a:srgbClr val="FFFFFF"/>
                </a:solidFill>
              </a:rPr>
              <a:t> </a:t>
            </a:r>
            <a:r>
              <a:rPr sz="1300" spc="-25" dirty="0">
                <a:solidFill>
                  <a:srgbClr val="FFFFFF"/>
                </a:solidFill>
              </a:rPr>
              <a:t>the </a:t>
            </a:r>
            <a:r>
              <a:rPr sz="1300" dirty="0">
                <a:solidFill>
                  <a:srgbClr val="FFFFFF"/>
                </a:solidFill>
              </a:rPr>
              <a:t>population</a:t>
            </a:r>
            <a:r>
              <a:rPr sz="1300" spc="-5" dirty="0">
                <a:solidFill>
                  <a:srgbClr val="FFFFFF"/>
                </a:solidFill>
              </a:rPr>
              <a:t> </a:t>
            </a:r>
            <a:r>
              <a:rPr sz="1300" dirty="0">
                <a:solidFill>
                  <a:srgbClr val="FFFFFF"/>
                </a:solidFill>
              </a:rPr>
              <a:t>to</a:t>
            </a:r>
            <a:r>
              <a:rPr sz="1300" spc="-5" dirty="0">
                <a:solidFill>
                  <a:srgbClr val="FFFFFF"/>
                </a:solidFill>
              </a:rPr>
              <a:t> </a:t>
            </a:r>
            <a:r>
              <a:rPr sz="1300" dirty="0">
                <a:solidFill>
                  <a:srgbClr val="FFFFFF"/>
                </a:solidFill>
              </a:rPr>
              <a:t>test</a:t>
            </a:r>
            <a:r>
              <a:rPr sz="1300" spc="-5" dirty="0">
                <a:solidFill>
                  <a:srgbClr val="FFFFFF"/>
                </a:solidFill>
              </a:rPr>
              <a:t> </a:t>
            </a:r>
            <a:r>
              <a:rPr sz="1300" dirty="0">
                <a:solidFill>
                  <a:srgbClr val="FFFFFF"/>
                </a:solidFill>
              </a:rPr>
              <a:t>a</a:t>
            </a:r>
            <a:r>
              <a:rPr sz="1300" spc="-5" dirty="0">
                <a:solidFill>
                  <a:srgbClr val="FFFFFF"/>
                </a:solidFill>
              </a:rPr>
              <a:t> </a:t>
            </a:r>
            <a:r>
              <a:rPr sz="1300" spc="-10" dirty="0">
                <a:solidFill>
                  <a:srgbClr val="FFFFFF"/>
                </a:solidFill>
              </a:rPr>
              <a:t>theory.</a:t>
            </a:r>
            <a:endParaRPr sz="1300"/>
          </a:p>
          <a:p>
            <a:pPr marL="12700" marR="5080">
              <a:lnSpc>
                <a:spcPct val="100000"/>
              </a:lnSpc>
            </a:pPr>
            <a:r>
              <a:rPr sz="1300" dirty="0">
                <a:solidFill>
                  <a:srgbClr val="FFFFFF"/>
                </a:solidFill>
              </a:rPr>
              <a:t>Analysts</a:t>
            </a:r>
            <a:r>
              <a:rPr sz="1300" spc="-5" dirty="0">
                <a:solidFill>
                  <a:srgbClr val="FFFFFF"/>
                </a:solidFill>
              </a:rPr>
              <a:t> </a:t>
            </a:r>
            <a:r>
              <a:rPr sz="1300" dirty="0">
                <a:solidFill>
                  <a:srgbClr val="FFFFFF"/>
                </a:solidFill>
              </a:rPr>
              <a:t>use</a:t>
            </a:r>
            <a:r>
              <a:rPr sz="1300" spc="-5" dirty="0">
                <a:solidFill>
                  <a:srgbClr val="FFFFFF"/>
                </a:solidFill>
              </a:rPr>
              <a:t> </a:t>
            </a:r>
            <a:r>
              <a:rPr sz="1300" dirty="0">
                <a:solidFill>
                  <a:srgbClr val="FFFFFF"/>
                </a:solidFill>
              </a:rPr>
              <a:t>a</a:t>
            </a:r>
            <a:r>
              <a:rPr sz="1300" spc="-5" dirty="0">
                <a:solidFill>
                  <a:srgbClr val="FFFFFF"/>
                </a:solidFill>
              </a:rPr>
              <a:t> </a:t>
            </a:r>
            <a:r>
              <a:rPr sz="1300" dirty="0">
                <a:solidFill>
                  <a:srgbClr val="FFFFFF"/>
                </a:solidFill>
              </a:rPr>
              <a:t>random</a:t>
            </a:r>
            <a:r>
              <a:rPr sz="1300" spc="-5" dirty="0">
                <a:solidFill>
                  <a:srgbClr val="FFFFFF"/>
                </a:solidFill>
              </a:rPr>
              <a:t> </a:t>
            </a:r>
            <a:r>
              <a:rPr sz="1300" dirty="0">
                <a:solidFill>
                  <a:srgbClr val="FFFFFF"/>
                </a:solidFill>
              </a:rPr>
              <a:t>population</a:t>
            </a:r>
            <a:r>
              <a:rPr sz="1300" spc="-5" dirty="0">
                <a:solidFill>
                  <a:srgbClr val="FFFFFF"/>
                </a:solidFill>
              </a:rPr>
              <a:t> </a:t>
            </a:r>
            <a:r>
              <a:rPr sz="1300" dirty="0">
                <a:solidFill>
                  <a:srgbClr val="FFFFFF"/>
                </a:solidFill>
              </a:rPr>
              <a:t>sample</a:t>
            </a:r>
            <a:r>
              <a:rPr sz="1300" spc="-5" dirty="0">
                <a:solidFill>
                  <a:srgbClr val="FFFFFF"/>
                </a:solidFill>
              </a:rPr>
              <a:t> </a:t>
            </a:r>
            <a:r>
              <a:rPr sz="1300" dirty="0">
                <a:solidFill>
                  <a:srgbClr val="FFFFFF"/>
                </a:solidFill>
              </a:rPr>
              <a:t>to</a:t>
            </a:r>
            <a:r>
              <a:rPr sz="1300" spc="-5" dirty="0">
                <a:solidFill>
                  <a:srgbClr val="FFFFFF"/>
                </a:solidFill>
              </a:rPr>
              <a:t> </a:t>
            </a:r>
            <a:r>
              <a:rPr sz="1300" dirty="0">
                <a:solidFill>
                  <a:srgbClr val="FFFFFF"/>
                </a:solidFill>
              </a:rPr>
              <a:t>test</a:t>
            </a:r>
            <a:r>
              <a:rPr sz="1300" spc="-5" dirty="0">
                <a:solidFill>
                  <a:srgbClr val="FFFFFF"/>
                </a:solidFill>
              </a:rPr>
              <a:t> </a:t>
            </a:r>
            <a:r>
              <a:rPr sz="1300" dirty="0">
                <a:solidFill>
                  <a:srgbClr val="FFFFFF"/>
                </a:solidFill>
              </a:rPr>
              <a:t>two</a:t>
            </a:r>
            <a:r>
              <a:rPr sz="1300" spc="-5" dirty="0">
                <a:solidFill>
                  <a:srgbClr val="FFFFFF"/>
                </a:solidFill>
              </a:rPr>
              <a:t> </a:t>
            </a:r>
            <a:r>
              <a:rPr sz="1300" dirty="0">
                <a:solidFill>
                  <a:srgbClr val="FFFFFF"/>
                </a:solidFill>
              </a:rPr>
              <a:t>hypotheses:</a:t>
            </a:r>
            <a:r>
              <a:rPr sz="1300" spc="-5" dirty="0">
                <a:solidFill>
                  <a:srgbClr val="FFFFFF"/>
                </a:solidFill>
              </a:rPr>
              <a:t> </a:t>
            </a:r>
            <a:r>
              <a:rPr sz="1300" dirty="0">
                <a:solidFill>
                  <a:srgbClr val="FFFFFF"/>
                </a:solidFill>
              </a:rPr>
              <a:t>the</a:t>
            </a:r>
            <a:r>
              <a:rPr sz="1300" spc="-5" dirty="0">
                <a:solidFill>
                  <a:srgbClr val="FFFFFF"/>
                </a:solidFill>
              </a:rPr>
              <a:t> </a:t>
            </a:r>
            <a:r>
              <a:rPr sz="1300" dirty="0">
                <a:solidFill>
                  <a:srgbClr val="FFFFFF"/>
                </a:solidFill>
              </a:rPr>
              <a:t>null</a:t>
            </a:r>
            <a:r>
              <a:rPr sz="1300" spc="-5" dirty="0">
                <a:solidFill>
                  <a:srgbClr val="FFFFFF"/>
                </a:solidFill>
              </a:rPr>
              <a:t> </a:t>
            </a:r>
            <a:r>
              <a:rPr sz="1300" spc="-25" dirty="0">
                <a:solidFill>
                  <a:srgbClr val="FFFFFF"/>
                </a:solidFill>
              </a:rPr>
              <a:t>and </a:t>
            </a:r>
            <a:r>
              <a:rPr sz="1300" dirty="0">
                <a:solidFill>
                  <a:srgbClr val="FFFFFF"/>
                </a:solidFill>
              </a:rPr>
              <a:t>alternative</a:t>
            </a:r>
            <a:r>
              <a:rPr sz="1300" spc="-5" dirty="0">
                <a:solidFill>
                  <a:srgbClr val="FFFFFF"/>
                </a:solidFill>
              </a:rPr>
              <a:t> </a:t>
            </a:r>
            <a:r>
              <a:rPr sz="1300" spc="-10" dirty="0">
                <a:solidFill>
                  <a:srgbClr val="FFFFFF"/>
                </a:solidFill>
              </a:rPr>
              <a:t>hypothesis.</a:t>
            </a:r>
            <a:endParaRPr sz="1300"/>
          </a:p>
          <a:p>
            <a:pPr>
              <a:lnSpc>
                <a:spcPct val="100000"/>
              </a:lnSpc>
              <a:spcBef>
                <a:spcPts val="85"/>
              </a:spcBef>
            </a:pPr>
            <a:endParaRPr sz="1300"/>
          </a:p>
          <a:p>
            <a:pPr marL="12700">
              <a:lnSpc>
                <a:spcPct val="100000"/>
              </a:lnSpc>
              <a:spcBef>
                <a:spcPts val="5"/>
              </a:spcBef>
            </a:pPr>
            <a:r>
              <a:rPr sz="1300" dirty="0">
                <a:solidFill>
                  <a:srgbClr val="FFFFFF"/>
                </a:solidFill>
              </a:rPr>
              <a:t>Example</a:t>
            </a:r>
            <a:r>
              <a:rPr sz="1300" spc="-5" dirty="0">
                <a:solidFill>
                  <a:srgbClr val="FFFFFF"/>
                </a:solidFill>
              </a:rPr>
              <a:t> </a:t>
            </a:r>
            <a:r>
              <a:rPr sz="1300" dirty="0">
                <a:solidFill>
                  <a:srgbClr val="FFFFFF"/>
                </a:solidFill>
              </a:rPr>
              <a:t>from</a:t>
            </a:r>
            <a:r>
              <a:rPr sz="1300" spc="-5" dirty="0">
                <a:solidFill>
                  <a:srgbClr val="FFFFFF"/>
                </a:solidFill>
              </a:rPr>
              <a:t> </a:t>
            </a:r>
            <a:r>
              <a:rPr sz="1300" dirty="0">
                <a:solidFill>
                  <a:srgbClr val="FFFFFF"/>
                </a:solidFill>
              </a:rPr>
              <a:t>real</a:t>
            </a:r>
            <a:r>
              <a:rPr sz="1300" spc="-5" dirty="0">
                <a:solidFill>
                  <a:srgbClr val="FFFFFF"/>
                </a:solidFill>
              </a:rPr>
              <a:t> </a:t>
            </a:r>
            <a:r>
              <a:rPr sz="1300" spc="-10" dirty="0">
                <a:solidFill>
                  <a:srgbClr val="FFFFFF"/>
                </a:solidFill>
              </a:rPr>
              <a:t>life:</a:t>
            </a:r>
            <a:endParaRPr sz="1300"/>
          </a:p>
          <a:p>
            <a:pPr marL="469900" marR="43180" indent="-327660">
              <a:lnSpc>
                <a:spcPct val="100000"/>
              </a:lnSpc>
              <a:tabLst>
                <a:tab pos="469265" algn="l"/>
              </a:tabLst>
            </a:pPr>
            <a:r>
              <a:rPr sz="1300" spc="-50" dirty="0">
                <a:solidFill>
                  <a:srgbClr val="FFFFFF"/>
                </a:solidFill>
              </a:rPr>
              <a:t>-</a:t>
            </a:r>
            <a:r>
              <a:rPr sz="1300" dirty="0">
                <a:solidFill>
                  <a:srgbClr val="FFFFFF"/>
                </a:solidFill>
              </a:rPr>
              <a:t>	A</a:t>
            </a:r>
            <a:r>
              <a:rPr sz="1300" spc="-5" dirty="0">
                <a:solidFill>
                  <a:srgbClr val="FFFFFF"/>
                </a:solidFill>
              </a:rPr>
              <a:t> </a:t>
            </a:r>
            <a:r>
              <a:rPr sz="1300" dirty="0">
                <a:solidFill>
                  <a:srgbClr val="FFFFFF"/>
                </a:solidFill>
              </a:rPr>
              <a:t>teacher</a:t>
            </a:r>
            <a:r>
              <a:rPr sz="1300" spc="-5" dirty="0">
                <a:solidFill>
                  <a:srgbClr val="FFFFFF"/>
                </a:solidFill>
              </a:rPr>
              <a:t> </a:t>
            </a:r>
            <a:r>
              <a:rPr sz="1300" dirty="0">
                <a:solidFill>
                  <a:srgbClr val="FFFFFF"/>
                </a:solidFill>
              </a:rPr>
              <a:t>assumes</a:t>
            </a:r>
            <a:r>
              <a:rPr sz="1300" spc="-5" dirty="0">
                <a:solidFill>
                  <a:srgbClr val="FFFFFF"/>
                </a:solidFill>
              </a:rPr>
              <a:t> </a:t>
            </a:r>
            <a:r>
              <a:rPr sz="1300" dirty="0">
                <a:solidFill>
                  <a:srgbClr val="FFFFFF"/>
                </a:solidFill>
              </a:rPr>
              <a:t>that</a:t>
            </a:r>
            <a:r>
              <a:rPr sz="1300" spc="-5" dirty="0">
                <a:solidFill>
                  <a:srgbClr val="FFFFFF"/>
                </a:solidFill>
              </a:rPr>
              <a:t> </a:t>
            </a:r>
            <a:r>
              <a:rPr sz="1300" dirty="0">
                <a:solidFill>
                  <a:srgbClr val="FFFFFF"/>
                </a:solidFill>
              </a:rPr>
              <a:t>60%</a:t>
            </a:r>
            <a:r>
              <a:rPr sz="1300" spc="-5" dirty="0">
                <a:solidFill>
                  <a:srgbClr val="FFFFFF"/>
                </a:solidFill>
              </a:rPr>
              <a:t> </a:t>
            </a:r>
            <a:r>
              <a:rPr sz="1300" dirty="0">
                <a:solidFill>
                  <a:srgbClr val="FFFFFF"/>
                </a:solidFill>
              </a:rPr>
              <a:t>of</a:t>
            </a:r>
            <a:r>
              <a:rPr sz="1300" spc="-5" dirty="0">
                <a:solidFill>
                  <a:srgbClr val="FFFFFF"/>
                </a:solidFill>
              </a:rPr>
              <a:t> </a:t>
            </a:r>
            <a:r>
              <a:rPr sz="1300" dirty="0">
                <a:solidFill>
                  <a:srgbClr val="FFFFFF"/>
                </a:solidFill>
              </a:rPr>
              <a:t>his</a:t>
            </a:r>
            <a:r>
              <a:rPr sz="1300" spc="-5" dirty="0">
                <a:solidFill>
                  <a:srgbClr val="FFFFFF"/>
                </a:solidFill>
              </a:rPr>
              <a:t> </a:t>
            </a:r>
            <a:r>
              <a:rPr sz="1300" dirty="0">
                <a:solidFill>
                  <a:srgbClr val="FFFFFF"/>
                </a:solidFill>
              </a:rPr>
              <a:t>students</a:t>
            </a:r>
            <a:r>
              <a:rPr sz="1300" spc="-5" dirty="0">
                <a:solidFill>
                  <a:srgbClr val="FFFFFF"/>
                </a:solidFill>
              </a:rPr>
              <a:t> </a:t>
            </a:r>
            <a:r>
              <a:rPr sz="1300" dirty="0">
                <a:solidFill>
                  <a:srgbClr val="FFFFFF"/>
                </a:solidFill>
              </a:rPr>
              <a:t>come</a:t>
            </a:r>
            <a:r>
              <a:rPr sz="1300" spc="-5" dirty="0">
                <a:solidFill>
                  <a:srgbClr val="FFFFFF"/>
                </a:solidFill>
              </a:rPr>
              <a:t> </a:t>
            </a:r>
            <a:r>
              <a:rPr sz="1300" dirty="0">
                <a:solidFill>
                  <a:srgbClr val="FFFFFF"/>
                </a:solidFill>
              </a:rPr>
              <a:t>from</a:t>
            </a:r>
            <a:r>
              <a:rPr sz="1300" spc="-5" dirty="0">
                <a:solidFill>
                  <a:srgbClr val="FFFFFF"/>
                </a:solidFill>
              </a:rPr>
              <a:t> </a:t>
            </a:r>
            <a:r>
              <a:rPr sz="1300" dirty="0">
                <a:solidFill>
                  <a:srgbClr val="FFFFFF"/>
                </a:solidFill>
              </a:rPr>
              <a:t>lower</a:t>
            </a:r>
            <a:r>
              <a:rPr sz="1300" spc="-5" dirty="0">
                <a:solidFill>
                  <a:srgbClr val="FFFFFF"/>
                </a:solidFill>
              </a:rPr>
              <a:t> </a:t>
            </a:r>
            <a:r>
              <a:rPr sz="1300" dirty="0">
                <a:solidFill>
                  <a:srgbClr val="FFFFFF"/>
                </a:solidFill>
              </a:rPr>
              <a:t>middle</a:t>
            </a:r>
            <a:r>
              <a:rPr sz="1300" spc="-5" dirty="0">
                <a:solidFill>
                  <a:srgbClr val="FFFFFF"/>
                </a:solidFill>
              </a:rPr>
              <a:t> </a:t>
            </a:r>
            <a:r>
              <a:rPr sz="1300" spc="-10" dirty="0">
                <a:solidFill>
                  <a:srgbClr val="FFFFFF"/>
                </a:solidFill>
              </a:rPr>
              <a:t>class families</a:t>
            </a:r>
            <a:endParaRPr sz="13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84865" y="328209"/>
            <a:ext cx="391160" cy="208279"/>
          </a:xfrm>
          <a:prstGeom prst="rect">
            <a:avLst/>
          </a:prstGeom>
        </p:spPr>
        <p:txBody>
          <a:bodyPr vert="horz" wrap="square" lIns="0" tIns="12700" rIns="0" bIns="0" rtlCol="0">
            <a:spAutoFit/>
          </a:bodyPr>
          <a:lstStyle/>
          <a:p>
            <a:pPr marL="12700">
              <a:lnSpc>
                <a:spcPct val="100000"/>
              </a:lnSpc>
              <a:spcBef>
                <a:spcPts val="100"/>
              </a:spcBef>
            </a:pPr>
            <a:r>
              <a:rPr sz="1200" spc="-20" dirty="0">
                <a:solidFill>
                  <a:srgbClr val="FFFFFF"/>
                </a:solidFill>
                <a:latin typeface="Courier New"/>
                <a:cs typeface="Courier New"/>
              </a:rPr>
              <a:t>code</a:t>
            </a:r>
            <a:endParaRPr sz="1200">
              <a:latin typeface="Courier New"/>
              <a:cs typeface="Courier New"/>
            </a:endParaRPr>
          </a:p>
        </p:txBody>
      </p:sp>
      <p:pic>
        <p:nvPicPr>
          <p:cNvPr id="3" name="object 3"/>
          <p:cNvPicPr/>
          <p:nvPr/>
        </p:nvPicPr>
        <p:blipFill>
          <a:blip r:embed="rId2" cstate="print"/>
          <a:stretch>
            <a:fillRect/>
          </a:stretch>
        </p:blipFill>
        <p:spPr>
          <a:xfrm>
            <a:off x="584000" y="985550"/>
            <a:ext cx="7976000" cy="3524249"/>
          </a:xfrm>
          <a:prstGeom prst="rect">
            <a:avLst/>
          </a:prstGeom>
        </p:spPr>
      </p:pic>
      <p:sp>
        <p:nvSpPr>
          <p:cNvPr id="4" name="object 4"/>
          <p:cNvSpPr txBox="1"/>
          <p:nvPr/>
        </p:nvSpPr>
        <p:spPr>
          <a:xfrm>
            <a:off x="495814"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5" name="object 5"/>
          <p:cNvSpPr txBox="1">
            <a:spLocks noGrp="1"/>
          </p:cNvSpPr>
          <p:nvPr>
            <p:ph type="dt" sz="half" idx="6"/>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dirty="0"/>
              <a:t>1</a:t>
            </a:r>
            <a:r>
              <a:rPr spc="-5" dirty="0"/>
              <a:t> </a:t>
            </a:r>
            <a:r>
              <a:rPr spc="-50" dirty="0"/>
              <a:t>1</a:t>
            </a:r>
          </a:p>
        </p:txBody>
      </p:sp>
      <p:sp>
        <p:nvSpPr>
          <p:cNvPr id="6" name="object 6"/>
          <p:cNvSpPr txBox="1">
            <a:spLocks noGrp="1"/>
          </p:cNvSpPr>
          <p:nvPr>
            <p:ph type="ftr" sz="quarter" idx="5"/>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spc="-50" dirty="0"/>
              <a:t>1</a:t>
            </a:r>
          </a:p>
        </p:txBody>
      </p:sp>
      <p:sp>
        <p:nvSpPr>
          <p:cNvPr id="7" name="object 7"/>
          <p:cNvSpPr txBox="1"/>
          <p:nvPr/>
        </p:nvSpPr>
        <p:spPr>
          <a:xfrm>
            <a:off x="2324615" y="4751885"/>
            <a:ext cx="1016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8" name="object 8"/>
          <p:cNvSpPr txBox="1"/>
          <p:nvPr/>
        </p:nvSpPr>
        <p:spPr>
          <a:xfrm>
            <a:off x="35438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9" name="object 9"/>
          <p:cNvSpPr txBox="1"/>
          <p:nvPr/>
        </p:nvSpPr>
        <p:spPr>
          <a:xfrm>
            <a:off x="4001015" y="4751885"/>
            <a:ext cx="7112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0" name="object 10"/>
          <p:cNvSpPr txBox="1"/>
          <p:nvPr/>
        </p:nvSpPr>
        <p:spPr>
          <a:xfrm>
            <a:off x="4915415" y="4751885"/>
            <a:ext cx="4064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1" name="object 11"/>
          <p:cNvSpPr txBox="1"/>
          <p:nvPr/>
        </p:nvSpPr>
        <p:spPr>
          <a:xfrm>
            <a:off x="55250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2" name="object 12"/>
          <p:cNvSpPr txBox="1"/>
          <p:nvPr/>
        </p:nvSpPr>
        <p:spPr>
          <a:xfrm>
            <a:off x="59822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3" name="object 13"/>
          <p:cNvSpPr txBox="1"/>
          <p:nvPr/>
        </p:nvSpPr>
        <p:spPr>
          <a:xfrm>
            <a:off x="70490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4" name="object 14"/>
          <p:cNvSpPr txBox="1"/>
          <p:nvPr/>
        </p:nvSpPr>
        <p:spPr>
          <a:xfrm>
            <a:off x="8115815"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59201" y="481719"/>
            <a:ext cx="1625600"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5EB2FC"/>
                </a:solidFill>
                <a:latin typeface="Courier New"/>
                <a:cs typeface="Courier New"/>
              </a:rPr>
              <a:t>Data</a:t>
            </a:r>
            <a:r>
              <a:rPr sz="1500" spc="-5" dirty="0">
                <a:solidFill>
                  <a:srgbClr val="5EB2FC"/>
                </a:solidFill>
                <a:latin typeface="Courier New"/>
                <a:cs typeface="Courier New"/>
              </a:rPr>
              <a:t> </a:t>
            </a:r>
            <a:r>
              <a:rPr sz="1500" spc="-10" dirty="0">
                <a:solidFill>
                  <a:srgbClr val="5EB2FC"/>
                </a:solidFill>
                <a:latin typeface="Courier New"/>
                <a:cs typeface="Courier New"/>
              </a:rPr>
              <a:t>analysis:</a:t>
            </a:r>
            <a:endParaRPr sz="1500">
              <a:latin typeface="Courier New"/>
              <a:cs typeface="Courier New"/>
            </a:endParaRPr>
          </a:p>
        </p:txBody>
      </p:sp>
      <p:sp>
        <p:nvSpPr>
          <p:cNvPr id="3" name="object 3"/>
          <p:cNvSpPr txBox="1"/>
          <p:nvPr/>
        </p:nvSpPr>
        <p:spPr>
          <a:xfrm>
            <a:off x="793024" y="1123324"/>
            <a:ext cx="482600"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FFFFFF"/>
                </a:solidFill>
                <a:latin typeface="Courier New"/>
                <a:cs typeface="Courier New"/>
              </a:rPr>
              <a:t>Male:</a:t>
            </a:r>
            <a:endParaRPr sz="1200">
              <a:latin typeface="Courier New"/>
              <a:cs typeface="Courier New"/>
            </a:endParaRPr>
          </a:p>
        </p:txBody>
      </p:sp>
      <p:pic>
        <p:nvPicPr>
          <p:cNvPr id="4" name="object 4"/>
          <p:cNvPicPr/>
          <p:nvPr/>
        </p:nvPicPr>
        <p:blipFill>
          <a:blip r:embed="rId2" cstate="print"/>
          <a:stretch>
            <a:fillRect/>
          </a:stretch>
        </p:blipFill>
        <p:spPr>
          <a:xfrm>
            <a:off x="669725" y="1780612"/>
            <a:ext cx="1447799" cy="1876424"/>
          </a:xfrm>
          <a:prstGeom prst="rect">
            <a:avLst/>
          </a:prstGeom>
        </p:spPr>
      </p:pic>
      <p:pic>
        <p:nvPicPr>
          <p:cNvPr id="5" name="object 5"/>
          <p:cNvPicPr/>
          <p:nvPr/>
        </p:nvPicPr>
        <p:blipFill>
          <a:blip r:embed="rId3" cstate="print"/>
          <a:stretch>
            <a:fillRect/>
          </a:stretch>
        </p:blipFill>
        <p:spPr>
          <a:xfrm>
            <a:off x="2849775" y="1003950"/>
            <a:ext cx="4015949" cy="3429774"/>
          </a:xfrm>
          <a:prstGeom prst="rect">
            <a:avLst/>
          </a:prstGeom>
        </p:spPr>
      </p:pic>
      <p:sp>
        <p:nvSpPr>
          <p:cNvPr id="6" name="object 6"/>
          <p:cNvSpPr txBox="1"/>
          <p:nvPr/>
        </p:nvSpPr>
        <p:spPr>
          <a:xfrm>
            <a:off x="495814"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7" name="object 7"/>
          <p:cNvSpPr txBox="1">
            <a:spLocks noGrp="1"/>
          </p:cNvSpPr>
          <p:nvPr>
            <p:ph type="dt" sz="half" idx="6"/>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dirty="0"/>
              <a:t>1</a:t>
            </a:r>
            <a:r>
              <a:rPr spc="-5" dirty="0"/>
              <a:t> </a:t>
            </a:r>
            <a:r>
              <a:rPr spc="-50" dirty="0"/>
              <a:t>1</a:t>
            </a:r>
          </a:p>
        </p:txBody>
      </p:sp>
      <p:sp>
        <p:nvSpPr>
          <p:cNvPr id="8" name="object 8"/>
          <p:cNvSpPr txBox="1">
            <a:spLocks noGrp="1"/>
          </p:cNvSpPr>
          <p:nvPr>
            <p:ph type="ftr" sz="quarter" idx="5"/>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spc="-50" dirty="0"/>
              <a:t>1</a:t>
            </a:r>
          </a:p>
        </p:txBody>
      </p:sp>
      <p:sp>
        <p:nvSpPr>
          <p:cNvPr id="9" name="object 9"/>
          <p:cNvSpPr txBox="1"/>
          <p:nvPr/>
        </p:nvSpPr>
        <p:spPr>
          <a:xfrm>
            <a:off x="2324615" y="4751885"/>
            <a:ext cx="1016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0" name="object 10"/>
          <p:cNvSpPr txBox="1"/>
          <p:nvPr/>
        </p:nvSpPr>
        <p:spPr>
          <a:xfrm>
            <a:off x="35438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1" name="object 11"/>
          <p:cNvSpPr txBox="1"/>
          <p:nvPr/>
        </p:nvSpPr>
        <p:spPr>
          <a:xfrm>
            <a:off x="4001015" y="4751885"/>
            <a:ext cx="7112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2" name="object 12"/>
          <p:cNvSpPr txBox="1"/>
          <p:nvPr/>
        </p:nvSpPr>
        <p:spPr>
          <a:xfrm>
            <a:off x="4915415" y="4751885"/>
            <a:ext cx="4064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3" name="object 13"/>
          <p:cNvSpPr txBox="1"/>
          <p:nvPr/>
        </p:nvSpPr>
        <p:spPr>
          <a:xfrm>
            <a:off x="55250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4" name="object 14"/>
          <p:cNvSpPr txBox="1"/>
          <p:nvPr/>
        </p:nvSpPr>
        <p:spPr>
          <a:xfrm>
            <a:off x="59822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5" name="object 15"/>
          <p:cNvSpPr txBox="1"/>
          <p:nvPr/>
        </p:nvSpPr>
        <p:spPr>
          <a:xfrm>
            <a:off x="70490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6" name="object 16"/>
          <p:cNvSpPr txBox="1"/>
          <p:nvPr/>
        </p:nvSpPr>
        <p:spPr>
          <a:xfrm>
            <a:off x="8115815"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3024" y="467033"/>
            <a:ext cx="665480"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FFFFFF"/>
                </a:solidFill>
                <a:latin typeface="Courier New"/>
                <a:cs typeface="Courier New"/>
              </a:rPr>
              <a:t>Female:</a:t>
            </a:r>
            <a:endParaRPr sz="1200">
              <a:latin typeface="Courier New"/>
              <a:cs typeface="Courier New"/>
            </a:endParaRPr>
          </a:p>
        </p:txBody>
      </p:sp>
      <p:pic>
        <p:nvPicPr>
          <p:cNvPr id="3" name="object 3"/>
          <p:cNvPicPr/>
          <p:nvPr/>
        </p:nvPicPr>
        <p:blipFill>
          <a:blip r:embed="rId2" cstate="print"/>
          <a:stretch>
            <a:fillRect/>
          </a:stretch>
        </p:blipFill>
        <p:spPr>
          <a:xfrm>
            <a:off x="788575" y="1340100"/>
            <a:ext cx="1466849" cy="990599"/>
          </a:xfrm>
          <a:prstGeom prst="rect">
            <a:avLst/>
          </a:prstGeom>
        </p:spPr>
      </p:pic>
      <p:pic>
        <p:nvPicPr>
          <p:cNvPr id="4" name="object 4"/>
          <p:cNvPicPr/>
          <p:nvPr/>
        </p:nvPicPr>
        <p:blipFill>
          <a:blip r:embed="rId3" cstate="print"/>
          <a:stretch>
            <a:fillRect/>
          </a:stretch>
        </p:blipFill>
        <p:spPr>
          <a:xfrm>
            <a:off x="2692925" y="1089600"/>
            <a:ext cx="4055300" cy="3301224"/>
          </a:xfrm>
          <a:prstGeom prst="rect">
            <a:avLst/>
          </a:prstGeom>
        </p:spPr>
      </p:pic>
      <p:sp>
        <p:nvSpPr>
          <p:cNvPr id="5" name="object 5"/>
          <p:cNvSpPr txBox="1"/>
          <p:nvPr/>
        </p:nvSpPr>
        <p:spPr>
          <a:xfrm>
            <a:off x="495814"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6" name="object 6"/>
          <p:cNvSpPr txBox="1">
            <a:spLocks noGrp="1"/>
          </p:cNvSpPr>
          <p:nvPr>
            <p:ph type="dt" sz="half" idx="6"/>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dirty="0"/>
              <a:t>1</a:t>
            </a:r>
            <a:r>
              <a:rPr spc="-5" dirty="0"/>
              <a:t> </a:t>
            </a:r>
            <a:r>
              <a:rPr spc="-50" dirty="0"/>
              <a:t>1</a:t>
            </a:r>
          </a:p>
        </p:txBody>
      </p:sp>
      <p:sp>
        <p:nvSpPr>
          <p:cNvPr id="7" name="object 7"/>
          <p:cNvSpPr txBox="1">
            <a:spLocks noGrp="1"/>
          </p:cNvSpPr>
          <p:nvPr>
            <p:ph type="ftr" sz="quarter" idx="5"/>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spc="-50" dirty="0"/>
              <a:t>1</a:t>
            </a:r>
          </a:p>
        </p:txBody>
      </p:sp>
      <p:sp>
        <p:nvSpPr>
          <p:cNvPr id="8" name="object 8"/>
          <p:cNvSpPr txBox="1"/>
          <p:nvPr/>
        </p:nvSpPr>
        <p:spPr>
          <a:xfrm>
            <a:off x="2324615" y="4751885"/>
            <a:ext cx="1016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9" name="object 9"/>
          <p:cNvSpPr txBox="1"/>
          <p:nvPr/>
        </p:nvSpPr>
        <p:spPr>
          <a:xfrm>
            <a:off x="35438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0" name="object 10"/>
          <p:cNvSpPr txBox="1"/>
          <p:nvPr/>
        </p:nvSpPr>
        <p:spPr>
          <a:xfrm>
            <a:off x="4001015" y="4751885"/>
            <a:ext cx="7112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1" name="object 11"/>
          <p:cNvSpPr txBox="1"/>
          <p:nvPr/>
        </p:nvSpPr>
        <p:spPr>
          <a:xfrm>
            <a:off x="4915415" y="4751885"/>
            <a:ext cx="4064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2" name="object 12"/>
          <p:cNvSpPr txBox="1"/>
          <p:nvPr/>
        </p:nvSpPr>
        <p:spPr>
          <a:xfrm>
            <a:off x="55250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3" name="object 13"/>
          <p:cNvSpPr txBox="1"/>
          <p:nvPr/>
        </p:nvSpPr>
        <p:spPr>
          <a:xfrm>
            <a:off x="59822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4" name="object 14"/>
          <p:cNvSpPr txBox="1"/>
          <p:nvPr/>
        </p:nvSpPr>
        <p:spPr>
          <a:xfrm>
            <a:off x="70490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5" name="object 15"/>
          <p:cNvSpPr txBox="1"/>
          <p:nvPr/>
        </p:nvSpPr>
        <p:spPr>
          <a:xfrm>
            <a:off x="8115815"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0545" y="227629"/>
            <a:ext cx="665480"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FFFFFF"/>
                </a:solidFill>
                <a:latin typeface="Courier New"/>
                <a:cs typeface="Courier New"/>
              </a:rPr>
              <a:t>Output:</a:t>
            </a:r>
            <a:endParaRPr sz="1200">
              <a:latin typeface="Courier New"/>
              <a:cs typeface="Courier New"/>
            </a:endParaRPr>
          </a:p>
        </p:txBody>
      </p:sp>
      <p:pic>
        <p:nvPicPr>
          <p:cNvPr id="3" name="object 3"/>
          <p:cNvPicPr/>
          <p:nvPr/>
        </p:nvPicPr>
        <p:blipFill>
          <a:blip r:embed="rId2" cstate="print"/>
          <a:stretch>
            <a:fillRect/>
          </a:stretch>
        </p:blipFill>
        <p:spPr>
          <a:xfrm>
            <a:off x="1200400" y="828125"/>
            <a:ext cx="6743200" cy="3784849"/>
          </a:xfrm>
          <a:prstGeom prst="rect">
            <a:avLst/>
          </a:prstGeom>
        </p:spPr>
      </p:pic>
      <p:sp>
        <p:nvSpPr>
          <p:cNvPr id="4" name="object 4"/>
          <p:cNvSpPr txBox="1"/>
          <p:nvPr/>
        </p:nvSpPr>
        <p:spPr>
          <a:xfrm>
            <a:off x="495814"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5" name="object 5"/>
          <p:cNvSpPr txBox="1">
            <a:spLocks noGrp="1"/>
          </p:cNvSpPr>
          <p:nvPr>
            <p:ph type="dt" sz="half" idx="6"/>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dirty="0"/>
              <a:t>1</a:t>
            </a:r>
            <a:r>
              <a:rPr spc="-5" dirty="0"/>
              <a:t> </a:t>
            </a:r>
            <a:r>
              <a:rPr spc="-50" dirty="0"/>
              <a:t>1</a:t>
            </a:r>
          </a:p>
        </p:txBody>
      </p:sp>
      <p:sp>
        <p:nvSpPr>
          <p:cNvPr id="6" name="object 6"/>
          <p:cNvSpPr txBox="1">
            <a:spLocks noGrp="1"/>
          </p:cNvSpPr>
          <p:nvPr>
            <p:ph type="ftr" sz="quarter" idx="5"/>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spc="-50" dirty="0"/>
              <a:t>1</a:t>
            </a:r>
          </a:p>
        </p:txBody>
      </p:sp>
      <p:sp>
        <p:nvSpPr>
          <p:cNvPr id="7" name="object 7"/>
          <p:cNvSpPr txBox="1"/>
          <p:nvPr/>
        </p:nvSpPr>
        <p:spPr>
          <a:xfrm>
            <a:off x="2324615" y="4751885"/>
            <a:ext cx="1016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8" name="object 8"/>
          <p:cNvSpPr txBox="1"/>
          <p:nvPr/>
        </p:nvSpPr>
        <p:spPr>
          <a:xfrm>
            <a:off x="35438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9" name="object 9"/>
          <p:cNvSpPr txBox="1"/>
          <p:nvPr/>
        </p:nvSpPr>
        <p:spPr>
          <a:xfrm>
            <a:off x="4001015" y="4751885"/>
            <a:ext cx="7112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0" name="object 10"/>
          <p:cNvSpPr txBox="1"/>
          <p:nvPr/>
        </p:nvSpPr>
        <p:spPr>
          <a:xfrm>
            <a:off x="4915415" y="4751885"/>
            <a:ext cx="4064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1" name="object 11"/>
          <p:cNvSpPr txBox="1"/>
          <p:nvPr/>
        </p:nvSpPr>
        <p:spPr>
          <a:xfrm>
            <a:off x="55250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2" name="object 12"/>
          <p:cNvSpPr txBox="1"/>
          <p:nvPr/>
        </p:nvSpPr>
        <p:spPr>
          <a:xfrm>
            <a:off x="59822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3" name="object 13"/>
          <p:cNvSpPr txBox="1"/>
          <p:nvPr/>
        </p:nvSpPr>
        <p:spPr>
          <a:xfrm>
            <a:off x="70490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4" name="object 14"/>
          <p:cNvSpPr txBox="1"/>
          <p:nvPr/>
        </p:nvSpPr>
        <p:spPr>
          <a:xfrm>
            <a:off x="8115815"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3024" y="700930"/>
            <a:ext cx="7249159" cy="2008505"/>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5EB2FC"/>
                </a:solidFill>
                <a:latin typeface="Courier New"/>
                <a:cs typeface="Courier New"/>
              </a:rPr>
              <a:t>4.</a:t>
            </a:r>
            <a:r>
              <a:rPr sz="1500" spc="-5" dirty="0">
                <a:solidFill>
                  <a:srgbClr val="5EB2FC"/>
                </a:solidFill>
                <a:latin typeface="Courier New"/>
                <a:cs typeface="Courier New"/>
              </a:rPr>
              <a:t> </a:t>
            </a:r>
            <a:r>
              <a:rPr sz="1500" dirty="0">
                <a:solidFill>
                  <a:srgbClr val="5EB2FC"/>
                </a:solidFill>
                <a:latin typeface="Courier New"/>
                <a:cs typeface="Courier New"/>
              </a:rPr>
              <a:t>T</a:t>
            </a:r>
            <a:r>
              <a:rPr sz="1500" spc="-5" dirty="0">
                <a:solidFill>
                  <a:srgbClr val="5EB2FC"/>
                </a:solidFill>
                <a:latin typeface="Courier New"/>
                <a:cs typeface="Courier New"/>
              </a:rPr>
              <a:t> </a:t>
            </a:r>
            <a:r>
              <a:rPr sz="1500" dirty="0">
                <a:solidFill>
                  <a:srgbClr val="5EB2FC"/>
                </a:solidFill>
                <a:latin typeface="Courier New"/>
                <a:cs typeface="Courier New"/>
              </a:rPr>
              <a:t>test</a:t>
            </a:r>
            <a:r>
              <a:rPr sz="1500" spc="-5" dirty="0">
                <a:solidFill>
                  <a:srgbClr val="5EB2FC"/>
                </a:solidFill>
                <a:latin typeface="Courier New"/>
                <a:cs typeface="Courier New"/>
              </a:rPr>
              <a:t> </a:t>
            </a:r>
            <a:r>
              <a:rPr sz="1500" dirty="0">
                <a:solidFill>
                  <a:srgbClr val="5EB2FC"/>
                </a:solidFill>
                <a:latin typeface="Courier New"/>
                <a:cs typeface="Courier New"/>
              </a:rPr>
              <a:t>with</a:t>
            </a:r>
            <a:r>
              <a:rPr sz="1500" spc="-5" dirty="0">
                <a:solidFill>
                  <a:srgbClr val="5EB2FC"/>
                </a:solidFill>
                <a:latin typeface="Courier New"/>
                <a:cs typeface="Courier New"/>
              </a:rPr>
              <a:t> </a:t>
            </a:r>
            <a:r>
              <a:rPr sz="1500" dirty="0">
                <a:solidFill>
                  <a:srgbClr val="5EB2FC"/>
                </a:solidFill>
                <a:latin typeface="Courier New"/>
                <a:cs typeface="Courier New"/>
              </a:rPr>
              <a:t>2</a:t>
            </a:r>
            <a:r>
              <a:rPr sz="1500" spc="-5" dirty="0">
                <a:solidFill>
                  <a:srgbClr val="5EB2FC"/>
                </a:solidFill>
                <a:latin typeface="Courier New"/>
                <a:cs typeface="Courier New"/>
              </a:rPr>
              <a:t> </a:t>
            </a:r>
            <a:r>
              <a:rPr sz="1500" spc="-10" dirty="0">
                <a:solidFill>
                  <a:srgbClr val="5EB2FC"/>
                </a:solidFill>
                <a:latin typeface="Courier New"/>
                <a:cs typeface="Courier New"/>
              </a:rPr>
              <a:t>sample</a:t>
            </a:r>
            <a:endParaRPr sz="1500">
              <a:latin typeface="Courier New"/>
              <a:cs typeface="Courier New"/>
            </a:endParaRPr>
          </a:p>
          <a:p>
            <a:pPr>
              <a:lnSpc>
                <a:spcPct val="100000"/>
              </a:lnSpc>
              <a:spcBef>
                <a:spcPts val="195"/>
              </a:spcBef>
            </a:pPr>
            <a:endParaRPr sz="1500">
              <a:latin typeface="Courier New"/>
              <a:cs typeface="Courier New"/>
            </a:endParaRPr>
          </a:p>
          <a:p>
            <a:pPr marL="308610" algn="ctr">
              <a:lnSpc>
                <a:spcPct val="100000"/>
              </a:lnSpc>
            </a:pPr>
            <a:r>
              <a:rPr sz="1500" dirty="0">
                <a:solidFill>
                  <a:srgbClr val="5EB2FC"/>
                </a:solidFill>
                <a:latin typeface="Courier New"/>
                <a:cs typeface="Courier New"/>
              </a:rPr>
              <a:t>Data</a:t>
            </a:r>
            <a:r>
              <a:rPr sz="1500" spc="-15" dirty="0">
                <a:solidFill>
                  <a:srgbClr val="5EB2FC"/>
                </a:solidFill>
                <a:latin typeface="Courier New"/>
                <a:cs typeface="Courier New"/>
              </a:rPr>
              <a:t> </a:t>
            </a:r>
            <a:r>
              <a:rPr sz="1500" spc="-10" dirty="0">
                <a:solidFill>
                  <a:srgbClr val="5EB2FC"/>
                </a:solidFill>
                <a:latin typeface="Courier New"/>
                <a:cs typeface="Courier New"/>
              </a:rPr>
              <a:t>Implementation</a:t>
            </a:r>
            <a:endParaRPr sz="1500">
              <a:latin typeface="Courier New"/>
              <a:cs typeface="Courier New"/>
            </a:endParaRPr>
          </a:p>
          <a:p>
            <a:pPr marL="12700">
              <a:lnSpc>
                <a:spcPct val="100000"/>
              </a:lnSpc>
              <a:spcBef>
                <a:spcPts val="1475"/>
              </a:spcBef>
            </a:pPr>
            <a:r>
              <a:rPr sz="1200" b="1" dirty="0">
                <a:solidFill>
                  <a:srgbClr val="FFFFFF"/>
                </a:solidFill>
                <a:latin typeface="Courier New"/>
                <a:cs typeface="Courier New"/>
              </a:rPr>
              <a:t>NULL</a:t>
            </a:r>
            <a:r>
              <a:rPr sz="1200" b="1" spc="-50" dirty="0">
                <a:solidFill>
                  <a:srgbClr val="FFFFFF"/>
                </a:solidFill>
                <a:latin typeface="Courier New"/>
                <a:cs typeface="Courier New"/>
              </a:rPr>
              <a:t> </a:t>
            </a:r>
            <a:r>
              <a:rPr sz="1200" b="1" dirty="0">
                <a:solidFill>
                  <a:srgbClr val="FFFFFF"/>
                </a:solidFill>
                <a:latin typeface="Courier New"/>
                <a:cs typeface="Courier New"/>
              </a:rPr>
              <a:t>HYPOTHESIS</a:t>
            </a:r>
            <a:r>
              <a:rPr sz="1200" b="1" spc="-50" dirty="0">
                <a:solidFill>
                  <a:srgbClr val="FFFFFF"/>
                </a:solidFill>
                <a:latin typeface="Courier New"/>
                <a:cs typeface="Courier New"/>
              </a:rPr>
              <a:t> </a:t>
            </a:r>
            <a:r>
              <a:rPr sz="1200" dirty="0">
                <a:solidFill>
                  <a:srgbClr val="FFFFFF"/>
                </a:solidFill>
                <a:latin typeface="Courier New"/>
                <a:cs typeface="Courier New"/>
              </a:rPr>
              <a:t>-</a:t>
            </a:r>
            <a:r>
              <a:rPr sz="1200" spc="-50" dirty="0">
                <a:solidFill>
                  <a:srgbClr val="FFFFFF"/>
                </a:solidFill>
                <a:latin typeface="Courier New"/>
                <a:cs typeface="Courier New"/>
              </a:rPr>
              <a:t> </a:t>
            </a:r>
            <a:r>
              <a:rPr sz="1200" dirty="0">
                <a:solidFill>
                  <a:srgbClr val="FFFFFF"/>
                </a:solidFill>
                <a:latin typeface="Courier New"/>
                <a:cs typeface="Courier New"/>
              </a:rPr>
              <a:t>no</a:t>
            </a:r>
            <a:r>
              <a:rPr sz="1200" spc="-50" dirty="0">
                <a:solidFill>
                  <a:srgbClr val="FFFFFF"/>
                </a:solidFill>
                <a:latin typeface="Courier New"/>
                <a:cs typeface="Courier New"/>
              </a:rPr>
              <a:t> </a:t>
            </a:r>
            <a:r>
              <a:rPr sz="1200" dirty="0">
                <a:solidFill>
                  <a:srgbClr val="FFFFFF"/>
                </a:solidFill>
                <a:latin typeface="Courier New"/>
                <a:cs typeface="Courier New"/>
              </a:rPr>
              <a:t>statistical</a:t>
            </a:r>
            <a:r>
              <a:rPr sz="1200" spc="-50" dirty="0">
                <a:solidFill>
                  <a:srgbClr val="FFFFFF"/>
                </a:solidFill>
                <a:latin typeface="Courier New"/>
                <a:cs typeface="Courier New"/>
              </a:rPr>
              <a:t> </a:t>
            </a:r>
            <a:r>
              <a:rPr sz="1200" dirty="0">
                <a:solidFill>
                  <a:srgbClr val="FFFFFF"/>
                </a:solidFill>
                <a:latin typeface="Courier New"/>
                <a:cs typeface="Courier New"/>
              </a:rPr>
              <a:t>significant</a:t>
            </a:r>
            <a:r>
              <a:rPr sz="1200" spc="-50" dirty="0">
                <a:solidFill>
                  <a:srgbClr val="FFFFFF"/>
                </a:solidFill>
                <a:latin typeface="Courier New"/>
                <a:cs typeface="Courier New"/>
              </a:rPr>
              <a:t> </a:t>
            </a:r>
            <a:r>
              <a:rPr sz="1200" dirty="0">
                <a:solidFill>
                  <a:srgbClr val="FFFFFF"/>
                </a:solidFill>
                <a:latin typeface="Courier New"/>
                <a:cs typeface="Courier New"/>
              </a:rPr>
              <a:t>difference</a:t>
            </a:r>
            <a:r>
              <a:rPr sz="1200" spc="-50" dirty="0">
                <a:solidFill>
                  <a:srgbClr val="FFFFFF"/>
                </a:solidFill>
                <a:latin typeface="Courier New"/>
                <a:cs typeface="Courier New"/>
              </a:rPr>
              <a:t> </a:t>
            </a:r>
            <a:r>
              <a:rPr sz="1200" dirty="0">
                <a:solidFill>
                  <a:srgbClr val="FFFFFF"/>
                </a:solidFill>
                <a:latin typeface="Courier New"/>
                <a:cs typeface="Courier New"/>
              </a:rPr>
              <a:t>between</a:t>
            </a:r>
            <a:r>
              <a:rPr sz="1200" spc="-50" dirty="0">
                <a:solidFill>
                  <a:srgbClr val="FFFFFF"/>
                </a:solidFill>
                <a:latin typeface="Courier New"/>
                <a:cs typeface="Courier New"/>
              </a:rPr>
              <a:t> </a:t>
            </a:r>
            <a:r>
              <a:rPr sz="1200" dirty="0">
                <a:solidFill>
                  <a:srgbClr val="FFFFFF"/>
                </a:solidFill>
                <a:latin typeface="Courier New"/>
                <a:cs typeface="Courier New"/>
              </a:rPr>
              <a:t>the</a:t>
            </a:r>
            <a:r>
              <a:rPr sz="1200" spc="-50" dirty="0">
                <a:solidFill>
                  <a:srgbClr val="FFFFFF"/>
                </a:solidFill>
                <a:latin typeface="Courier New"/>
                <a:cs typeface="Courier New"/>
              </a:rPr>
              <a:t> </a:t>
            </a:r>
            <a:r>
              <a:rPr sz="1200" dirty="0">
                <a:solidFill>
                  <a:srgbClr val="FFFFFF"/>
                </a:solidFill>
                <a:latin typeface="Courier New"/>
                <a:cs typeface="Courier New"/>
              </a:rPr>
              <a:t>two</a:t>
            </a:r>
            <a:r>
              <a:rPr sz="1200" spc="-50" dirty="0">
                <a:solidFill>
                  <a:srgbClr val="FFFFFF"/>
                </a:solidFill>
                <a:latin typeface="Courier New"/>
                <a:cs typeface="Courier New"/>
              </a:rPr>
              <a:t> </a:t>
            </a:r>
            <a:r>
              <a:rPr sz="1200" spc="-10" dirty="0">
                <a:solidFill>
                  <a:srgbClr val="FFFFFF"/>
                </a:solidFill>
                <a:latin typeface="Courier New"/>
                <a:cs typeface="Courier New"/>
              </a:rPr>
              <a:t>samples</a:t>
            </a:r>
            <a:endParaRPr sz="1200">
              <a:latin typeface="Courier New"/>
              <a:cs typeface="Courier New"/>
            </a:endParaRPr>
          </a:p>
          <a:p>
            <a:pPr>
              <a:lnSpc>
                <a:spcPct val="100000"/>
              </a:lnSpc>
              <a:spcBef>
                <a:spcPts val="80"/>
              </a:spcBef>
            </a:pPr>
            <a:endParaRPr sz="1200">
              <a:latin typeface="Courier New"/>
              <a:cs typeface="Courier New"/>
            </a:endParaRPr>
          </a:p>
          <a:p>
            <a:pPr marL="12700" marR="5080">
              <a:lnSpc>
                <a:spcPct val="100000"/>
              </a:lnSpc>
            </a:pPr>
            <a:r>
              <a:rPr sz="1200" b="1" dirty="0">
                <a:solidFill>
                  <a:srgbClr val="FFFFFF"/>
                </a:solidFill>
                <a:latin typeface="Courier New"/>
                <a:cs typeface="Courier New"/>
              </a:rPr>
              <a:t>ALTERNATIVE</a:t>
            </a:r>
            <a:r>
              <a:rPr sz="1200" b="1" spc="-45" dirty="0">
                <a:solidFill>
                  <a:srgbClr val="FFFFFF"/>
                </a:solidFill>
                <a:latin typeface="Courier New"/>
                <a:cs typeface="Courier New"/>
              </a:rPr>
              <a:t> </a:t>
            </a:r>
            <a:r>
              <a:rPr sz="1200" b="1" dirty="0">
                <a:solidFill>
                  <a:srgbClr val="FFFFFF"/>
                </a:solidFill>
                <a:latin typeface="Courier New"/>
                <a:cs typeface="Courier New"/>
              </a:rPr>
              <a:t>HYPOTHESIS</a:t>
            </a:r>
            <a:r>
              <a:rPr sz="1200" dirty="0">
                <a:solidFill>
                  <a:srgbClr val="FFFFFF"/>
                </a:solidFill>
                <a:latin typeface="Courier New"/>
                <a:cs typeface="Courier New"/>
              </a:rPr>
              <a:t>-</a:t>
            </a:r>
            <a:r>
              <a:rPr sz="1200" spc="-40" dirty="0">
                <a:solidFill>
                  <a:srgbClr val="FFFFFF"/>
                </a:solidFill>
                <a:latin typeface="Courier New"/>
                <a:cs typeface="Courier New"/>
              </a:rPr>
              <a:t> </a:t>
            </a:r>
            <a:r>
              <a:rPr sz="1200" dirty="0">
                <a:solidFill>
                  <a:srgbClr val="FFFFFF"/>
                </a:solidFill>
                <a:latin typeface="Courier New"/>
                <a:cs typeface="Courier New"/>
              </a:rPr>
              <a:t>the</a:t>
            </a:r>
            <a:r>
              <a:rPr sz="1200" spc="-40" dirty="0">
                <a:solidFill>
                  <a:srgbClr val="FFFFFF"/>
                </a:solidFill>
                <a:latin typeface="Courier New"/>
                <a:cs typeface="Courier New"/>
              </a:rPr>
              <a:t> </a:t>
            </a:r>
            <a:r>
              <a:rPr sz="1200" dirty="0">
                <a:solidFill>
                  <a:srgbClr val="FFFFFF"/>
                </a:solidFill>
                <a:latin typeface="Courier New"/>
                <a:cs typeface="Courier New"/>
              </a:rPr>
              <a:t>mean</a:t>
            </a:r>
            <a:r>
              <a:rPr sz="1200" spc="-40" dirty="0">
                <a:solidFill>
                  <a:srgbClr val="FFFFFF"/>
                </a:solidFill>
                <a:latin typeface="Courier New"/>
                <a:cs typeface="Courier New"/>
              </a:rPr>
              <a:t> </a:t>
            </a:r>
            <a:r>
              <a:rPr sz="1200" dirty="0">
                <a:solidFill>
                  <a:srgbClr val="FFFFFF"/>
                </a:solidFill>
                <a:latin typeface="Courier New"/>
                <a:cs typeface="Courier New"/>
              </a:rPr>
              <a:t>of</a:t>
            </a:r>
            <a:r>
              <a:rPr sz="1200" spc="-40" dirty="0">
                <a:solidFill>
                  <a:srgbClr val="FFFFFF"/>
                </a:solidFill>
                <a:latin typeface="Courier New"/>
                <a:cs typeface="Courier New"/>
              </a:rPr>
              <a:t> </a:t>
            </a:r>
            <a:r>
              <a:rPr sz="1200" dirty="0">
                <a:solidFill>
                  <a:srgbClr val="FFFFFF"/>
                </a:solidFill>
                <a:latin typeface="Courier New"/>
                <a:cs typeface="Courier New"/>
              </a:rPr>
              <a:t>first</a:t>
            </a:r>
            <a:r>
              <a:rPr sz="1200" spc="-40" dirty="0">
                <a:solidFill>
                  <a:srgbClr val="FFFFFF"/>
                </a:solidFill>
                <a:latin typeface="Courier New"/>
                <a:cs typeface="Courier New"/>
              </a:rPr>
              <a:t> </a:t>
            </a:r>
            <a:r>
              <a:rPr sz="1200" dirty="0">
                <a:solidFill>
                  <a:srgbClr val="FFFFFF"/>
                </a:solidFill>
                <a:latin typeface="Courier New"/>
                <a:cs typeface="Courier New"/>
              </a:rPr>
              <a:t>sample</a:t>
            </a:r>
            <a:r>
              <a:rPr sz="1200" spc="-40" dirty="0">
                <a:solidFill>
                  <a:srgbClr val="FFFFFF"/>
                </a:solidFill>
                <a:latin typeface="Courier New"/>
                <a:cs typeface="Courier New"/>
              </a:rPr>
              <a:t> </a:t>
            </a:r>
            <a:r>
              <a:rPr sz="1200" dirty="0">
                <a:solidFill>
                  <a:srgbClr val="FFFFFF"/>
                </a:solidFill>
                <a:latin typeface="Courier New"/>
                <a:cs typeface="Courier New"/>
              </a:rPr>
              <a:t>is</a:t>
            </a:r>
            <a:r>
              <a:rPr sz="1200" spc="-40" dirty="0">
                <a:solidFill>
                  <a:srgbClr val="FFFFFF"/>
                </a:solidFill>
                <a:latin typeface="Courier New"/>
                <a:cs typeface="Courier New"/>
              </a:rPr>
              <a:t> </a:t>
            </a:r>
            <a:r>
              <a:rPr sz="1200" dirty="0">
                <a:solidFill>
                  <a:srgbClr val="FFFFFF"/>
                </a:solidFill>
                <a:latin typeface="Courier New"/>
                <a:cs typeface="Courier New"/>
              </a:rPr>
              <a:t>not</a:t>
            </a:r>
            <a:r>
              <a:rPr sz="1200" spc="-40" dirty="0">
                <a:solidFill>
                  <a:srgbClr val="FFFFFF"/>
                </a:solidFill>
                <a:latin typeface="Courier New"/>
                <a:cs typeface="Courier New"/>
              </a:rPr>
              <a:t> </a:t>
            </a:r>
            <a:r>
              <a:rPr sz="1200" dirty="0">
                <a:solidFill>
                  <a:srgbClr val="FFFFFF"/>
                </a:solidFill>
                <a:latin typeface="Courier New"/>
                <a:cs typeface="Courier New"/>
              </a:rPr>
              <a:t>equal</a:t>
            </a:r>
            <a:r>
              <a:rPr sz="1200" spc="-40" dirty="0">
                <a:solidFill>
                  <a:srgbClr val="FFFFFF"/>
                </a:solidFill>
                <a:latin typeface="Courier New"/>
                <a:cs typeface="Courier New"/>
              </a:rPr>
              <a:t> </a:t>
            </a:r>
            <a:r>
              <a:rPr sz="1200" dirty="0">
                <a:solidFill>
                  <a:srgbClr val="FFFFFF"/>
                </a:solidFill>
                <a:latin typeface="Courier New"/>
                <a:cs typeface="Courier New"/>
              </a:rPr>
              <a:t>to</a:t>
            </a:r>
            <a:r>
              <a:rPr sz="1200" spc="-40" dirty="0">
                <a:solidFill>
                  <a:srgbClr val="FFFFFF"/>
                </a:solidFill>
                <a:latin typeface="Courier New"/>
                <a:cs typeface="Courier New"/>
              </a:rPr>
              <a:t> </a:t>
            </a:r>
            <a:r>
              <a:rPr sz="1200" dirty="0">
                <a:solidFill>
                  <a:srgbClr val="FFFFFF"/>
                </a:solidFill>
                <a:latin typeface="Courier New"/>
                <a:cs typeface="Courier New"/>
              </a:rPr>
              <a:t>the</a:t>
            </a:r>
            <a:r>
              <a:rPr sz="1200" spc="-40" dirty="0">
                <a:solidFill>
                  <a:srgbClr val="FFFFFF"/>
                </a:solidFill>
                <a:latin typeface="Courier New"/>
                <a:cs typeface="Courier New"/>
              </a:rPr>
              <a:t> </a:t>
            </a:r>
            <a:r>
              <a:rPr sz="1200" dirty="0">
                <a:solidFill>
                  <a:srgbClr val="FFFFFF"/>
                </a:solidFill>
                <a:latin typeface="Courier New"/>
                <a:cs typeface="Courier New"/>
              </a:rPr>
              <a:t>other(</a:t>
            </a:r>
            <a:r>
              <a:rPr sz="1200" spc="-40" dirty="0">
                <a:solidFill>
                  <a:srgbClr val="FFFFFF"/>
                </a:solidFill>
                <a:latin typeface="Courier New"/>
                <a:cs typeface="Courier New"/>
              </a:rPr>
              <a:t> </a:t>
            </a:r>
            <a:r>
              <a:rPr sz="1200" spc="-25" dirty="0">
                <a:solidFill>
                  <a:srgbClr val="FFFFFF"/>
                </a:solidFill>
                <a:latin typeface="Courier New"/>
                <a:cs typeface="Courier New"/>
              </a:rPr>
              <a:t>two </a:t>
            </a:r>
            <a:r>
              <a:rPr sz="1200" dirty="0">
                <a:solidFill>
                  <a:srgbClr val="FFFFFF"/>
                </a:solidFill>
                <a:latin typeface="Courier New"/>
                <a:cs typeface="Courier New"/>
              </a:rPr>
              <a:t>tailed</a:t>
            </a:r>
            <a:r>
              <a:rPr sz="1200" spc="-50" dirty="0">
                <a:solidFill>
                  <a:srgbClr val="FFFFFF"/>
                </a:solidFill>
                <a:latin typeface="Courier New"/>
                <a:cs typeface="Courier New"/>
              </a:rPr>
              <a:t> )</a:t>
            </a:r>
            <a:endParaRPr sz="1200">
              <a:latin typeface="Courier New"/>
              <a:cs typeface="Courier New"/>
            </a:endParaRPr>
          </a:p>
          <a:p>
            <a:pPr>
              <a:lnSpc>
                <a:spcPct val="100000"/>
              </a:lnSpc>
              <a:spcBef>
                <a:spcPts val="80"/>
              </a:spcBef>
            </a:pPr>
            <a:endParaRPr sz="1200">
              <a:latin typeface="Courier New"/>
              <a:cs typeface="Courier New"/>
            </a:endParaRPr>
          </a:p>
          <a:p>
            <a:pPr marL="12700">
              <a:lnSpc>
                <a:spcPct val="100000"/>
              </a:lnSpc>
              <a:spcBef>
                <a:spcPts val="5"/>
              </a:spcBef>
            </a:pPr>
            <a:r>
              <a:rPr sz="1200" spc="-10" dirty="0">
                <a:solidFill>
                  <a:srgbClr val="FFFFFF"/>
                </a:solidFill>
                <a:latin typeface="Courier New"/>
                <a:cs typeface="Courier New"/>
              </a:rPr>
              <a:t>Code:</a:t>
            </a:r>
            <a:endParaRPr sz="1200">
              <a:latin typeface="Courier New"/>
              <a:cs typeface="Courier New"/>
            </a:endParaRPr>
          </a:p>
        </p:txBody>
      </p:sp>
      <p:pic>
        <p:nvPicPr>
          <p:cNvPr id="3" name="object 3"/>
          <p:cNvPicPr/>
          <p:nvPr/>
        </p:nvPicPr>
        <p:blipFill>
          <a:blip r:embed="rId2" cstate="print"/>
          <a:stretch>
            <a:fillRect/>
          </a:stretch>
        </p:blipFill>
        <p:spPr>
          <a:xfrm>
            <a:off x="1961487" y="2884599"/>
            <a:ext cx="5106723" cy="1669824"/>
          </a:xfrm>
          <a:prstGeom prst="rect">
            <a:avLst/>
          </a:prstGeom>
        </p:spPr>
      </p:pic>
      <p:sp>
        <p:nvSpPr>
          <p:cNvPr id="4" name="object 4"/>
          <p:cNvSpPr txBox="1"/>
          <p:nvPr/>
        </p:nvSpPr>
        <p:spPr>
          <a:xfrm>
            <a:off x="495814"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5" name="object 5"/>
          <p:cNvSpPr txBox="1">
            <a:spLocks noGrp="1"/>
          </p:cNvSpPr>
          <p:nvPr>
            <p:ph type="dt" sz="half" idx="6"/>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dirty="0"/>
              <a:t>1</a:t>
            </a:r>
            <a:r>
              <a:rPr spc="-5" dirty="0"/>
              <a:t> </a:t>
            </a:r>
            <a:r>
              <a:rPr spc="-50" dirty="0"/>
              <a:t>1</a:t>
            </a:r>
          </a:p>
        </p:txBody>
      </p:sp>
      <p:sp>
        <p:nvSpPr>
          <p:cNvPr id="6" name="object 6"/>
          <p:cNvSpPr txBox="1">
            <a:spLocks noGrp="1"/>
          </p:cNvSpPr>
          <p:nvPr>
            <p:ph type="ftr" sz="quarter" idx="5"/>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spc="-50" dirty="0"/>
              <a:t>1</a:t>
            </a:r>
          </a:p>
        </p:txBody>
      </p:sp>
      <p:sp>
        <p:nvSpPr>
          <p:cNvPr id="7" name="object 7"/>
          <p:cNvSpPr txBox="1"/>
          <p:nvPr/>
        </p:nvSpPr>
        <p:spPr>
          <a:xfrm>
            <a:off x="2324615" y="4751885"/>
            <a:ext cx="1016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8" name="object 8"/>
          <p:cNvSpPr txBox="1"/>
          <p:nvPr/>
        </p:nvSpPr>
        <p:spPr>
          <a:xfrm>
            <a:off x="35438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9" name="object 9"/>
          <p:cNvSpPr txBox="1"/>
          <p:nvPr/>
        </p:nvSpPr>
        <p:spPr>
          <a:xfrm>
            <a:off x="4001015" y="4751885"/>
            <a:ext cx="7112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0" name="object 10"/>
          <p:cNvSpPr txBox="1"/>
          <p:nvPr/>
        </p:nvSpPr>
        <p:spPr>
          <a:xfrm>
            <a:off x="4915415" y="4751885"/>
            <a:ext cx="4064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1" name="object 11"/>
          <p:cNvSpPr txBox="1"/>
          <p:nvPr/>
        </p:nvSpPr>
        <p:spPr>
          <a:xfrm>
            <a:off x="55250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2" name="object 12"/>
          <p:cNvSpPr txBox="1"/>
          <p:nvPr/>
        </p:nvSpPr>
        <p:spPr>
          <a:xfrm>
            <a:off x="59822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3" name="object 13"/>
          <p:cNvSpPr txBox="1"/>
          <p:nvPr/>
        </p:nvSpPr>
        <p:spPr>
          <a:xfrm>
            <a:off x="70490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4" name="object 14"/>
          <p:cNvSpPr txBox="1"/>
          <p:nvPr/>
        </p:nvSpPr>
        <p:spPr>
          <a:xfrm>
            <a:off x="8115815"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2956" y="350587"/>
            <a:ext cx="1518920" cy="605790"/>
          </a:xfrm>
          <a:prstGeom prst="rect">
            <a:avLst/>
          </a:prstGeom>
        </p:spPr>
        <p:txBody>
          <a:bodyPr vert="horz" wrap="square" lIns="0" tIns="12700" rIns="0" bIns="0" rtlCol="0">
            <a:spAutoFit/>
          </a:bodyPr>
          <a:lstStyle/>
          <a:p>
            <a:pPr algn="ctr">
              <a:lnSpc>
                <a:spcPct val="100000"/>
              </a:lnSpc>
              <a:spcBef>
                <a:spcPts val="100"/>
              </a:spcBef>
            </a:pPr>
            <a:r>
              <a:rPr sz="1400" dirty="0">
                <a:solidFill>
                  <a:srgbClr val="5EB2FC"/>
                </a:solidFill>
                <a:latin typeface="Courier New"/>
                <a:cs typeface="Courier New"/>
              </a:rPr>
              <a:t>Data</a:t>
            </a:r>
            <a:r>
              <a:rPr sz="1400" spc="-5" dirty="0">
                <a:solidFill>
                  <a:srgbClr val="5EB2FC"/>
                </a:solidFill>
                <a:latin typeface="Courier New"/>
                <a:cs typeface="Courier New"/>
              </a:rPr>
              <a:t> </a:t>
            </a:r>
            <a:r>
              <a:rPr sz="1400" spc="-10" dirty="0">
                <a:solidFill>
                  <a:srgbClr val="5EB2FC"/>
                </a:solidFill>
                <a:latin typeface="Courier New"/>
                <a:cs typeface="Courier New"/>
              </a:rPr>
              <a:t>analysis:</a:t>
            </a:r>
            <a:endParaRPr sz="1400">
              <a:latin typeface="Courier New"/>
              <a:cs typeface="Courier New"/>
            </a:endParaRPr>
          </a:p>
          <a:p>
            <a:pPr algn="ctr">
              <a:lnSpc>
                <a:spcPct val="100000"/>
              </a:lnSpc>
              <a:spcBef>
                <a:spcPts val="1445"/>
              </a:spcBef>
            </a:pPr>
            <a:r>
              <a:rPr sz="1200" spc="-10" dirty="0">
                <a:solidFill>
                  <a:srgbClr val="FFFFFF"/>
                </a:solidFill>
                <a:latin typeface="Courier New"/>
                <a:cs typeface="Courier New"/>
              </a:rPr>
              <a:t>Output</a:t>
            </a:r>
            <a:endParaRPr sz="1200">
              <a:latin typeface="Courier New"/>
              <a:cs typeface="Courier New"/>
            </a:endParaRPr>
          </a:p>
        </p:txBody>
      </p:sp>
      <p:pic>
        <p:nvPicPr>
          <p:cNvPr id="3" name="object 3"/>
          <p:cNvPicPr/>
          <p:nvPr/>
        </p:nvPicPr>
        <p:blipFill>
          <a:blip r:embed="rId2" cstate="print"/>
          <a:stretch>
            <a:fillRect/>
          </a:stretch>
        </p:blipFill>
        <p:spPr>
          <a:xfrm>
            <a:off x="770837" y="1035800"/>
            <a:ext cx="7602323" cy="3571350"/>
          </a:xfrm>
          <a:prstGeom prst="rect">
            <a:avLst/>
          </a:prstGeom>
        </p:spPr>
      </p:pic>
      <p:sp>
        <p:nvSpPr>
          <p:cNvPr id="4" name="object 4"/>
          <p:cNvSpPr txBox="1"/>
          <p:nvPr/>
        </p:nvSpPr>
        <p:spPr>
          <a:xfrm>
            <a:off x="495814"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5" name="object 5"/>
          <p:cNvSpPr txBox="1">
            <a:spLocks noGrp="1"/>
          </p:cNvSpPr>
          <p:nvPr>
            <p:ph type="dt" sz="half" idx="6"/>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dirty="0"/>
              <a:t>1</a:t>
            </a:r>
            <a:r>
              <a:rPr spc="-5" dirty="0"/>
              <a:t> </a:t>
            </a:r>
            <a:r>
              <a:rPr spc="-50" dirty="0"/>
              <a:t>1</a:t>
            </a:r>
          </a:p>
        </p:txBody>
      </p:sp>
      <p:sp>
        <p:nvSpPr>
          <p:cNvPr id="6" name="object 6"/>
          <p:cNvSpPr txBox="1">
            <a:spLocks noGrp="1"/>
          </p:cNvSpPr>
          <p:nvPr>
            <p:ph type="ftr" sz="quarter" idx="5"/>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spc="-50" dirty="0"/>
              <a:t>1</a:t>
            </a:r>
          </a:p>
        </p:txBody>
      </p:sp>
      <p:sp>
        <p:nvSpPr>
          <p:cNvPr id="7" name="object 7"/>
          <p:cNvSpPr txBox="1"/>
          <p:nvPr/>
        </p:nvSpPr>
        <p:spPr>
          <a:xfrm>
            <a:off x="2324615" y="4751885"/>
            <a:ext cx="1016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8" name="object 8"/>
          <p:cNvSpPr txBox="1"/>
          <p:nvPr/>
        </p:nvSpPr>
        <p:spPr>
          <a:xfrm>
            <a:off x="35438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9" name="object 9"/>
          <p:cNvSpPr txBox="1"/>
          <p:nvPr/>
        </p:nvSpPr>
        <p:spPr>
          <a:xfrm>
            <a:off x="4001015" y="4751885"/>
            <a:ext cx="7112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0" name="object 10"/>
          <p:cNvSpPr txBox="1"/>
          <p:nvPr/>
        </p:nvSpPr>
        <p:spPr>
          <a:xfrm>
            <a:off x="4915415" y="4751885"/>
            <a:ext cx="4064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1" name="object 11"/>
          <p:cNvSpPr txBox="1"/>
          <p:nvPr/>
        </p:nvSpPr>
        <p:spPr>
          <a:xfrm>
            <a:off x="55250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2" name="object 12"/>
          <p:cNvSpPr txBox="1"/>
          <p:nvPr/>
        </p:nvSpPr>
        <p:spPr>
          <a:xfrm>
            <a:off x="59822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3" name="object 13"/>
          <p:cNvSpPr txBox="1"/>
          <p:nvPr/>
        </p:nvSpPr>
        <p:spPr>
          <a:xfrm>
            <a:off x="70490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4" name="object 14"/>
          <p:cNvSpPr txBox="1"/>
          <p:nvPr/>
        </p:nvSpPr>
        <p:spPr>
          <a:xfrm>
            <a:off x="8115815"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3024" y="1087254"/>
            <a:ext cx="4025900" cy="254000"/>
          </a:xfrm>
          <a:prstGeom prst="rect">
            <a:avLst/>
          </a:prstGeom>
        </p:spPr>
        <p:txBody>
          <a:bodyPr vert="horz" wrap="square" lIns="0" tIns="12700" rIns="0" bIns="0" rtlCol="0">
            <a:spAutoFit/>
          </a:bodyPr>
          <a:lstStyle/>
          <a:p>
            <a:pPr marL="12700">
              <a:lnSpc>
                <a:spcPct val="100000"/>
              </a:lnSpc>
              <a:spcBef>
                <a:spcPts val="100"/>
              </a:spcBef>
            </a:pPr>
            <a:r>
              <a:rPr dirty="0"/>
              <a:t>5.</a:t>
            </a:r>
            <a:r>
              <a:rPr spc="-5" dirty="0"/>
              <a:t> </a:t>
            </a:r>
            <a:r>
              <a:rPr dirty="0"/>
              <a:t>Chi-Squared</a:t>
            </a:r>
            <a:r>
              <a:rPr spc="-5" dirty="0"/>
              <a:t> </a:t>
            </a:r>
            <a:r>
              <a:rPr dirty="0"/>
              <a:t>goodness</a:t>
            </a:r>
            <a:r>
              <a:rPr spc="-5" dirty="0"/>
              <a:t> </a:t>
            </a:r>
            <a:r>
              <a:rPr dirty="0"/>
              <a:t>of</a:t>
            </a:r>
            <a:r>
              <a:rPr spc="-5" dirty="0"/>
              <a:t> </a:t>
            </a:r>
            <a:r>
              <a:rPr dirty="0"/>
              <a:t>fit</a:t>
            </a:r>
            <a:r>
              <a:rPr spc="-5" dirty="0"/>
              <a:t> </a:t>
            </a:r>
            <a:r>
              <a:rPr spc="-20" dirty="0"/>
              <a:t>test</a:t>
            </a:r>
          </a:p>
        </p:txBody>
      </p:sp>
      <p:sp>
        <p:nvSpPr>
          <p:cNvPr id="4" name="object 4"/>
          <p:cNvSpPr txBox="1"/>
          <p:nvPr/>
        </p:nvSpPr>
        <p:spPr>
          <a:xfrm>
            <a:off x="495814"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5" name="object 5"/>
          <p:cNvSpPr txBox="1">
            <a:spLocks noGrp="1"/>
          </p:cNvSpPr>
          <p:nvPr>
            <p:ph type="dt" sz="half" idx="6"/>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dirty="0"/>
              <a:t>1</a:t>
            </a:r>
            <a:r>
              <a:rPr spc="-5" dirty="0"/>
              <a:t> </a:t>
            </a:r>
            <a:r>
              <a:rPr spc="-50" dirty="0"/>
              <a:t>1</a:t>
            </a:r>
          </a:p>
        </p:txBody>
      </p:sp>
      <p:sp>
        <p:nvSpPr>
          <p:cNvPr id="6" name="object 6"/>
          <p:cNvSpPr txBox="1">
            <a:spLocks noGrp="1"/>
          </p:cNvSpPr>
          <p:nvPr>
            <p:ph type="ftr" sz="quarter" idx="5"/>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spc="-50" dirty="0"/>
              <a:t>1</a:t>
            </a:r>
          </a:p>
        </p:txBody>
      </p:sp>
      <p:sp>
        <p:nvSpPr>
          <p:cNvPr id="7" name="object 7"/>
          <p:cNvSpPr txBox="1"/>
          <p:nvPr/>
        </p:nvSpPr>
        <p:spPr>
          <a:xfrm>
            <a:off x="2324615" y="4751885"/>
            <a:ext cx="1016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8" name="object 8"/>
          <p:cNvSpPr txBox="1"/>
          <p:nvPr/>
        </p:nvSpPr>
        <p:spPr>
          <a:xfrm>
            <a:off x="35438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9" name="object 9"/>
          <p:cNvSpPr txBox="1"/>
          <p:nvPr/>
        </p:nvSpPr>
        <p:spPr>
          <a:xfrm>
            <a:off x="4001015" y="4751885"/>
            <a:ext cx="7112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0" name="object 10"/>
          <p:cNvSpPr txBox="1"/>
          <p:nvPr/>
        </p:nvSpPr>
        <p:spPr>
          <a:xfrm>
            <a:off x="4915415" y="4751885"/>
            <a:ext cx="4064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1" name="object 11"/>
          <p:cNvSpPr txBox="1"/>
          <p:nvPr/>
        </p:nvSpPr>
        <p:spPr>
          <a:xfrm>
            <a:off x="55250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2" name="object 12"/>
          <p:cNvSpPr txBox="1"/>
          <p:nvPr/>
        </p:nvSpPr>
        <p:spPr>
          <a:xfrm>
            <a:off x="59822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3" name="object 13"/>
          <p:cNvSpPr txBox="1"/>
          <p:nvPr/>
        </p:nvSpPr>
        <p:spPr>
          <a:xfrm>
            <a:off x="70490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4" name="object 14"/>
          <p:cNvSpPr txBox="1"/>
          <p:nvPr/>
        </p:nvSpPr>
        <p:spPr>
          <a:xfrm>
            <a:off x="8115815"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5080" algn="ctr">
              <a:lnSpc>
                <a:spcPct val="100000"/>
              </a:lnSpc>
              <a:spcBef>
                <a:spcPts val="100"/>
              </a:spcBef>
            </a:pPr>
            <a:r>
              <a:rPr dirty="0"/>
              <a:t>Data</a:t>
            </a:r>
            <a:r>
              <a:rPr spc="-45" dirty="0"/>
              <a:t> </a:t>
            </a:r>
            <a:r>
              <a:rPr spc="-10" dirty="0"/>
              <a:t>Implementation</a:t>
            </a:r>
          </a:p>
          <a:p>
            <a:pPr marL="12700" marR="103505">
              <a:lnSpc>
                <a:spcPct val="100000"/>
              </a:lnSpc>
              <a:spcBef>
                <a:spcPts val="1450"/>
              </a:spcBef>
            </a:pPr>
            <a:r>
              <a:rPr sz="1300" b="1" dirty="0">
                <a:solidFill>
                  <a:srgbClr val="FFFFFF"/>
                </a:solidFill>
                <a:latin typeface="Courier New"/>
                <a:cs typeface="Courier New"/>
              </a:rPr>
              <a:t>Null</a:t>
            </a:r>
            <a:r>
              <a:rPr sz="1300" b="1" spc="-5" dirty="0">
                <a:solidFill>
                  <a:srgbClr val="FFFFFF"/>
                </a:solidFill>
                <a:latin typeface="Courier New"/>
                <a:cs typeface="Courier New"/>
              </a:rPr>
              <a:t> </a:t>
            </a:r>
            <a:r>
              <a:rPr sz="1300" b="1" dirty="0">
                <a:solidFill>
                  <a:srgbClr val="FFFFFF"/>
                </a:solidFill>
                <a:latin typeface="Courier New"/>
                <a:cs typeface="Courier New"/>
              </a:rPr>
              <a:t>Hypothesis</a:t>
            </a:r>
            <a:r>
              <a:rPr sz="1300" b="1" spc="-5" dirty="0">
                <a:solidFill>
                  <a:srgbClr val="FFFFFF"/>
                </a:solidFill>
                <a:latin typeface="Courier New"/>
                <a:cs typeface="Courier New"/>
              </a:rPr>
              <a:t> </a:t>
            </a:r>
            <a:r>
              <a:rPr sz="1300" dirty="0">
                <a:solidFill>
                  <a:srgbClr val="FFFFFF"/>
                </a:solidFill>
              </a:rPr>
              <a:t>:</a:t>
            </a:r>
            <a:r>
              <a:rPr sz="1300" spc="-65" dirty="0">
                <a:solidFill>
                  <a:srgbClr val="FFFFFF"/>
                </a:solidFill>
              </a:rPr>
              <a:t> </a:t>
            </a:r>
            <a:r>
              <a:rPr sz="1300" dirty="0">
                <a:solidFill>
                  <a:srgbClr val="FFFFFF"/>
                </a:solidFill>
              </a:rPr>
              <a:t>There</a:t>
            </a:r>
            <a:r>
              <a:rPr sz="1300" spc="-5" dirty="0">
                <a:solidFill>
                  <a:srgbClr val="FFFFFF"/>
                </a:solidFill>
              </a:rPr>
              <a:t> </a:t>
            </a:r>
            <a:r>
              <a:rPr sz="1300" dirty="0">
                <a:solidFill>
                  <a:srgbClr val="FFFFFF"/>
                </a:solidFill>
              </a:rPr>
              <a:t>is</a:t>
            </a:r>
            <a:r>
              <a:rPr sz="1300" spc="-5" dirty="0">
                <a:solidFill>
                  <a:srgbClr val="FFFFFF"/>
                </a:solidFill>
              </a:rPr>
              <a:t> </a:t>
            </a:r>
            <a:r>
              <a:rPr sz="1300" dirty="0">
                <a:solidFill>
                  <a:srgbClr val="FFFFFF"/>
                </a:solidFill>
              </a:rPr>
              <a:t>no</a:t>
            </a:r>
            <a:r>
              <a:rPr sz="1300" spc="-5" dirty="0">
                <a:solidFill>
                  <a:srgbClr val="FFFFFF"/>
                </a:solidFill>
              </a:rPr>
              <a:t> </a:t>
            </a:r>
            <a:r>
              <a:rPr sz="1300" dirty="0">
                <a:solidFill>
                  <a:srgbClr val="FFFFFF"/>
                </a:solidFill>
              </a:rPr>
              <a:t>significant</a:t>
            </a:r>
            <a:r>
              <a:rPr sz="1300" spc="-5" dirty="0">
                <a:solidFill>
                  <a:srgbClr val="FFFFFF"/>
                </a:solidFill>
              </a:rPr>
              <a:t> </a:t>
            </a:r>
            <a:r>
              <a:rPr sz="1300" dirty="0">
                <a:solidFill>
                  <a:srgbClr val="FFFFFF"/>
                </a:solidFill>
              </a:rPr>
              <a:t>association</a:t>
            </a:r>
            <a:r>
              <a:rPr sz="1300" spc="-5" dirty="0">
                <a:solidFill>
                  <a:srgbClr val="FFFFFF"/>
                </a:solidFill>
              </a:rPr>
              <a:t> </a:t>
            </a:r>
            <a:r>
              <a:rPr sz="1300" dirty="0">
                <a:solidFill>
                  <a:srgbClr val="FFFFFF"/>
                </a:solidFill>
              </a:rPr>
              <a:t>between</a:t>
            </a:r>
            <a:r>
              <a:rPr sz="1300" spc="-5" dirty="0">
                <a:solidFill>
                  <a:srgbClr val="FFFFFF"/>
                </a:solidFill>
              </a:rPr>
              <a:t> </a:t>
            </a:r>
            <a:r>
              <a:rPr sz="1300" dirty="0">
                <a:solidFill>
                  <a:srgbClr val="FFFFFF"/>
                </a:solidFill>
              </a:rPr>
              <a:t>the</a:t>
            </a:r>
            <a:r>
              <a:rPr sz="1300" spc="-5" dirty="0">
                <a:solidFill>
                  <a:srgbClr val="FFFFFF"/>
                </a:solidFill>
              </a:rPr>
              <a:t> </a:t>
            </a:r>
            <a:r>
              <a:rPr sz="1300" spc="-10" dirty="0">
                <a:solidFill>
                  <a:srgbClr val="FFFFFF"/>
                </a:solidFill>
              </a:rPr>
              <a:t>ethnicity </a:t>
            </a:r>
            <a:r>
              <a:rPr sz="1300" dirty="0">
                <a:solidFill>
                  <a:srgbClr val="FFFFFF"/>
                </a:solidFill>
              </a:rPr>
              <a:t>("Descent")</a:t>
            </a:r>
            <a:r>
              <a:rPr sz="1300" spc="-5" dirty="0">
                <a:solidFill>
                  <a:srgbClr val="FFFFFF"/>
                </a:solidFill>
              </a:rPr>
              <a:t> </a:t>
            </a:r>
            <a:r>
              <a:rPr sz="1300" dirty="0">
                <a:solidFill>
                  <a:srgbClr val="FFFFFF"/>
                </a:solidFill>
              </a:rPr>
              <a:t>of</a:t>
            </a:r>
            <a:r>
              <a:rPr sz="1300" spc="-5" dirty="0">
                <a:solidFill>
                  <a:srgbClr val="FFFFFF"/>
                </a:solidFill>
              </a:rPr>
              <a:t> </a:t>
            </a:r>
            <a:r>
              <a:rPr sz="1300" dirty="0">
                <a:solidFill>
                  <a:srgbClr val="FFFFFF"/>
                </a:solidFill>
              </a:rPr>
              <a:t>individuals</a:t>
            </a:r>
            <a:r>
              <a:rPr sz="1300" spc="-5" dirty="0">
                <a:solidFill>
                  <a:srgbClr val="FFFFFF"/>
                </a:solidFill>
              </a:rPr>
              <a:t> </a:t>
            </a:r>
            <a:r>
              <a:rPr sz="1300" dirty="0">
                <a:solidFill>
                  <a:srgbClr val="FFFFFF"/>
                </a:solidFill>
              </a:rPr>
              <a:t>and</a:t>
            </a:r>
            <a:r>
              <a:rPr sz="1300" spc="-5" dirty="0">
                <a:solidFill>
                  <a:srgbClr val="FFFFFF"/>
                </a:solidFill>
              </a:rPr>
              <a:t> </a:t>
            </a:r>
            <a:r>
              <a:rPr sz="1300" dirty="0">
                <a:solidFill>
                  <a:srgbClr val="FFFFFF"/>
                </a:solidFill>
              </a:rPr>
              <a:t>the</a:t>
            </a:r>
            <a:r>
              <a:rPr sz="1300" spc="-5" dirty="0">
                <a:solidFill>
                  <a:srgbClr val="FFFFFF"/>
                </a:solidFill>
              </a:rPr>
              <a:t> </a:t>
            </a:r>
            <a:r>
              <a:rPr sz="1300" dirty="0">
                <a:solidFill>
                  <a:srgbClr val="FFFFFF"/>
                </a:solidFill>
              </a:rPr>
              <a:t>number</a:t>
            </a:r>
            <a:r>
              <a:rPr sz="1300" spc="-5" dirty="0">
                <a:solidFill>
                  <a:srgbClr val="FFFFFF"/>
                </a:solidFill>
              </a:rPr>
              <a:t> </a:t>
            </a:r>
            <a:r>
              <a:rPr sz="1300" dirty="0">
                <a:solidFill>
                  <a:srgbClr val="FFFFFF"/>
                </a:solidFill>
              </a:rPr>
              <a:t>of</a:t>
            </a:r>
            <a:r>
              <a:rPr sz="1300" spc="-5" dirty="0">
                <a:solidFill>
                  <a:srgbClr val="FFFFFF"/>
                </a:solidFill>
              </a:rPr>
              <a:t> </a:t>
            </a:r>
            <a:r>
              <a:rPr sz="1300" dirty="0">
                <a:solidFill>
                  <a:srgbClr val="FFFFFF"/>
                </a:solidFill>
              </a:rPr>
              <a:t>crimes</a:t>
            </a:r>
            <a:r>
              <a:rPr sz="1300" spc="-5" dirty="0">
                <a:solidFill>
                  <a:srgbClr val="FFFFFF"/>
                </a:solidFill>
              </a:rPr>
              <a:t> </a:t>
            </a:r>
            <a:r>
              <a:rPr sz="1300" dirty="0">
                <a:solidFill>
                  <a:srgbClr val="FFFFFF"/>
                </a:solidFill>
              </a:rPr>
              <a:t>committed</a:t>
            </a:r>
            <a:r>
              <a:rPr sz="1300" spc="-5" dirty="0">
                <a:solidFill>
                  <a:srgbClr val="FFFFFF"/>
                </a:solidFill>
              </a:rPr>
              <a:t> </a:t>
            </a:r>
            <a:r>
              <a:rPr sz="1300" dirty="0">
                <a:solidFill>
                  <a:srgbClr val="FFFFFF"/>
                </a:solidFill>
              </a:rPr>
              <a:t>against</a:t>
            </a:r>
            <a:r>
              <a:rPr sz="1300" spc="-5" dirty="0">
                <a:solidFill>
                  <a:srgbClr val="FFFFFF"/>
                </a:solidFill>
              </a:rPr>
              <a:t> </a:t>
            </a:r>
            <a:r>
              <a:rPr sz="1300" spc="-10" dirty="0">
                <a:solidFill>
                  <a:srgbClr val="FFFFFF"/>
                </a:solidFill>
              </a:rPr>
              <a:t>them. </a:t>
            </a:r>
            <a:r>
              <a:rPr sz="1300" dirty="0">
                <a:solidFill>
                  <a:srgbClr val="FFFFFF"/>
                </a:solidFill>
              </a:rPr>
              <a:t>The</a:t>
            </a:r>
            <a:r>
              <a:rPr sz="1300" spc="-5" dirty="0">
                <a:solidFill>
                  <a:srgbClr val="FFFFFF"/>
                </a:solidFill>
              </a:rPr>
              <a:t> </a:t>
            </a:r>
            <a:r>
              <a:rPr sz="1300" dirty="0">
                <a:solidFill>
                  <a:srgbClr val="FFFFFF"/>
                </a:solidFill>
              </a:rPr>
              <a:t>ethnicity</a:t>
            </a:r>
            <a:r>
              <a:rPr sz="1300" spc="-5" dirty="0">
                <a:solidFill>
                  <a:srgbClr val="FFFFFF"/>
                </a:solidFill>
              </a:rPr>
              <a:t> </a:t>
            </a:r>
            <a:r>
              <a:rPr sz="1300" dirty="0">
                <a:solidFill>
                  <a:srgbClr val="FFFFFF"/>
                </a:solidFill>
              </a:rPr>
              <a:t>of</a:t>
            </a:r>
            <a:r>
              <a:rPr sz="1300" spc="-5" dirty="0">
                <a:solidFill>
                  <a:srgbClr val="FFFFFF"/>
                </a:solidFill>
              </a:rPr>
              <a:t> </a:t>
            </a:r>
            <a:r>
              <a:rPr sz="1300" dirty="0">
                <a:solidFill>
                  <a:srgbClr val="FFFFFF"/>
                </a:solidFill>
              </a:rPr>
              <a:t>individuals</a:t>
            </a:r>
            <a:r>
              <a:rPr sz="1300" spc="-5" dirty="0">
                <a:solidFill>
                  <a:srgbClr val="FFFFFF"/>
                </a:solidFill>
              </a:rPr>
              <a:t> </a:t>
            </a:r>
            <a:r>
              <a:rPr sz="1300" dirty="0">
                <a:solidFill>
                  <a:srgbClr val="FFFFFF"/>
                </a:solidFill>
              </a:rPr>
              <a:t>and</a:t>
            </a:r>
            <a:r>
              <a:rPr sz="1300" spc="-5" dirty="0">
                <a:solidFill>
                  <a:srgbClr val="FFFFFF"/>
                </a:solidFill>
              </a:rPr>
              <a:t> </a:t>
            </a:r>
            <a:r>
              <a:rPr sz="1300" dirty="0">
                <a:solidFill>
                  <a:srgbClr val="FFFFFF"/>
                </a:solidFill>
              </a:rPr>
              <a:t>the</a:t>
            </a:r>
            <a:r>
              <a:rPr sz="1300" spc="-5" dirty="0">
                <a:solidFill>
                  <a:srgbClr val="FFFFFF"/>
                </a:solidFill>
              </a:rPr>
              <a:t> </a:t>
            </a:r>
            <a:r>
              <a:rPr sz="1300" dirty="0">
                <a:solidFill>
                  <a:srgbClr val="FFFFFF"/>
                </a:solidFill>
              </a:rPr>
              <a:t>number</a:t>
            </a:r>
            <a:r>
              <a:rPr sz="1300" spc="-5" dirty="0">
                <a:solidFill>
                  <a:srgbClr val="FFFFFF"/>
                </a:solidFill>
              </a:rPr>
              <a:t> </a:t>
            </a:r>
            <a:r>
              <a:rPr sz="1300" dirty="0">
                <a:solidFill>
                  <a:srgbClr val="FFFFFF"/>
                </a:solidFill>
              </a:rPr>
              <a:t>of</a:t>
            </a:r>
            <a:r>
              <a:rPr sz="1300" spc="-5" dirty="0">
                <a:solidFill>
                  <a:srgbClr val="FFFFFF"/>
                </a:solidFill>
              </a:rPr>
              <a:t> </a:t>
            </a:r>
            <a:r>
              <a:rPr sz="1300" dirty="0">
                <a:solidFill>
                  <a:srgbClr val="FFFFFF"/>
                </a:solidFill>
              </a:rPr>
              <a:t>crimes</a:t>
            </a:r>
            <a:r>
              <a:rPr sz="1300" spc="-5" dirty="0">
                <a:solidFill>
                  <a:srgbClr val="FFFFFF"/>
                </a:solidFill>
              </a:rPr>
              <a:t> </a:t>
            </a:r>
            <a:r>
              <a:rPr sz="1300" dirty="0">
                <a:solidFill>
                  <a:srgbClr val="FFFFFF"/>
                </a:solidFill>
              </a:rPr>
              <a:t>are</a:t>
            </a:r>
            <a:r>
              <a:rPr sz="1300" spc="-5" dirty="0">
                <a:solidFill>
                  <a:srgbClr val="FFFFFF"/>
                </a:solidFill>
              </a:rPr>
              <a:t> </a:t>
            </a:r>
            <a:r>
              <a:rPr sz="1300" dirty="0">
                <a:solidFill>
                  <a:srgbClr val="FFFFFF"/>
                </a:solidFill>
              </a:rPr>
              <a:t>independent,</a:t>
            </a:r>
            <a:r>
              <a:rPr sz="1300" spc="-5" dirty="0">
                <a:solidFill>
                  <a:srgbClr val="FFFFFF"/>
                </a:solidFill>
              </a:rPr>
              <a:t> </a:t>
            </a:r>
            <a:r>
              <a:rPr sz="1300" spc="-25" dirty="0">
                <a:solidFill>
                  <a:srgbClr val="FFFFFF"/>
                </a:solidFill>
              </a:rPr>
              <a:t>and </a:t>
            </a:r>
            <a:r>
              <a:rPr sz="1300" dirty="0">
                <a:solidFill>
                  <a:srgbClr val="FFFFFF"/>
                </a:solidFill>
              </a:rPr>
              <a:t>the</a:t>
            </a:r>
            <a:r>
              <a:rPr sz="1300" spc="-5" dirty="0">
                <a:solidFill>
                  <a:srgbClr val="FFFFFF"/>
                </a:solidFill>
              </a:rPr>
              <a:t> </a:t>
            </a:r>
            <a:r>
              <a:rPr sz="1300" dirty="0">
                <a:solidFill>
                  <a:srgbClr val="FFFFFF"/>
                </a:solidFill>
              </a:rPr>
              <a:t>observed</a:t>
            </a:r>
            <a:r>
              <a:rPr sz="1300" spc="-5" dirty="0">
                <a:solidFill>
                  <a:srgbClr val="FFFFFF"/>
                </a:solidFill>
              </a:rPr>
              <a:t> </a:t>
            </a:r>
            <a:r>
              <a:rPr sz="1300" dirty="0">
                <a:solidFill>
                  <a:srgbClr val="FFFFFF"/>
                </a:solidFill>
              </a:rPr>
              <a:t>frequencies</a:t>
            </a:r>
            <a:r>
              <a:rPr sz="1300" spc="-5" dirty="0">
                <a:solidFill>
                  <a:srgbClr val="FFFFFF"/>
                </a:solidFill>
              </a:rPr>
              <a:t> </a:t>
            </a:r>
            <a:r>
              <a:rPr sz="1300" dirty="0">
                <a:solidFill>
                  <a:srgbClr val="FFFFFF"/>
                </a:solidFill>
              </a:rPr>
              <a:t>of</a:t>
            </a:r>
            <a:r>
              <a:rPr sz="1300" spc="-5" dirty="0">
                <a:solidFill>
                  <a:srgbClr val="FFFFFF"/>
                </a:solidFill>
              </a:rPr>
              <a:t> </a:t>
            </a:r>
            <a:r>
              <a:rPr sz="1300" dirty="0">
                <a:solidFill>
                  <a:srgbClr val="FFFFFF"/>
                </a:solidFill>
              </a:rPr>
              <a:t>crimes</a:t>
            </a:r>
            <a:r>
              <a:rPr sz="1300" spc="-5" dirty="0">
                <a:solidFill>
                  <a:srgbClr val="FFFFFF"/>
                </a:solidFill>
              </a:rPr>
              <a:t> </a:t>
            </a:r>
            <a:r>
              <a:rPr sz="1300" dirty="0">
                <a:solidFill>
                  <a:srgbClr val="FFFFFF"/>
                </a:solidFill>
              </a:rPr>
              <a:t>for</a:t>
            </a:r>
            <a:r>
              <a:rPr sz="1300" spc="-5" dirty="0">
                <a:solidFill>
                  <a:srgbClr val="FFFFFF"/>
                </a:solidFill>
              </a:rPr>
              <a:t> </a:t>
            </a:r>
            <a:r>
              <a:rPr sz="1300" dirty="0">
                <a:solidFill>
                  <a:srgbClr val="FFFFFF"/>
                </a:solidFill>
              </a:rPr>
              <a:t>each</a:t>
            </a:r>
            <a:r>
              <a:rPr sz="1300" spc="-5" dirty="0">
                <a:solidFill>
                  <a:srgbClr val="FFFFFF"/>
                </a:solidFill>
              </a:rPr>
              <a:t> </a:t>
            </a:r>
            <a:r>
              <a:rPr sz="1300" dirty="0">
                <a:solidFill>
                  <a:srgbClr val="FFFFFF"/>
                </a:solidFill>
              </a:rPr>
              <a:t>ethnicity</a:t>
            </a:r>
            <a:r>
              <a:rPr sz="1300" spc="-5" dirty="0">
                <a:solidFill>
                  <a:srgbClr val="FFFFFF"/>
                </a:solidFill>
              </a:rPr>
              <a:t> </a:t>
            </a:r>
            <a:r>
              <a:rPr sz="1300" dirty="0">
                <a:solidFill>
                  <a:srgbClr val="FFFFFF"/>
                </a:solidFill>
              </a:rPr>
              <a:t>follow</a:t>
            </a:r>
            <a:r>
              <a:rPr sz="1300" spc="-5" dirty="0">
                <a:solidFill>
                  <a:srgbClr val="FFFFFF"/>
                </a:solidFill>
              </a:rPr>
              <a:t> </a:t>
            </a:r>
            <a:r>
              <a:rPr sz="1300" dirty="0">
                <a:solidFill>
                  <a:srgbClr val="FFFFFF"/>
                </a:solidFill>
              </a:rPr>
              <a:t>a</a:t>
            </a:r>
            <a:r>
              <a:rPr sz="1300" spc="-5" dirty="0">
                <a:solidFill>
                  <a:srgbClr val="FFFFFF"/>
                </a:solidFill>
              </a:rPr>
              <a:t> </a:t>
            </a:r>
            <a:r>
              <a:rPr sz="1300" spc="-10" dirty="0">
                <a:solidFill>
                  <a:srgbClr val="FFFFFF"/>
                </a:solidFill>
              </a:rPr>
              <a:t>uniform distribution.</a:t>
            </a:r>
            <a:endParaRPr sz="1300">
              <a:latin typeface="Courier New"/>
              <a:cs typeface="Courier New"/>
            </a:endParaRPr>
          </a:p>
          <a:p>
            <a:pPr>
              <a:lnSpc>
                <a:spcPct val="100000"/>
              </a:lnSpc>
              <a:spcBef>
                <a:spcPts val="85"/>
              </a:spcBef>
            </a:pPr>
            <a:endParaRPr sz="1300"/>
          </a:p>
          <a:p>
            <a:pPr marL="12700" marR="5080">
              <a:lnSpc>
                <a:spcPct val="100000"/>
              </a:lnSpc>
              <a:spcBef>
                <a:spcPts val="5"/>
              </a:spcBef>
            </a:pPr>
            <a:r>
              <a:rPr sz="1300" b="1" dirty="0">
                <a:solidFill>
                  <a:srgbClr val="FFFFFF"/>
                </a:solidFill>
                <a:latin typeface="Courier New"/>
                <a:cs typeface="Courier New"/>
              </a:rPr>
              <a:t>Alternate</a:t>
            </a:r>
            <a:r>
              <a:rPr sz="1300" b="1" spc="-5" dirty="0">
                <a:solidFill>
                  <a:srgbClr val="FFFFFF"/>
                </a:solidFill>
                <a:latin typeface="Courier New"/>
                <a:cs typeface="Courier New"/>
              </a:rPr>
              <a:t> </a:t>
            </a:r>
            <a:r>
              <a:rPr sz="1300" b="1" dirty="0">
                <a:solidFill>
                  <a:srgbClr val="FFFFFF"/>
                </a:solidFill>
                <a:latin typeface="Courier New"/>
                <a:cs typeface="Courier New"/>
              </a:rPr>
              <a:t>Hypothesis</a:t>
            </a:r>
            <a:r>
              <a:rPr sz="1300" b="1" spc="-5" dirty="0">
                <a:solidFill>
                  <a:srgbClr val="FFFFFF"/>
                </a:solidFill>
                <a:latin typeface="Courier New"/>
                <a:cs typeface="Courier New"/>
              </a:rPr>
              <a:t> </a:t>
            </a:r>
            <a:r>
              <a:rPr sz="1300" dirty="0">
                <a:solidFill>
                  <a:srgbClr val="FFFFFF"/>
                </a:solidFill>
              </a:rPr>
              <a:t>:</a:t>
            </a:r>
            <a:r>
              <a:rPr sz="1300" spc="-5" dirty="0">
                <a:solidFill>
                  <a:srgbClr val="FFFFFF"/>
                </a:solidFill>
              </a:rPr>
              <a:t> </a:t>
            </a:r>
            <a:r>
              <a:rPr sz="1300" dirty="0">
                <a:solidFill>
                  <a:srgbClr val="FFFFFF"/>
                </a:solidFill>
              </a:rPr>
              <a:t>The</a:t>
            </a:r>
            <a:r>
              <a:rPr sz="1300" spc="-5" dirty="0">
                <a:solidFill>
                  <a:srgbClr val="FFFFFF"/>
                </a:solidFill>
              </a:rPr>
              <a:t> </a:t>
            </a:r>
            <a:r>
              <a:rPr sz="1300" dirty="0">
                <a:solidFill>
                  <a:srgbClr val="FFFFFF"/>
                </a:solidFill>
              </a:rPr>
              <a:t>ethnicity</a:t>
            </a:r>
            <a:r>
              <a:rPr sz="1300" spc="-5" dirty="0">
                <a:solidFill>
                  <a:srgbClr val="FFFFFF"/>
                </a:solidFill>
              </a:rPr>
              <a:t> </a:t>
            </a:r>
            <a:r>
              <a:rPr sz="1300" dirty="0">
                <a:solidFill>
                  <a:srgbClr val="FFFFFF"/>
                </a:solidFill>
              </a:rPr>
              <a:t>of</a:t>
            </a:r>
            <a:r>
              <a:rPr sz="1300" spc="-5" dirty="0">
                <a:solidFill>
                  <a:srgbClr val="FFFFFF"/>
                </a:solidFill>
              </a:rPr>
              <a:t> </a:t>
            </a:r>
            <a:r>
              <a:rPr sz="1300" dirty="0">
                <a:solidFill>
                  <a:srgbClr val="FFFFFF"/>
                </a:solidFill>
              </a:rPr>
              <a:t>individuals</a:t>
            </a:r>
            <a:r>
              <a:rPr sz="1300" spc="-5" dirty="0">
                <a:solidFill>
                  <a:srgbClr val="FFFFFF"/>
                </a:solidFill>
              </a:rPr>
              <a:t> </a:t>
            </a:r>
            <a:r>
              <a:rPr sz="1300" dirty="0">
                <a:solidFill>
                  <a:srgbClr val="FFFFFF"/>
                </a:solidFill>
              </a:rPr>
              <a:t>and</a:t>
            </a:r>
            <a:r>
              <a:rPr sz="1300" spc="-5" dirty="0">
                <a:solidFill>
                  <a:srgbClr val="FFFFFF"/>
                </a:solidFill>
              </a:rPr>
              <a:t> </a:t>
            </a:r>
            <a:r>
              <a:rPr sz="1300" dirty="0">
                <a:solidFill>
                  <a:srgbClr val="FFFFFF"/>
                </a:solidFill>
              </a:rPr>
              <a:t>the</a:t>
            </a:r>
            <a:r>
              <a:rPr sz="1300" spc="-5" dirty="0">
                <a:solidFill>
                  <a:srgbClr val="FFFFFF"/>
                </a:solidFill>
              </a:rPr>
              <a:t> </a:t>
            </a:r>
            <a:r>
              <a:rPr sz="1300" dirty="0">
                <a:solidFill>
                  <a:srgbClr val="FFFFFF"/>
                </a:solidFill>
              </a:rPr>
              <a:t>number</a:t>
            </a:r>
            <a:r>
              <a:rPr sz="1300" spc="-5" dirty="0">
                <a:solidFill>
                  <a:srgbClr val="FFFFFF"/>
                </a:solidFill>
              </a:rPr>
              <a:t> </a:t>
            </a:r>
            <a:r>
              <a:rPr sz="1300" dirty="0">
                <a:solidFill>
                  <a:srgbClr val="FFFFFF"/>
                </a:solidFill>
              </a:rPr>
              <a:t>of</a:t>
            </a:r>
            <a:r>
              <a:rPr sz="1300" spc="-5" dirty="0">
                <a:solidFill>
                  <a:srgbClr val="FFFFFF"/>
                </a:solidFill>
              </a:rPr>
              <a:t> </a:t>
            </a:r>
            <a:r>
              <a:rPr sz="1300" spc="-10" dirty="0">
                <a:solidFill>
                  <a:srgbClr val="FFFFFF"/>
                </a:solidFill>
              </a:rPr>
              <a:t>crimes </a:t>
            </a:r>
            <a:r>
              <a:rPr sz="1300" dirty="0">
                <a:solidFill>
                  <a:srgbClr val="FFFFFF"/>
                </a:solidFill>
              </a:rPr>
              <a:t>are</a:t>
            </a:r>
            <a:r>
              <a:rPr sz="1300" spc="-5" dirty="0">
                <a:solidFill>
                  <a:srgbClr val="FFFFFF"/>
                </a:solidFill>
              </a:rPr>
              <a:t> </a:t>
            </a:r>
            <a:r>
              <a:rPr sz="1300" dirty="0">
                <a:solidFill>
                  <a:srgbClr val="FFFFFF"/>
                </a:solidFill>
              </a:rPr>
              <a:t>not</a:t>
            </a:r>
            <a:r>
              <a:rPr sz="1300" spc="-5" dirty="0">
                <a:solidFill>
                  <a:srgbClr val="FFFFFF"/>
                </a:solidFill>
              </a:rPr>
              <a:t> </a:t>
            </a:r>
            <a:r>
              <a:rPr sz="1300" dirty="0">
                <a:solidFill>
                  <a:srgbClr val="FFFFFF"/>
                </a:solidFill>
              </a:rPr>
              <a:t>independent;</a:t>
            </a:r>
            <a:r>
              <a:rPr sz="1300" spc="-5" dirty="0">
                <a:solidFill>
                  <a:srgbClr val="FFFFFF"/>
                </a:solidFill>
              </a:rPr>
              <a:t> </a:t>
            </a:r>
            <a:r>
              <a:rPr sz="1300" dirty="0">
                <a:solidFill>
                  <a:srgbClr val="FFFFFF"/>
                </a:solidFill>
              </a:rPr>
              <a:t>they</a:t>
            </a:r>
            <a:r>
              <a:rPr sz="1300" spc="-5" dirty="0">
                <a:solidFill>
                  <a:srgbClr val="FFFFFF"/>
                </a:solidFill>
              </a:rPr>
              <a:t> </a:t>
            </a:r>
            <a:r>
              <a:rPr sz="1300" dirty="0">
                <a:solidFill>
                  <a:srgbClr val="FFFFFF"/>
                </a:solidFill>
              </a:rPr>
              <a:t>are</a:t>
            </a:r>
            <a:r>
              <a:rPr sz="1300" spc="-5" dirty="0">
                <a:solidFill>
                  <a:srgbClr val="FFFFFF"/>
                </a:solidFill>
              </a:rPr>
              <a:t> </a:t>
            </a:r>
            <a:r>
              <a:rPr sz="1300" dirty="0">
                <a:solidFill>
                  <a:srgbClr val="FFFFFF"/>
                </a:solidFill>
              </a:rPr>
              <a:t>associated</a:t>
            </a:r>
            <a:r>
              <a:rPr sz="1300" spc="-5" dirty="0">
                <a:solidFill>
                  <a:srgbClr val="FFFFFF"/>
                </a:solidFill>
              </a:rPr>
              <a:t> </a:t>
            </a:r>
            <a:r>
              <a:rPr sz="1300" dirty="0">
                <a:solidFill>
                  <a:srgbClr val="FFFFFF"/>
                </a:solidFill>
              </a:rPr>
              <a:t>in</a:t>
            </a:r>
            <a:r>
              <a:rPr sz="1300" spc="-5" dirty="0">
                <a:solidFill>
                  <a:srgbClr val="FFFFFF"/>
                </a:solidFill>
              </a:rPr>
              <a:t> </a:t>
            </a:r>
            <a:r>
              <a:rPr sz="1300" dirty="0">
                <a:solidFill>
                  <a:srgbClr val="FFFFFF"/>
                </a:solidFill>
              </a:rPr>
              <a:t>some</a:t>
            </a:r>
            <a:r>
              <a:rPr sz="1300" spc="-5" dirty="0">
                <a:solidFill>
                  <a:srgbClr val="FFFFFF"/>
                </a:solidFill>
              </a:rPr>
              <a:t> </a:t>
            </a:r>
            <a:r>
              <a:rPr sz="1300" dirty="0">
                <a:solidFill>
                  <a:srgbClr val="FFFFFF"/>
                </a:solidFill>
              </a:rPr>
              <a:t>way.</a:t>
            </a:r>
            <a:r>
              <a:rPr sz="1300" spc="-5" dirty="0">
                <a:solidFill>
                  <a:srgbClr val="FFFFFF"/>
                </a:solidFill>
              </a:rPr>
              <a:t> </a:t>
            </a:r>
            <a:r>
              <a:rPr sz="1300" dirty="0">
                <a:solidFill>
                  <a:srgbClr val="FFFFFF"/>
                </a:solidFill>
              </a:rPr>
              <a:t>The</a:t>
            </a:r>
            <a:r>
              <a:rPr sz="1300" spc="-5" dirty="0">
                <a:solidFill>
                  <a:srgbClr val="FFFFFF"/>
                </a:solidFill>
              </a:rPr>
              <a:t> </a:t>
            </a:r>
            <a:r>
              <a:rPr sz="1300" spc="-10" dirty="0">
                <a:solidFill>
                  <a:srgbClr val="FFFFFF"/>
                </a:solidFill>
              </a:rPr>
              <a:t>observed </a:t>
            </a:r>
            <a:r>
              <a:rPr sz="1300" dirty="0">
                <a:solidFill>
                  <a:srgbClr val="FFFFFF"/>
                </a:solidFill>
              </a:rPr>
              <a:t>frequencies</a:t>
            </a:r>
            <a:r>
              <a:rPr sz="1300" spc="-5" dirty="0">
                <a:solidFill>
                  <a:srgbClr val="FFFFFF"/>
                </a:solidFill>
              </a:rPr>
              <a:t> </a:t>
            </a:r>
            <a:r>
              <a:rPr sz="1300" dirty="0">
                <a:solidFill>
                  <a:srgbClr val="FFFFFF"/>
                </a:solidFill>
              </a:rPr>
              <a:t>of</a:t>
            </a:r>
            <a:r>
              <a:rPr sz="1300" spc="-5" dirty="0">
                <a:solidFill>
                  <a:srgbClr val="FFFFFF"/>
                </a:solidFill>
              </a:rPr>
              <a:t> </a:t>
            </a:r>
            <a:r>
              <a:rPr sz="1300" dirty="0">
                <a:solidFill>
                  <a:srgbClr val="FFFFFF"/>
                </a:solidFill>
              </a:rPr>
              <a:t>crimes</a:t>
            </a:r>
            <a:r>
              <a:rPr sz="1300" spc="-5" dirty="0">
                <a:solidFill>
                  <a:srgbClr val="FFFFFF"/>
                </a:solidFill>
              </a:rPr>
              <a:t> </a:t>
            </a:r>
            <a:r>
              <a:rPr sz="1300" dirty="0">
                <a:solidFill>
                  <a:srgbClr val="FFFFFF"/>
                </a:solidFill>
              </a:rPr>
              <a:t>for</a:t>
            </a:r>
            <a:r>
              <a:rPr sz="1300" spc="-5" dirty="0">
                <a:solidFill>
                  <a:srgbClr val="FFFFFF"/>
                </a:solidFill>
              </a:rPr>
              <a:t> </a:t>
            </a:r>
            <a:r>
              <a:rPr sz="1300" dirty="0">
                <a:solidFill>
                  <a:srgbClr val="FFFFFF"/>
                </a:solidFill>
              </a:rPr>
              <a:t>each</a:t>
            </a:r>
            <a:r>
              <a:rPr sz="1300" spc="-5" dirty="0">
                <a:solidFill>
                  <a:srgbClr val="FFFFFF"/>
                </a:solidFill>
              </a:rPr>
              <a:t> </a:t>
            </a:r>
            <a:r>
              <a:rPr sz="1300" dirty="0">
                <a:solidFill>
                  <a:srgbClr val="FFFFFF"/>
                </a:solidFill>
              </a:rPr>
              <a:t>ethnicity</a:t>
            </a:r>
            <a:r>
              <a:rPr sz="1300" spc="-5" dirty="0">
                <a:solidFill>
                  <a:srgbClr val="FFFFFF"/>
                </a:solidFill>
              </a:rPr>
              <a:t> </a:t>
            </a:r>
            <a:r>
              <a:rPr sz="1300" dirty="0">
                <a:solidFill>
                  <a:srgbClr val="FFFFFF"/>
                </a:solidFill>
              </a:rPr>
              <a:t>do</a:t>
            </a:r>
            <a:r>
              <a:rPr sz="1300" spc="-5" dirty="0">
                <a:solidFill>
                  <a:srgbClr val="FFFFFF"/>
                </a:solidFill>
              </a:rPr>
              <a:t> </a:t>
            </a:r>
            <a:r>
              <a:rPr sz="1300" dirty="0">
                <a:solidFill>
                  <a:srgbClr val="FFFFFF"/>
                </a:solidFill>
              </a:rPr>
              <a:t>not</a:t>
            </a:r>
            <a:r>
              <a:rPr sz="1300" spc="-5" dirty="0">
                <a:solidFill>
                  <a:srgbClr val="FFFFFF"/>
                </a:solidFill>
              </a:rPr>
              <a:t> </a:t>
            </a:r>
            <a:r>
              <a:rPr sz="1300" dirty="0">
                <a:solidFill>
                  <a:srgbClr val="FFFFFF"/>
                </a:solidFill>
              </a:rPr>
              <a:t>follow</a:t>
            </a:r>
            <a:r>
              <a:rPr sz="1300" spc="-5" dirty="0">
                <a:solidFill>
                  <a:srgbClr val="FFFFFF"/>
                </a:solidFill>
              </a:rPr>
              <a:t> </a:t>
            </a:r>
            <a:r>
              <a:rPr sz="1300" dirty="0">
                <a:solidFill>
                  <a:srgbClr val="FFFFFF"/>
                </a:solidFill>
              </a:rPr>
              <a:t>a</a:t>
            </a:r>
            <a:r>
              <a:rPr sz="1300" spc="-5" dirty="0">
                <a:solidFill>
                  <a:srgbClr val="FFFFFF"/>
                </a:solidFill>
              </a:rPr>
              <a:t> </a:t>
            </a:r>
            <a:r>
              <a:rPr sz="1300" spc="-10" dirty="0">
                <a:solidFill>
                  <a:srgbClr val="FFFFFF"/>
                </a:solidFill>
              </a:rPr>
              <a:t>uniform </a:t>
            </a:r>
            <a:r>
              <a:rPr sz="1300" dirty="0">
                <a:solidFill>
                  <a:srgbClr val="FFFFFF"/>
                </a:solidFill>
              </a:rPr>
              <a:t>distribution,</a:t>
            </a:r>
            <a:r>
              <a:rPr sz="1300" spc="-15" dirty="0">
                <a:solidFill>
                  <a:srgbClr val="FFFFFF"/>
                </a:solidFill>
              </a:rPr>
              <a:t> </a:t>
            </a:r>
            <a:r>
              <a:rPr sz="1300" dirty="0">
                <a:solidFill>
                  <a:srgbClr val="FFFFFF"/>
                </a:solidFill>
              </a:rPr>
              <a:t>indicating</a:t>
            </a:r>
            <a:r>
              <a:rPr sz="1300" spc="-5" dirty="0">
                <a:solidFill>
                  <a:srgbClr val="FFFFFF"/>
                </a:solidFill>
              </a:rPr>
              <a:t> </a:t>
            </a:r>
            <a:r>
              <a:rPr sz="1300" dirty="0">
                <a:solidFill>
                  <a:srgbClr val="FFFFFF"/>
                </a:solidFill>
              </a:rPr>
              <a:t>a</a:t>
            </a:r>
            <a:r>
              <a:rPr sz="1300" spc="-5" dirty="0">
                <a:solidFill>
                  <a:srgbClr val="FFFFFF"/>
                </a:solidFill>
              </a:rPr>
              <a:t> </a:t>
            </a:r>
            <a:r>
              <a:rPr sz="1300" dirty="0">
                <a:solidFill>
                  <a:srgbClr val="FFFFFF"/>
                </a:solidFill>
              </a:rPr>
              <a:t>significant</a:t>
            </a:r>
            <a:r>
              <a:rPr sz="1300" spc="-5" dirty="0">
                <a:solidFill>
                  <a:srgbClr val="FFFFFF"/>
                </a:solidFill>
              </a:rPr>
              <a:t> </a:t>
            </a:r>
            <a:r>
              <a:rPr sz="1300" dirty="0">
                <a:solidFill>
                  <a:srgbClr val="FFFFFF"/>
                </a:solidFill>
              </a:rPr>
              <a:t>association</a:t>
            </a:r>
            <a:r>
              <a:rPr sz="1300" spc="-5" dirty="0">
                <a:solidFill>
                  <a:srgbClr val="FFFFFF"/>
                </a:solidFill>
              </a:rPr>
              <a:t> </a:t>
            </a:r>
            <a:r>
              <a:rPr sz="1300" dirty="0">
                <a:solidFill>
                  <a:srgbClr val="FFFFFF"/>
                </a:solidFill>
              </a:rPr>
              <a:t>or</a:t>
            </a:r>
            <a:r>
              <a:rPr sz="1300" spc="-5" dirty="0">
                <a:solidFill>
                  <a:srgbClr val="FFFFFF"/>
                </a:solidFill>
              </a:rPr>
              <a:t> </a:t>
            </a:r>
            <a:r>
              <a:rPr sz="1300" dirty="0">
                <a:solidFill>
                  <a:srgbClr val="FFFFFF"/>
                </a:solidFill>
              </a:rPr>
              <a:t>dependence</a:t>
            </a:r>
            <a:r>
              <a:rPr sz="1300" spc="-5" dirty="0">
                <a:solidFill>
                  <a:srgbClr val="FFFFFF"/>
                </a:solidFill>
              </a:rPr>
              <a:t> </a:t>
            </a:r>
            <a:r>
              <a:rPr sz="1300" spc="-10" dirty="0">
                <a:solidFill>
                  <a:srgbClr val="FFFFFF"/>
                </a:solidFill>
              </a:rPr>
              <a:t>between </a:t>
            </a:r>
            <a:r>
              <a:rPr sz="1300" dirty="0">
                <a:solidFill>
                  <a:srgbClr val="FFFFFF"/>
                </a:solidFill>
              </a:rPr>
              <a:t>ethnicity</a:t>
            </a:r>
            <a:r>
              <a:rPr sz="1300" spc="-5" dirty="0">
                <a:solidFill>
                  <a:srgbClr val="FFFFFF"/>
                </a:solidFill>
              </a:rPr>
              <a:t> </a:t>
            </a:r>
            <a:r>
              <a:rPr sz="1300" dirty="0">
                <a:solidFill>
                  <a:srgbClr val="FFFFFF"/>
                </a:solidFill>
              </a:rPr>
              <a:t>and</a:t>
            </a:r>
            <a:r>
              <a:rPr sz="1300" spc="-5" dirty="0">
                <a:solidFill>
                  <a:srgbClr val="FFFFFF"/>
                </a:solidFill>
              </a:rPr>
              <a:t> </a:t>
            </a:r>
            <a:r>
              <a:rPr sz="1300" dirty="0">
                <a:solidFill>
                  <a:srgbClr val="FFFFFF"/>
                </a:solidFill>
              </a:rPr>
              <a:t>the</a:t>
            </a:r>
            <a:r>
              <a:rPr sz="1300" spc="-5" dirty="0">
                <a:solidFill>
                  <a:srgbClr val="FFFFFF"/>
                </a:solidFill>
              </a:rPr>
              <a:t> </a:t>
            </a:r>
            <a:r>
              <a:rPr sz="1300" dirty="0">
                <a:solidFill>
                  <a:srgbClr val="FFFFFF"/>
                </a:solidFill>
              </a:rPr>
              <a:t>number</a:t>
            </a:r>
            <a:r>
              <a:rPr sz="1300" spc="-5" dirty="0">
                <a:solidFill>
                  <a:srgbClr val="FFFFFF"/>
                </a:solidFill>
              </a:rPr>
              <a:t> </a:t>
            </a:r>
            <a:r>
              <a:rPr sz="1300" dirty="0">
                <a:solidFill>
                  <a:srgbClr val="FFFFFF"/>
                </a:solidFill>
              </a:rPr>
              <a:t>of</a:t>
            </a:r>
            <a:r>
              <a:rPr sz="1300" spc="-5" dirty="0">
                <a:solidFill>
                  <a:srgbClr val="FFFFFF"/>
                </a:solidFill>
              </a:rPr>
              <a:t> </a:t>
            </a:r>
            <a:r>
              <a:rPr sz="1300" spc="-10" dirty="0">
                <a:solidFill>
                  <a:srgbClr val="FFFFFF"/>
                </a:solidFill>
              </a:rPr>
              <a:t>crimes.</a:t>
            </a:r>
            <a:endParaRPr sz="1300">
              <a:latin typeface="Courier New"/>
              <a:cs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35834" y="413287"/>
            <a:ext cx="452120" cy="238760"/>
          </a:xfrm>
          <a:prstGeom prst="rect">
            <a:avLst/>
          </a:prstGeom>
        </p:spPr>
        <p:txBody>
          <a:bodyPr vert="horz" wrap="square" lIns="0" tIns="12700" rIns="0" bIns="0" rtlCol="0">
            <a:spAutoFit/>
          </a:bodyPr>
          <a:lstStyle/>
          <a:p>
            <a:pPr marL="12700">
              <a:lnSpc>
                <a:spcPct val="100000"/>
              </a:lnSpc>
              <a:spcBef>
                <a:spcPts val="100"/>
              </a:spcBef>
            </a:pPr>
            <a:r>
              <a:rPr sz="1400" spc="-20" dirty="0">
                <a:solidFill>
                  <a:srgbClr val="FFFFFF"/>
                </a:solidFill>
                <a:latin typeface="Courier New"/>
                <a:cs typeface="Courier New"/>
              </a:rPr>
              <a:t>Code</a:t>
            </a:r>
            <a:endParaRPr sz="1400">
              <a:latin typeface="Courier New"/>
              <a:cs typeface="Courier New"/>
            </a:endParaRPr>
          </a:p>
        </p:txBody>
      </p:sp>
      <p:pic>
        <p:nvPicPr>
          <p:cNvPr id="3" name="object 3"/>
          <p:cNvPicPr/>
          <p:nvPr/>
        </p:nvPicPr>
        <p:blipFill>
          <a:blip r:embed="rId2" cstate="print"/>
          <a:stretch>
            <a:fillRect/>
          </a:stretch>
        </p:blipFill>
        <p:spPr>
          <a:xfrm>
            <a:off x="1223262" y="796950"/>
            <a:ext cx="6677024" cy="1685924"/>
          </a:xfrm>
          <a:prstGeom prst="rect">
            <a:avLst/>
          </a:prstGeom>
        </p:spPr>
      </p:pic>
      <p:pic>
        <p:nvPicPr>
          <p:cNvPr id="4" name="object 4"/>
          <p:cNvPicPr/>
          <p:nvPr/>
        </p:nvPicPr>
        <p:blipFill>
          <a:blip r:embed="rId3" cstate="print"/>
          <a:stretch>
            <a:fillRect/>
          </a:stretch>
        </p:blipFill>
        <p:spPr>
          <a:xfrm>
            <a:off x="808925" y="2629550"/>
            <a:ext cx="7505699" cy="485774"/>
          </a:xfrm>
          <a:prstGeom prst="rect">
            <a:avLst/>
          </a:prstGeom>
        </p:spPr>
      </p:pic>
      <p:pic>
        <p:nvPicPr>
          <p:cNvPr id="5" name="object 5"/>
          <p:cNvPicPr/>
          <p:nvPr/>
        </p:nvPicPr>
        <p:blipFill>
          <a:blip r:embed="rId4" cstate="print"/>
          <a:stretch>
            <a:fillRect/>
          </a:stretch>
        </p:blipFill>
        <p:spPr>
          <a:xfrm>
            <a:off x="1170875" y="3262000"/>
            <a:ext cx="6781799" cy="1352549"/>
          </a:xfrm>
          <a:prstGeom prst="rect">
            <a:avLst/>
          </a:prstGeom>
        </p:spPr>
      </p:pic>
      <p:sp>
        <p:nvSpPr>
          <p:cNvPr id="6" name="object 6"/>
          <p:cNvSpPr txBox="1"/>
          <p:nvPr/>
        </p:nvSpPr>
        <p:spPr>
          <a:xfrm>
            <a:off x="495814"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7" name="object 7"/>
          <p:cNvSpPr txBox="1">
            <a:spLocks noGrp="1"/>
          </p:cNvSpPr>
          <p:nvPr>
            <p:ph type="dt" sz="half" idx="6"/>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dirty="0"/>
              <a:t>1</a:t>
            </a:r>
            <a:r>
              <a:rPr spc="-5" dirty="0"/>
              <a:t> </a:t>
            </a:r>
            <a:r>
              <a:rPr spc="-50" dirty="0"/>
              <a:t>1</a:t>
            </a:r>
          </a:p>
        </p:txBody>
      </p:sp>
      <p:sp>
        <p:nvSpPr>
          <p:cNvPr id="8" name="object 8"/>
          <p:cNvSpPr txBox="1">
            <a:spLocks noGrp="1"/>
          </p:cNvSpPr>
          <p:nvPr>
            <p:ph type="ftr" sz="quarter" idx="5"/>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spc="-50" dirty="0"/>
              <a:t>1</a:t>
            </a:r>
          </a:p>
        </p:txBody>
      </p:sp>
      <p:sp>
        <p:nvSpPr>
          <p:cNvPr id="9" name="object 9"/>
          <p:cNvSpPr txBox="1"/>
          <p:nvPr/>
        </p:nvSpPr>
        <p:spPr>
          <a:xfrm>
            <a:off x="2324615" y="4751885"/>
            <a:ext cx="1016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0" name="object 10"/>
          <p:cNvSpPr txBox="1"/>
          <p:nvPr/>
        </p:nvSpPr>
        <p:spPr>
          <a:xfrm>
            <a:off x="35438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1" name="object 11"/>
          <p:cNvSpPr txBox="1"/>
          <p:nvPr/>
        </p:nvSpPr>
        <p:spPr>
          <a:xfrm>
            <a:off x="4001015" y="4751885"/>
            <a:ext cx="7112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2" name="object 12"/>
          <p:cNvSpPr txBox="1"/>
          <p:nvPr/>
        </p:nvSpPr>
        <p:spPr>
          <a:xfrm>
            <a:off x="4915415" y="4751885"/>
            <a:ext cx="4064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3" name="object 13"/>
          <p:cNvSpPr txBox="1"/>
          <p:nvPr/>
        </p:nvSpPr>
        <p:spPr>
          <a:xfrm>
            <a:off x="55250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4" name="object 14"/>
          <p:cNvSpPr txBox="1"/>
          <p:nvPr/>
        </p:nvSpPr>
        <p:spPr>
          <a:xfrm>
            <a:off x="59822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5" name="object 15"/>
          <p:cNvSpPr txBox="1"/>
          <p:nvPr/>
        </p:nvSpPr>
        <p:spPr>
          <a:xfrm>
            <a:off x="70490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6" name="object 16"/>
          <p:cNvSpPr txBox="1"/>
          <p:nvPr/>
        </p:nvSpPr>
        <p:spPr>
          <a:xfrm>
            <a:off x="8115815"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33517" y="2025088"/>
            <a:ext cx="1412240"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5EB2FC"/>
                </a:solidFill>
                <a:latin typeface="Courier New"/>
                <a:cs typeface="Courier New"/>
              </a:rPr>
              <a:t>Data</a:t>
            </a:r>
            <a:r>
              <a:rPr sz="1400" spc="-5" dirty="0">
                <a:solidFill>
                  <a:srgbClr val="5EB2FC"/>
                </a:solidFill>
                <a:latin typeface="Courier New"/>
                <a:cs typeface="Courier New"/>
              </a:rPr>
              <a:t> </a:t>
            </a:r>
            <a:r>
              <a:rPr sz="1400" spc="-10" dirty="0">
                <a:solidFill>
                  <a:srgbClr val="5EB2FC"/>
                </a:solidFill>
                <a:latin typeface="Courier New"/>
                <a:cs typeface="Courier New"/>
              </a:rPr>
              <a:t>Analysis</a:t>
            </a:r>
            <a:endParaRPr sz="1400">
              <a:latin typeface="Courier New"/>
              <a:cs typeface="Courier New"/>
            </a:endParaRPr>
          </a:p>
        </p:txBody>
      </p:sp>
      <p:pic>
        <p:nvPicPr>
          <p:cNvPr id="3" name="object 3"/>
          <p:cNvPicPr/>
          <p:nvPr/>
        </p:nvPicPr>
        <p:blipFill>
          <a:blip r:embed="rId2" cstate="print"/>
          <a:stretch>
            <a:fillRect/>
          </a:stretch>
        </p:blipFill>
        <p:spPr>
          <a:xfrm>
            <a:off x="152400" y="568300"/>
            <a:ext cx="8839202" cy="1049998"/>
          </a:xfrm>
          <a:prstGeom prst="rect">
            <a:avLst/>
          </a:prstGeom>
        </p:spPr>
      </p:pic>
      <p:pic>
        <p:nvPicPr>
          <p:cNvPr id="4" name="object 4"/>
          <p:cNvPicPr/>
          <p:nvPr/>
        </p:nvPicPr>
        <p:blipFill>
          <a:blip r:embed="rId3" cstate="print"/>
          <a:stretch>
            <a:fillRect/>
          </a:stretch>
        </p:blipFill>
        <p:spPr>
          <a:xfrm>
            <a:off x="152400" y="2541275"/>
            <a:ext cx="8839201" cy="1255842"/>
          </a:xfrm>
          <a:prstGeom prst="rect">
            <a:avLst/>
          </a:prstGeom>
        </p:spPr>
      </p:pic>
      <p:sp>
        <p:nvSpPr>
          <p:cNvPr id="5" name="object 5"/>
          <p:cNvSpPr txBox="1"/>
          <p:nvPr/>
        </p:nvSpPr>
        <p:spPr>
          <a:xfrm>
            <a:off x="495814"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6" name="object 6"/>
          <p:cNvSpPr txBox="1">
            <a:spLocks noGrp="1"/>
          </p:cNvSpPr>
          <p:nvPr>
            <p:ph type="dt" sz="half" idx="6"/>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dirty="0"/>
              <a:t>1</a:t>
            </a:r>
            <a:r>
              <a:rPr spc="-5" dirty="0"/>
              <a:t> </a:t>
            </a:r>
            <a:r>
              <a:rPr spc="-50" dirty="0"/>
              <a:t>1</a:t>
            </a:r>
          </a:p>
        </p:txBody>
      </p:sp>
      <p:sp>
        <p:nvSpPr>
          <p:cNvPr id="7" name="object 7"/>
          <p:cNvSpPr txBox="1">
            <a:spLocks noGrp="1"/>
          </p:cNvSpPr>
          <p:nvPr>
            <p:ph type="ftr" sz="quarter" idx="5"/>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spc="-50" dirty="0"/>
              <a:t>1</a:t>
            </a:r>
          </a:p>
        </p:txBody>
      </p:sp>
      <p:sp>
        <p:nvSpPr>
          <p:cNvPr id="8" name="object 8"/>
          <p:cNvSpPr txBox="1"/>
          <p:nvPr/>
        </p:nvSpPr>
        <p:spPr>
          <a:xfrm>
            <a:off x="2324615" y="4751885"/>
            <a:ext cx="1016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9" name="object 9"/>
          <p:cNvSpPr txBox="1"/>
          <p:nvPr/>
        </p:nvSpPr>
        <p:spPr>
          <a:xfrm>
            <a:off x="35438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0" name="object 10"/>
          <p:cNvSpPr txBox="1"/>
          <p:nvPr/>
        </p:nvSpPr>
        <p:spPr>
          <a:xfrm>
            <a:off x="4001015" y="4751885"/>
            <a:ext cx="7112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1" name="object 11"/>
          <p:cNvSpPr txBox="1"/>
          <p:nvPr/>
        </p:nvSpPr>
        <p:spPr>
          <a:xfrm>
            <a:off x="4915415" y="4751885"/>
            <a:ext cx="4064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2" name="object 12"/>
          <p:cNvSpPr txBox="1"/>
          <p:nvPr/>
        </p:nvSpPr>
        <p:spPr>
          <a:xfrm>
            <a:off x="55250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3" name="object 13"/>
          <p:cNvSpPr txBox="1"/>
          <p:nvPr/>
        </p:nvSpPr>
        <p:spPr>
          <a:xfrm>
            <a:off x="59822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4" name="object 14"/>
          <p:cNvSpPr txBox="1"/>
          <p:nvPr/>
        </p:nvSpPr>
        <p:spPr>
          <a:xfrm>
            <a:off x="70490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5" name="object 15"/>
          <p:cNvSpPr txBox="1"/>
          <p:nvPr/>
        </p:nvSpPr>
        <p:spPr>
          <a:xfrm>
            <a:off x="8115815"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86725" y="492525"/>
            <a:ext cx="2855974" cy="2886350"/>
          </a:xfrm>
          <a:prstGeom prst="rect">
            <a:avLst/>
          </a:prstGeom>
        </p:spPr>
      </p:pic>
      <p:pic>
        <p:nvPicPr>
          <p:cNvPr id="3" name="object 3"/>
          <p:cNvPicPr/>
          <p:nvPr/>
        </p:nvPicPr>
        <p:blipFill>
          <a:blip r:embed="rId3" cstate="print"/>
          <a:stretch>
            <a:fillRect/>
          </a:stretch>
        </p:blipFill>
        <p:spPr>
          <a:xfrm>
            <a:off x="3456174" y="1485550"/>
            <a:ext cx="5270925" cy="432649"/>
          </a:xfrm>
          <a:prstGeom prst="rect">
            <a:avLst/>
          </a:prstGeom>
        </p:spPr>
      </p:pic>
      <p:pic>
        <p:nvPicPr>
          <p:cNvPr id="4" name="object 4"/>
          <p:cNvPicPr/>
          <p:nvPr/>
        </p:nvPicPr>
        <p:blipFill>
          <a:blip r:embed="rId4" cstate="print"/>
          <a:stretch>
            <a:fillRect/>
          </a:stretch>
        </p:blipFill>
        <p:spPr>
          <a:xfrm>
            <a:off x="3328575" y="2613500"/>
            <a:ext cx="5526126" cy="432649"/>
          </a:xfrm>
          <a:prstGeom prst="rect">
            <a:avLst/>
          </a:prstGeom>
        </p:spPr>
      </p:pic>
      <p:pic>
        <p:nvPicPr>
          <p:cNvPr id="5" name="object 5"/>
          <p:cNvPicPr/>
          <p:nvPr/>
        </p:nvPicPr>
        <p:blipFill>
          <a:blip r:embed="rId5" cstate="print"/>
          <a:stretch>
            <a:fillRect/>
          </a:stretch>
        </p:blipFill>
        <p:spPr>
          <a:xfrm>
            <a:off x="186725" y="3741450"/>
            <a:ext cx="8839201" cy="551405"/>
          </a:xfrm>
          <a:prstGeom prst="rect">
            <a:avLst/>
          </a:prstGeom>
        </p:spPr>
      </p:pic>
      <p:sp>
        <p:nvSpPr>
          <p:cNvPr id="6" name="object 6"/>
          <p:cNvSpPr txBox="1"/>
          <p:nvPr/>
        </p:nvSpPr>
        <p:spPr>
          <a:xfrm>
            <a:off x="495814"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7" name="object 7"/>
          <p:cNvSpPr txBox="1">
            <a:spLocks noGrp="1"/>
          </p:cNvSpPr>
          <p:nvPr>
            <p:ph type="dt" sz="half" idx="6"/>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dirty="0"/>
              <a:t>1</a:t>
            </a:r>
            <a:r>
              <a:rPr spc="-5" dirty="0"/>
              <a:t> </a:t>
            </a:r>
            <a:r>
              <a:rPr spc="-50" dirty="0"/>
              <a:t>1</a:t>
            </a:r>
          </a:p>
        </p:txBody>
      </p:sp>
      <p:sp>
        <p:nvSpPr>
          <p:cNvPr id="8" name="object 8"/>
          <p:cNvSpPr txBox="1">
            <a:spLocks noGrp="1"/>
          </p:cNvSpPr>
          <p:nvPr>
            <p:ph type="ftr" sz="quarter" idx="5"/>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spc="-50" dirty="0"/>
              <a:t>1</a:t>
            </a:r>
          </a:p>
        </p:txBody>
      </p:sp>
      <p:sp>
        <p:nvSpPr>
          <p:cNvPr id="9" name="object 9"/>
          <p:cNvSpPr txBox="1"/>
          <p:nvPr/>
        </p:nvSpPr>
        <p:spPr>
          <a:xfrm>
            <a:off x="2324615" y="4751885"/>
            <a:ext cx="1016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0" name="object 10"/>
          <p:cNvSpPr txBox="1"/>
          <p:nvPr/>
        </p:nvSpPr>
        <p:spPr>
          <a:xfrm>
            <a:off x="35438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1" name="object 11"/>
          <p:cNvSpPr txBox="1"/>
          <p:nvPr/>
        </p:nvSpPr>
        <p:spPr>
          <a:xfrm>
            <a:off x="4001015" y="4751885"/>
            <a:ext cx="7112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2" name="object 12"/>
          <p:cNvSpPr txBox="1"/>
          <p:nvPr/>
        </p:nvSpPr>
        <p:spPr>
          <a:xfrm>
            <a:off x="4915415" y="4751885"/>
            <a:ext cx="4064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3" name="object 13"/>
          <p:cNvSpPr txBox="1"/>
          <p:nvPr/>
        </p:nvSpPr>
        <p:spPr>
          <a:xfrm>
            <a:off x="55250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4" name="object 14"/>
          <p:cNvSpPr txBox="1"/>
          <p:nvPr/>
        </p:nvSpPr>
        <p:spPr>
          <a:xfrm>
            <a:off x="59822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5" name="object 15"/>
          <p:cNvSpPr txBox="1"/>
          <p:nvPr/>
        </p:nvSpPr>
        <p:spPr>
          <a:xfrm>
            <a:off x="70490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6" name="object 16"/>
          <p:cNvSpPr txBox="1"/>
          <p:nvPr/>
        </p:nvSpPr>
        <p:spPr>
          <a:xfrm>
            <a:off x="8115815"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3024" y="515730"/>
            <a:ext cx="7317740" cy="1672589"/>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94EE6B"/>
                </a:solidFill>
                <a:latin typeface="Courier New"/>
                <a:cs typeface="Courier New"/>
              </a:rPr>
              <a:t>NULL</a:t>
            </a:r>
            <a:r>
              <a:rPr sz="1500" spc="-15" dirty="0">
                <a:solidFill>
                  <a:srgbClr val="94EE6B"/>
                </a:solidFill>
                <a:latin typeface="Courier New"/>
                <a:cs typeface="Courier New"/>
              </a:rPr>
              <a:t> </a:t>
            </a:r>
            <a:r>
              <a:rPr sz="1500" spc="-10" dirty="0">
                <a:solidFill>
                  <a:srgbClr val="94EE6B"/>
                </a:solidFill>
                <a:latin typeface="Courier New"/>
                <a:cs typeface="Courier New"/>
              </a:rPr>
              <a:t>HYPOTHESIS</a:t>
            </a:r>
            <a:endParaRPr sz="1500">
              <a:latin typeface="Courier New"/>
              <a:cs typeface="Courier New"/>
            </a:endParaRPr>
          </a:p>
          <a:p>
            <a:pPr marL="469900" marR="5080" indent="-327660">
              <a:lnSpc>
                <a:spcPct val="100000"/>
              </a:lnSpc>
              <a:spcBef>
                <a:spcPts val="5"/>
              </a:spcBef>
              <a:buChar char="-"/>
              <a:tabLst>
                <a:tab pos="469900" algn="l"/>
              </a:tabLst>
            </a:pPr>
            <a:r>
              <a:rPr sz="1300" dirty="0">
                <a:solidFill>
                  <a:srgbClr val="FFFFFF"/>
                </a:solidFill>
                <a:latin typeface="Courier New"/>
                <a:cs typeface="Courier New"/>
              </a:rPr>
              <a:t>It</a:t>
            </a:r>
            <a:r>
              <a:rPr sz="1300" spc="-5" dirty="0">
                <a:solidFill>
                  <a:srgbClr val="FFFFFF"/>
                </a:solidFill>
                <a:latin typeface="Courier New"/>
                <a:cs typeface="Courier New"/>
              </a:rPr>
              <a:t> </a:t>
            </a:r>
            <a:r>
              <a:rPr sz="1300" dirty="0">
                <a:solidFill>
                  <a:srgbClr val="FFFFFF"/>
                </a:solidFill>
                <a:latin typeface="Courier New"/>
                <a:cs typeface="Courier New"/>
              </a:rPr>
              <a:t>is</a:t>
            </a:r>
            <a:r>
              <a:rPr sz="1300" spc="-5" dirty="0">
                <a:solidFill>
                  <a:srgbClr val="FFFFFF"/>
                </a:solidFill>
                <a:latin typeface="Courier New"/>
                <a:cs typeface="Courier New"/>
              </a:rPr>
              <a:t> </a:t>
            </a:r>
            <a:r>
              <a:rPr sz="1300" dirty="0">
                <a:solidFill>
                  <a:srgbClr val="FFFFFF"/>
                </a:solidFill>
                <a:latin typeface="Courier New"/>
                <a:cs typeface="Courier New"/>
              </a:rPr>
              <a:t>usually</a:t>
            </a:r>
            <a:r>
              <a:rPr sz="1300" spc="-5" dirty="0">
                <a:solidFill>
                  <a:srgbClr val="FFFFFF"/>
                </a:solidFill>
                <a:latin typeface="Courier New"/>
                <a:cs typeface="Courier New"/>
              </a:rPr>
              <a:t> </a:t>
            </a:r>
            <a:r>
              <a:rPr sz="1300" dirty="0">
                <a:solidFill>
                  <a:srgbClr val="FFFFFF"/>
                </a:solidFill>
                <a:latin typeface="Courier New"/>
                <a:cs typeface="Courier New"/>
              </a:rPr>
              <a:t>a</a:t>
            </a:r>
            <a:r>
              <a:rPr sz="1300" spc="-5" dirty="0">
                <a:solidFill>
                  <a:srgbClr val="FFFFFF"/>
                </a:solidFill>
                <a:latin typeface="Courier New"/>
                <a:cs typeface="Courier New"/>
              </a:rPr>
              <a:t> </a:t>
            </a:r>
            <a:r>
              <a:rPr sz="1300" dirty="0">
                <a:solidFill>
                  <a:srgbClr val="FFFFFF"/>
                </a:solidFill>
                <a:latin typeface="Courier New"/>
                <a:cs typeface="Courier New"/>
              </a:rPr>
              <a:t>hypothesis</a:t>
            </a:r>
            <a:r>
              <a:rPr sz="1300" spc="-5" dirty="0">
                <a:solidFill>
                  <a:srgbClr val="FFFFFF"/>
                </a:solidFill>
                <a:latin typeface="Courier New"/>
                <a:cs typeface="Courier New"/>
              </a:rPr>
              <a:t> </a:t>
            </a:r>
            <a:r>
              <a:rPr sz="1300" dirty="0">
                <a:solidFill>
                  <a:srgbClr val="FFFFFF"/>
                </a:solidFill>
                <a:latin typeface="Courier New"/>
                <a:cs typeface="Courier New"/>
              </a:rPr>
              <a:t>of</a:t>
            </a:r>
            <a:r>
              <a:rPr sz="1300" spc="-5" dirty="0">
                <a:solidFill>
                  <a:srgbClr val="FFFFFF"/>
                </a:solidFill>
                <a:latin typeface="Courier New"/>
                <a:cs typeface="Courier New"/>
              </a:rPr>
              <a:t> </a:t>
            </a:r>
            <a:r>
              <a:rPr sz="1300" dirty="0">
                <a:solidFill>
                  <a:srgbClr val="FFFFFF"/>
                </a:solidFill>
                <a:latin typeface="Courier New"/>
                <a:cs typeface="Courier New"/>
              </a:rPr>
              <a:t>equality</a:t>
            </a:r>
            <a:r>
              <a:rPr sz="1300" spc="-5" dirty="0">
                <a:solidFill>
                  <a:srgbClr val="FFFFFF"/>
                </a:solidFill>
                <a:latin typeface="Courier New"/>
                <a:cs typeface="Courier New"/>
              </a:rPr>
              <a:t> </a:t>
            </a:r>
            <a:r>
              <a:rPr sz="1300" dirty="0">
                <a:solidFill>
                  <a:srgbClr val="FFFFFF"/>
                </a:solidFill>
                <a:latin typeface="Courier New"/>
                <a:cs typeface="Courier New"/>
              </a:rPr>
              <a:t>between</a:t>
            </a:r>
            <a:r>
              <a:rPr sz="1300" spc="-5" dirty="0">
                <a:solidFill>
                  <a:srgbClr val="FFFFFF"/>
                </a:solidFill>
                <a:latin typeface="Courier New"/>
                <a:cs typeface="Courier New"/>
              </a:rPr>
              <a:t> </a:t>
            </a:r>
            <a:r>
              <a:rPr sz="1300" dirty="0">
                <a:solidFill>
                  <a:srgbClr val="FFFFFF"/>
                </a:solidFill>
                <a:latin typeface="Courier New"/>
                <a:cs typeface="Courier New"/>
              </a:rPr>
              <a:t>population</a:t>
            </a:r>
            <a:r>
              <a:rPr sz="1300" spc="-5" dirty="0">
                <a:solidFill>
                  <a:srgbClr val="FFFFFF"/>
                </a:solidFill>
                <a:latin typeface="Courier New"/>
                <a:cs typeface="Courier New"/>
              </a:rPr>
              <a:t> </a:t>
            </a:r>
            <a:r>
              <a:rPr sz="1300" spc="-10" dirty="0">
                <a:solidFill>
                  <a:srgbClr val="FFFFFF"/>
                </a:solidFill>
                <a:latin typeface="Courier New"/>
                <a:cs typeface="Courier New"/>
              </a:rPr>
              <a:t>parameters, </a:t>
            </a:r>
            <a:r>
              <a:rPr sz="1300" dirty="0">
                <a:solidFill>
                  <a:srgbClr val="FFFFFF"/>
                </a:solidFill>
                <a:latin typeface="Courier New"/>
                <a:cs typeface="Courier New"/>
              </a:rPr>
              <a:t>ie</a:t>
            </a:r>
            <a:r>
              <a:rPr sz="1300" spc="-5" dirty="0">
                <a:solidFill>
                  <a:srgbClr val="FFFFFF"/>
                </a:solidFill>
                <a:latin typeface="Courier New"/>
                <a:cs typeface="Courier New"/>
              </a:rPr>
              <a:t> </a:t>
            </a:r>
            <a:r>
              <a:rPr sz="1300" dirty="0">
                <a:solidFill>
                  <a:srgbClr val="FFFFFF"/>
                </a:solidFill>
                <a:latin typeface="Courier New"/>
                <a:cs typeface="Courier New"/>
              </a:rPr>
              <a:t>no</a:t>
            </a:r>
            <a:r>
              <a:rPr sz="1300" spc="-5" dirty="0">
                <a:solidFill>
                  <a:srgbClr val="FFFFFF"/>
                </a:solidFill>
                <a:latin typeface="Courier New"/>
                <a:cs typeface="Courier New"/>
              </a:rPr>
              <a:t> </a:t>
            </a:r>
            <a:r>
              <a:rPr sz="1300" dirty="0">
                <a:solidFill>
                  <a:srgbClr val="FFFFFF"/>
                </a:solidFill>
                <a:latin typeface="Courier New"/>
                <a:cs typeface="Courier New"/>
              </a:rPr>
              <a:t>statistical</a:t>
            </a:r>
            <a:r>
              <a:rPr sz="1300" spc="-5" dirty="0">
                <a:solidFill>
                  <a:srgbClr val="FFFFFF"/>
                </a:solidFill>
                <a:latin typeface="Courier New"/>
                <a:cs typeface="Courier New"/>
              </a:rPr>
              <a:t> </a:t>
            </a:r>
            <a:r>
              <a:rPr sz="1300" dirty="0">
                <a:solidFill>
                  <a:srgbClr val="FFFFFF"/>
                </a:solidFill>
                <a:latin typeface="Courier New"/>
                <a:cs typeface="Courier New"/>
              </a:rPr>
              <a:t>significance</a:t>
            </a:r>
            <a:r>
              <a:rPr sz="1300" spc="-5" dirty="0">
                <a:solidFill>
                  <a:srgbClr val="FFFFFF"/>
                </a:solidFill>
                <a:latin typeface="Courier New"/>
                <a:cs typeface="Courier New"/>
              </a:rPr>
              <a:t> </a:t>
            </a:r>
            <a:r>
              <a:rPr sz="1300" dirty="0">
                <a:solidFill>
                  <a:srgbClr val="FFFFFF"/>
                </a:solidFill>
                <a:latin typeface="Courier New"/>
                <a:cs typeface="Courier New"/>
              </a:rPr>
              <a:t>exists</a:t>
            </a:r>
            <a:r>
              <a:rPr sz="1300" spc="-5" dirty="0">
                <a:solidFill>
                  <a:srgbClr val="FFFFFF"/>
                </a:solidFill>
                <a:latin typeface="Courier New"/>
                <a:cs typeface="Courier New"/>
              </a:rPr>
              <a:t> </a:t>
            </a:r>
            <a:r>
              <a:rPr sz="1300" dirty="0">
                <a:solidFill>
                  <a:srgbClr val="FFFFFF"/>
                </a:solidFill>
                <a:latin typeface="Courier New"/>
                <a:cs typeface="Courier New"/>
              </a:rPr>
              <a:t>in</a:t>
            </a:r>
            <a:r>
              <a:rPr sz="1300" spc="-5" dirty="0">
                <a:solidFill>
                  <a:srgbClr val="FFFFFF"/>
                </a:solidFill>
                <a:latin typeface="Courier New"/>
                <a:cs typeface="Courier New"/>
              </a:rPr>
              <a:t> </a:t>
            </a:r>
            <a:r>
              <a:rPr sz="1300" dirty="0">
                <a:solidFill>
                  <a:srgbClr val="FFFFFF"/>
                </a:solidFill>
                <a:latin typeface="Courier New"/>
                <a:cs typeface="Courier New"/>
              </a:rPr>
              <a:t>a</a:t>
            </a:r>
            <a:r>
              <a:rPr sz="1300" spc="-5" dirty="0">
                <a:solidFill>
                  <a:srgbClr val="FFFFFF"/>
                </a:solidFill>
                <a:latin typeface="Courier New"/>
                <a:cs typeface="Courier New"/>
              </a:rPr>
              <a:t> </a:t>
            </a:r>
            <a:r>
              <a:rPr sz="1300" dirty="0">
                <a:solidFill>
                  <a:srgbClr val="FFFFFF"/>
                </a:solidFill>
                <a:latin typeface="Courier New"/>
                <a:cs typeface="Courier New"/>
              </a:rPr>
              <a:t>set</a:t>
            </a:r>
            <a:r>
              <a:rPr sz="1300" spc="-5" dirty="0">
                <a:solidFill>
                  <a:srgbClr val="FFFFFF"/>
                </a:solidFill>
                <a:latin typeface="Courier New"/>
                <a:cs typeface="Courier New"/>
              </a:rPr>
              <a:t> </a:t>
            </a:r>
            <a:r>
              <a:rPr sz="1300" dirty="0">
                <a:solidFill>
                  <a:srgbClr val="FFFFFF"/>
                </a:solidFill>
                <a:latin typeface="Courier New"/>
                <a:cs typeface="Courier New"/>
              </a:rPr>
              <a:t>of</a:t>
            </a:r>
            <a:r>
              <a:rPr sz="1300" spc="-5" dirty="0">
                <a:solidFill>
                  <a:srgbClr val="FFFFFF"/>
                </a:solidFill>
                <a:latin typeface="Courier New"/>
                <a:cs typeface="Courier New"/>
              </a:rPr>
              <a:t> </a:t>
            </a:r>
            <a:r>
              <a:rPr sz="1300" dirty="0">
                <a:solidFill>
                  <a:srgbClr val="FFFFFF"/>
                </a:solidFill>
                <a:latin typeface="Courier New"/>
                <a:cs typeface="Courier New"/>
              </a:rPr>
              <a:t>given</a:t>
            </a:r>
            <a:r>
              <a:rPr sz="1300" spc="-5" dirty="0">
                <a:solidFill>
                  <a:srgbClr val="FFFFFF"/>
                </a:solidFill>
                <a:latin typeface="Courier New"/>
                <a:cs typeface="Courier New"/>
              </a:rPr>
              <a:t> </a:t>
            </a:r>
            <a:r>
              <a:rPr sz="1300" spc="-10" dirty="0">
                <a:solidFill>
                  <a:srgbClr val="FFFFFF"/>
                </a:solidFill>
                <a:latin typeface="Courier New"/>
                <a:cs typeface="Courier New"/>
              </a:rPr>
              <a:t>observation.</a:t>
            </a:r>
            <a:endParaRPr sz="1300">
              <a:latin typeface="Courier New"/>
              <a:cs typeface="Courier New"/>
            </a:endParaRPr>
          </a:p>
          <a:p>
            <a:pPr>
              <a:lnSpc>
                <a:spcPct val="100000"/>
              </a:lnSpc>
              <a:spcBef>
                <a:spcPts val="80"/>
              </a:spcBef>
              <a:buClr>
                <a:srgbClr val="FFFFFF"/>
              </a:buClr>
              <a:buFont typeface="Courier New"/>
              <a:buChar char="-"/>
            </a:pPr>
            <a:endParaRPr sz="1300">
              <a:latin typeface="Courier New"/>
              <a:cs typeface="Courier New"/>
            </a:endParaRPr>
          </a:p>
          <a:p>
            <a:pPr marL="12700">
              <a:lnSpc>
                <a:spcPct val="100000"/>
              </a:lnSpc>
            </a:pPr>
            <a:r>
              <a:rPr sz="1500" dirty="0">
                <a:solidFill>
                  <a:srgbClr val="94EE6B"/>
                </a:solidFill>
                <a:latin typeface="Courier New"/>
                <a:cs typeface="Courier New"/>
              </a:rPr>
              <a:t>ALTERNATE</a:t>
            </a:r>
            <a:r>
              <a:rPr sz="1500" spc="-15" dirty="0">
                <a:solidFill>
                  <a:srgbClr val="94EE6B"/>
                </a:solidFill>
                <a:latin typeface="Courier New"/>
                <a:cs typeface="Courier New"/>
              </a:rPr>
              <a:t> </a:t>
            </a:r>
            <a:r>
              <a:rPr sz="1500" spc="-10" dirty="0">
                <a:solidFill>
                  <a:srgbClr val="94EE6B"/>
                </a:solidFill>
                <a:latin typeface="Courier New"/>
                <a:cs typeface="Courier New"/>
              </a:rPr>
              <a:t>HYPOTHESIS</a:t>
            </a:r>
            <a:endParaRPr sz="1500">
              <a:latin typeface="Courier New"/>
              <a:cs typeface="Courier New"/>
            </a:endParaRPr>
          </a:p>
          <a:p>
            <a:pPr marL="469900" marR="104775" indent="-327660">
              <a:lnSpc>
                <a:spcPct val="100000"/>
              </a:lnSpc>
              <a:spcBef>
                <a:spcPts val="10"/>
              </a:spcBef>
              <a:buChar char="-"/>
              <a:tabLst>
                <a:tab pos="469900" algn="l"/>
              </a:tabLst>
            </a:pPr>
            <a:r>
              <a:rPr sz="1300" dirty="0">
                <a:solidFill>
                  <a:srgbClr val="FFFFFF"/>
                </a:solidFill>
                <a:latin typeface="Courier New"/>
                <a:cs typeface="Courier New"/>
              </a:rPr>
              <a:t>It</a:t>
            </a:r>
            <a:r>
              <a:rPr sz="1300" spc="-5" dirty="0">
                <a:solidFill>
                  <a:srgbClr val="FFFFFF"/>
                </a:solidFill>
                <a:latin typeface="Courier New"/>
                <a:cs typeface="Courier New"/>
              </a:rPr>
              <a:t> </a:t>
            </a:r>
            <a:r>
              <a:rPr sz="1300" dirty="0">
                <a:solidFill>
                  <a:srgbClr val="FFFFFF"/>
                </a:solidFill>
                <a:latin typeface="Courier New"/>
                <a:cs typeface="Courier New"/>
              </a:rPr>
              <a:t>is</a:t>
            </a:r>
            <a:r>
              <a:rPr sz="1300" spc="-5" dirty="0">
                <a:solidFill>
                  <a:srgbClr val="FFFFFF"/>
                </a:solidFill>
                <a:latin typeface="Courier New"/>
                <a:cs typeface="Courier New"/>
              </a:rPr>
              <a:t> </a:t>
            </a:r>
            <a:r>
              <a:rPr sz="1300" dirty="0">
                <a:solidFill>
                  <a:srgbClr val="FFFFFF"/>
                </a:solidFill>
                <a:latin typeface="Courier New"/>
                <a:cs typeface="Courier New"/>
              </a:rPr>
              <a:t>the</a:t>
            </a:r>
            <a:r>
              <a:rPr sz="1300" spc="-5" dirty="0">
                <a:solidFill>
                  <a:srgbClr val="FFFFFF"/>
                </a:solidFill>
                <a:latin typeface="Courier New"/>
                <a:cs typeface="Courier New"/>
              </a:rPr>
              <a:t> </a:t>
            </a:r>
            <a:r>
              <a:rPr sz="1300" dirty="0">
                <a:solidFill>
                  <a:srgbClr val="FFFFFF"/>
                </a:solidFill>
                <a:latin typeface="Courier New"/>
                <a:cs typeface="Courier New"/>
              </a:rPr>
              <a:t>logical</a:t>
            </a:r>
            <a:r>
              <a:rPr sz="1300" spc="-5" dirty="0">
                <a:solidFill>
                  <a:srgbClr val="FFFFFF"/>
                </a:solidFill>
                <a:latin typeface="Courier New"/>
                <a:cs typeface="Courier New"/>
              </a:rPr>
              <a:t> </a:t>
            </a:r>
            <a:r>
              <a:rPr sz="1300" dirty="0">
                <a:solidFill>
                  <a:srgbClr val="FFFFFF"/>
                </a:solidFill>
                <a:latin typeface="Courier New"/>
                <a:cs typeface="Courier New"/>
              </a:rPr>
              <a:t>opposite</a:t>
            </a:r>
            <a:r>
              <a:rPr sz="1300" spc="-5" dirty="0">
                <a:solidFill>
                  <a:srgbClr val="FFFFFF"/>
                </a:solidFill>
                <a:latin typeface="Courier New"/>
                <a:cs typeface="Courier New"/>
              </a:rPr>
              <a:t> </a:t>
            </a:r>
            <a:r>
              <a:rPr sz="1300" dirty="0">
                <a:solidFill>
                  <a:srgbClr val="FFFFFF"/>
                </a:solidFill>
                <a:latin typeface="Courier New"/>
                <a:cs typeface="Courier New"/>
              </a:rPr>
              <a:t>of</a:t>
            </a:r>
            <a:r>
              <a:rPr sz="1300" spc="-5" dirty="0">
                <a:solidFill>
                  <a:srgbClr val="FFFFFF"/>
                </a:solidFill>
                <a:latin typeface="Courier New"/>
                <a:cs typeface="Courier New"/>
              </a:rPr>
              <a:t> </a:t>
            </a:r>
            <a:r>
              <a:rPr sz="1300" dirty="0">
                <a:solidFill>
                  <a:srgbClr val="FFFFFF"/>
                </a:solidFill>
                <a:latin typeface="Courier New"/>
                <a:cs typeface="Courier New"/>
              </a:rPr>
              <a:t>the</a:t>
            </a:r>
            <a:r>
              <a:rPr sz="1300" spc="-5" dirty="0">
                <a:solidFill>
                  <a:srgbClr val="FFFFFF"/>
                </a:solidFill>
                <a:latin typeface="Courier New"/>
                <a:cs typeface="Courier New"/>
              </a:rPr>
              <a:t> </a:t>
            </a:r>
            <a:r>
              <a:rPr sz="1300" dirty="0">
                <a:solidFill>
                  <a:srgbClr val="FFFFFF"/>
                </a:solidFill>
                <a:latin typeface="Courier New"/>
                <a:cs typeface="Courier New"/>
              </a:rPr>
              <a:t>null</a:t>
            </a:r>
            <a:r>
              <a:rPr sz="1300" spc="-5" dirty="0">
                <a:solidFill>
                  <a:srgbClr val="FFFFFF"/>
                </a:solidFill>
                <a:latin typeface="Courier New"/>
                <a:cs typeface="Courier New"/>
              </a:rPr>
              <a:t> </a:t>
            </a:r>
            <a:r>
              <a:rPr sz="1300" dirty="0">
                <a:solidFill>
                  <a:srgbClr val="FFFFFF"/>
                </a:solidFill>
                <a:latin typeface="Courier New"/>
                <a:cs typeface="Courier New"/>
              </a:rPr>
              <a:t>hypothesis,</a:t>
            </a:r>
            <a:r>
              <a:rPr sz="1300" spc="-5" dirty="0">
                <a:solidFill>
                  <a:srgbClr val="FFFFFF"/>
                </a:solidFill>
                <a:latin typeface="Courier New"/>
                <a:cs typeface="Courier New"/>
              </a:rPr>
              <a:t> </a:t>
            </a:r>
            <a:r>
              <a:rPr sz="1300" dirty="0">
                <a:solidFill>
                  <a:srgbClr val="FFFFFF"/>
                </a:solidFill>
                <a:latin typeface="Courier New"/>
                <a:cs typeface="Courier New"/>
              </a:rPr>
              <a:t>the</a:t>
            </a:r>
            <a:r>
              <a:rPr sz="1300" spc="-5" dirty="0">
                <a:solidFill>
                  <a:srgbClr val="FFFFFF"/>
                </a:solidFill>
                <a:latin typeface="Courier New"/>
                <a:cs typeface="Courier New"/>
              </a:rPr>
              <a:t> </a:t>
            </a:r>
            <a:r>
              <a:rPr sz="1300" dirty="0">
                <a:solidFill>
                  <a:srgbClr val="FFFFFF"/>
                </a:solidFill>
                <a:latin typeface="Courier New"/>
                <a:cs typeface="Courier New"/>
              </a:rPr>
              <a:t>acceptance</a:t>
            </a:r>
            <a:r>
              <a:rPr sz="1300" spc="-5" dirty="0">
                <a:solidFill>
                  <a:srgbClr val="FFFFFF"/>
                </a:solidFill>
                <a:latin typeface="Courier New"/>
                <a:cs typeface="Courier New"/>
              </a:rPr>
              <a:t> </a:t>
            </a:r>
            <a:r>
              <a:rPr sz="1300" spc="-35" dirty="0">
                <a:solidFill>
                  <a:srgbClr val="FFFFFF"/>
                </a:solidFill>
                <a:latin typeface="Courier New"/>
                <a:cs typeface="Courier New"/>
              </a:rPr>
              <a:t>of </a:t>
            </a:r>
            <a:r>
              <a:rPr sz="1300" dirty="0">
                <a:solidFill>
                  <a:srgbClr val="FFFFFF"/>
                </a:solidFill>
                <a:latin typeface="Courier New"/>
                <a:cs typeface="Courier New"/>
              </a:rPr>
              <a:t>alternate</a:t>
            </a:r>
            <a:r>
              <a:rPr sz="1300" spc="-5" dirty="0">
                <a:solidFill>
                  <a:srgbClr val="FFFFFF"/>
                </a:solidFill>
                <a:latin typeface="Courier New"/>
                <a:cs typeface="Courier New"/>
              </a:rPr>
              <a:t> </a:t>
            </a:r>
            <a:r>
              <a:rPr sz="1300" dirty="0">
                <a:solidFill>
                  <a:srgbClr val="FFFFFF"/>
                </a:solidFill>
                <a:latin typeface="Courier New"/>
                <a:cs typeface="Courier New"/>
              </a:rPr>
              <a:t>hypothesis</a:t>
            </a:r>
            <a:r>
              <a:rPr sz="1300" spc="-5" dirty="0">
                <a:solidFill>
                  <a:srgbClr val="FFFFFF"/>
                </a:solidFill>
                <a:latin typeface="Courier New"/>
                <a:cs typeface="Courier New"/>
              </a:rPr>
              <a:t> </a:t>
            </a:r>
            <a:r>
              <a:rPr sz="1300" dirty="0">
                <a:solidFill>
                  <a:srgbClr val="FFFFFF"/>
                </a:solidFill>
                <a:latin typeface="Courier New"/>
                <a:cs typeface="Courier New"/>
              </a:rPr>
              <a:t>follows</a:t>
            </a:r>
            <a:r>
              <a:rPr sz="1300" spc="-5" dirty="0">
                <a:solidFill>
                  <a:srgbClr val="FFFFFF"/>
                </a:solidFill>
                <a:latin typeface="Courier New"/>
                <a:cs typeface="Courier New"/>
              </a:rPr>
              <a:t> </a:t>
            </a:r>
            <a:r>
              <a:rPr sz="1300" dirty="0">
                <a:solidFill>
                  <a:srgbClr val="FFFFFF"/>
                </a:solidFill>
                <a:latin typeface="Courier New"/>
                <a:cs typeface="Courier New"/>
              </a:rPr>
              <a:t>the</a:t>
            </a:r>
            <a:r>
              <a:rPr sz="1300" spc="-5" dirty="0">
                <a:solidFill>
                  <a:srgbClr val="FFFFFF"/>
                </a:solidFill>
                <a:latin typeface="Courier New"/>
                <a:cs typeface="Courier New"/>
              </a:rPr>
              <a:t> </a:t>
            </a:r>
            <a:r>
              <a:rPr sz="1300" dirty="0">
                <a:solidFill>
                  <a:srgbClr val="FFFFFF"/>
                </a:solidFill>
                <a:latin typeface="Courier New"/>
                <a:cs typeface="Courier New"/>
              </a:rPr>
              <a:t>rejection</a:t>
            </a:r>
            <a:r>
              <a:rPr sz="1300" spc="-5" dirty="0">
                <a:solidFill>
                  <a:srgbClr val="FFFFFF"/>
                </a:solidFill>
                <a:latin typeface="Courier New"/>
                <a:cs typeface="Courier New"/>
              </a:rPr>
              <a:t> </a:t>
            </a:r>
            <a:r>
              <a:rPr sz="1300" dirty="0">
                <a:solidFill>
                  <a:srgbClr val="FFFFFF"/>
                </a:solidFill>
                <a:latin typeface="Courier New"/>
                <a:cs typeface="Courier New"/>
              </a:rPr>
              <a:t>of</a:t>
            </a:r>
            <a:r>
              <a:rPr sz="1300" spc="-5" dirty="0">
                <a:solidFill>
                  <a:srgbClr val="FFFFFF"/>
                </a:solidFill>
                <a:latin typeface="Courier New"/>
                <a:cs typeface="Courier New"/>
              </a:rPr>
              <a:t> </a:t>
            </a:r>
            <a:r>
              <a:rPr sz="1300" dirty="0">
                <a:solidFill>
                  <a:srgbClr val="FFFFFF"/>
                </a:solidFill>
                <a:latin typeface="Courier New"/>
                <a:cs typeface="Courier New"/>
              </a:rPr>
              <a:t>the</a:t>
            </a:r>
            <a:r>
              <a:rPr sz="1300" spc="-5" dirty="0">
                <a:solidFill>
                  <a:srgbClr val="FFFFFF"/>
                </a:solidFill>
                <a:latin typeface="Courier New"/>
                <a:cs typeface="Courier New"/>
              </a:rPr>
              <a:t> </a:t>
            </a:r>
            <a:r>
              <a:rPr sz="1300" dirty="0">
                <a:solidFill>
                  <a:srgbClr val="FFFFFF"/>
                </a:solidFill>
                <a:latin typeface="Courier New"/>
                <a:cs typeface="Courier New"/>
              </a:rPr>
              <a:t>null</a:t>
            </a:r>
            <a:r>
              <a:rPr sz="1300" spc="-5" dirty="0">
                <a:solidFill>
                  <a:srgbClr val="FFFFFF"/>
                </a:solidFill>
                <a:latin typeface="Courier New"/>
                <a:cs typeface="Courier New"/>
              </a:rPr>
              <a:t> </a:t>
            </a:r>
            <a:r>
              <a:rPr sz="1300" spc="-10" dirty="0">
                <a:solidFill>
                  <a:srgbClr val="FFFFFF"/>
                </a:solidFill>
                <a:latin typeface="Courier New"/>
                <a:cs typeface="Courier New"/>
              </a:rPr>
              <a:t>hypothesis.</a:t>
            </a:r>
            <a:endParaRPr sz="1300">
              <a:latin typeface="Courier New"/>
              <a:cs typeface="Courier New"/>
            </a:endParaRPr>
          </a:p>
          <a:p>
            <a:pPr marL="469265" indent="-327025">
              <a:lnSpc>
                <a:spcPct val="100000"/>
              </a:lnSpc>
              <a:buChar char="-"/>
              <a:tabLst>
                <a:tab pos="469265" algn="l"/>
              </a:tabLst>
            </a:pPr>
            <a:r>
              <a:rPr sz="1300" dirty="0">
                <a:solidFill>
                  <a:srgbClr val="FFFFFF"/>
                </a:solidFill>
                <a:latin typeface="Courier New"/>
                <a:cs typeface="Courier New"/>
              </a:rPr>
              <a:t>It</a:t>
            </a:r>
            <a:r>
              <a:rPr sz="1300" spc="-5" dirty="0">
                <a:solidFill>
                  <a:srgbClr val="FFFFFF"/>
                </a:solidFill>
                <a:latin typeface="Courier New"/>
                <a:cs typeface="Courier New"/>
              </a:rPr>
              <a:t> </a:t>
            </a:r>
            <a:r>
              <a:rPr sz="1300" dirty="0">
                <a:solidFill>
                  <a:srgbClr val="FFFFFF"/>
                </a:solidFill>
                <a:latin typeface="Courier New"/>
                <a:cs typeface="Courier New"/>
              </a:rPr>
              <a:t>is</a:t>
            </a:r>
            <a:r>
              <a:rPr sz="1300" spc="-5" dirty="0">
                <a:solidFill>
                  <a:srgbClr val="FFFFFF"/>
                </a:solidFill>
                <a:latin typeface="Courier New"/>
                <a:cs typeface="Courier New"/>
              </a:rPr>
              <a:t> </a:t>
            </a:r>
            <a:r>
              <a:rPr sz="1300" dirty="0">
                <a:solidFill>
                  <a:srgbClr val="FFFFFF"/>
                </a:solidFill>
                <a:latin typeface="Courier New"/>
                <a:cs typeface="Courier New"/>
              </a:rPr>
              <a:t>essentially</a:t>
            </a:r>
            <a:r>
              <a:rPr sz="1300" spc="-5" dirty="0">
                <a:solidFill>
                  <a:srgbClr val="FFFFFF"/>
                </a:solidFill>
                <a:latin typeface="Courier New"/>
                <a:cs typeface="Courier New"/>
              </a:rPr>
              <a:t> </a:t>
            </a:r>
            <a:r>
              <a:rPr sz="1300" dirty="0">
                <a:solidFill>
                  <a:srgbClr val="FFFFFF"/>
                </a:solidFill>
                <a:latin typeface="Courier New"/>
                <a:cs typeface="Courier New"/>
              </a:rPr>
              <a:t>of</a:t>
            </a:r>
            <a:r>
              <a:rPr sz="1300" spc="-5" dirty="0">
                <a:solidFill>
                  <a:srgbClr val="FFFFFF"/>
                </a:solidFill>
                <a:latin typeface="Courier New"/>
                <a:cs typeface="Courier New"/>
              </a:rPr>
              <a:t> </a:t>
            </a:r>
            <a:r>
              <a:rPr sz="1300" dirty="0">
                <a:solidFill>
                  <a:srgbClr val="FFFFFF"/>
                </a:solidFill>
                <a:latin typeface="Courier New"/>
                <a:cs typeface="Courier New"/>
              </a:rPr>
              <a:t>two</a:t>
            </a:r>
            <a:r>
              <a:rPr sz="1300" spc="-5" dirty="0">
                <a:solidFill>
                  <a:srgbClr val="FFFFFF"/>
                </a:solidFill>
                <a:latin typeface="Courier New"/>
                <a:cs typeface="Courier New"/>
              </a:rPr>
              <a:t> </a:t>
            </a:r>
            <a:r>
              <a:rPr sz="1300" dirty="0">
                <a:solidFill>
                  <a:srgbClr val="FFFFFF"/>
                </a:solidFill>
                <a:latin typeface="Courier New"/>
                <a:cs typeface="Courier New"/>
              </a:rPr>
              <a:t>types</a:t>
            </a:r>
            <a:r>
              <a:rPr sz="1300" spc="-5" dirty="0">
                <a:solidFill>
                  <a:srgbClr val="FFFFFF"/>
                </a:solidFill>
                <a:latin typeface="Courier New"/>
                <a:cs typeface="Courier New"/>
              </a:rPr>
              <a:t> </a:t>
            </a:r>
            <a:r>
              <a:rPr sz="1300" dirty="0">
                <a:solidFill>
                  <a:srgbClr val="FFFFFF"/>
                </a:solidFill>
                <a:latin typeface="Courier New"/>
                <a:cs typeface="Courier New"/>
              </a:rPr>
              <a:t>-</a:t>
            </a:r>
            <a:r>
              <a:rPr sz="1300" spc="-5" dirty="0">
                <a:solidFill>
                  <a:srgbClr val="FFFFFF"/>
                </a:solidFill>
                <a:latin typeface="Courier New"/>
                <a:cs typeface="Courier New"/>
              </a:rPr>
              <a:t> </a:t>
            </a:r>
            <a:r>
              <a:rPr sz="1300" dirty="0">
                <a:solidFill>
                  <a:srgbClr val="FFFFFF"/>
                </a:solidFill>
                <a:latin typeface="Courier New"/>
                <a:cs typeface="Courier New"/>
              </a:rPr>
              <a:t>one</a:t>
            </a:r>
            <a:r>
              <a:rPr sz="1300" spc="-5" dirty="0">
                <a:solidFill>
                  <a:srgbClr val="FFFFFF"/>
                </a:solidFill>
                <a:latin typeface="Courier New"/>
                <a:cs typeface="Courier New"/>
              </a:rPr>
              <a:t> </a:t>
            </a:r>
            <a:r>
              <a:rPr sz="1300" dirty="0">
                <a:solidFill>
                  <a:srgbClr val="FFFFFF"/>
                </a:solidFill>
                <a:latin typeface="Courier New"/>
                <a:cs typeface="Courier New"/>
              </a:rPr>
              <a:t>tailed</a:t>
            </a:r>
            <a:r>
              <a:rPr sz="1300" spc="-5" dirty="0">
                <a:solidFill>
                  <a:srgbClr val="FFFFFF"/>
                </a:solidFill>
                <a:latin typeface="Courier New"/>
                <a:cs typeface="Courier New"/>
              </a:rPr>
              <a:t> </a:t>
            </a:r>
            <a:r>
              <a:rPr sz="1300" dirty="0">
                <a:solidFill>
                  <a:srgbClr val="FFFFFF"/>
                </a:solidFill>
                <a:latin typeface="Courier New"/>
                <a:cs typeface="Courier New"/>
              </a:rPr>
              <a:t>and</a:t>
            </a:r>
            <a:r>
              <a:rPr sz="1300" spc="-5" dirty="0">
                <a:solidFill>
                  <a:srgbClr val="FFFFFF"/>
                </a:solidFill>
                <a:latin typeface="Courier New"/>
                <a:cs typeface="Courier New"/>
              </a:rPr>
              <a:t> </a:t>
            </a:r>
            <a:r>
              <a:rPr sz="1300" dirty="0">
                <a:solidFill>
                  <a:srgbClr val="FFFFFF"/>
                </a:solidFill>
                <a:latin typeface="Courier New"/>
                <a:cs typeface="Courier New"/>
              </a:rPr>
              <a:t>two</a:t>
            </a:r>
            <a:r>
              <a:rPr sz="1300" spc="-5" dirty="0">
                <a:solidFill>
                  <a:srgbClr val="FFFFFF"/>
                </a:solidFill>
                <a:latin typeface="Courier New"/>
                <a:cs typeface="Courier New"/>
              </a:rPr>
              <a:t> </a:t>
            </a:r>
            <a:r>
              <a:rPr sz="1300" spc="-10" dirty="0">
                <a:solidFill>
                  <a:srgbClr val="FFFFFF"/>
                </a:solidFill>
                <a:latin typeface="Courier New"/>
                <a:cs typeface="Courier New"/>
              </a:rPr>
              <a:t>tailed</a:t>
            </a:r>
            <a:endParaRPr sz="1300">
              <a:latin typeface="Courier New"/>
              <a:cs typeface="Courier New"/>
            </a:endParaRPr>
          </a:p>
        </p:txBody>
      </p:sp>
      <p:pic>
        <p:nvPicPr>
          <p:cNvPr id="3" name="object 3"/>
          <p:cNvPicPr/>
          <p:nvPr/>
        </p:nvPicPr>
        <p:blipFill>
          <a:blip r:embed="rId2" cstate="print"/>
          <a:stretch>
            <a:fillRect/>
          </a:stretch>
        </p:blipFill>
        <p:spPr>
          <a:xfrm>
            <a:off x="2987925" y="2436600"/>
            <a:ext cx="3168150" cy="2215425"/>
          </a:xfrm>
          <a:prstGeom prst="rect">
            <a:avLst/>
          </a:prstGeom>
        </p:spPr>
      </p:pic>
      <p:sp>
        <p:nvSpPr>
          <p:cNvPr id="4" name="object 4"/>
          <p:cNvSpPr txBox="1"/>
          <p:nvPr/>
        </p:nvSpPr>
        <p:spPr>
          <a:xfrm>
            <a:off x="495814"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5" name="object 5"/>
          <p:cNvSpPr txBox="1">
            <a:spLocks noGrp="1"/>
          </p:cNvSpPr>
          <p:nvPr>
            <p:ph type="dt" sz="half" idx="6"/>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dirty="0"/>
              <a:t>1</a:t>
            </a:r>
            <a:r>
              <a:rPr spc="-5" dirty="0"/>
              <a:t> </a:t>
            </a:r>
            <a:r>
              <a:rPr spc="-50" dirty="0"/>
              <a:t>1</a:t>
            </a:r>
          </a:p>
        </p:txBody>
      </p:sp>
      <p:sp>
        <p:nvSpPr>
          <p:cNvPr id="6" name="object 6"/>
          <p:cNvSpPr txBox="1">
            <a:spLocks noGrp="1"/>
          </p:cNvSpPr>
          <p:nvPr>
            <p:ph type="ftr" sz="quarter" idx="5"/>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spc="-50" dirty="0"/>
              <a:t>1</a:t>
            </a:r>
          </a:p>
        </p:txBody>
      </p:sp>
      <p:sp>
        <p:nvSpPr>
          <p:cNvPr id="7" name="object 7"/>
          <p:cNvSpPr txBox="1"/>
          <p:nvPr/>
        </p:nvSpPr>
        <p:spPr>
          <a:xfrm>
            <a:off x="2324615" y="4751885"/>
            <a:ext cx="1016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8" name="object 8"/>
          <p:cNvSpPr txBox="1"/>
          <p:nvPr/>
        </p:nvSpPr>
        <p:spPr>
          <a:xfrm>
            <a:off x="35438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9" name="object 9"/>
          <p:cNvSpPr txBox="1"/>
          <p:nvPr/>
        </p:nvSpPr>
        <p:spPr>
          <a:xfrm>
            <a:off x="4001015" y="4751885"/>
            <a:ext cx="7112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0" name="object 10"/>
          <p:cNvSpPr txBox="1"/>
          <p:nvPr/>
        </p:nvSpPr>
        <p:spPr>
          <a:xfrm>
            <a:off x="4915415" y="4751885"/>
            <a:ext cx="4064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1" name="object 11"/>
          <p:cNvSpPr txBox="1"/>
          <p:nvPr/>
        </p:nvSpPr>
        <p:spPr>
          <a:xfrm>
            <a:off x="55250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2" name="object 12"/>
          <p:cNvSpPr txBox="1"/>
          <p:nvPr/>
        </p:nvSpPr>
        <p:spPr>
          <a:xfrm>
            <a:off x="59822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3" name="object 13"/>
          <p:cNvSpPr txBox="1"/>
          <p:nvPr/>
        </p:nvSpPr>
        <p:spPr>
          <a:xfrm>
            <a:off x="70490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4" name="object 14"/>
          <p:cNvSpPr txBox="1"/>
          <p:nvPr/>
        </p:nvSpPr>
        <p:spPr>
          <a:xfrm>
            <a:off x="8115815"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39438" y="580263"/>
            <a:ext cx="665480"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FFFF"/>
                </a:solidFill>
                <a:latin typeface="Courier New"/>
                <a:cs typeface="Courier New"/>
              </a:rPr>
              <a:t>Output</a:t>
            </a:r>
            <a:endParaRPr sz="1400">
              <a:latin typeface="Courier New"/>
              <a:cs typeface="Courier New"/>
            </a:endParaRPr>
          </a:p>
        </p:txBody>
      </p:sp>
      <p:pic>
        <p:nvPicPr>
          <p:cNvPr id="3" name="object 3"/>
          <p:cNvPicPr/>
          <p:nvPr/>
        </p:nvPicPr>
        <p:blipFill>
          <a:blip r:embed="rId2" cstate="print"/>
          <a:stretch>
            <a:fillRect/>
          </a:stretch>
        </p:blipFill>
        <p:spPr>
          <a:xfrm>
            <a:off x="2085975" y="1156975"/>
            <a:ext cx="4972049" cy="1028699"/>
          </a:xfrm>
          <a:prstGeom prst="rect">
            <a:avLst/>
          </a:prstGeom>
        </p:spPr>
      </p:pic>
      <p:pic>
        <p:nvPicPr>
          <p:cNvPr id="4" name="object 4"/>
          <p:cNvPicPr/>
          <p:nvPr/>
        </p:nvPicPr>
        <p:blipFill>
          <a:blip r:embed="rId3" cstate="print"/>
          <a:stretch>
            <a:fillRect/>
          </a:stretch>
        </p:blipFill>
        <p:spPr>
          <a:xfrm>
            <a:off x="152400" y="2711450"/>
            <a:ext cx="8839199" cy="323385"/>
          </a:xfrm>
          <a:prstGeom prst="rect">
            <a:avLst/>
          </a:prstGeom>
        </p:spPr>
      </p:pic>
      <p:pic>
        <p:nvPicPr>
          <p:cNvPr id="5" name="object 5"/>
          <p:cNvPicPr/>
          <p:nvPr/>
        </p:nvPicPr>
        <p:blipFill>
          <a:blip r:embed="rId4" cstate="print"/>
          <a:stretch>
            <a:fillRect/>
          </a:stretch>
        </p:blipFill>
        <p:spPr>
          <a:xfrm>
            <a:off x="574075" y="3686350"/>
            <a:ext cx="7995849" cy="650174"/>
          </a:xfrm>
          <a:prstGeom prst="rect">
            <a:avLst/>
          </a:prstGeom>
        </p:spPr>
      </p:pic>
      <p:sp>
        <p:nvSpPr>
          <p:cNvPr id="6" name="object 6"/>
          <p:cNvSpPr txBox="1"/>
          <p:nvPr/>
        </p:nvSpPr>
        <p:spPr>
          <a:xfrm>
            <a:off x="495814"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7" name="object 7"/>
          <p:cNvSpPr txBox="1">
            <a:spLocks noGrp="1"/>
          </p:cNvSpPr>
          <p:nvPr>
            <p:ph type="dt" sz="half" idx="6"/>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dirty="0"/>
              <a:t>1</a:t>
            </a:r>
            <a:r>
              <a:rPr spc="-5" dirty="0"/>
              <a:t> </a:t>
            </a:r>
            <a:r>
              <a:rPr spc="-50" dirty="0"/>
              <a:t>1</a:t>
            </a:r>
          </a:p>
        </p:txBody>
      </p:sp>
      <p:sp>
        <p:nvSpPr>
          <p:cNvPr id="8" name="object 8"/>
          <p:cNvSpPr txBox="1">
            <a:spLocks noGrp="1"/>
          </p:cNvSpPr>
          <p:nvPr>
            <p:ph type="ftr" sz="quarter" idx="5"/>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spc="-50" dirty="0"/>
              <a:t>1</a:t>
            </a:r>
          </a:p>
        </p:txBody>
      </p:sp>
      <p:sp>
        <p:nvSpPr>
          <p:cNvPr id="9" name="object 9"/>
          <p:cNvSpPr txBox="1"/>
          <p:nvPr/>
        </p:nvSpPr>
        <p:spPr>
          <a:xfrm>
            <a:off x="2324615" y="4751885"/>
            <a:ext cx="1016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0" name="object 10"/>
          <p:cNvSpPr txBox="1"/>
          <p:nvPr/>
        </p:nvSpPr>
        <p:spPr>
          <a:xfrm>
            <a:off x="35438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1" name="object 11"/>
          <p:cNvSpPr txBox="1"/>
          <p:nvPr/>
        </p:nvSpPr>
        <p:spPr>
          <a:xfrm>
            <a:off x="4001015" y="4751885"/>
            <a:ext cx="7112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2" name="object 12"/>
          <p:cNvSpPr txBox="1"/>
          <p:nvPr/>
        </p:nvSpPr>
        <p:spPr>
          <a:xfrm>
            <a:off x="4915415" y="4751885"/>
            <a:ext cx="4064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3" name="object 13"/>
          <p:cNvSpPr txBox="1"/>
          <p:nvPr/>
        </p:nvSpPr>
        <p:spPr>
          <a:xfrm>
            <a:off x="55250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4" name="object 14"/>
          <p:cNvSpPr txBox="1"/>
          <p:nvPr/>
        </p:nvSpPr>
        <p:spPr>
          <a:xfrm>
            <a:off x="59822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5" name="object 15"/>
          <p:cNvSpPr txBox="1"/>
          <p:nvPr/>
        </p:nvSpPr>
        <p:spPr>
          <a:xfrm>
            <a:off x="70490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6" name="object 16"/>
          <p:cNvSpPr txBox="1"/>
          <p:nvPr/>
        </p:nvSpPr>
        <p:spPr>
          <a:xfrm>
            <a:off x="8115815"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336725" y="810625"/>
            <a:ext cx="4786424" cy="3522250"/>
          </a:xfrm>
          <a:prstGeom prst="rect">
            <a:avLst/>
          </a:prstGeom>
        </p:spPr>
      </p:pic>
      <p:sp>
        <p:nvSpPr>
          <p:cNvPr id="3" name="object 3"/>
          <p:cNvSpPr txBox="1"/>
          <p:nvPr/>
        </p:nvSpPr>
        <p:spPr>
          <a:xfrm>
            <a:off x="495814"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4" name="object 4"/>
          <p:cNvSpPr txBox="1">
            <a:spLocks noGrp="1"/>
          </p:cNvSpPr>
          <p:nvPr>
            <p:ph type="dt" sz="half" idx="6"/>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dirty="0"/>
              <a:t>1</a:t>
            </a:r>
            <a:r>
              <a:rPr spc="-5" dirty="0"/>
              <a:t> </a:t>
            </a:r>
            <a:r>
              <a:rPr spc="-50" dirty="0"/>
              <a:t>1</a:t>
            </a:r>
          </a:p>
        </p:txBody>
      </p:sp>
      <p:sp>
        <p:nvSpPr>
          <p:cNvPr id="5" name="object 5"/>
          <p:cNvSpPr txBox="1">
            <a:spLocks noGrp="1"/>
          </p:cNvSpPr>
          <p:nvPr>
            <p:ph type="ftr" sz="quarter" idx="5"/>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spc="-50" dirty="0"/>
              <a:t>1</a:t>
            </a:r>
          </a:p>
        </p:txBody>
      </p:sp>
      <p:sp>
        <p:nvSpPr>
          <p:cNvPr id="6" name="object 6"/>
          <p:cNvSpPr txBox="1"/>
          <p:nvPr/>
        </p:nvSpPr>
        <p:spPr>
          <a:xfrm>
            <a:off x="2324615" y="4751885"/>
            <a:ext cx="1016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7" name="object 7"/>
          <p:cNvSpPr txBox="1"/>
          <p:nvPr/>
        </p:nvSpPr>
        <p:spPr>
          <a:xfrm>
            <a:off x="35438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8" name="object 8"/>
          <p:cNvSpPr txBox="1"/>
          <p:nvPr/>
        </p:nvSpPr>
        <p:spPr>
          <a:xfrm>
            <a:off x="4001015" y="4751885"/>
            <a:ext cx="7112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9" name="object 9"/>
          <p:cNvSpPr txBox="1"/>
          <p:nvPr/>
        </p:nvSpPr>
        <p:spPr>
          <a:xfrm>
            <a:off x="4915415" y="4751885"/>
            <a:ext cx="4064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0" name="object 10"/>
          <p:cNvSpPr txBox="1"/>
          <p:nvPr/>
        </p:nvSpPr>
        <p:spPr>
          <a:xfrm>
            <a:off x="55250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1" name="object 11"/>
          <p:cNvSpPr txBox="1"/>
          <p:nvPr/>
        </p:nvSpPr>
        <p:spPr>
          <a:xfrm>
            <a:off x="59822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2" name="object 12"/>
          <p:cNvSpPr txBox="1"/>
          <p:nvPr/>
        </p:nvSpPr>
        <p:spPr>
          <a:xfrm>
            <a:off x="70490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3" name="object 13"/>
          <p:cNvSpPr txBox="1"/>
          <p:nvPr/>
        </p:nvSpPr>
        <p:spPr>
          <a:xfrm>
            <a:off x="8115815"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3024" y="1327280"/>
            <a:ext cx="4025900" cy="254000"/>
          </a:xfrm>
          <a:prstGeom prst="rect">
            <a:avLst/>
          </a:prstGeom>
        </p:spPr>
        <p:txBody>
          <a:bodyPr vert="horz" wrap="square" lIns="0" tIns="12700" rIns="0" bIns="0" rtlCol="0">
            <a:spAutoFit/>
          </a:bodyPr>
          <a:lstStyle/>
          <a:p>
            <a:pPr marL="12700">
              <a:lnSpc>
                <a:spcPct val="100000"/>
              </a:lnSpc>
              <a:spcBef>
                <a:spcPts val="100"/>
              </a:spcBef>
            </a:pPr>
            <a:r>
              <a:rPr dirty="0"/>
              <a:t>6.</a:t>
            </a:r>
            <a:r>
              <a:rPr spc="-5" dirty="0"/>
              <a:t> </a:t>
            </a:r>
            <a:r>
              <a:rPr dirty="0"/>
              <a:t>Chi-Squared</a:t>
            </a:r>
            <a:r>
              <a:rPr spc="-5" dirty="0"/>
              <a:t> </a:t>
            </a:r>
            <a:r>
              <a:rPr dirty="0"/>
              <a:t>test</a:t>
            </a:r>
            <a:r>
              <a:rPr spc="-5" dirty="0"/>
              <a:t> </a:t>
            </a:r>
            <a:r>
              <a:rPr dirty="0"/>
              <a:t>of</a:t>
            </a:r>
            <a:r>
              <a:rPr spc="-5" dirty="0"/>
              <a:t> </a:t>
            </a:r>
            <a:r>
              <a:rPr spc="-10" dirty="0"/>
              <a:t>independence</a:t>
            </a:r>
          </a:p>
        </p:txBody>
      </p:sp>
      <p:sp>
        <p:nvSpPr>
          <p:cNvPr id="4" name="object 4"/>
          <p:cNvSpPr txBox="1"/>
          <p:nvPr/>
        </p:nvSpPr>
        <p:spPr>
          <a:xfrm>
            <a:off x="495814"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5" name="object 5"/>
          <p:cNvSpPr txBox="1">
            <a:spLocks noGrp="1"/>
          </p:cNvSpPr>
          <p:nvPr>
            <p:ph type="dt" sz="half" idx="6"/>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dirty="0"/>
              <a:t>1</a:t>
            </a:r>
            <a:r>
              <a:rPr spc="-5" dirty="0"/>
              <a:t> </a:t>
            </a:r>
            <a:r>
              <a:rPr spc="-50" dirty="0"/>
              <a:t>1</a:t>
            </a:r>
          </a:p>
        </p:txBody>
      </p:sp>
      <p:sp>
        <p:nvSpPr>
          <p:cNvPr id="6" name="object 6"/>
          <p:cNvSpPr txBox="1">
            <a:spLocks noGrp="1"/>
          </p:cNvSpPr>
          <p:nvPr>
            <p:ph type="ftr" sz="quarter" idx="5"/>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spc="-50" dirty="0"/>
              <a:t>1</a:t>
            </a:r>
          </a:p>
        </p:txBody>
      </p:sp>
      <p:sp>
        <p:nvSpPr>
          <p:cNvPr id="7" name="object 7"/>
          <p:cNvSpPr txBox="1"/>
          <p:nvPr/>
        </p:nvSpPr>
        <p:spPr>
          <a:xfrm>
            <a:off x="2324615" y="4751885"/>
            <a:ext cx="1016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8" name="object 8"/>
          <p:cNvSpPr txBox="1"/>
          <p:nvPr/>
        </p:nvSpPr>
        <p:spPr>
          <a:xfrm>
            <a:off x="35438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9" name="object 9"/>
          <p:cNvSpPr txBox="1"/>
          <p:nvPr/>
        </p:nvSpPr>
        <p:spPr>
          <a:xfrm>
            <a:off x="4001015" y="4751885"/>
            <a:ext cx="7112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0" name="object 10"/>
          <p:cNvSpPr txBox="1"/>
          <p:nvPr/>
        </p:nvSpPr>
        <p:spPr>
          <a:xfrm>
            <a:off x="4915415" y="4751885"/>
            <a:ext cx="4064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1" name="object 11"/>
          <p:cNvSpPr txBox="1"/>
          <p:nvPr/>
        </p:nvSpPr>
        <p:spPr>
          <a:xfrm>
            <a:off x="55250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2" name="object 12"/>
          <p:cNvSpPr txBox="1"/>
          <p:nvPr/>
        </p:nvSpPr>
        <p:spPr>
          <a:xfrm>
            <a:off x="59822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3" name="object 13"/>
          <p:cNvSpPr txBox="1"/>
          <p:nvPr/>
        </p:nvSpPr>
        <p:spPr>
          <a:xfrm>
            <a:off x="70490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4" name="object 14"/>
          <p:cNvSpPr txBox="1"/>
          <p:nvPr/>
        </p:nvSpPr>
        <p:spPr>
          <a:xfrm>
            <a:off x="8115815"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3" name="object 3"/>
          <p:cNvSpPr txBox="1"/>
          <p:nvPr/>
        </p:nvSpPr>
        <p:spPr>
          <a:xfrm>
            <a:off x="793024" y="1799212"/>
            <a:ext cx="7553959" cy="1840864"/>
          </a:xfrm>
          <a:prstGeom prst="rect">
            <a:avLst/>
          </a:prstGeom>
        </p:spPr>
        <p:txBody>
          <a:bodyPr vert="horz" wrap="square" lIns="0" tIns="12700" rIns="0" bIns="0" rtlCol="0">
            <a:spAutoFit/>
          </a:bodyPr>
          <a:lstStyle/>
          <a:p>
            <a:pPr marL="127000" algn="ctr">
              <a:lnSpc>
                <a:spcPct val="100000"/>
              </a:lnSpc>
              <a:spcBef>
                <a:spcPts val="100"/>
              </a:spcBef>
            </a:pPr>
            <a:r>
              <a:rPr sz="1600" dirty="0">
                <a:solidFill>
                  <a:srgbClr val="5EB2FC"/>
                </a:solidFill>
                <a:latin typeface="Courier New"/>
                <a:cs typeface="Courier New"/>
              </a:rPr>
              <a:t>Data</a:t>
            </a:r>
            <a:r>
              <a:rPr sz="1600" spc="-45" dirty="0">
                <a:solidFill>
                  <a:srgbClr val="5EB2FC"/>
                </a:solidFill>
                <a:latin typeface="Courier New"/>
                <a:cs typeface="Courier New"/>
              </a:rPr>
              <a:t> </a:t>
            </a:r>
            <a:r>
              <a:rPr sz="1600" spc="-10" dirty="0">
                <a:solidFill>
                  <a:srgbClr val="5EB2FC"/>
                </a:solidFill>
                <a:latin typeface="Courier New"/>
                <a:cs typeface="Courier New"/>
              </a:rPr>
              <a:t>Implementation</a:t>
            </a:r>
            <a:endParaRPr sz="1600">
              <a:latin typeface="Courier New"/>
              <a:cs typeface="Courier New"/>
            </a:endParaRPr>
          </a:p>
          <a:p>
            <a:pPr marL="12700" marR="202565">
              <a:lnSpc>
                <a:spcPct val="100000"/>
              </a:lnSpc>
              <a:spcBef>
                <a:spcPts val="1450"/>
              </a:spcBef>
            </a:pPr>
            <a:r>
              <a:rPr sz="1300" b="1" dirty="0">
                <a:solidFill>
                  <a:srgbClr val="FFFFFF"/>
                </a:solidFill>
                <a:latin typeface="Courier New"/>
                <a:cs typeface="Courier New"/>
              </a:rPr>
              <a:t>Null</a:t>
            </a:r>
            <a:r>
              <a:rPr sz="1300" b="1" spc="-5" dirty="0">
                <a:solidFill>
                  <a:srgbClr val="FFFFFF"/>
                </a:solidFill>
                <a:latin typeface="Courier New"/>
                <a:cs typeface="Courier New"/>
              </a:rPr>
              <a:t> </a:t>
            </a:r>
            <a:r>
              <a:rPr sz="1300" b="1" dirty="0">
                <a:solidFill>
                  <a:srgbClr val="FFFFFF"/>
                </a:solidFill>
                <a:latin typeface="Courier New"/>
                <a:cs typeface="Courier New"/>
              </a:rPr>
              <a:t>Hypothesis</a:t>
            </a:r>
            <a:r>
              <a:rPr sz="1300" b="1" spc="-5" dirty="0">
                <a:solidFill>
                  <a:srgbClr val="FFFFFF"/>
                </a:solidFill>
                <a:latin typeface="Courier New"/>
                <a:cs typeface="Courier New"/>
              </a:rPr>
              <a:t> </a:t>
            </a:r>
            <a:r>
              <a:rPr sz="1300" dirty="0">
                <a:solidFill>
                  <a:srgbClr val="FFFFFF"/>
                </a:solidFill>
                <a:latin typeface="Courier New"/>
                <a:cs typeface="Courier New"/>
              </a:rPr>
              <a:t>:</a:t>
            </a:r>
            <a:r>
              <a:rPr sz="1300" spc="-65" dirty="0">
                <a:solidFill>
                  <a:srgbClr val="FFFFFF"/>
                </a:solidFill>
                <a:latin typeface="Courier New"/>
                <a:cs typeface="Courier New"/>
              </a:rPr>
              <a:t> </a:t>
            </a:r>
            <a:r>
              <a:rPr sz="1300" dirty="0">
                <a:solidFill>
                  <a:srgbClr val="FFFFFF"/>
                </a:solidFill>
                <a:latin typeface="Courier New"/>
                <a:cs typeface="Courier New"/>
              </a:rPr>
              <a:t>There</a:t>
            </a:r>
            <a:r>
              <a:rPr sz="1300" spc="-5" dirty="0">
                <a:solidFill>
                  <a:srgbClr val="FFFFFF"/>
                </a:solidFill>
                <a:latin typeface="Courier New"/>
                <a:cs typeface="Courier New"/>
              </a:rPr>
              <a:t> </a:t>
            </a:r>
            <a:r>
              <a:rPr sz="1300" dirty="0">
                <a:solidFill>
                  <a:srgbClr val="FFFFFF"/>
                </a:solidFill>
                <a:latin typeface="Courier New"/>
                <a:cs typeface="Courier New"/>
              </a:rPr>
              <a:t>is</a:t>
            </a:r>
            <a:r>
              <a:rPr sz="1300" spc="-5" dirty="0">
                <a:solidFill>
                  <a:srgbClr val="FFFFFF"/>
                </a:solidFill>
                <a:latin typeface="Courier New"/>
                <a:cs typeface="Courier New"/>
              </a:rPr>
              <a:t> </a:t>
            </a:r>
            <a:r>
              <a:rPr sz="1300" dirty="0">
                <a:solidFill>
                  <a:srgbClr val="FFFFFF"/>
                </a:solidFill>
                <a:latin typeface="Courier New"/>
                <a:cs typeface="Courier New"/>
              </a:rPr>
              <a:t>no</a:t>
            </a:r>
            <a:r>
              <a:rPr sz="1300" spc="-5" dirty="0">
                <a:solidFill>
                  <a:srgbClr val="FFFFFF"/>
                </a:solidFill>
                <a:latin typeface="Courier New"/>
                <a:cs typeface="Courier New"/>
              </a:rPr>
              <a:t> </a:t>
            </a:r>
            <a:r>
              <a:rPr sz="1300" dirty="0">
                <a:solidFill>
                  <a:srgbClr val="FFFFFF"/>
                </a:solidFill>
                <a:latin typeface="Courier New"/>
                <a:cs typeface="Courier New"/>
              </a:rPr>
              <a:t>significant</a:t>
            </a:r>
            <a:r>
              <a:rPr sz="1300" spc="-5" dirty="0">
                <a:solidFill>
                  <a:srgbClr val="FFFFFF"/>
                </a:solidFill>
                <a:latin typeface="Courier New"/>
                <a:cs typeface="Courier New"/>
              </a:rPr>
              <a:t> </a:t>
            </a:r>
            <a:r>
              <a:rPr sz="1300" dirty="0">
                <a:solidFill>
                  <a:srgbClr val="FFFFFF"/>
                </a:solidFill>
                <a:latin typeface="Courier New"/>
                <a:cs typeface="Courier New"/>
              </a:rPr>
              <a:t>association</a:t>
            </a:r>
            <a:r>
              <a:rPr sz="1300" spc="-5" dirty="0">
                <a:solidFill>
                  <a:srgbClr val="FFFFFF"/>
                </a:solidFill>
                <a:latin typeface="Courier New"/>
                <a:cs typeface="Courier New"/>
              </a:rPr>
              <a:t> </a:t>
            </a:r>
            <a:r>
              <a:rPr sz="1300" dirty="0">
                <a:solidFill>
                  <a:srgbClr val="FFFFFF"/>
                </a:solidFill>
                <a:latin typeface="Courier New"/>
                <a:cs typeface="Courier New"/>
              </a:rPr>
              <a:t>between</a:t>
            </a:r>
            <a:r>
              <a:rPr sz="1300" spc="-5" dirty="0">
                <a:solidFill>
                  <a:srgbClr val="FFFFFF"/>
                </a:solidFill>
                <a:latin typeface="Courier New"/>
                <a:cs typeface="Courier New"/>
              </a:rPr>
              <a:t> </a:t>
            </a:r>
            <a:r>
              <a:rPr sz="1300" dirty="0">
                <a:solidFill>
                  <a:srgbClr val="FFFFFF"/>
                </a:solidFill>
                <a:latin typeface="Courier New"/>
                <a:cs typeface="Courier New"/>
              </a:rPr>
              <a:t>gender</a:t>
            </a:r>
            <a:r>
              <a:rPr sz="1300" spc="-5" dirty="0">
                <a:solidFill>
                  <a:srgbClr val="FFFFFF"/>
                </a:solidFill>
                <a:latin typeface="Courier New"/>
                <a:cs typeface="Courier New"/>
              </a:rPr>
              <a:t> </a:t>
            </a:r>
            <a:r>
              <a:rPr sz="1300" spc="-25" dirty="0">
                <a:solidFill>
                  <a:srgbClr val="FFFFFF"/>
                </a:solidFill>
                <a:latin typeface="Courier New"/>
                <a:cs typeface="Courier New"/>
              </a:rPr>
              <a:t>and </a:t>
            </a:r>
            <a:r>
              <a:rPr sz="1300" dirty="0">
                <a:solidFill>
                  <a:srgbClr val="FFFFFF"/>
                </a:solidFill>
                <a:latin typeface="Courier New"/>
                <a:cs typeface="Courier New"/>
              </a:rPr>
              <a:t>time</a:t>
            </a:r>
            <a:r>
              <a:rPr sz="1300" spc="-5" dirty="0">
                <a:solidFill>
                  <a:srgbClr val="FFFFFF"/>
                </a:solidFill>
                <a:latin typeface="Courier New"/>
                <a:cs typeface="Courier New"/>
              </a:rPr>
              <a:t> </a:t>
            </a:r>
            <a:r>
              <a:rPr sz="1300" dirty="0">
                <a:solidFill>
                  <a:srgbClr val="FFFFFF"/>
                </a:solidFill>
                <a:latin typeface="Courier New"/>
                <a:cs typeface="Courier New"/>
              </a:rPr>
              <a:t>of</a:t>
            </a:r>
            <a:r>
              <a:rPr sz="1300" spc="-5" dirty="0">
                <a:solidFill>
                  <a:srgbClr val="FFFFFF"/>
                </a:solidFill>
                <a:latin typeface="Courier New"/>
                <a:cs typeface="Courier New"/>
              </a:rPr>
              <a:t> </a:t>
            </a:r>
            <a:r>
              <a:rPr sz="1300" dirty="0">
                <a:solidFill>
                  <a:srgbClr val="FFFFFF"/>
                </a:solidFill>
                <a:latin typeface="Courier New"/>
                <a:cs typeface="Courier New"/>
              </a:rPr>
              <a:t>day.</a:t>
            </a:r>
            <a:r>
              <a:rPr sz="1300" spc="-5" dirty="0">
                <a:solidFill>
                  <a:srgbClr val="FFFFFF"/>
                </a:solidFill>
                <a:latin typeface="Courier New"/>
                <a:cs typeface="Courier New"/>
              </a:rPr>
              <a:t> </a:t>
            </a:r>
            <a:r>
              <a:rPr sz="1300" dirty="0">
                <a:solidFill>
                  <a:srgbClr val="FFFFFF"/>
                </a:solidFill>
                <a:latin typeface="Courier New"/>
                <a:cs typeface="Courier New"/>
              </a:rPr>
              <a:t>In</a:t>
            </a:r>
            <a:r>
              <a:rPr sz="1300" spc="-5" dirty="0">
                <a:solidFill>
                  <a:srgbClr val="FFFFFF"/>
                </a:solidFill>
                <a:latin typeface="Courier New"/>
                <a:cs typeface="Courier New"/>
              </a:rPr>
              <a:t> </a:t>
            </a:r>
            <a:r>
              <a:rPr sz="1300" dirty="0">
                <a:solidFill>
                  <a:srgbClr val="FFFFFF"/>
                </a:solidFill>
                <a:latin typeface="Courier New"/>
                <a:cs typeface="Courier New"/>
              </a:rPr>
              <a:t>other</a:t>
            </a:r>
            <a:r>
              <a:rPr sz="1300" spc="-5" dirty="0">
                <a:solidFill>
                  <a:srgbClr val="FFFFFF"/>
                </a:solidFill>
                <a:latin typeface="Courier New"/>
                <a:cs typeface="Courier New"/>
              </a:rPr>
              <a:t> </a:t>
            </a:r>
            <a:r>
              <a:rPr sz="1300" dirty="0">
                <a:solidFill>
                  <a:srgbClr val="FFFFFF"/>
                </a:solidFill>
                <a:latin typeface="Courier New"/>
                <a:cs typeface="Courier New"/>
              </a:rPr>
              <a:t>words,</a:t>
            </a:r>
            <a:r>
              <a:rPr sz="1300" spc="-5" dirty="0">
                <a:solidFill>
                  <a:srgbClr val="FFFFFF"/>
                </a:solidFill>
                <a:latin typeface="Courier New"/>
                <a:cs typeface="Courier New"/>
              </a:rPr>
              <a:t> </a:t>
            </a:r>
            <a:r>
              <a:rPr sz="1300" dirty="0">
                <a:solidFill>
                  <a:srgbClr val="FFFFFF"/>
                </a:solidFill>
                <a:latin typeface="Courier New"/>
                <a:cs typeface="Courier New"/>
              </a:rPr>
              <a:t>the</a:t>
            </a:r>
            <a:r>
              <a:rPr sz="1300" spc="-5" dirty="0">
                <a:solidFill>
                  <a:srgbClr val="FFFFFF"/>
                </a:solidFill>
                <a:latin typeface="Courier New"/>
                <a:cs typeface="Courier New"/>
              </a:rPr>
              <a:t> </a:t>
            </a:r>
            <a:r>
              <a:rPr sz="1300" dirty="0">
                <a:solidFill>
                  <a:srgbClr val="FFFFFF"/>
                </a:solidFill>
                <a:latin typeface="Courier New"/>
                <a:cs typeface="Courier New"/>
              </a:rPr>
              <a:t>gender</a:t>
            </a:r>
            <a:r>
              <a:rPr sz="1300" spc="-5" dirty="0">
                <a:solidFill>
                  <a:srgbClr val="FFFFFF"/>
                </a:solidFill>
                <a:latin typeface="Courier New"/>
                <a:cs typeface="Courier New"/>
              </a:rPr>
              <a:t> </a:t>
            </a:r>
            <a:r>
              <a:rPr sz="1300" dirty="0">
                <a:solidFill>
                  <a:srgbClr val="FFFFFF"/>
                </a:solidFill>
                <a:latin typeface="Courier New"/>
                <a:cs typeface="Courier New"/>
              </a:rPr>
              <a:t>of</a:t>
            </a:r>
            <a:r>
              <a:rPr sz="1300" spc="-5" dirty="0">
                <a:solidFill>
                  <a:srgbClr val="FFFFFF"/>
                </a:solidFill>
                <a:latin typeface="Courier New"/>
                <a:cs typeface="Courier New"/>
              </a:rPr>
              <a:t> </a:t>
            </a:r>
            <a:r>
              <a:rPr sz="1300" dirty="0">
                <a:solidFill>
                  <a:srgbClr val="FFFFFF"/>
                </a:solidFill>
                <a:latin typeface="Courier New"/>
                <a:cs typeface="Courier New"/>
              </a:rPr>
              <a:t>individuals</a:t>
            </a:r>
            <a:r>
              <a:rPr sz="1300" spc="-5" dirty="0">
                <a:solidFill>
                  <a:srgbClr val="FFFFFF"/>
                </a:solidFill>
                <a:latin typeface="Courier New"/>
                <a:cs typeface="Courier New"/>
              </a:rPr>
              <a:t> </a:t>
            </a:r>
            <a:r>
              <a:rPr sz="1300" dirty="0">
                <a:solidFill>
                  <a:srgbClr val="FFFFFF"/>
                </a:solidFill>
                <a:latin typeface="Courier New"/>
                <a:cs typeface="Courier New"/>
              </a:rPr>
              <a:t>and</a:t>
            </a:r>
            <a:r>
              <a:rPr sz="1300" spc="-5" dirty="0">
                <a:solidFill>
                  <a:srgbClr val="FFFFFF"/>
                </a:solidFill>
                <a:latin typeface="Courier New"/>
                <a:cs typeface="Courier New"/>
              </a:rPr>
              <a:t> </a:t>
            </a:r>
            <a:r>
              <a:rPr sz="1300" dirty="0">
                <a:solidFill>
                  <a:srgbClr val="FFFFFF"/>
                </a:solidFill>
                <a:latin typeface="Courier New"/>
                <a:cs typeface="Courier New"/>
              </a:rPr>
              <a:t>the</a:t>
            </a:r>
            <a:r>
              <a:rPr sz="1300" spc="-5" dirty="0">
                <a:solidFill>
                  <a:srgbClr val="FFFFFF"/>
                </a:solidFill>
                <a:latin typeface="Courier New"/>
                <a:cs typeface="Courier New"/>
              </a:rPr>
              <a:t> </a:t>
            </a:r>
            <a:r>
              <a:rPr sz="1300" dirty="0">
                <a:solidFill>
                  <a:srgbClr val="FFFFFF"/>
                </a:solidFill>
                <a:latin typeface="Courier New"/>
                <a:cs typeface="Courier New"/>
              </a:rPr>
              <a:t>time</a:t>
            </a:r>
            <a:r>
              <a:rPr sz="1300" spc="-5" dirty="0">
                <a:solidFill>
                  <a:srgbClr val="FFFFFF"/>
                </a:solidFill>
                <a:latin typeface="Courier New"/>
                <a:cs typeface="Courier New"/>
              </a:rPr>
              <a:t> </a:t>
            </a:r>
            <a:r>
              <a:rPr sz="1300" dirty="0">
                <a:solidFill>
                  <a:srgbClr val="FFFFFF"/>
                </a:solidFill>
                <a:latin typeface="Courier New"/>
                <a:cs typeface="Courier New"/>
              </a:rPr>
              <a:t>of</a:t>
            </a:r>
            <a:r>
              <a:rPr sz="1300" spc="-5" dirty="0">
                <a:solidFill>
                  <a:srgbClr val="FFFFFF"/>
                </a:solidFill>
                <a:latin typeface="Courier New"/>
                <a:cs typeface="Courier New"/>
              </a:rPr>
              <a:t> </a:t>
            </a:r>
            <a:r>
              <a:rPr sz="1300" spc="-25" dirty="0">
                <a:solidFill>
                  <a:srgbClr val="FFFFFF"/>
                </a:solidFill>
                <a:latin typeface="Courier New"/>
                <a:cs typeface="Courier New"/>
              </a:rPr>
              <a:t>day </a:t>
            </a:r>
            <a:r>
              <a:rPr sz="1300" dirty="0">
                <a:solidFill>
                  <a:srgbClr val="FFFFFF"/>
                </a:solidFill>
                <a:latin typeface="Courier New"/>
                <a:cs typeface="Courier New"/>
              </a:rPr>
              <a:t>when</a:t>
            </a:r>
            <a:r>
              <a:rPr sz="1300" spc="-5" dirty="0">
                <a:solidFill>
                  <a:srgbClr val="FFFFFF"/>
                </a:solidFill>
                <a:latin typeface="Courier New"/>
                <a:cs typeface="Courier New"/>
              </a:rPr>
              <a:t> </a:t>
            </a:r>
            <a:r>
              <a:rPr sz="1300" dirty="0">
                <a:solidFill>
                  <a:srgbClr val="FFFFFF"/>
                </a:solidFill>
                <a:latin typeface="Courier New"/>
                <a:cs typeface="Courier New"/>
              </a:rPr>
              <a:t>crimes</a:t>
            </a:r>
            <a:r>
              <a:rPr sz="1300" spc="-5" dirty="0">
                <a:solidFill>
                  <a:srgbClr val="FFFFFF"/>
                </a:solidFill>
                <a:latin typeface="Courier New"/>
                <a:cs typeface="Courier New"/>
              </a:rPr>
              <a:t> </a:t>
            </a:r>
            <a:r>
              <a:rPr sz="1300" dirty="0">
                <a:solidFill>
                  <a:srgbClr val="FFFFFF"/>
                </a:solidFill>
                <a:latin typeface="Courier New"/>
                <a:cs typeface="Courier New"/>
              </a:rPr>
              <a:t>occur</a:t>
            </a:r>
            <a:r>
              <a:rPr sz="1300" spc="-5" dirty="0">
                <a:solidFill>
                  <a:srgbClr val="FFFFFF"/>
                </a:solidFill>
                <a:latin typeface="Courier New"/>
                <a:cs typeface="Courier New"/>
              </a:rPr>
              <a:t> </a:t>
            </a:r>
            <a:r>
              <a:rPr sz="1300" dirty="0">
                <a:solidFill>
                  <a:srgbClr val="FFFFFF"/>
                </a:solidFill>
                <a:latin typeface="Courier New"/>
                <a:cs typeface="Courier New"/>
              </a:rPr>
              <a:t>are</a:t>
            </a:r>
            <a:r>
              <a:rPr sz="1300" spc="-5" dirty="0">
                <a:solidFill>
                  <a:srgbClr val="FFFFFF"/>
                </a:solidFill>
                <a:latin typeface="Courier New"/>
                <a:cs typeface="Courier New"/>
              </a:rPr>
              <a:t> </a:t>
            </a:r>
            <a:r>
              <a:rPr sz="1300" dirty="0">
                <a:solidFill>
                  <a:srgbClr val="FFFFFF"/>
                </a:solidFill>
                <a:latin typeface="Courier New"/>
                <a:cs typeface="Courier New"/>
              </a:rPr>
              <a:t>independent</a:t>
            </a:r>
            <a:r>
              <a:rPr sz="1300" spc="-5" dirty="0">
                <a:solidFill>
                  <a:srgbClr val="FFFFFF"/>
                </a:solidFill>
                <a:latin typeface="Courier New"/>
                <a:cs typeface="Courier New"/>
              </a:rPr>
              <a:t> </a:t>
            </a:r>
            <a:r>
              <a:rPr sz="1300" dirty="0">
                <a:solidFill>
                  <a:srgbClr val="FFFFFF"/>
                </a:solidFill>
                <a:latin typeface="Courier New"/>
                <a:cs typeface="Courier New"/>
              </a:rPr>
              <a:t>of</a:t>
            </a:r>
            <a:r>
              <a:rPr sz="1300" spc="-5" dirty="0">
                <a:solidFill>
                  <a:srgbClr val="FFFFFF"/>
                </a:solidFill>
                <a:latin typeface="Courier New"/>
                <a:cs typeface="Courier New"/>
              </a:rPr>
              <a:t> </a:t>
            </a:r>
            <a:r>
              <a:rPr sz="1300" dirty="0">
                <a:solidFill>
                  <a:srgbClr val="FFFFFF"/>
                </a:solidFill>
                <a:latin typeface="Courier New"/>
                <a:cs typeface="Courier New"/>
              </a:rPr>
              <a:t>each</a:t>
            </a:r>
            <a:r>
              <a:rPr sz="1300" spc="-5" dirty="0">
                <a:solidFill>
                  <a:srgbClr val="FFFFFF"/>
                </a:solidFill>
                <a:latin typeface="Courier New"/>
                <a:cs typeface="Courier New"/>
              </a:rPr>
              <a:t> </a:t>
            </a:r>
            <a:r>
              <a:rPr sz="1300" spc="-10" dirty="0">
                <a:solidFill>
                  <a:srgbClr val="FFFFFF"/>
                </a:solidFill>
                <a:latin typeface="Courier New"/>
                <a:cs typeface="Courier New"/>
              </a:rPr>
              <a:t>other.</a:t>
            </a:r>
            <a:endParaRPr sz="1300">
              <a:latin typeface="Courier New"/>
              <a:cs typeface="Courier New"/>
            </a:endParaRPr>
          </a:p>
          <a:p>
            <a:pPr>
              <a:lnSpc>
                <a:spcPct val="100000"/>
              </a:lnSpc>
              <a:spcBef>
                <a:spcPts val="85"/>
              </a:spcBef>
            </a:pPr>
            <a:endParaRPr sz="1300">
              <a:latin typeface="Courier New"/>
              <a:cs typeface="Courier New"/>
            </a:endParaRPr>
          </a:p>
          <a:p>
            <a:pPr marL="12700" marR="5080">
              <a:lnSpc>
                <a:spcPct val="100000"/>
              </a:lnSpc>
              <a:spcBef>
                <a:spcPts val="5"/>
              </a:spcBef>
            </a:pPr>
            <a:r>
              <a:rPr sz="1300" b="1" dirty="0">
                <a:solidFill>
                  <a:srgbClr val="FFFFFF"/>
                </a:solidFill>
                <a:latin typeface="Courier New"/>
                <a:cs typeface="Courier New"/>
              </a:rPr>
              <a:t>Alternate</a:t>
            </a:r>
            <a:r>
              <a:rPr sz="1300" b="1" spc="-5" dirty="0">
                <a:solidFill>
                  <a:srgbClr val="FFFFFF"/>
                </a:solidFill>
                <a:latin typeface="Courier New"/>
                <a:cs typeface="Courier New"/>
              </a:rPr>
              <a:t> </a:t>
            </a:r>
            <a:r>
              <a:rPr sz="1300" b="1" dirty="0">
                <a:solidFill>
                  <a:srgbClr val="FFFFFF"/>
                </a:solidFill>
                <a:latin typeface="Courier New"/>
                <a:cs typeface="Courier New"/>
              </a:rPr>
              <a:t>Hypothesis</a:t>
            </a:r>
            <a:r>
              <a:rPr sz="1300" b="1" spc="-5" dirty="0">
                <a:solidFill>
                  <a:srgbClr val="FFFFFF"/>
                </a:solidFill>
                <a:latin typeface="Courier New"/>
                <a:cs typeface="Courier New"/>
              </a:rPr>
              <a:t> </a:t>
            </a:r>
            <a:r>
              <a:rPr sz="1300" dirty="0">
                <a:solidFill>
                  <a:srgbClr val="FFFFFF"/>
                </a:solidFill>
                <a:latin typeface="Courier New"/>
                <a:cs typeface="Courier New"/>
              </a:rPr>
              <a:t>:</a:t>
            </a:r>
            <a:r>
              <a:rPr sz="1300" spc="-5" dirty="0">
                <a:solidFill>
                  <a:srgbClr val="FFFFFF"/>
                </a:solidFill>
                <a:latin typeface="Courier New"/>
                <a:cs typeface="Courier New"/>
              </a:rPr>
              <a:t> </a:t>
            </a:r>
            <a:r>
              <a:rPr sz="1300" dirty="0">
                <a:solidFill>
                  <a:srgbClr val="FFFFFF"/>
                </a:solidFill>
                <a:latin typeface="Courier New"/>
                <a:cs typeface="Courier New"/>
              </a:rPr>
              <a:t>There</a:t>
            </a:r>
            <a:r>
              <a:rPr sz="1300" spc="-5" dirty="0">
                <a:solidFill>
                  <a:srgbClr val="FFFFFF"/>
                </a:solidFill>
                <a:latin typeface="Courier New"/>
                <a:cs typeface="Courier New"/>
              </a:rPr>
              <a:t> </a:t>
            </a:r>
            <a:r>
              <a:rPr sz="1300" dirty="0">
                <a:solidFill>
                  <a:srgbClr val="FFFFFF"/>
                </a:solidFill>
                <a:latin typeface="Courier New"/>
                <a:cs typeface="Courier New"/>
              </a:rPr>
              <a:t>is</a:t>
            </a:r>
            <a:r>
              <a:rPr sz="1300" spc="-5" dirty="0">
                <a:solidFill>
                  <a:srgbClr val="FFFFFF"/>
                </a:solidFill>
                <a:latin typeface="Courier New"/>
                <a:cs typeface="Courier New"/>
              </a:rPr>
              <a:t> </a:t>
            </a:r>
            <a:r>
              <a:rPr sz="1300" dirty="0">
                <a:solidFill>
                  <a:srgbClr val="FFFFFF"/>
                </a:solidFill>
                <a:latin typeface="Courier New"/>
                <a:cs typeface="Courier New"/>
              </a:rPr>
              <a:t>a</a:t>
            </a:r>
            <a:r>
              <a:rPr sz="1300" spc="-5" dirty="0">
                <a:solidFill>
                  <a:srgbClr val="FFFFFF"/>
                </a:solidFill>
                <a:latin typeface="Courier New"/>
                <a:cs typeface="Courier New"/>
              </a:rPr>
              <a:t> </a:t>
            </a:r>
            <a:r>
              <a:rPr sz="1300" dirty="0">
                <a:solidFill>
                  <a:srgbClr val="FFFFFF"/>
                </a:solidFill>
                <a:latin typeface="Courier New"/>
                <a:cs typeface="Courier New"/>
              </a:rPr>
              <a:t>significant</a:t>
            </a:r>
            <a:r>
              <a:rPr sz="1300" spc="-5" dirty="0">
                <a:solidFill>
                  <a:srgbClr val="FFFFFF"/>
                </a:solidFill>
                <a:latin typeface="Courier New"/>
                <a:cs typeface="Courier New"/>
              </a:rPr>
              <a:t> </a:t>
            </a:r>
            <a:r>
              <a:rPr sz="1300" dirty="0">
                <a:solidFill>
                  <a:srgbClr val="FFFFFF"/>
                </a:solidFill>
                <a:latin typeface="Courier New"/>
                <a:cs typeface="Courier New"/>
              </a:rPr>
              <a:t>association</a:t>
            </a:r>
            <a:r>
              <a:rPr sz="1300" spc="-5" dirty="0">
                <a:solidFill>
                  <a:srgbClr val="FFFFFF"/>
                </a:solidFill>
                <a:latin typeface="Courier New"/>
                <a:cs typeface="Courier New"/>
              </a:rPr>
              <a:t> </a:t>
            </a:r>
            <a:r>
              <a:rPr sz="1300" dirty="0">
                <a:solidFill>
                  <a:srgbClr val="FFFFFF"/>
                </a:solidFill>
                <a:latin typeface="Courier New"/>
                <a:cs typeface="Courier New"/>
              </a:rPr>
              <a:t>between</a:t>
            </a:r>
            <a:r>
              <a:rPr sz="1300" spc="-5" dirty="0">
                <a:solidFill>
                  <a:srgbClr val="FFFFFF"/>
                </a:solidFill>
                <a:latin typeface="Courier New"/>
                <a:cs typeface="Courier New"/>
              </a:rPr>
              <a:t> </a:t>
            </a:r>
            <a:r>
              <a:rPr sz="1300" dirty="0">
                <a:solidFill>
                  <a:srgbClr val="FFFFFF"/>
                </a:solidFill>
                <a:latin typeface="Courier New"/>
                <a:cs typeface="Courier New"/>
              </a:rPr>
              <a:t>gender</a:t>
            </a:r>
            <a:r>
              <a:rPr sz="1300" spc="-5" dirty="0">
                <a:solidFill>
                  <a:srgbClr val="FFFFFF"/>
                </a:solidFill>
                <a:latin typeface="Courier New"/>
                <a:cs typeface="Courier New"/>
              </a:rPr>
              <a:t> </a:t>
            </a:r>
            <a:r>
              <a:rPr sz="1300" spc="-25" dirty="0">
                <a:solidFill>
                  <a:srgbClr val="FFFFFF"/>
                </a:solidFill>
                <a:latin typeface="Courier New"/>
                <a:cs typeface="Courier New"/>
              </a:rPr>
              <a:t>and </a:t>
            </a:r>
            <a:r>
              <a:rPr sz="1300" dirty="0">
                <a:solidFill>
                  <a:srgbClr val="FFFFFF"/>
                </a:solidFill>
                <a:latin typeface="Courier New"/>
                <a:cs typeface="Courier New"/>
              </a:rPr>
              <a:t>time</a:t>
            </a:r>
            <a:r>
              <a:rPr sz="1300" spc="-5" dirty="0">
                <a:solidFill>
                  <a:srgbClr val="FFFFFF"/>
                </a:solidFill>
                <a:latin typeface="Courier New"/>
                <a:cs typeface="Courier New"/>
              </a:rPr>
              <a:t> </a:t>
            </a:r>
            <a:r>
              <a:rPr sz="1300" dirty="0">
                <a:solidFill>
                  <a:srgbClr val="FFFFFF"/>
                </a:solidFill>
                <a:latin typeface="Courier New"/>
                <a:cs typeface="Courier New"/>
              </a:rPr>
              <a:t>of</a:t>
            </a:r>
            <a:r>
              <a:rPr sz="1300" spc="-5" dirty="0">
                <a:solidFill>
                  <a:srgbClr val="FFFFFF"/>
                </a:solidFill>
                <a:latin typeface="Courier New"/>
                <a:cs typeface="Courier New"/>
              </a:rPr>
              <a:t> </a:t>
            </a:r>
            <a:r>
              <a:rPr sz="1300" dirty="0">
                <a:solidFill>
                  <a:srgbClr val="FFFFFF"/>
                </a:solidFill>
                <a:latin typeface="Courier New"/>
                <a:cs typeface="Courier New"/>
              </a:rPr>
              <a:t>day.</a:t>
            </a:r>
            <a:r>
              <a:rPr sz="1300" spc="-5" dirty="0">
                <a:solidFill>
                  <a:srgbClr val="FFFFFF"/>
                </a:solidFill>
                <a:latin typeface="Courier New"/>
                <a:cs typeface="Courier New"/>
              </a:rPr>
              <a:t> </a:t>
            </a:r>
            <a:r>
              <a:rPr sz="1300" dirty="0">
                <a:solidFill>
                  <a:srgbClr val="FFFFFF"/>
                </a:solidFill>
                <a:latin typeface="Courier New"/>
                <a:cs typeface="Courier New"/>
              </a:rPr>
              <a:t>In</a:t>
            </a:r>
            <a:r>
              <a:rPr sz="1300" spc="-5" dirty="0">
                <a:solidFill>
                  <a:srgbClr val="FFFFFF"/>
                </a:solidFill>
                <a:latin typeface="Courier New"/>
                <a:cs typeface="Courier New"/>
              </a:rPr>
              <a:t> </a:t>
            </a:r>
            <a:r>
              <a:rPr sz="1300" dirty="0">
                <a:solidFill>
                  <a:srgbClr val="FFFFFF"/>
                </a:solidFill>
                <a:latin typeface="Courier New"/>
                <a:cs typeface="Courier New"/>
              </a:rPr>
              <a:t>other</a:t>
            </a:r>
            <a:r>
              <a:rPr sz="1300" spc="-5" dirty="0">
                <a:solidFill>
                  <a:srgbClr val="FFFFFF"/>
                </a:solidFill>
                <a:latin typeface="Courier New"/>
                <a:cs typeface="Courier New"/>
              </a:rPr>
              <a:t> </a:t>
            </a:r>
            <a:r>
              <a:rPr sz="1300" dirty="0">
                <a:solidFill>
                  <a:srgbClr val="FFFFFF"/>
                </a:solidFill>
                <a:latin typeface="Courier New"/>
                <a:cs typeface="Courier New"/>
              </a:rPr>
              <a:t>words,</a:t>
            </a:r>
            <a:r>
              <a:rPr sz="1300" spc="-5" dirty="0">
                <a:solidFill>
                  <a:srgbClr val="FFFFFF"/>
                </a:solidFill>
                <a:latin typeface="Courier New"/>
                <a:cs typeface="Courier New"/>
              </a:rPr>
              <a:t> </a:t>
            </a:r>
            <a:r>
              <a:rPr sz="1300" dirty="0">
                <a:solidFill>
                  <a:srgbClr val="FFFFFF"/>
                </a:solidFill>
                <a:latin typeface="Courier New"/>
                <a:cs typeface="Courier New"/>
              </a:rPr>
              <a:t>the</a:t>
            </a:r>
            <a:r>
              <a:rPr sz="1300" spc="-5" dirty="0">
                <a:solidFill>
                  <a:srgbClr val="FFFFFF"/>
                </a:solidFill>
                <a:latin typeface="Courier New"/>
                <a:cs typeface="Courier New"/>
              </a:rPr>
              <a:t> </a:t>
            </a:r>
            <a:r>
              <a:rPr sz="1300" dirty="0">
                <a:solidFill>
                  <a:srgbClr val="FFFFFF"/>
                </a:solidFill>
                <a:latin typeface="Courier New"/>
                <a:cs typeface="Courier New"/>
              </a:rPr>
              <a:t>gender</a:t>
            </a:r>
            <a:r>
              <a:rPr sz="1300" spc="-5" dirty="0">
                <a:solidFill>
                  <a:srgbClr val="FFFFFF"/>
                </a:solidFill>
                <a:latin typeface="Courier New"/>
                <a:cs typeface="Courier New"/>
              </a:rPr>
              <a:t> </a:t>
            </a:r>
            <a:r>
              <a:rPr sz="1300" dirty="0">
                <a:solidFill>
                  <a:srgbClr val="FFFFFF"/>
                </a:solidFill>
                <a:latin typeface="Courier New"/>
                <a:cs typeface="Courier New"/>
              </a:rPr>
              <a:t>of</a:t>
            </a:r>
            <a:r>
              <a:rPr sz="1300" spc="-5" dirty="0">
                <a:solidFill>
                  <a:srgbClr val="FFFFFF"/>
                </a:solidFill>
                <a:latin typeface="Courier New"/>
                <a:cs typeface="Courier New"/>
              </a:rPr>
              <a:t> </a:t>
            </a:r>
            <a:r>
              <a:rPr sz="1300" dirty="0">
                <a:solidFill>
                  <a:srgbClr val="FFFFFF"/>
                </a:solidFill>
                <a:latin typeface="Courier New"/>
                <a:cs typeface="Courier New"/>
              </a:rPr>
              <a:t>individuals</a:t>
            </a:r>
            <a:r>
              <a:rPr sz="1300" spc="-5" dirty="0">
                <a:solidFill>
                  <a:srgbClr val="FFFFFF"/>
                </a:solidFill>
                <a:latin typeface="Courier New"/>
                <a:cs typeface="Courier New"/>
              </a:rPr>
              <a:t> </a:t>
            </a:r>
            <a:r>
              <a:rPr sz="1300" dirty="0">
                <a:solidFill>
                  <a:srgbClr val="FFFFFF"/>
                </a:solidFill>
                <a:latin typeface="Courier New"/>
                <a:cs typeface="Courier New"/>
              </a:rPr>
              <a:t>and</a:t>
            </a:r>
            <a:r>
              <a:rPr sz="1300" spc="-5" dirty="0">
                <a:solidFill>
                  <a:srgbClr val="FFFFFF"/>
                </a:solidFill>
                <a:latin typeface="Courier New"/>
                <a:cs typeface="Courier New"/>
              </a:rPr>
              <a:t> </a:t>
            </a:r>
            <a:r>
              <a:rPr sz="1300" dirty="0">
                <a:solidFill>
                  <a:srgbClr val="FFFFFF"/>
                </a:solidFill>
                <a:latin typeface="Courier New"/>
                <a:cs typeface="Courier New"/>
              </a:rPr>
              <a:t>the</a:t>
            </a:r>
            <a:r>
              <a:rPr sz="1300" spc="-5" dirty="0">
                <a:solidFill>
                  <a:srgbClr val="FFFFFF"/>
                </a:solidFill>
                <a:latin typeface="Courier New"/>
                <a:cs typeface="Courier New"/>
              </a:rPr>
              <a:t> </a:t>
            </a:r>
            <a:r>
              <a:rPr sz="1300" dirty="0">
                <a:solidFill>
                  <a:srgbClr val="FFFFFF"/>
                </a:solidFill>
                <a:latin typeface="Courier New"/>
                <a:cs typeface="Courier New"/>
              </a:rPr>
              <a:t>time</a:t>
            </a:r>
            <a:r>
              <a:rPr sz="1300" spc="-5" dirty="0">
                <a:solidFill>
                  <a:srgbClr val="FFFFFF"/>
                </a:solidFill>
                <a:latin typeface="Courier New"/>
                <a:cs typeface="Courier New"/>
              </a:rPr>
              <a:t> </a:t>
            </a:r>
            <a:r>
              <a:rPr sz="1300" dirty="0">
                <a:solidFill>
                  <a:srgbClr val="FFFFFF"/>
                </a:solidFill>
                <a:latin typeface="Courier New"/>
                <a:cs typeface="Courier New"/>
              </a:rPr>
              <a:t>of</a:t>
            </a:r>
            <a:r>
              <a:rPr sz="1300" spc="-5" dirty="0">
                <a:solidFill>
                  <a:srgbClr val="FFFFFF"/>
                </a:solidFill>
                <a:latin typeface="Courier New"/>
                <a:cs typeface="Courier New"/>
              </a:rPr>
              <a:t> </a:t>
            </a:r>
            <a:r>
              <a:rPr sz="1300" spc="-25" dirty="0">
                <a:solidFill>
                  <a:srgbClr val="FFFFFF"/>
                </a:solidFill>
                <a:latin typeface="Courier New"/>
                <a:cs typeface="Courier New"/>
              </a:rPr>
              <a:t>day </a:t>
            </a:r>
            <a:r>
              <a:rPr sz="1300" dirty="0">
                <a:solidFill>
                  <a:srgbClr val="FFFFFF"/>
                </a:solidFill>
                <a:latin typeface="Courier New"/>
                <a:cs typeface="Courier New"/>
              </a:rPr>
              <a:t>when</a:t>
            </a:r>
            <a:r>
              <a:rPr sz="1300" spc="-5" dirty="0">
                <a:solidFill>
                  <a:srgbClr val="FFFFFF"/>
                </a:solidFill>
                <a:latin typeface="Courier New"/>
                <a:cs typeface="Courier New"/>
              </a:rPr>
              <a:t> </a:t>
            </a:r>
            <a:r>
              <a:rPr sz="1300" dirty="0">
                <a:solidFill>
                  <a:srgbClr val="FFFFFF"/>
                </a:solidFill>
                <a:latin typeface="Courier New"/>
                <a:cs typeface="Courier New"/>
              </a:rPr>
              <a:t>crimes</a:t>
            </a:r>
            <a:r>
              <a:rPr sz="1300" spc="-5" dirty="0">
                <a:solidFill>
                  <a:srgbClr val="FFFFFF"/>
                </a:solidFill>
                <a:latin typeface="Courier New"/>
                <a:cs typeface="Courier New"/>
              </a:rPr>
              <a:t> </a:t>
            </a:r>
            <a:r>
              <a:rPr sz="1300" dirty="0">
                <a:solidFill>
                  <a:srgbClr val="FFFFFF"/>
                </a:solidFill>
                <a:latin typeface="Courier New"/>
                <a:cs typeface="Courier New"/>
              </a:rPr>
              <a:t>occur</a:t>
            </a:r>
            <a:r>
              <a:rPr sz="1300" spc="-5" dirty="0">
                <a:solidFill>
                  <a:srgbClr val="FFFFFF"/>
                </a:solidFill>
                <a:latin typeface="Courier New"/>
                <a:cs typeface="Courier New"/>
              </a:rPr>
              <a:t> </a:t>
            </a:r>
            <a:r>
              <a:rPr sz="1300" dirty="0">
                <a:solidFill>
                  <a:srgbClr val="FFFFFF"/>
                </a:solidFill>
                <a:latin typeface="Courier New"/>
                <a:cs typeface="Courier New"/>
              </a:rPr>
              <a:t>are</a:t>
            </a:r>
            <a:r>
              <a:rPr sz="1300" spc="-5" dirty="0">
                <a:solidFill>
                  <a:srgbClr val="FFFFFF"/>
                </a:solidFill>
                <a:latin typeface="Courier New"/>
                <a:cs typeface="Courier New"/>
              </a:rPr>
              <a:t> </a:t>
            </a:r>
            <a:r>
              <a:rPr sz="1300" dirty="0">
                <a:solidFill>
                  <a:srgbClr val="FFFFFF"/>
                </a:solidFill>
                <a:latin typeface="Courier New"/>
                <a:cs typeface="Courier New"/>
              </a:rPr>
              <a:t>not</a:t>
            </a:r>
            <a:r>
              <a:rPr sz="1300" spc="-5" dirty="0">
                <a:solidFill>
                  <a:srgbClr val="FFFFFF"/>
                </a:solidFill>
                <a:latin typeface="Courier New"/>
                <a:cs typeface="Courier New"/>
              </a:rPr>
              <a:t> </a:t>
            </a:r>
            <a:r>
              <a:rPr sz="1300" dirty="0">
                <a:solidFill>
                  <a:srgbClr val="FFFFFF"/>
                </a:solidFill>
                <a:latin typeface="Courier New"/>
                <a:cs typeface="Courier New"/>
              </a:rPr>
              <a:t>independent;</a:t>
            </a:r>
            <a:r>
              <a:rPr sz="1300" spc="-5" dirty="0">
                <a:solidFill>
                  <a:srgbClr val="FFFFFF"/>
                </a:solidFill>
                <a:latin typeface="Courier New"/>
                <a:cs typeface="Courier New"/>
              </a:rPr>
              <a:t> </a:t>
            </a:r>
            <a:r>
              <a:rPr sz="1300" dirty="0">
                <a:solidFill>
                  <a:srgbClr val="FFFFFF"/>
                </a:solidFill>
                <a:latin typeface="Courier New"/>
                <a:cs typeface="Courier New"/>
              </a:rPr>
              <a:t>they</a:t>
            </a:r>
            <a:r>
              <a:rPr sz="1300" spc="-5" dirty="0">
                <a:solidFill>
                  <a:srgbClr val="FFFFFF"/>
                </a:solidFill>
                <a:latin typeface="Courier New"/>
                <a:cs typeface="Courier New"/>
              </a:rPr>
              <a:t> </a:t>
            </a:r>
            <a:r>
              <a:rPr sz="1300" dirty="0">
                <a:solidFill>
                  <a:srgbClr val="FFFFFF"/>
                </a:solidFill>
                <a:latin typeface="Courier New"/>
                <a:cs typeface="Courier New"/>
              </a:rPr>
              <a:t>are</a:t>
            </a:r>
            <a:r>
              <a:rPr sz="1300" spc="-5" dirty="0">
                <a:solidFill>
                  <a:srgbClr val="FFFFFF"/>
                </a:solidFill>
                <a:latin typeface="Courier New"/>
                <a:cs typeface="Courier New"/>
              </a:rPr>
              <a:t> </a:t>
            </a:r>
            <a:r>
              <a:rPr sz="1300" dirty="0">
                <a:solidFill>
                  <a:srgbClr val="FFFFFF"/>
                </a:solidFill>
                <a:latin typeface="Courier New"/>
                <a:cs typeface="Courier New"/>
              </a:rPr>
              <a:t>associated</a:t>
            </a:r>
            <a:r>
              <a:rPr sz="1300" spc="-5" dirty="0">
                <a:solidFill>
                  <a:srgbClr val="FFFFFF"/>
                </a:solidFill>
                <a:latin typeface="Courier New"/>
                <a:cs typeface="Courier New"/>
              </a:rPr>
              <a:t> </a:t>
            </a:r>
            <a:r>
              <a:rPr sz="1300" dirty="0">
                <a:solidFill>
                  <a:srgbClr val="FFFFFF"/>
                </a:solidFill>
                <a:latin typeface="Courier New"/>
                <a:cs typeface="Courier New"/>
              </a:rPr>
              <a:t>in</a:t>
            </a:r>
            <a:r>
              <a:rPr sz="1300" spc="-5" dirty="0">
                <a:solidFill>
                  <a:srgbClr val="FFFFFF"/>
                </a:solidFill>
                <a:latin typeface="Courier New"/>
                <a:cs typeface="Courier New"/>
              </a:rPr>
              <a:t> </a:t>
            </a:r>
            <a:r>
              <a:rPr sz="1300" dirty="0">
                <a:solidFill>
                  <a:srgbClr val="FFFFFF"/>
                </a:solidFill>
                <a:latin typeface="Courier New"/>
                <a:cs typeface="Courier New"/>
              </a:rPr>
              <a:t>some</a:t>
            </a:r>
            <a:r>
              <a:rPr sz="1300" spc="-5" dirty="0">
                <a:solidFill>
                  <a:srgbClr val="FFFFFF"/>
                </a:solidFill>
                <a:latin typeface="Courier New"/>
                <a:cs typeface="Courier New"/>
              </a:rPr>
              <a:t> </a:t>
            </a:r>
            <a:r>
              <a:rPr sz="1300" spc="-20" dirty="0">
                <a:solidFill>
                  <a:srgbClr val="FFFFFF"/>
                </a:solidFill>
                <a:latin typeface="Courier New"/>
                <a:cs typeface="Courier New"/>
              </a:rPr>
              <a:t>way.</a:t>
            </a:r>
            <a:endParaRPr sz="1300">
              <a:latin typeface="Courier New"/>
              <a:cs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25509" y="344813"/>
            <a:ext cx="452120" cy="238760"/>
          </a:xfrm>
          <a:prstGeom prst="rect">
            <a:avLst/>
          </a:prstGeom>
        </p:spPr>
        <p:txBody>
          <a:bodyPr vert="horz" wrap="square" lIns="0" tIns="12700" rIns="0" bIns="0" rtlCol="0">
            <a:spAutoFit/>
          </a:bodyPr>
          <a:lstStyle/>
          <a:p>
            <a:pPr marL="12700">
              <a:lnSpc>
                <a:spcPct val="100000"/>
              </a:lnSpc>
              <a:spcBef>
                <a:spcPts val="100"/>
              </a:spcBef>
            </a:pPr>
            <a:r>
              <a:rPr sz="1400" spc="-20" dirty="0">
                <a:solidFill>
                  <a:srgbClr val="FFFFFF"/>
                </a:solidFill>
                <a:latin typeface="Courier New"/>
                <a:cs typeface="Courier New"/>
              </a:rPr>
              <a:t>Code</a:t>
            </a:r>
            <a:endParaRPr sz="1400">
              <a:latin typeface="Courier New"/>
              <a:cs typeface="Courier New"/>
            </a:endParaRPr>
          </a:p>
        </p:txBody>
      </p:sp>
      <p:pic>
        <p:nvPicPr>
          <p:cNvPr id="3" name="object 3"/>
          <p:cNvPicPr/>
          <p:nvPr/>
        </p:nvPicPr>
        <p:blipFill>
          <a:blip r:embed="rId2" cstate="print"/>
          <a:stretch>
            <a:fillRect/>
          </a:stretch>
        </p:blipFill>
        <p:spPr>
          <a:xfrm>
            <a:off x="1289124" y="785725"/>
            <a:ext cx="6524624" cy="3790949"/>
          </a:xfrm>
          <a:prstGeom prst="rect">
            <a:avLst/>
          </a:prstGeom>
        </p:spPr>
      </p:pic>
      <p:sp>
        <p:nvSpPr>
          <p:cNvPr id="4" name="object 4"/>
          <p:cNvSpPr txBox="1"/>
          <p:nvPr/>
        </p:nvSpPr>
        <p:spPr>
          <a:xfrm>
            <a:off x="495814"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5" name="object 5"/>
          <p:cNvSpPr txBox="1">
            <a:spLocks noGrp="1"/>
          </p:cNvSpPr>
          <p:nvPr>
            <p:ph type="dt" sz="half" idx="6"/>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dirty="0"/>
              <a:t>1</a:t>
            </a:r>
            <a:r>
              <a:rPr spc="-5" dirty="0"/>
              <a:t> </a:t>
            </a:r>
            <a:r>
              <a:rPr spc="-50" dirty="0"/>
              <a:t>1</a:t>
            </a:r>
          </a:p>
        </p:txBody>
      </p:sp>
      <p:sp>
        <p:nvSpPr>
          <p:cNvPr id="6" name="object 6"/>
          <p:cNvSpPr txBox="1">
            <a:spLocks noGrp="1"/>
          </p:cNvSpPr>
          <p:nvPr>
            <p:ph type="ftr" sz="quarter" idx="5"/>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spc="-50" dirty="0"/>
              <a:t>1</a:t>
            </a:r>
          </a:p>
        </p:txBody>
      </p:sp>
      <p:sp>
        <p:nvSpPr>
          <p:cNvPr id="7" name="object 7"/>
          <p:cNvSpPr txBox="1"/>
          <p:nvPr/>
        </p:nvSpPr>
        <p:spPr>
          <a:xfrm>
            <a:off x="2324615" y="4751885"/>
            <a:ext cx="1016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8" name="object 8"/>
          <p:cNvSpPr txBox="1"/>
          <p:nvPr/>
        </p:nvSpPr>
        <p:spPr>
          <a:xfrm>
            <a:off x="35438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9" name="object 9"/>
          <p:cNvSpPr txBox="1"/>
          <p:nvPr/>
        </p:nvSpPr>
        <p:spPr>
          <a:xfrm>
            <a:off x="4001015" y="4751885"/>
            <a:ext cx="7112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0" name="object 10"/>
          <p:cNvSpPr txBox="1"/>
          <p:nvPr/>
        </p:nvSpPr>
        <p:spPr>
          <a:xfrm>
            <a:off x="4915415" y="4751885"/>
            <a:ext cx="4064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1" name="object 11"/>
          <p:cNvSpPr txBox="1"/>
          <p:nvPr/>
        </p:nvSpPr>
        <p:spPr>
          <a:xfrm>
            <a:off x="55250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2" name="object 12"/>
          <p:cNvSpPr txBox="1"/>
          <p:nvPr/>
        </p:nvSpPr>
        <p:spPr>
          <a:xfrm>
            <a:off x="59822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3" name="object 13"/>
          <p:cNvSpPr txBox="1"/>
          <p:nvPr/>
        </p:nvSpPr>
        <p:spPr>
          <a:xfrm>
            <a:off x="70490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4" name="object 14"/>
          <p:cNvSpPr txBox="1"/>
          <p:nvPr/>
        </p:nvSpPr>
        <p:spPr>
          <a:xfrm>
            <a:off x="8115815"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47712" y="823912"/>
            <a:ext cx="7648574" cy="3495674"/>
          </a:xfrm>
          <a:prstGeom prst="rect">
            <a:avLst/>
          </a:prstGeom>
        </p:spPr>
      </p:pic>
      <p:sp>
        <p:nvSpPr>
          <p:cNvPr id="3" name="object 3"/>
          <p:cNvSpPr txBox="1"/>
          <p:nvPr/>
        </p:nvSpPr>
        <p:spPr>
          <a:xfrm>
            <a:off x="495814"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4" name="object 4"/>
          <p:cNvSpPr txBox="1">
            <a:spLocks noGrp="1"/>
          </p:cNvSpPr>
          <p:nvPr>
            <p:ph type="dt" sz="half" idx="6"/>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dirty="0"/>
              <a:t>1</a:t>
            </a:r>
            <a:r>
              <a:rPr spc="-5" dirty="0"/>
              <a:t> </a:t>
            </a:r>
            <a:r>
              <a:rPr spc="-50" dirty="0"/>
              <a:t>1</a:t>
            </a:r>
          </a:p>
        </p:txBody>
      </p:sp>
      <p:sp>
        <p:nvSpPr>
          <p:cNvPr id="5" name="object 5"/>
          <p:cNvSpPr txBox="1">
            <a:spLocks noGrp="1"/>
          </p:cNvSpPr>
          <p:nvPr>
            <p:ph type="ftr" sz="quarter" idx="5"/>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spc="-50" dirty="0"/>
              <a:t>1</a:t>
            </a:r>
          </a:p>
        </p:txBody>
      </p:sp>
      <p:sp>
        <p:nvSpPr>
          <p:cNvPr id="6" name="object 6"/>
          <p:cNvSpPr txBox="1"/>
          <p:nvPr/>
        </p:nvSpPr>
        <p:spPr>
          <a:xfrm>
            <a:off x="2324615" y="4751885"/>
            <a:ext cx="1016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7" name="object 7"/>
          <p:cNvSpPr txBox="1"/>
          <p:nvPr/>
        </p:nvSpPr>
        <p:spPr>
          <a:xfrm>
            <a:off x="35438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8" name="object 8"/>
          <p:cNvSpPr txBox="1"/>
          <p:nvPr/>
        </p:nvSpPr>
        <p:spPr>
          <a:xfrm>
            <a:off x="4001015" y="4751885"/>
            <a:ext cx="7112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9" name="object 9"/>
          <p:cNvSpPr txBox="1"/>
          <p:nvPr/>
        </p:nvSpPr>
        <p:spPr>
          <a:xfrm>
            <a:off x="4915415" y="4751885"/>
            <a:ext cx="4064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0" name="object 10"/>
          <p:cNvSpPr txBox="1"/>
          <p:nvPr/>
        </p:nvSpPr>
        <p:spPr>
          <a:xfrm>
            <a:off x="55250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1" name="object 11"/>
          <p:cNvSpPr txBox="1"/>
          <p:nvPr/>
        </p:nvSpPr>
        <p:spPr>
          <a:xfrm>
            <a:off x="59822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2" name="object 12"/>
          <p:cNvSpPr txBox="1"/>
          <p:nvPr/>
        </p:nvSpPr>
        <p:spPr>
          <a:xfrm>
            <a:off x="70490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3" name="object 13"/>
          <p:cNvSpPr txBox="1"/>
          <p:nvPr/>
        </p:nvSpPr>
        <p:spPr>
          <a:xfrm>
            <a:off x="8115815"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400" y="1350800"/>
            <a:ext cx="8839201" cy="2441897"/>
          </a:xfrm>
          <a:prstGeom prst="rect">
            <a:avLst/>
          </a:prstGeom>
        </p:spPr>
      </p:pic>
      <p:sp>
        <p:nvSpPr>
          <p:cNvPr id="3" name="object 3"/>
          <p:cNvSpPr txBox="1"/>
          <p:nvPr/>
        </p:nvSpPr>
        <p:spPr>
          <a:xfrm>
            <a:off x="495814"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4" name="object 4"/>
          <p:cNvSpPr txBox="1">
            <a:spLocks noGrp="1"/>
          </p:cNvSpPr>
          <p:nvPr>
            <p:ph type="dt" sz="half" idx="6"/>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dirty="0"/>
              <a:t>1</a:t>
            </a:r>
            <a:r>
              <a:rPr spc="-5" dirty="0"/>
              <a:t> </a:t>
            </a:r>
            <a:r>
              <a:rPr spc="-50" dirty="0"/>
              <a:t>1</a:t>
            </a:r>
          </a:p>
        </p:txBody>
      </p:sp>
      <p:sp>
        <p:nvSpPr>
          <p:cNvPr id="5" name="object 5"/>
          <p:cNvSpPr txBox="1">
            <a:spLocks noGrp="1"/>
          </p:cNvSpPr>
          <p:nvPr>
            <p:ph type="ftr" sz="quarter" idx="5"/>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spc="-50" dirty="0"/>
              <a:t>1</a:t>
            </a:r>
          </a:p>
        </p:txBody>
      </p:sp>
      <p:sp>
        <p:nvSpPr>
          <p:cNvPr id="6" name="object 6"/>
          <p:cNvSpPr txBox="1"/>
          <p:nvPr/>
        </p:nvSpPr>
        <p:spPr>
          <a:xfrm>
            <a:off x="2324615" y="4751885"/>
            <a:ext cx="1016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7" name="object 7"/>
          <p:cNvSpPr txBox="1"/>
          <p:nvPr/>
        </p:nvSpPr>
        <p:spPr>
          <a:xfrm>
            <a:off x="35438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8" name="object 8"/>
          <p:cNvSpPr txBox="1"/>
          <p:nvPr/>
        </p:nvSpPr>
        <p:spPr>
          <a:xfrm>
            <a:off x="4001015" y="4751885"/>
            <a:ext cx="7112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9" name="object 9"/>
          <p:cNvSpPr txBox="1"/>
          <p:nvPr/>
        </p:nvSpPr>
        <p:spPr>
          <a:xfrm>
            <a:off x="4915415" y="4751885"/>
            <a:ext cx="4064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0" name="object 10"/>
          <p:cNvSpPr txBox="1"/>
          <p:nvPr/>
        </p:nvSpPr>
        <p:spPr>
          <a:xfrm>
            <a:off x="55250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1" name="object 11"/>
          <p:cNvSpPr txBox="1"/>
          <p:nvPr/>
        </p:nvSpPr>
        <p:spPr>
          <a:xfrm>
            <a:off x="59822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2" name="object 12"/>
          <p:cNvSpPr txBox="1"/>
          <p:nvPr/>
        </p:nvSpPr>
        <p:spPr>
          <a:xfrm>
            <a:off x="70490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3" name="object 13"/>
          <p:cNvSpPr txBox="1"/>
          <p:nvPr/>
        </p:nvSpPr>
        <p:spPr>
          <a:xfrm>
            <a:off x="8115815"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45741" y="356237"/>
            <a:ext cx="1412240"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5EB2FC"/>
                </a:solidFill>
                <a:latin typeface="Courier New"/>
                <a:cs typeface="Courier New"/>
              </a:rPr>
              <a:t>Data</a:t>
            </a:r>
            <a:r>
              <a:rPr sz="1400" spc="-5" dirty="0">
                <a:solidFill>
                  <a:srgbClr val="5EB2FC"/>
                </a:solidFill>
                <a:latin typeface="Courier New"/>
                <a:cs typeface="Courier New"/>
              </a:rPr>
              <a:t> </a:t>
            </a:r>
            <a:r>
              <a:rPr sz="1400" spc="-10" dirty="0">
                <a:solidFill>
                  <a:srgbClr val="5EB2FC"/>
                </a:solidFill>
                <a:latin typeface="Courier New"/>
                <a:cs typeface="Courier New"/>
              </a:rPr>
              <a:t>Analysis</a:t>
            </a:r>
            <a:endParaRPr sz="1400">
              <a:latin typeface="Courier New"/>
              <a:cs typeface="Courier New"/>
            </a:endParaRPr>
          </a:p>
        </p:txBody>
      </p:sp>
      <p:pic>
        <p:nvPicPr>
          <p:cNvPr id="3" name="object 3"/>
          <p:cNvPicPr/>
          <p:nvPr/>
        </p:nvPicPr>
        <p:blipFill>
          <a:blip r:embed="rId2" cstate="print"/>
          <a:stretch>
            <a:fillRect/>
          </a:stretch>
        </p:blipFill>
        <p:spPr>
          <a:xfrm>
            <a:off x="420074" y="628399"/>
            <a:ext cx="1289125" cy="2669899"/>
          </a:xfrm>
          <a:prstGeom prst="rect">
            <a:avLst/>
          </a:prstGeom>
        </p:spPr>
      </p:pic>
      <p:pic>
        <p:nvPicPr>
          <p:cNvPr id="4" name="object 4"/>
          <p:cNvPicPr/>
          <p:nvPr/>
        </p:nvPicPr>
        <p:blipFill>
          <a:blip r:embed="rId3" cstate="print"/>
          <a:stretch>
            <a:fillRect/>
          </a:stretch>
        </p:blipFill>
        <p:spPr>
          <a:xfrm>
            <a:off x="6898525" y="1906737"/>
            <a:ext cx="1973549" cy="2719274"/>
          </a:xfrm>
          <a:prstGeom prst="rect">
            <a:avLst/>
          </a:prstGeom>
        </p:spPr>
      </p:pic>
      <p:pic>
        <p:nvPicPr>
          <p:cNvPr id="5" name="object 5"/>
          <p:cNvPicPr/>
          <p:nvPr/>
        </p:nvPicPr>
        <p:blipFill>
          <a:blip r:embed="rId4" cstate="print"/>
          <a:stretch>
            <a:fillRect/>
          </a:stretch>
        </p:blipFill>
        <p:spPr>
          <a:xfrm>
            <a:off x="2289324" y="2852550"/>
            <a:ext cx="4029074" cy="1733549"/>
          </a:xfrm>
          <a:prstGeom prst="rect">
            <a:avLst/>
          </a:prstGeom>
        </p:spPr>
      </p:pic>
      <p:grpSp>
        <p:nvGrpSpPr>
          <p:cNvPr id="6" name="object 6"/>
          <p:cNvGrpSpPr/>
          <p:nvPr/>
        </p:nvGrpSpPr>
        <p:grpSpPr>
          <a:xfrm>
            <a:off x="1931686" y="899925"/>
            <a:ext cx="4253230" cy="1800225"/>
            <a:chOff x="1931686" y="899925"/>
            <a:chExt cx="4253230" cy="1800225"/>
          </a:xfrm>
        </p:grpSpPr>
        <p:pic>
          <p:nvPicPr>
            <p:cNvPr id="7" name="object 7"/>
            <p:cNvPicPr/>
            <p:nvPr/>
          </p:nvPicPr>
          <p:blipFill>
            <a:blip r:embed="rId5" cstate="print"/>
            <a:stretch>
              <a:fillRect/>
            </a:stretch>
          </p:blipFill>
          <p:spPr>
            <a:xfrm>
              <a:off x="2215924" y="899925"/>
              <a:ext cx="3968495" cy="1800224"/>
            </a:xfrm>
            <a:prstGeom prst="rect">
              <a:avLst/>
            </a:prstGeom>
          </p:spPr>
        </p:pic>
        <p:sp>
          <p:nvSpPr>
            <p:cNvPr id="8" name="object 8"/>
            <p:cNvSpPr/>
            <p:nvPr/>
          </p:nvSpPr>
          <p:spPr>
            <a:xfrm>
              <a:off x="1979674" y="1799312"/>
              <a:ext cx="236854" cy="1270"/>
            </a:xfrm>
            <a:custGeom>
              <a:avLst/>
              <a:gdLst/>
              <a:ahLst/>
              <a:cxnLst/>
              <a:rect l="l" t="t" r="r" b="b"/>
              <a:pathLst>
                <a:path w="236855" h="1269">
                  <a:moveTo>
                    <a:pt x="236250" y="724"/>
                  </a:moveTo>
                  <a:lnTo>
                    <a:pt x="0" y="0"/>
                  </a:lnTo>
                </a:path>
              </a:pathLst>
            </a:custGeom>
            <a:ln w="9524">
              <a:solidFill>
                <a:srgbClr val="FFFFFF"/>
              </a:solidFill>
            </a:ln>
          </p:spPr>
          <p:txBody>
            <a:bodyPr wrap="square" lIns="0" tIns="0" rIns="0" bIns="0" rtlCol="0"/>
            <a:lstStyle/>
            <a:p>
              <a:endParaRPr/>
            </a:p>
          </p:txBody>
        </p:sp>
        <p:sp>
          <p:nvSpPr>
            <p:cNvPr id="9" name="object 9"/>
            <p:cNvSpPr/>
            <p:nvPr/>
          </p:nvSpPr>
          <p:spPr>
            <a:xfrm>
              <a:off x="1936449" y="1783579"/>
              <a:ext cx="43815" cy="31750"/>
            </a:xfrm>
            <a:custGeom>
              <a:avLst/>
              <a:gdLst/>
              <a:ahLst/>
              <a:cxnLst/>
              <a:rect l="l" t="t" r="r" b="b"/>
              <a:pathLst>
                <a:path w="43814" h="31750">
                  <a:moveTo>
                    <a:pt x="43176" y="31465"/>
                  </a:moveTo>
                  <a:lnTo>
                    <a:pt x="0" y="15600"/>
                  </a:lnTo>
                  <a:lnTo>
                    <a:pt x="43273" y="0"/>
                  </a:lnTo>
                  <a:lnTo>
                    <a:pt x="43176" y="31465"/>
                  </a:lnTo>
                  <a:close/>
                </a:path>
              </a:pathLst>
            </a:custGeom>
            <a:solidFill>
              <a:srgbClr val="FFFFFF"/>
            </a:solidFill>
          </p:spPr>
          <p:txBody>
            <a:bodyPr wrap="square" lIns="0" tIns="0" rIns="0" bIns="0" rtlCol="0"/>
            <a:lstStyle/>
            <a:p>
              <a:endParaRPr/>
            </a:p>
          </p:txBody>
        </p:sp>
        <p:sp>
          <p:nvSpPr>
            <p:cNvPr id="10" name="object 10"/>
            <p:cNvSpPr/>
            <p:nvPr/>
          </p:nvSpPr>
          <p:spPr>
            <a:xfrm>
              <a:off x="1936449" y="1783579"/>
              <a:ext cx="43815" cy="31750"/>
            </a:xfrm>
            <a:custGeom>
              <a:avLst/>
              <a:gdLst/>
              <a:ahLst/>
              <a:cxnLst/>
              <a:rect l="l" t="t" r="r" b="b"/>
              <a:pathLst>
                <a:path w="43814" h="31750">
                  <a:moveTo>
                    <a:pt x="43273" y="0"/>
                  </a:moveTo>
                  <a:lnTo>
                    <a:pt x="0" y="15600"/>
                  </a:lnTo>
                  <a:lnTo>
                    <a:pt x="43176" y="31465"/>
                  </a:lnTo>
                  <a:lnTo>
                    <a:pt x="43273" y="0"/>
                  </a:lnTo>
                  <a:close/>
                </a:path>
              </a:pathLst>
            </a:custGeom>
            <a:ln w="9524">
              <a:solidFill>
                <a:srgbClr val="FFFFFF"/>
              </a:solidFill>
            </a:ln>
          </p:spPr>
          <p:txBody>
            <a:bodyPr wrap="square" lIns="0" tIns="0" rIns="0" bIns="0" rtlCol="0"/>
            <a:lstStyle/>
            <a:p>
              <a:endParaRPr/>
            </a:p>
          </p:txBody>
        </p:sp>
      </p:grpSp>
      <p:grpSp>
        <p:nvGrpSpPr>
          <p:cNvPr id="11" name="object 11"/>
          <p:cNvGrpSpPr/>
          <p:nvPr/>
        </p:nvGrpSpPr>
        <p:grpSpPr>
          <a:xfrm>
            <a:off x="6375462" y="3422455"/>
            <a:ext cx="316230" cy="41275"/>
            <a:chOff x="6375462" y="3422455"/>
            <a:chExt cx="316230" cy="41275"/>
          </a:xfrm>
        </p:grpSpPr>
        <p:sp>
          <p:nvSpPr>
            <p:cNvPr id="12" name="object 12"/>
            <p:cNvSpPr/>
            <p:nvPr/>
          </p:nvSpPr>
          <p:spPr>
            <a:xfrm>
              <a:off x="6380224" y="3433575"/>
              <a:ext cx="263525" cy="9525"/>
            </a:xfrm>
            <a:custGeom>
              <a:avLst/>
              <a:gdLst/>
              <a:ahLst/>
              <a:cxnLst/>
              <a:rect l="l" t="t" r="r" b="b"/>
              <a:pathLst>
                <a:path w="263525" h="9525">
                  <a:moveTo>
                    <a:pt x="0" y="0"/>
                  </a:moveTo>
                  <a:lnTo>
                    <a:pt x="262985" y="9365"/>
                  </a:lnTo>
                </a:path>
              </a:pathLst>
            </a:custGeom>
            <a:ln w="9524">
              <a:solidFill>
                <a:srgbClr val="FFFFFF"/>
              </a:solidFill>
            </a:ln>
          </p:spPr>
          <p:txBody>
            <a:bodyPr wrap="square" lIns="0" tIns="0" rIns="0" bIns="0" rtlCol="0"/>
            <a:lstStyle/>
            <a:p>
              <a:endParaRPr/>
            </a:p>
          </p:txBody>
        </p:sp>
        <p:sp>
          <p:nvSpPr>
            <p:cNvPr id="13" name="object 13"/>
            <p:cNvSpPr/>
            <p:nvPr/>
          </p:nvSpPr>
          <p:spPr>
            <a:xfrm>
              <a:off x="6642651" y="3427218"/>
              <a:ext cx="43815" cy="31750"/>
            </a:xfrm>
            <a:custGeom>
              <a:avLst/>
              <a:gdLst/>
              <a:ahLst/>
              <a:cxnLst/>
              <a:rect l="l" t="t" r="r" b="b"/>
              <a:pathLst>
                <a:path w="43815" h="31750">
                  <a:moveTo>
                    <a:pt x="0" y="31445"/>
                  </a:moveTo>
                  <a:lnTo>
                    <a:pt x="1119" y="0"/>
                  </a:lnTo>
                  <a:lnTo>
                    <a:pt x="43757" y="17260"/>
                  </a:lnTo>
                  <a:lnTo>
                    <a:pt x="0" y="31445"/>
                  </a:lnTo>
                  <a:close/>
                </a:path>
              </a:pathLst>
            </a:custGeom>
            <a:solidFill>
              <a:srgbClr val="FFFFFF"/>
            </a:solidFill>
          </p:spPr>
          <p:txBody>
            <a:bodyPr wrap="square" lIns="0" tIns="0" rIns="0" bIns="0" rtlCol="0"/>
            <a:lstStyle/>
            <a:p>
              <a:endParaRPr/>
            </a:p>
          </p:txBody>
        </p:sp>
        <p:sp>
          <p:nvSpPr>
            <p:cNvPr id="14" name="object 14"/>
            <p:cNvSpPr/>
            <p:nvPr/>
          </p:nvSpPr>
          <p:spPr>
            <a:xfrm>
              <a:off x="6642651" y="3427218"/>
              <a:ext cx="43815" cy="31750"/>
            </a:xfrm>
            <a:custGeom>
              <a:avLst/>
              <a:gdLst/>
              <a:ahLst/>
              <a:cxnLst/>
              <a:rect l="l" t="t" r="r" b="b"/>
              <a:pathLst>
                <a:path w="43815" h="31750">
                  <a:moveTo>
                    <a:pt x="0" y="31445"/>
                  </a:moveTo>
                  <a:lnTo>
                    <a:pt x="43757" y="17260"/>
                  </a:lnTo>
                  <a:lnTo>
                    <a:pt x="1119" y="0"/>
                  </a:lnTo>
                  <a:lnTo>
                    <a:pt x="0" y="31445"/>
                  </a:lnTo>
                  <a:close/>
                </a:path>
              </a:pathLst>
            </a:custGeom>
            <a:ln w="9524">
              <a:solidFill>
                <a:srgbClr val="FFFFFF"/>
              </a:solidFill>
            </a:ln>
          </p:spPr>
          <p:txBody>
            <a:bodyPr wrap="square" lIns="0" tIns="0" rIns="0" bIns="0" rtlCol="0"/>
            <a:lstStyle/>
            <a:p>
              <a:endParaRPr/>
            </a:p>
          </p:txBody>
        </p:sp>
      </p:grpSp>
      <p:sp>
        <p:nvSpPr>
          <p:cNvPr id="15" name="object 15"/>
          <p:cNvSpPr txBox="1"/>
          <p:nvPr/>
        </p:nvSpPr>
        <p:spPr>
          <a:xfrm>
            <a:off x="495814"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6" name="object 16"/>
          <p:cNvSpPr txBox="1">
            <a:spLocks noGrp="1"/>
          </p:cNvSpPr>
          <p:nvPr>
            <p:ph type="dt" sz="half" idx="6"/>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dirty="0"/>
              <a:t>1</a:t>
            </a:r>
            <a:r>
              <a:rPr spc="-5" dirty="0"/>
              <a:t> </a:t>
            </a:r>
            <a:r>
              <a:rPr spc="-50" dirty="0"/>
              <a:t>1</a:t>
            </a:r>
          </a:p>
        </p:txBody>
      </p:sp>
      <p:sp>
        <p:nvSpPr>
          <p:cNvPr id="17" name="object 17"/>
          <p:cNvSpPr txBox="1">
            <a:spLocks noGrp="1"/>
          </p:cNvSpPr>
          <p:nvPr>
            <p:ph type="ftr" sz="quarter" idx="5"/>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spc="-50" dirty="0"/>
              <a:t>1</a:t>
            </a:r>
          </a:p>
        </p:txBody>
      </p:sp>
      <p:sp>
        <p:nvSpPr>
          <p:cNvPr id="18" name="object 18"/>
          <p:cNvSpPr txBox="1"/>
          <p:nvPr/>
        </p:nvSpPr>
        <p:spPr>
          <a:xfrm>
            <a:off x="2324615" y="4751885"/>
            <a:ext cx="1016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9" name="object 19"/>
          <p:cNvSpPr txBox="1"/>
          <p:nvPr/>
        </p:nvSpPr>
        <p:spPr>
          <a:xfrm>
            <a:off x="35438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20" name="object 20"/>
          <p:cNvSpPr txBox="1"/>
          <p:nvPr/>
        </p:nvSpPr>
        <p:spPr>
          <a:xfrm>
            <a:off x="4001015" y="4751885"/>
            <a:ext cx="7112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21" name="object 21"/>
          <p:cNvSpPr txBox="1"/>
          <p:nvPr/>
        </p:nvSpPr>
        <p:spPr>
          <a:xfrm>
            <a:off x="4915415" y="4751885"/>
            <a:ext cx="4064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22" name="object 22"/>
          <p:cNvSpPr txBox="1"/>
          <p:nvPr/>
        </p:nvSpPr>
        <p:spPr>
          <a:xfrm>
            <a:off x="55250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23" name="object 23"/>
          <p:cNvSpPr txBox="1"/>
          <p:nvPr/>
        </p:nvSpPr>
        <p:spPr>
          <a:xfrm>
            <a:off x="59822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24" name="object 24"/>
          <p:cNvSpPr txBox="1"/>
          <p:nvPr/>
        </p:nvSpPr>
        <p:spPr>
          <a:xfrm>
            <a:off x="70490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25" name="object 25"/>
          <p:cNvSpPr txBox="1"/>
          <p:nvPr/>
        </p:nvSpPr>
        <p:spPr>
          <a:xfrm>
            <a:off x="8115815"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87412" y="637300"/>
            <a:ext cx="4028499" cy="1283474"/>
          </a:xfrm>
          <a:prstGeom prst="rect">
            <a:avLst/>
          </a:prstGeom>
        </p:spPr>
      </p:pic>
      <p:sp>
        <p:nvSpPr>
          <p:cNvPr id="3" name="object 3"/>
          <p:cNvSpPr txBox="1"/>
          <p:nvPr/>
        </p:nvSpPr>
        <p:spPr>
          <a:xfrm>
            <a:off x="4239438" y="2173363"/>
            <a:ext cx="665480"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FFFF"/>
                </a:solidFill>
                <a:latin typeface="Courier New"/>
                <a:cs typeface="Courier New"/>
              </a:rPr>
              <a:t>Output</a:t>
            </a:r>
            <a:endParaRPr sz="1400">
              <a:latin typeface="Courier New"/>
              <a:cs typeface="Courier New"/>
            </a:endParaRPr>
          </a:p>
        </p:txBody>
      </p:sp>
      <p:pic>
        <p:nvPicPr>
          <p:cNvPr id="4" name="object 4"/>
          <p:cNvPicPr/>
          <p:nvPr/>
        </p:nvPicPr>
        <p:blipFill>
          <a:blip r:embed="rId3" cstate="print"/>
          <a:stretch>
            <a:fillRect/>
          </a:stretch>
        </p:blipFill>
        <p:spPr>
          <a:xfrm>
            <a:off x="2253750" y="2694325"/>
            <a:ext cx="4695824" cy="1095374"/>
          </a:xfrm>
          <a:prstGeom prst="rect">
            <a:avLst/>
          </a:prstGeom>
        </p:spPr>
      </p:pic>
      <p:pic>
        <p:nvPicPr>
          <p:cNvPr id="5" name="object 5"/>
          <p:cNvPicPr/>
          <p:nvPr/>
        </p:nvPicPr>
        <p:blipFill>
          <a:blip r:embed="rId4" cstate="print"/>
          <a:stretch>
            <a:fillRect/>
          </a:stretch>
        </p:blipFill>
        <p:spPr>
          <a:xfrm>
            <a:off x="152400" y="3976375"/>
            <a:ext cx="8839199" cy="246039"/>
          </a:xfrm>
          <a:prstGeom prst="rect">
            <a:avLst/>
          </a:prstGeom>
        </p:spPr>
      </p:pic>
      <p:sp>
        <p:nvSpPr>
          <p:cNvPr id="6" name="object 6"/>
          <p:cNvSpPr txBox="1"/>
          <p:nvPr/>
        </p:nvSpPr>
        <p:spPr>
          <a:xfrm>
            <a:off x="495814"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7" name="object 7"/>
          <p:cNvSpPr txBox="1">
            <a:spLocks noGrp="1"/>
          </p:cNvSpPr>
          <p:nvPr>
            <p:ph type="dt" sz="half" idx="6"/>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dirty="0"/>
              <a:t>1</a:t>
            </a:r>
            <a:r>
              <a:rPr spc="-5" dirty="0"/>
              <a:t> </a:t>
            </a:r>
            <a:r>
              <a:rPr spc="-50" dirty="0"/>
              <a:t>1</a:t>
            </a:r>
          </a:p>
        </p:txBody>
      </p:sp>
      <p:sp>
        <p:nvSpPr>
          <p:cNvPr id="8" name="object 8"/>
          <p:cNvSpPr txBox="1">
            <a:spLocks noGrp="1"/>
          </p:cNvSpPr>
          <p:nvPr>
            <p:ph type="ftr" sz="quarter" idx="5"/>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spc="-50" dirty="0"/>
              <a:t>1</a:t>
            </a:r>
          </a:p>
        </p:txBody>
      </p:sp>
      <p:sp>
        <p:nvSpPr>
          <p:cNvPr id="9" name="object 9"/>
          <p:cNvSpPr txBox="1"/>
          <p:nvPr/>
        </p:nvSpPr>
        <p:spPr>
          <a:xfrm>
            <a:off x="2324615" y="4751885"/>
            <a:ext cx="1016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0" name="object 10"/>
          <p:cNvSpPr txBox="1"/>
          <p:nvPr/>
        </p:nvSpPr>
        <p:spPr>
          <a:xfrm>
            <a:off x="35438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1" name="object 11"/>
          <p:cNvSpPr txBox="1"/>
          <p:nvPr/>
        </p:nvSpPr>
        <p:spPr>
          <a:xfrm>
            <a:off x="4001015" y="4751885"/>
            <a:ext cx="7112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2" name="object 12"/>
          <p:cNvSpPr txBox="1"/>
          <p:nvPr/>
        </p:nvSpPr>
        <p:spPr>
          <a:xfrm>
            <a:off x="4915415" y="4751885"/>
            <a:ext cx="4064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3" name="object 13"/>
          <p:cNvSpPr txBox="1"/>
          <p:nvPr/>
        </p:nvSpPr>
        <p:spPr>
          <a:xfrm>
            <a:off x="55250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4" name="object 14"/>
          <p:cNvSpPr txBox="1"/>
          <p:nvPr/>
        </p:nvSpPr>
        <p:spPr>
          <a:xfrm>
            <a:off x="59822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5" name="object 15"/>
          <p:cNvSpPr txBox="1"/>
          <p:nvPr/>
        </p:nvSpPr>
        <p:spPr>
          <a:xfrm>
            <a:off x="70490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6" name="object 16"/>
          <p:cNvSpPr txBox="1"/>
          <p:nvPr/>
        </p:nvSpPr>
        <p:spPr>
          <a:xfrm>
            <a:off x="8115815"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3024" y="848983"/>
            <a:ext cx="1473200" cy="314960"/>
          </a:xfrm>
          <a:prstGeom prst="rect">
            <a:avLst/>
          </a:prstGeom>
        </p:spPr>
        <p:txBody>
          <a:bodyPr vert="horz" wrap="square" lIns="0" tIns="12700" rIns="0" bIns="0" rtlCol="0">
            <a:spAutoFit/>
          </a:bodyPr>
          <a:lstStyle/>
          <a:p>
            <a:pPr marL="12700">
              <a:lnSpc>
                <a:spcPct val="100000"/>
              </a:lnSpc>
              <a:spcBef>
                <a:spcPts val="100"/>
              </a:spcBef>
            </a:pPr>
            <a:r>
              <a:rPr sz="1900" spc="-10" dirty="0">
                <a:solidFill>
                  <a:srgbClr val="FFDB5D"/>
                </a:solidFill>
              </a:rPr>
              <a:t>References</a:t>
            </a:r>
            <a:endParaRPr sz="1900"/>
          </a:p>
        </p:txBody>
      </p:sp>
      <p:sp>
        <p:nvSpPr>
          <p:cNvPr id="3" name="object 3"/>
          <p:cNvSpPr/>
          <p:nvPr/>
        </p:nvSpPr>
        <p:spPr>
          <a:xfrm>
            <a:off x="1262925" y="1782877"/>
            <a:ext cx="6972300" cy="17145"/>
          </a:xfrm>
          <a:custGeom>
            <a:avLst/>
            <a:gdLst/>
            <a:ahLst/>
            <a:cxnLst/>
            <a:rect l="l" t="t" r="r" b="b"/>
            <a:pathLst>
              <a:path w="6972300" h="17144">
                <a:moveTo>
                  <a:pt x="6972296" y="17145"/>
                </a:moveTo>
                <a:lnTo>
                  <a:pt x="0" y="17145"/>
                </a:lnTo>
                <a:lnTo>
                  <a:pt x="0" y="0"/>
                </a:lnTo>
                <a:lnTo>
                  <a:pt x="6972296" y="0"/>
                </a:lnTo>
                <a:lnTo>
                  <a:pt x="6972296" y="17145"/>
                </a:lnTo>
                <a:close/>
              </a:path>
            </a:pathLst>
          </a:custGeom>
          <a:solidFill>
            <a:srgbClr val="FFFFFF"/>
          </a:solidFill>
        </p:spPr>
        <p:txBody>
          <a:bodyPr wrap="square" lIns="0" tIns="0" rIns="0" bIns="0" rtlCol="0"/>
          <a:lstStyle/>
          <a:p>
            <a:endParaRPr/>
          </a:p>
        </p:txBody>
      </p:sp>
      <p:sp>
        <p:nvSpPr>
          <p:cNvPr id="4" name="object 4"/>
          <p:cNvSpPr/>
          <p:nvPr/>
        </p:nvSpPr>
        <p:spPr>
          <a:xfrm>
            <a:off x="1262925" y="2240077"/>
            <a:ext cx="6972300" cy="17145"/>
          </a:xfrm>
          <a:custGeom>
            <a:avLst/>
            <a:gdLst/>
            <a:ahLst/>
            <a:cxnLst/>
            <a:rect l="l" t="t" r="r" b="b"/>
            <a:pathLst>
              <a:path w="6972300" h="17144">
                <a:moveTo>
                  <a:pt x="6972296" y="17145"/>
                </a:moveTo>
                <a:lnTo>
                  <a:pt x="0" y="17145"/>
                </a:lnTo>
                <a:lnTo>
                  <a:pt x="0" y="0"/>
                </a:lnTo>
                <a:lnTo>
                  <a:pt x="6972296" y="0"/>
                </a:lnTo>
                <a:lnTo>
                  <a:pt x="6972296" y="17145"/>
                </a:lnTo>
                <a:close/>
              </a:path>
            </a:pathLst>
          </a:custGeom>
          <a:solidFill>
            <a:srgbClr val="FFFFFF"/>
          </a:solidFill>
        </p:spPr>
        <p:txBody>
          <a:bodyPr wrap="square" lIns="0" tIns="0" rIns="0" bIns="0" rtlCol="0"/>
          <a:lstStyle/>
          <a:p>
            <a:endParaRPr/>
          </a:p>
        </p:txBody>
      </p:sp>
      <p:sp>
        <p:nvSpPr>
          <p:cNvPr id="5" name="object 5"/>
          <p:cNvSpPr/>
          <p:nvPr/>
        </p:nvSpPr>
        <p:spPr>
          <a:xfrm>
            <a:off x="1262925" y="2697277"/>
            <a:ext cx="6972300" cy="17145"/>
          </a:xfrm>
          <a:custGeom>
            <a:avLst/>
            <a:gdLst/>
            <a:ahLst/>
            <a:cxnLst/>
            <a:rect l="l" t="t" r="r" b="b"/>
            <a:pathLst>
              <a:path w="6972300" h="17144">
                <a:moveTo>
                  <a:pt x="6972296" y="17145"/>
                </a:moveTo>
                <a:lnTo>
                  <a:pt x="0" y="17145"/>
                </a:lnTo>
                <a:lnTo>
                  <a:pt x="0" y="0"/>
                </a:lnTo>
                <a:lnTo>
                  <a:pt x="6972296" y="0"/>
                </a:lnTo>
                <a:lnTo>
                  <a:pt x="6972296" y="17145"/>
                </a:lnTo>
                <a:close/>
              </a:path>
            </a:pathLst>
          </a:custGeom>
          <a:solidFill>
            <a:srgbClr val="FFFFFF"/>
          </a:solidFill>
        </p:spPr>
        <p:txBody>
          <a:bodyPr wrap="square" lIns="0" tIns="0" rIns="0" bIns="0" rtlCol="0"/>
          <a:lstStyle/>
          <a:p>
            <a:endParaRPr/>
          </a:p>
        </p:txBody>
      </p:sp>
      <p:sp>
        <p:nvSpPr>
          <p:cNvPr id="6" name="object 6"/>
          <p:cNvSpPr/>
          <p:nvPr/>
        </p:nvSpPr>
        <p:spPr>
          <a:xfrm>
            <a:off x="1262925" y="3154477"/>
            <a:ext cx="6972300" cy="17145"/>
          </a:xfrm>
          <a:custGeom>
            <a:avLst/>
            <a:gdLst/>
            <a:ahLst/>
            <a:cxnLst/>
            <a:rect l="l" t="t" r="r" b="b"/>
            <a:pathLst>
              <a:path w="6972300" h="17144">
                <a:moveTo>
                  <a:pt x="6972296" y="17145"/>
                </a:moveTo>
                <a:lnTo>
                  <a:pt x="0" y="17145"/>
                </a:lnTo>
                <a:lnTo>
                  <a:pt x="0" y="0"/>
                </a:lnTo>
                <a:lnTo>
                  <a:pt x="6972296" y="0"/>
                </a:lnTo>
                <a:lnTo>
                  <a:pt x="6972296" y="17145"/>
                </a:lnTo>
                <a:close/>
              </a:path>
            </a:pathLst>
          </a:custGeom>
          <a:solidFill>
            <a:srgbClr val="FFFFFF"/>
          </a:solidFill>
        </p:spPr>
        <p:txBody>
          <a:bodyPr wrap="square" lIns="0" tIns="0" rIns="0" bIns="0" rtlCol="0"/>
          <a:lstStyle/>
          <a:p>
            <a:endParaRPr/>
          </a:p>
        </p:txBody>
      </p:sp>
      <p:sp>
        <p:nvSpPr>
          <p:cNvPr id="7" name="object 7"/>
          <p:cNvSpPr txBox="1"/>
          <p:nvPr/>
        </p:nvSpPr>
        <p:spPr>
          <a:xfrm>
            <a:off x="907325" y="1338695"/>
            <a:ext cx="7340600" cy="2311400"/>
          </a:xfrm>
          <a:prstGeom prst="rect">
            <a:avLst/>
          </a:prstGeom>
        </p:spPr>
        <p:txBody>
          <a:bodyPr vert="horz" wrap="square" lIns="0" tIns="12700" rIns="0" bIns="0" rtlCol="0">
            <a:spAutoFit/>
          </a:bodyPr>
          <a:lstStyle/>
          <a:p>
            <a:pPr marL="354965" indent="-342265">
              <a:lnSpc>
                <a:spcPct val="100000"/>
              </a:lnSpc>
              <a:spcBef>
                <a:spcPts val="100"/>
              </a:spcBef>
              <a:buChar char="-"/>
              <a:tabLst>
                <a:tab pos="354965" algn="l"/>
              </a:tabLst>
            </a:pPr>
            <a:r>
              <a:rPr sz="1500" u="heavy" spc="-10" dirty="0">
                <a:solidFill>
                  <a:srgbClr val="FFFFFF"/>
                </a:solidFill>
                <a:uFill>
                  <a:solidFill>
                    <a:srgbClr val="FFFFFF"/>
                  </a:solidFill>
                </a:uFill>
                <a:latin typeface="Courier New"/>
                <a:cs typeface="Courier New"/>
                <a:hlinkClick r:id="rId2"/>
              </a:rPr>
              <a:t>https://www.investopedia.com/terms/h/hypothesistesting.asp</a:t>
            </a:r>
            <a:endParaRPr sz="1500">
              <a:latin typeface="Courier New"/>
              <a:cs typeface="Courier New"/>
            </a:endParaRPr>
          </a:p>
          <a:p>
            <a:pPr marL="354965" marR="5080" indent="-342900">
              <a:lnSpc>
                <a:spcPct val="100000"/>
              </a:lnSpc>
              <a:buChar char="-"/>
              <a:tabLst>
                <a:tab pos="354965" algn="l"/>
              </a:tabLst>
            </a:pPr>
            <a:r>
              <a:rPr sz="1500" dirty="0">
                <a:solidFill>
                  <a:srgbClr val="FFFFFF"/>
                </a:solidFill>
                <a:latin typeface="Courier New"/>
                <a:cs typeface="Courier New"/>
                <a:hlinkClick r:id="rId3"/>
              </a:rPr>
              <a:t>https://www.simplilearn.com/tutorials/statistics-</a:t>
            </a:r>
            <a:r>
              <a:rPr sz="1500" spc="-10" dirty="0">
                <a:solidFill>
                  <a:srgbClr val="FFFFFF"/>
                </a:solidFill>
                <a:latin typeface="Courier New"/>
                <a:cs typeface="Courier New"/>
                <a:hlinkClick r:id="rId3"/>
              </a:rPr>
              <a:t>tutorial/hyp</a:t>
            </a:r>
            <a:r>
              <a:rPr sz="1500" spc="-10" dirty="0">
                <a:solidFill>
                  <a:srgbClr val="FFFFFF"/>
                </a:solidFill>
                <a:latin typeface="Courier New"/>
                <a:cs typeface="Courier New"/>
              </a:rPr>
              <a:t> </a:t>
            </a:r>
            <a:r>
              <a:rPr sz="1500" u="heavy" dirty="0">
                <a:solidFill>
                  <a:srgbClr val="FFFFFF"/>
                </a:solidFill>
                <a:uFill>
                  <a:solidFill>
                    <a:srgbClr val="FFFFFF"/>
                  </a:solidFill>
                </a:uFill>
                <a:latin typeface="Courier New"/>
                <a:cs typeface="Courier New"/>
                <a:hlinkClick r:id="rId3"/>
              </a:rPr>
              <a:t>othesis-testing-in-</a:t>
            </a:r>
            <a:r>
              <a:rPr sz="1500" u="heavy" spc="-10" dirty="0">
                <a:solidFill>
                  <a:srgbClr val="FFFFFF"/>
                </a:solidFill>
                <a:uFill>
                  <a:solidFill>
                    <a:srgbClr val="FFFFFF"/>
                  </a:solidFill>
                </a:uFill>
                <a:latin typeface="Courier New"/>
                <a:cs typeface="Courier New"/>
                <a:hlinkClick r:id="rId3"/>
              </a:rPr>
              <a:t>statistics</a:t>
            </a:r>
            <a:endParaRPr sz="1500">
              <a:latin typeface="Courier New"/>
              <a:cs typeface="Courier New"/>
            </a:endParaRPr>
          </a:p>
          <a:p>
            <a:pPr marL="354965" marR="5080" indent="-342900">
              <a:lnSpc>
                <a:spcPct val="100000"/>
              </a:lnSpc>
              <a:buChar char="-"/>
              <a:tabLst>
                <a:tab pos="354965" algn="l"/>
              </a:tabLst>
            </a:pPr>
            <a:r>
              <a:rPr sz="1500" dirty="0">
                <a:solidFill>
                  <a:srgbClr val="FFFFFF"/>
                </a:solidFill>
                <a:latin typeface="Courier New"/>
                <a:cs typeface="Courier New"/>
                <a:hlinkClick r:id="rId3"/>
              </a:rPr>
              <a:t>https://www.simplilearn.com/tutorials/statistics-</a:t>
            </a:r>
            <a:r>
              <a:rPr sz="1500" spc="-10" dirty="0">
                <a:solidFill>
                  <a:srgbClr val="FFFFFF"/>
                </a:solidFill>
                <a:latin typeface="Courier New"/>
                <a:cs typeface="Courier New"/>
                <a:hlinkClick r:id="rId3"/>
              </a:rPr>
              <a:t>tutorial/hyp</a:t>
            </a:r>
            <a:r>
              <a:rPr sz="1500" spc="-10" dirty="0">
                <a:solidFill>
                  <a:srgbClr val="FFFFFF"/>
                </a:solidFill>
                <a:latin typeface="Courier New"/>
                <a:cs typeface="Courier New"/>
              </a:rPr>
              <a:t> </a:t>
            </a:r>
            <a:r>
              <a:rPr sz="1500" u="heavy" dirty="0">
                <a:solidFill>
                  <a:srgbClr val="FFFFFF"/>
                </a:solidFill>
                <a:uFill>
                  <a:solidFill>
                    <a:srgbClr val="FFFFFF"/>
                  </a:solidFill>
                </a:uFill>
                <a:latin typeface="Courier New"/>
                <a:cs typeface="Courier New"/>
                <a:hlinkClick r:id="rId3"/>
              </a:rPr>
              <a:t>othesis-testing-in-</a:t>
            </a:r>
            <a:r>
              <a:rPr sz="1500" u="heavy" spc="-10" dirty="0">
                <a:solidFill>
                  <a:srgbClr val="FFFFFF"/>
                </a:solidFill>
                <a:uFill>
                  <a:solidFill>
                    <a:srgbClr val="FFFFFF"/>
                  </a:solidFill>
                </a:uFill>
                <a:latin typeface="Courier New"/>
                <a:cs typeface="Courier New"/>
                <a:hlinkClick r:id="rId3"/>
              </a:rPr>
              <a:t>statistics</a:t>
            </a:r>
            <a:endParaRPr sz="1500">
              <a:latin typeface="Courier New"/>
              <a:cs typeface="Courier New"/>
            </a:endParaRPr>
          </a:p>
          <a:p>
            <a:pPr marL="354965" marR="5080" indent="-342900">
              <a:lnSpc>
                <a:spcPct val="100000"/>
              </a:lnSpc>
              <a:buChar char="-"/>
              <a:tabLst>
                <a:tab pos="354965" algn="l"/>
              </a:tabLst>
            </a:pPr>
            <a:r>
              <a:rPr sz="1500" spc="-10" dirty="0">
                <a:solidFill>
                  <a:srgbClr val="FFFFFF"/>
                </a:solidFill>
                <a:latin typeface="Courier New"/>
                <a:cs typeface="Courier New"/>
                <a:hlinkClick r:id="rId4"/>
              </a:rPr>
              <a:t>https://www.w3schools.com/statistics/statistics_hypothesis_te</a:t>
            </a:r>
            <a:r>
              <a:rPr sz="1500" spc="-10" dirty="0">
                <a:solidFill>
                  <a:srgbClr val="FFFFFF"/>
                </a:solidFill>
                <a:latin typeface="Courier New"/>
                <a:cs typeface="Courier New"/>
              </a:rPr>
              <a:t> </a:t>
            </a:r>
            <a:r>
              <a:rPr sz="1500" u="heavy" spc="-10" dirty="0">
                <a:solidFill>
                  <a:srgbClr val="FFFFFF"/>
                </a:solidFill>
                <a:uFill>
                  <a:solidFill>
                    <a:srgbClr val="FFFFFF"/>
                  </a:solidFill>
                </a:uFill>
                <a:latin typeface="Courier New"/>
                <a:cs typeface="Courier New"/>
                <a:hlinkClick r:id="rId4"/>
              </a:rPr>
              <a:t>sting_proportion.php</a:t>
            </a:r>
            <a:endParaRPr sz="1500">
              <a:latin typeface="Courier New"/>
              <a:cs typeface="Courier New"/>
            </a:endParaRPr>
          </a:p>
          <a:p>
            <a:pPr marL="354965" marR="5080" indent="-342900">
              <a:lnSpc>
                <a:spcPct val="100000"/>
              </a:lnSpc>
              <a:buChar char="-"/>
              <a:tabLst>
                <a:tab pos="354965" algn="l"/>
              </a:tabLst>
            </a:pPr>
            <a:r>
              <a:rPr sz="1500" dirty="0">
                <a:solidFill>
                  <a:srgbClr val="FFFFFF"/>
                </a:solidFill>
                <a:latin typeface="Courier New"/>
                <a:cs typeface="Courier New"/>
                <a:hlinkClick r:id="rId5"/>
              </a:rPr>
              <a:t>https://www.analyticsvidhya.com/blog/2020/06/statistics-</a:t>
            </a:r>
            <a:r>
              <a:rPr sz="1500" spc="-10" dirty="0">
                <a:solidFill>
                  <a:srgbClr val="FFFFFF"/>
                </a:solidFill>
                <a:latin typeface="Courier New"/>
                <a:cs typeface="Courier New"/>
                <a:hlinkClick r:id="rId5"/>
              </a:rPr>
              <a:t>analy</a:t>
            </a:r>
            <a:r>
              <a:rPr sz="1500" spc="-10" dirty="0">
                <a:solidFill>
                  <a:srgbClr val="FFFFFF"/>
                </a:solidFill>
                <a:latin typeface="Courier New"/>
                <a:cs typeface="Courier New"/>
              </a:rPr>
              <a:t> </a:t>
            </a:r>
            <a:r>
              <a:rPr sz="1500" u="heavy" dirty="0">
                <a:solidFill>
                  <a:srgbClr val="FFFFFF"/>
                </a:solidFill>
                <a:uFill>
                  <a:solidFill>
                    <a:srgbClr val="FFFFFF"/>
                  </a:solidFill>
                </a:uFill>
                <a:latin typeface="Courier New"/>
                <a:cs typeface="Courier New"/>
                <a:hlinkClick r:id="rId5"/>
              </a:rPr>
              <a:t>tics-hypothesis-testing-z-test-t-</a:t>
            </a:r>
            <a:r>
              <a:rPr sz="1500" u="heavy" spc="-10" dirty="0">
                <a:solidFill>
                  <a:srgbClr val="FFFFFF"/>
                </a:solidFill>
                <a:uFill>
                  <a:solidFill>
                    <a:srgbClr val="FFFFFF"/>
                  </a:solidFill>
                </a:uFill>
                <a:latin typeface="Courier New"/>
                <a:cs typeface="Courier New"/>
                <a:hlinkClick r:id="rId5"/>
              </a:rPr>
              <a:t>test/</a:t>
            </a:r>
            <a:endParaRPr sz="1500">
              <a:latin typeface="Courier New"/>
              <a:cs typeface="Courier New"/>
            </a:endParaRPr>
          </a:p>
          <a:p>
            <a:pPr marL="354965" indent="-342265">
              <a:lnSpc>
                <a:spcPct val="100000"/>
              </a:lnSpc>
              <a:buChar char="-"/>
              <a:tabLst>
                <a:tab pos="354965" algn="l"/>
              </a:tabLst>
            </a:pPr>
            <a:r>
              <a:rPr sz="1500" dirty="0">
                <a:solidFill>
                  <a:srgbClr val="FFFFFF"/>
                </a:solidFill>
                <a:latin typeface="Courier New"/>
                <a:cs typeface="Courier New"/>
                <a:hlinkClick r:id="rId6"/>
              </a:rPr>
              <a:t>https://www.scribbr.com/statistics/t-</a:t>
            </a:r>
            <a:r>
              <a:rPr sz="1500" spc="-10" dirty="0">
                <a:solidFill>
                  <a:srgbClr val="FFFFFF"/>
                </a:solidFill>
                <a:latin typeface="Courier New"/>
                <a:cs typeface="Courier New"/>
                <a:hlinkClick r:id="rId6"/>
              </a:rPr>
              <a:t>test/</a:t>
            </a:r>
            <a:endParaRPr sz="1500">
              <a:latin typeface="Courier New"/>
              <a:cs typeface="Courier New"/>
            </a:endParaRPr>
          </a:p>
        </p:txBody>
      </p:sp>
      <p:sp>
        <p:nvSpPr>
          <p:cNvPr id="8" name="object 8"/>
          <p:cNvSpPr txBox="1"/>
          <p:nvPr/>
        </p:nvSpPr>
        <p:spPr>
          <a:xfrm>
            <a:off x="495814"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9" name="object 9"/>
          <p:cNvSpPr txBox="1">
            <a:spLocks noGrp="1"/>
          </p:cNvSpPr>
          <p:nvPr>
            <p:ph type="dt" sz="half" idx="6"/>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dirty="0"/>
              <a:t>1</a:t>
            </a:r>
            <a:r>
              <a:rPr spc="-5" dirty="0"/>
              <a:t> </a:t>
            </a:r>
            <a:r>
              <a:rPr spc="-50" dirty="0"/>
              <a:t>1</a:t>
            </a:r>
          </a:p>
        </p:txBody>
      </p:sp>
      <p:sp>
        <p:nvSpPr>
          <p:cNvPr id="10" name="object 10"/>
          <p:cNvSpPr txBox="1">
            <a:spLocks noGrp="1"/>
          </p:cNvSpPr>
          <p:nvPr>
            <p:ph type="ftr" sz="quarter" idx="5"/>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spc="-50" dirty="0"/>
              <a:t>1</a:t>
            </a:r>
          </a:p>
        </p:txBody>
      </p:sp>
      <p:sp>
        <p:nvSpPr>
          <p:cNvPr id="11" name="object 11"/>
          <p:cNvSpPr txBox="1"/>
          <p:nvPr/>
        </p:nvSpPr>
        <p:spPr>
          <a:xfrm>
            <a:off x="2324615" y="4751885"/>
            <a:ext cx="1016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2" name="object 12"/>
          <p:cNvSpPr txBox="1"/>
          <p:nvPr/>
        </p:nvSpPr>
        <p:spPr>
          <a:xfrm>
            <a:off x="35438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3" name="object 13"/>
          <p:cNvSpPr txBox="1"/>
          <p:nvPr/>
        </p:nvSpPr>
        <p:spPr>
          <a:xfrm>
            <a:off x="4001015" y="4751885"/>
            <a:ext cx="7112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4" name="object 14"/>
          <p:cNvSpPr txBox="1"/>
          <p:nvPr/>
        </p:nvSpPr>
        <p:spPr>
          <a:xfrm>
            <a:off x="4915415" y="4751885"/>
            <a:ext cx="4064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5" name="object 15"/>
          <p:cNvSpPr txBox="1"/>
          <p:nvPr/>
        </p:nvSpPr>
        <p:spPr>
          <a:xfrm>
            <a:off x="55250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6" name="object 16"/>
          <p:cNvSpPr txBox="1"/>
          <p:nvPr/>
        </p:nvSpPr>
        <p:spPr>
          <a:xfrm>
            <a:off x="59822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7" name="object 17"/>
          <p:cNvSpPr txBox="1"/>
          <p:nvPr/>
        </p:nvSpPr>
        <p:spPr>
          <a:xfrm>
            <a:off x="70490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8" name="object 18"/>
          <p:cNvSpPr txBox="1"/>
          <p:nvPr/>
        </p:nvSpPr>
        <p:spPr>
          <a:xfrm>
            <a:off x="8115815"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05325" y="1360450"/>
            <a:ext cx="3717474" cy="2574625"/>
          </a:xfrm>
          <a:prstGeom prst="rect">
            <a:avLst/>
          </a:prstGeom>
        </p:spPr>
      </p:pic>
      <p:sp>
        <p:nvSpPr>
          <p:cNvPr id="3" name="object 3"/>
          <p:cNvSpPr txBox="1"/>
          <p:nvPr/>
        </p:nvSpPr>
        <p:spPr>
          <a:xfrm>
            <a:off x="4769229" y="1201246"/>
            <a:ext cx="3774440" cy="3012440"/>
          </a:xfrm>
          <a:prstGeom prst="rect">
            <a:avLst/>
          </a:prstGeom>
        </p:spPr>
        <p:txBody>
          <a:bodyPr vert="horz" wrap="square" lIns="0" tIns="12700" rIns="0" bIns="0" rtlCol="0">
            <a:spAutoFit/>
          </a:bodyPr>
          <a:lstStyle/>
          <a:p>
            <a:pPr marL="347345" marR="5080" indent="-335280">
              <a:lnSpc>
                <a:spcPct val="100000"/>
              </a:lnSpc>
              <a:spcBef>
                <a:spcPts val="100"/>
              </a:spcBef>
              <a:buClr>
                <a:srgbClr val="FFFFFF"/>
              </a:buClr>
              <a:buChar char="-"/>
              <a:tabLst>
                <a:tab pos="347345" algn="l"/>
              </a:tabLst>
            </a:pPr>
            <a:r>
              <a:rPr sz="1400" dirty="0">
                <a:solidFill>
                  <a:srgbClr val="94EE6B"/>
                </a:solidFill>
                <a:latin typeface="Courier New"/>
                <a:cs typeface="Courier New"/>
              </a:rPr>
              <a:t>One</a:t>
            </a:r>
            <a:r>
              <a:rPr sz="1400" spc="-5" dirty="0">
                <a:solidFill>
                  <a:srgbClr val="94EE6B"/>
                </a:solidFill>
                <a:latin typeface="Courier New"/>
                <a:cs typeface="Courier New"/>
              </a:rPr>
              <a:t> </a:t>
            </a:r>
            <a:r>
              <a:rPr sz="1400" dirty="0">
                <a:solidFill>
                  <a:srgbClr val="94EE6B"/>
                </a:solidFill>
                <a:latin typeface="Courier New"/>
                <a:cs typeface="Courier New"/>
              </a:rPr>
              <a:t>tailed</a:t>
            </a:r>
            <a:r>
              <a:rPr sz="1400" spc="-5" dirty="0">
                <a:solidFill>
                  <a:srgbClr val="94EE6B"/>
                </a:solidFill>
                <a:latin typeface="Courier New"/>
                <a:cs typeface="Courier New"/>
              </a:rPr>
              <a:t> </a:t>
            </a:r>
            <a:r>
              <a:rPr sz="1400" spc="-10" dirty="0">
                <a:solidFill>
                  <a:srgbClr val="94EE6B"/>
                </a:solidFill>
                <a:latin typeface="Courier New"/>
                <a:cs typeface="Courier New"/>
              </a:rPr>
              <a:t>alternative </a:t>
            </a:r>
            <a:r>
              <a:rPr sz="1400" dirty="0">
                <a:solidFill>
                  <a:srgbClr val="94EE6B"/>
                </a:solidFill>
                <a:latin typeface="Courier New"/>
                <a:cs typeface="Courier New"/>
              </a:rPr>
              <a:t>hypothesis</a:t>
            </a:r>
            <a:r>
              <a:rPr sz="1400" spc="-5" dirty="0">
                <a:solidFill>
                  <a:srgbClr val="94EE6B"/>
                </a:solidFill>
                <a:latin typeface="Courier New"/>
                <a:cs typeface="Courier New"/>
              </a:rPr>
              <a:t> </a:t>
            </a:r>
            <a:r>
              <a:rPr sz="1400" dirty="0">
                <a:solidFill>
                  <a:srgbClr val="FFFFFF"/>
                </a:solidFill>
                <a:latin typeface="Courier New"/>
                <a:cs typeface="Courier New"/>
              </a:rPr>
              <a:t>is</a:t>
            </a:r>
            <a:r>
              <a:rPr sz="1400" spc="-5" dirty="0">
                <a:solidFill>
                  <a:srgbClr val="FFFFFF"/>
                </a:solidFill>
                <a:latin typeface="Courier New"/>
                <a:cs typeface="Courier New"/>
              </a:rPr>
              <a:t> </a:t>
            </a:r>
            <a:r>
              <a:rPr sz="1400" dirty="0">
                <a:solidFill>
                  <a:srgbClr val="FFFFFF"/>
                </a:solidFill>
                <a:latin typeface="Courier New"/>
                <a:cs typeface="Courier New"/>
              </a:rPr>
              <a:t>a</a:t>
            </a:r>
            <a:r>
              <a:rPr sz="1400" spc="-5" dirty="0">
                <a:solidFill>
                  <a:srgbClr val="FFFFFF"/>
                </a:solidFill>
                <a:latin typeface="Courier New"/>
                <a:cs typeface="Courier New"/>
              </a:rPr>
              <a:t> </a:t>
            </a:r>
            <a:r>
              <a:rPr sz="1400" dirty="0">
                <a:solidFill>
                  <a:srgbClr val="FFFFFF"/>
                </a:solidFill>
                <a:latin typeface="Courier New"/>
                <a:cs typeface="Courier New"/>
              </a:rPr>
              <a:t>directional</a:t>
            </a:r>
            <a:r>
              <a:rPr sz="1400" spc="-5" dirty="0">
                <a:solidFill>
                  <a:srgbClr val="FFFFFF"/>
                </a:solidFill>
                <a:latin typeface="Courier New"/>
                <a:cs typeface="Courier New"/>
              </a:rPr>
              <a:t> </a:t>
            </a:r>
            <a:r>
              <a:rPr sz="1400" spc="-20" dirty="0">
                <a:solidFill>
                  <a:srgbClr val="FFFFFF"/>
                </a:solidFill>
                <a:latin typeface="Courier New"/>
                <a:cs typeface="Courier New"/>
              </a:rPr>
              <a:t>test </a:t>
            </a:r>
            <a:r>
              <a:rPr sz="1400" dirty="0">
                <a:solidFill>
                  <a:srgbClr val="FFFFFF"/>
                </a:solidFill>
                <a:latin typeface="Courier New"/>
                <a:cs typeface="Courier New"/>
              </a:rPr>
              <a:t>that</a:t>
            </a:r>
            <a:r>
              <a:rPr sz="1400" spc="-5" dirty="0">
                <a:solidFill>
                  <a:srgbClr val="FFFFFF"/>
                </a:solidFill>
                <a:latin typeface="Courier New"/>
                <a:cs typeface="Courier New"/>
              </a:rPr>
              <a:t> </a:t>
            </a:r>
            <a:r>
              <a:rPr sz="1400" dirty="0">
                <a:solidFill>
                  <a:srgbClr val="FFFFFF"/>
                </a:solidFill>
                <a:latin typeface="Courier New"/>
                <a:cs typeface="Courier New"/>
              </a:rPr>
              <a:t>considers</a:t>
            </a:r>
            <a:r>
              <a:rPr sz="1400" spc="-5" dirty="0">
                <a:solidFill>
                  <a:srgbClr val="FFFFFF"/>
                </a:solidFill>
                <a:latin typeface="Courier New"/>
                <a:cs typeface="Courier New"/>
              </a:rPr>
              <a:t> </a:t>
            </a:r>
            <a:r>
              <a:rPr sz="1400" dirty="0">
                <a:solidFill>
                  <a:srgbClr val="FFFFFF"/>
                </a:solidFill>
                <a:latin typeface="Courier New"/>
                <a:cs typeface="Courier New"/>
              </a:rPr>
              <a:t>a</a:t>
            </a:r>
            <a:r>
              <a:rPr sz="1400" spc="-5" dirty="0">
                <a:solidFill>
                  <a:srgbClr val="FFFFFF"/>
                </a:solidFill>
                <a:latin typeface="Courier New"/>
                <a:cs typeface="Courier New"/>
              </a:rPr>
              <a:t> </a:t>
            </a:r>
            <a:r>
              <a:rPr sz="1400" dirty="0">
                <a:solidFill>
                  <a:srgbClr val="FFFFFF"/>
                </a:solidFill>
                <a:latin typeface="Courier New"/>
                <a:cs typeface="Courier New"/>
              </a:rPr>
              <a:t>critical</a:t>
            </a:r>
            <a:r>
              <a:rPr sz="1400" spc="-5" dirty="0">
                <a:solidFill>
                  <a:srgbClr val="FFFFFF"/>
                </a:solidFill>
                <a:latin typeface="Courier New"/>
                <a:cs typeface="Courier New"/>
              </a:rPr>
              <a:t> </a:t>
            </a:r>
            <a:r>
              <a:rPr sz="1400" spc="-10" dirty="0">
                <a:solidFill>
                  <a:srgbClr val="FFFFFF"/>
                </a:solidFill>
                <a:latin typeface="Courier New"/>
                <a:cs typeface="Courier New"/>
              </a:rPr>
              <a:t>region </a:t>
            </a:r>
            <a:r>
              <a:rPr sz="1400" dirty="0">
                <a:solidFill>
                  <a:srgbClr val="FFFFFF"/>
                </a:solidFill>
                <a:latin typeface="Courier New"/>
                <a:cs typeface="Courier New"/>
              </a:rPr>
              <a:t>that</a:t>
            </a:r>
            <a:r>
              <a:rPr sz="1400" spc="-5" dirty="0">
                <a:solidFill>
                  <a:srgbClr val="FFFFFF"/>
                </a:solidFill>
                <a:latin typeface="Courier New"/>
                <a:cs typeface="Courier New"/>
              </a:rPr>
              <a:t> </a:t>
            </a:r>
            <a:r>
              <a:rPr sz="1400" dirty="0">
                <a:solidFill>
                  <a:srgbClr val="FFFFFF"/>
                </a:solidFill>
                <a:latin typeface="Courier New"/>
                <a:cs typeface="Courier New"/>
              </a:rPr>
              <a:t>would</a:t>
            </a:r>
            <a:r>
              <a:rPr sz="1400" spc="-5" dirty="0">
                <a:solidFill>
                  <a:srgbClr val="FFFFFF"/>
                </a:solidFill>
                <a:latin typeface="Courier New"/>
                <a:cs typeface="Courier New"/>
              </a:rPr>
              <a:t> </a:t>
            </a:r>
            <a:r>
              <a:rPr sz="1400" dirty="0">
                <a:solidFill>
                  <a:srgbClr val="FFFFFF"/>
                </a:solidFill>
                <a:latin typeface="Courier New"/>
                <a:cs typeface="Courier New"/>
              </a:rPr>
              <a:t>result</a:t>
            </a:r>
            <a:r>
              <a:rPr sz="1400" spc="-5" dirty="0">
                <a:solidFill>
                  <a:srgbClr val="FFFFFF"/>
                </a:solidFill>
                <a:latin typeface="Courier New"/>
                <a:cs typeface="Courier New"/>
              </a:rPr>
              <a:t> </a:t>
            </a:r>
            <a:r>
              <a:rPr sz="1400" dirty="0">
                <a:solidFill>
                  <a:srgbClr val="FFFFFF"/>
                </a:solidFill>
                <a:latin typeface="Courier New"/>
                <a:cs typeface="Courier New"/>
              </a:rPr>
              <a:t>in</a:t>
            </a:r>
            <a:r>
              <a:rPr sz="1400" spc="-5" dirty="0">
                <a:solidFill>
                  <a:srgbClr val="FFFFFF"/>
                </a:solidFill>
                <a:latin typeface="Courier New"/>
                <a:cs typeface="Courier New"/>
              </a:rPr>
              <a:t> </a:t>
            </a:r>
            <a:r>
              <a:rPr sz="1400" spc="-20" dirty="0">
                <a:solidFill>
                  <a:srgbClr val="FFFFFF"/>
                </a:solidFill>
                <a:latin typeface="Courier New"/>
                <a:cs typeface="Courier New"/>
              </a:rPr>
              <a:t>null </a:t>
            </a:r>
            <a:r>
              <a:rPr sz="1400" dirty="0">
                <a:solidFill>
                  <a:srgbClr val="FFFFFF"/>
                </a:solidFill>
                <a:latin typeface="Courier New"/>
                <a:cs typeface="Courier New"/>
              </a:rPr>
              <a:t>hypothesis</a:t>
            </a:r>
            <a:r>
              <a:rPr sz="1400" spc="-5" dirty="0">
                <a:solidFill>
                  <a:srgbClr val="FFFFFF"/>
                </a:solidFill>
                <a:latin typeface="Courier New"/>
                <a:cs typeface="Courier New"/>
              </a:rPr>
              <a:t> </a:t>
            </a:r>
            <a:r>
              <a:rPr sz="1400" dirty="0">
                <a:solidFill>
                  <a:srgbClr val="FFFFFF"/>
                </a:solidFill>
                <a:latin typeface="Courier New"/>
                <a:cs typeface="Courier New"/>
              </a:rPr>
              <a:t>being</a:t>
            </a:r>
            <a:r>
              <a:rPr sz="1400" spc="-5" dirty="0">
                <a:solidFill>
                  <a:srgbClr val="FFFFFF"/>
                </a:solidFill>
                <a:latin typeface="Courier New"/>
                <a:cs typeface="Courier New"/>
              </a:rPr>
              <a:t> </a:t>
            </a:r>
            <a:r>
              <a:rPr sz="1400" dirty="0">
                <a:solidFill>
                  <a:srgbClr val="FFFFFF"/>
                </a:solidFill>
                <a:latin typeface="Courier New"/>
                <a:cs typeface="Courier New"/>
              </a:rPr>
              <a:t>rejected</a:t>
            </a:r>
            <a:r>
              <a:rPr sz="1400" spc="-5" dirty="0">
                <a:solidFill>
                  <a:srgbClr val="FFFFFF"/>
                </a:solidFill>
                <a:latin typeface="Courier New"/>
                <a:cs typeface="Courier New"/>
              </a:rPr>
              <a:t> </a:t>
            </a:r>
            <a:r>
              <a:rPr sz="1400" spc="-25" dirty="0">
                <a:solidFill>
                  <a:srgbClr val="FFFFFF"/>
                </a:solidFill>
                <a:latin typeface="Courier New"/>
                <a:cs typeface="Courier New"/>
              </a:rPr>
              <a:t>if </a:t>
            </a:r>
            <a:r>
              <a:rPr sz="1400" dirty="0">
                <a:solidFill>
                  <a:srgbClr val="FFFFFF"/>
                </a:solidFill>
                <a:latin typeface="Courier New"/>
                <a:cs typeface="Courier New"/>
              </a:rPr>
              <a:t>sample</a:t>
            </a:r>
            <a:r>
              <a:rPr sz="1400" spc="-5" dirty="0">
                <a:solidFill>
                  <a:srgbClr val="FFFFFF"/>
                </a:solidFill>
                <a:latin typeface="Courier New"/>
                <a:cs typeface="Courier New"/>
              </a:rPr>
              <a:t> </a:t>
            </a:r>
            <a:r>
              <a:rPr sz="1400" dirty="0">
                <a:solidFill>
                  <a:srgbClr val="FFFFFF"/>
                </a:solidFill>
                <a:latin typeface="Courier New"/>
                <a:cs typeface="Courier New"/>
              </a:rPr>
              <a:t>falls</a:t>
            </a:r>
            <a:r>
              <a:rPr sz="1400" spc="-5" dirty="0">
                <a:solidFill>
                  <a:srgbClr val="FFFFFF"/>
                </a:solidFill>
                <a:latin typeface="Courier New"/>
                <a:cs typeface="Courier New"/>
              </a:rPr>
              <a:t> </a:t>
            </a:r>
            <a:r>
              <a:rPr sz="1400" dirty="0">
                <a:solidFill>
                  <a:srgbClr val="FFFFFF"/>
                </a:solidFill>
                <a:latin typeface="Courier New"/>
                <a:cs typeface="Courier New"/>
              </a:rPr>
              <a:t>into</a:t>
            </a:r>
            <a:r>
              <a:rPr sz="1400" spc="-5" dirty="0">
                <a:solidFill>
                  <a:srgbClr val="FFFFFF"/>
                </a:solidFill>
                <a:latin typeface="Courier New"/>
                <a:cs typeface="Courier New"/>
              </a:rPr>
              <a:t> </a:t>
            </a:r>
            <a:r>
              <a:rPr sz="1400" dirty="0">
                <a:solidFill>
                  <a:srgbClr val="FFFFFF"/>
                </a:solidFill>
                <a:latin typeface="Courier New"/>
                <a:cs typeface="Courier New"/>
              </a:rPr>
              <a:t>it.</a:t>
            </a:r>
            <a:r>
              <a:rPr sz="1400" spc="-5" dirty="0">
                <a:solidFill>
                  <a:srgbClr val="FFFFFF"/>
                </a:solidFill>
                <a:latin typeface="Courier New"/>
                <a:cs typeface="Courier New"/>
              </a:rPr>
              <a:t> </a:t>
            </a:r>
            <a:r>
              <a:rPr sz="1400" dirty="0">
                <a:solidFill>
                  <a:srgbClr val="FFFFFF"/>
                </a:solidFill>
                <a:latin typeface="Courier New"/>
                <a:cs typeface="Courier New"/>
              </a:rPr>
              <a:t>The</a:t>
            </a:r>
            <a:r>
              <a:rPr sz="1400" spc="-5" dirty="0">
                <a:solidFill>
                  <a:srgbClr val="FFFFFF"/>
                </a:solidFill>
                <a:latin typeface="Courier New"/>
                <a:cs typeface="Courier New"/>
              </a:rPr>
              <a:t> </a:t>
            </a:r>
            <a:r>
              <a:rPr sz="1400" spc="-25" dirty="0">
                <a:solidFill>
                  <a:srgbClr val="FFFFFF"/>
                </a:solidFill>
                <a:latin typeface="Courier New"/>
                <a:cs typeface="Courier New"/>
              </a:rPr>
              <a:t>one </a:t>
            </a:r>
            <a:r>
              <a:rPr sz="1400" dirty="0">
                <a:solidFill>
                  <a:srgbClr val="FFFFFF"/>
                </a:solidFill>
                <a:latin typeface="Courier New"/>
                <a:cs typeface="Courier New"/>
              </a:rPr>
              <a:t>tailed</a:t>
            </a:r>
            <a:r>
              <a:rPr sz="1400" spc="-5" dirty="0">
                <a:solidFill>
                  <a:srgbClr val="FFFFFF"/>
                </a:solidFill>
                <a:latin typeface="Courier New"/>
                <a:cs typeface="Courier New"/>
              </a:rPr>
              <a:t> </a:t>
            </a:r>
            <a:r>
              <a:rPr sz="1400" dirty="0">
                <a:solidFill>
                  <a:srgbClr val="FFFFFF"/>
                </a:solidFill>
                <a:latin typeface="Courier New"/>
                <a:cs typeface="Courier New"/>
              </a:rPr>
              <a:t>hypothesis</a:t>
            </a:r>
            <a:r>
              <a:rPr sz="1400" spc="-5" dirty="0">
                <a:solidFill>
                  <a:srgbClr val="FFFFFF"/>
                </a:solidFill>
                <a:latin typeface="Courier New"/>
                <a:cs typeface="Courier New"/>
              </a:rPr>
              <a:t> </a:t>
            </a:r>
            <a:r>
              <a:rPr sz="1400" dirty="0">
                <a:solidFill>
                  <a:srgbClr val="FFFFFF"/>
                </a:solidFill>
                <a:latin typeface="Courier New"/>
                <a:cs typeface="Courier New"/>
              </a:rPr>
              <a:t>be</a:t>
            </a:r>
            <a:r>
              <a:rPr sz="1400" spc="-5" dirty="0">
                <a:solidFill>
                  <a:srgbClr val="FFFFFF"/>
                </a:solidFill>
                <a:latin typeface="Courier New"/>
                <a:cs typeface="Courier New"/>
              </a:rPr>
              <a:t> </a:t>
            </a:r>
            <a:r>
              <a:rPr sz="1400" dirty="0">
                <a:solidFill>
                  <a:srgbClr val="FFFFFF"/>
                </a:solidFill>
                <a:latin typeface="Courier New"/>
                <a:cs typeface="Courier New"/>
              </a:rPr>
              <a:t>be</a:t>
            </a:r>
            <a:r>
              <a:rPr sz="1400" spc="-5" dirty="0">
                <a:solidFill>
                  <a:srgbClr val="FFFFFF"/>
                </a:solidFill>
                <a:latin typeface="Courier New"/>
                <a:cs typeface="Courier New"/>
              </a:rPr>
              <a:t> </a:t>
            </a:r>
            <a:r>
              <a:rPr sz="1400" spc="-10" dirty="0">
                <a:solidFill>
                  <a:srgbClr val="FFFFFF"/>
                </a:solidFill>
                <a:latin typeface="Courier New"/>
                <a:cs typeface="Courier New"/>
              </a:rPr>
              <a:t>right </a:t>
            </a:r>
            <a:r>
              <a:rPr sz="1400" dirty="0">
                <a:solidFill>
                  <a:srgbClr val="FFFFFF"/>
                </a:solidFill>
                <a:latin typeface="Courier New"/>
                <a:cs typeface="Courier New"/>
              </a:rPr>
              <a:t>tailed</a:t>
            </a:r>
            <a:r>
              <a:rPr sz="1400" spc="-5" dirty="0">
                <a:solidFill>
                  <a:srgbClr val="FFFFFF"/>
                </a:solidFill>
                <a:latin typeface="Courier New"/>
                <a:cs typeface="Courier New"/>
              </a:rPr>
              <a:t> </a:t>
            </a:r>
            <a:r>
              <a:rPr sz="1400" dirty="0">
                <a:solidFill>
                  <a:srgbClr val="FFFFFF"/>
                </a:solidFill>
                <a:latin typeface="Courier New"/>
                <a:cs typeface="Courier New"/>
              </a:rPr>
              <a:t>or</a:t>
            </a:r>
            <a:r>
              <a:rPr sz="1400" spc="-5" dirty="0">
                <a:solidFill>
                  <a:srgbClr val="FFFFFF"/>
                </a:solidFill>
                <a:latin typeface="Courier New"/>
                <a:cs typeface="Courier New"/>
              </a:rPr>
              <a:t> </a:t>
            </a:r>
            <a:r>
              <a:rPr sz="1400" dirty="0">
                <a:solidFill>
                  <a:srgbClr val="FFFFFF"/>
                </a:solidFill>
                <a:latin typeface="Courier New"/>
                <a:cs typeface="Courier New"/>
              </a:rPr>
              <a:t>left</a:t>
            </a:r>
            <a:r>
              <a:rPr sz="1400" spc="-5" dirty="0">
                <a:solidFill>
                  <a:srgbClr val="FFFFFF"/>
                </a:solidFill>
                <a:latin typeface="Courier New"/>
                <a:cs typeface="Courier New"/>
              </a:rPr>
              <a:t> </a:t>
            </a:r>
            <a:r>
              <a:rPr sz="1400" spc="-10" dirty="0">
                <a:solidFill>
                  <a:srgbClr val="FFFFFF"/>
                </a:solidFill>
                <a:latin typeface="Courier New"/>
                <a:cs typeface="Courier New"/>
              </a:rPr>
              <a:t>tailed</a:t>
            </a:r>
            <a:endParaRPr sz="1400">
              <a:latin typeface="Courier New"/>
              <a:cs typeface="Courier New"/>
            </a:endParaRPr>
          </a:p>
          <a:p>
            <a:pPr>
              <a:lnSpc>
                <a:spcPct val="100000"/>
              </a:lnSpc>
              <a:spcBef>
                <a:spcPts val="90"/>
              </a:spcBef>
              <a:buClr>
                <a:srgbClr val="FFFFFF"/>
              </a:buClr>
              <a:buFont typeface="Courier New"/>
              <a:buChar char="-"/>
            </a:pPr>
            <a:endParaRPr sz="1400">
              <a:latin typeface="Courier New"/>
              <a:cs typeface="Courier New"/>
            </a:endParaRPr>
          </a:p>
          <a:p>
            <a:pPr marL="347345" marR="5080" indent="-335280">
              <a:lnSpc>
                <a:spcPct val="100000"/>
              </a:lnSpc>
              <a:spcBef>
                <a:spcPts val="5"/>
              </a:spcBef>
              <a:buClr>
                <a:srgbClr val="FFFFFF"/>
              </a:buClr>
              <a:buChar char="-"/>
              <a:tabLst>
                <a:tab pos="347345" algn="l"/>
              </a:tabLst>
            </a:pPr>
            <a:r>
              <a:rPr sz="1400" dirty="0">
                <a:solidFill>
                  <a:srgbClr val="94EE6B"/>
                </a:solidFill>
                <a:latin typeface="Courier New"/>
                <a:cs typeface="Courier New"/>
              </a:rPr>
              <a:t>Two</a:t>
            </a:r>
            <a:r>
              <a:rPr sz="1400" spc="-5" dirty="0">
                <a:solidFill>
                  <a:srgbClr val="94EE6B"/>
                </a:solidFill>
                <a:latin typeface="Courier New"/>
                <a:cs typeface="Courier New"/>
              </a:rPr>
              <a:t> </a:t>
            </a:r>
            <a:r>
              <a:rPr sz="1400" dirty="0">
                <a:solidFill>
                  <a:srgbClr val="94EE6B"/>
                </a:solidFill>
                <a:latin typeface="Courier New"/>
                <a:cs typeface="Courier New"/>
              </a:rPr>
              <a:t>tailed</a:t>
            </a:r>
            <a:r>
              <a:rPr sz="1400" spc="-5" dirty="0">
                <a:solidFill>
                  <a:srgbClr val="94EE6B"/>
                </a:solidFill>
                <a:latin typeface="Courier New"/>
                <a:cs typeface="Courier New"/>
              </a:rPr>
              <a:t> </a:t>
            </a:r>
            <a:r>
              <a:rPr sz="1400" spc="-10" dirty="0">
                <a:solidFill>
                  <a:srgbClr val="94EE6B"/>
                </a:solidFill>
                <a:latin typeface="Courier New"/>
                <a:cs typeface="Courier New"/>
              </a:rPr>
              <a:t>alternative </a:t>
            </a:r>
            <a:r>
              <a:rPr sz="1400" dirty="0">
                <a:solidFill>
                  <a:srgbClr val="94EE6B"/>
                </a:solidFill>
                <a:latin typeface="Courier New"/>
                <a:cs typeface="Courier New"/>
              </a:rPr>
              <a:t>hypothesis</a:t>
            </a:r>
            <a:r>
              <a:rPr sz="1400" spc="-5" dirty="0">
                <a:solidFill>
                  <a:srgbClr val="94EE6B"/>
                </a:solidFill>
                <a:latin typeface="Courier New"/>
                <a:cs typeface="Courier New"/>
              </a:rPr>
              <a:t> </a:t>
            </a:r>
            <a:r>
              <a:rPr sz="1400" dirty="0">
                <a:solidFill>
                  <a:srgbClr val="FFFFFF"/>
                </a:solidFill>
                <a:latin typeface="Courier New"/>
                <a:cs typeface="Courier New"/>
              </a:rPr>
              <a:t>is</a:t>
            </a:r>
            <a:r>
              <a:rPr sz="1400" spc="-5" dirty="0">
                <a:solidFill>
                  <a:srgbClr val="FFFFFF"/>
                </a:solidFill>
                <a:latin typeface="Courier New"/>
                <a:cs typeface="Courier New"/>
              </a:rPr>
              <a:t> </a:t>
            </a:r>
            <a:r>
              <a:rPr sz="1400" dirty="0">
                <a:solidFill>
                  <a:srgbClr val="FFFFFF"/>
                </a:solidFill>
                <a:latin typeface="Courier New"/>
                <a:cs typeface="Courier New"/>
              </a:rPr>
              <a:t>designed</a:t>
            </a:r>
            <a:r>
              <a:rPr sz="1400" spc="-5" dirty="0">
                <a:solidFill>
                  <a:srgbClr val="FFFFFF"/>
                </a:solidFill>
                <a:latin typeface="Courier New"/>
                <a:cs typeface="Courier New"/>
              </a:rPr>
              <a:t> </a:t>
            </a:r>
            <a:r>
              <a:rPr sz="1400" dirty="0">
                <a:solidFill>
                  <a:srgbClr val="FFFFFF"/>
                </a:solidFill>
                <a:latin typeface="Courier New"/>
                <a:cs typeface="Courier New"/>
              </a:rPr>
              <a:t>to</a:t>
            </a:r>
            <a:r>
              <a:rPr sz="1400" spc="-5" dirty="0">
                <a:solidFill>
                  <a:srgbClr val="FFFFFF"/>
                </a:solidFill>
                <a:latin typeface="Courier New"/>
                <a:cs typeface="Courier New"/>
              </a:rPr>
              <a:t> </a:t>
            </a:r>
            <a:r>
              <a:rPr sz="1400" spc="-20" dirty="0">
                <a:solidFill>
                  <a:srgbClr val="FFFFFF"/>
                </a:solidFill>
                <a:latin typeface="Courier New"/>
                <a:cs typeface="Courier New"/>
              </a:rPr>
              <a:t>show </a:t>
            </a:r>
            <a:r>
              <a:rPr sz="1400" dirty="0">
                <a:solidFill>
                  <a:srgbClr val="FFFFFF"/>
                </a:solidFill>
                <a:latin typeface="Courier New"/>
                <a:cs typeface="Courier New"/>
              </a:rPr>
              <a:t>whether</a:t>
            </a:r>
            <a:r>
              <a:rPr sz="1400" spc="-5" dirty="0">
                <a:solidFill>
                  <a:srgbClr val="FFFFFF"/>
                </a:solidFill>
                <a:latin typeface="Courier New"/>
                <a:cs typeface="Courier New"/>
              </a:rPr>
              <a:t> </a:t>
            </a:r>
            <a:r>
              <a:rPr sz="1400" dirty="0">
                <a:solidFill>
                  <a:srgbClr val="FFFFFF"/>
                </a:solidFill>
                <a:latin typeface="Courier New"/>
                <a:cs typeface="Courier New"/>
              </a:rPr>
              <a:t>the</a:t>
            </a:r>
            <a:r>
              <a:rPr sz="1400" spc="-5" dirty="0">
                <a:solidFill>
                  <a:srgbClr val="FFFFFF"/>
                </a:solidFill>
                <a:latin typeface="Courier New"/>
                <a:cs typeface="Courier New"/>
              </a:rPr>
              <a:t> </a:t>
            </a:r>
            <a:r>
              <a:rPr sz="1400" dirty="0">
                <a:solidFill>
                  <a:srgbClr val="FFFFFF"/>
                </a:solidFill>
                <a:latin typeface="Courier New"/>
                <a:cs typeface="Courier New"/>
              </a:rPr>
              <a:t>sample</a:t>
            </a:r>
            <a:r>
              <a:rPr sz="1400" spc="-5" dirty="0">
                <a:solidFill>
                  <a:srgbClr val="FFFFFF"/>
                </a:solidFill>
                <a:latin typeface="Courier New"/>
                <a:cs typeface="Courier New"/>
              </a:rPr>
              <a:t> </a:t>
            </a:r>
            <a:r>
              <a:rPr sz="1400" dirty="0">
                <a:solidFill>
                  <a:srgbClr val="FFFFFF"/>
                </a:solidFill>
                <a:latin typeface="Courier New"/>
                <a:cs typeface="Courier New"/>
              </a:rPr>
              <a:t>mean</a:t>
            </a:r>
            <a:r>
              <a:rPr sz="1400" spc="-5" dirty="0">
                <a:solidFill>
                  <a:srgbClr val="FFFFFF"/>
                </a:solidFill>
                <a:latin typeface="Courier New"/>
                <a:cs typeface="Courier New"/>
              </a:rPr>
              <a:t> </a:t>
            </a:r>
            <a:r>
              <a:rPr sz="1400" spc="-25" dirty="0">
                <a:solidFill>
                  <a:srgbClr val="FFFFFF"/>
                </a:solidFill>
                <a:latin typeface="Courier New"/>
                <a:cs typeface="Courier New"/>
              </a:rPr>
              <a:t>is </a:t>
            </a:r>
            <a:r>
              <a:rPr sz="1400" dirty="0">
                <a:solidFill>
                  <a:srgbClr val="FFFFFF"/>
                </a:solidFill>
                <a:latin typeface="Courier New"/>
                <a:cs typeface="Courier New"/>
              </a:rPr>
              <a:t>significantly</a:t>
            </a:r>
            <a:r>
              <a:rPr sz="1400" spc="-5" dirty="0">
                <a:solidFill>
                  <a:srgbClr val="FFFFFF"/>
                </a:solidFill>
                <a:latin typeface="Courier New"/>
                <a:cs typeface="Courier New"/>
              </a:rPr>
              <a:t> </a:t>
            </a:r>
            <a:r>
              <a:rPr sz="1400" dirty="0">
                <a:solidFill>
                  <a:srgbClr val="FFFFFF"/>
                </a:solidFill>
                <a:latin typeface="Courier New"/>
                <a:cs typeface="Courier New"/>
              </a:rPr>
              <a:t>less</a:t>
            </a:r>
            <a:r>
              <a:rPr sz="1400" spc="-5" dirty="0">
                <a:solidFill>
                  <a:srgbClr val="FFFFFF"/>
                </a:solidFill>
                <a:latin typeface="Courier New"/>
                <a:cs typeface="Courier New"/>
              </a:rPr>
              <a:t> </a:t>
            </a:r>
            <a:r>
              <a:rPr sz="1400" dirty="0">
                <a:solidFill>
                  <a:srgbClr val="FFFFFF"/>
                </a:solidFill>
                <a:latin typeface="Courier New"/>
                <a:cs typeface="Courier New"/>
              </a:rPr>
              <a:t>than</a:t>
            </a:r>
            <a:r>
              <a:rPr sz="1400" spc="-5" dirty="0">
                <a:solidFill>
                  <a:srgbClr val="FFFFFF"/>
                </a:solidFill>
                <a:latin typeface="Courier New"/>
                <a:cs typeface="Courier New"/>
              </a:rPr>
              <a:t> </a:t>
            </a:r>
            <a:r>
              <a:rPr sz="1400" dirty="0">
                <a:solidFill>
                  <a:srgbClr val="FFFFFF"/>
                </a:solidFill>
                <a:latin typeface="Courier New"/>
                <a:cs typeface="Courier New"/>
              </a:rPr>
              <a:t>the</a:t>
            </a:r>
            <a:r>
              <a:rPr sz="1400" spc="-5" dirty="0">
                <a:solidFill>
                  <a:srgbClr val="FFFFFF"/>
                </a:solidFill>
                <a:latin typeface="Courier New"/>
                <a:cs typeface="Courier New"/>
              </a:rPr>
              <a:t> </a:t>
            </a:r>
            <a:r>
              <a:rPr sz="1400" spc="-20" dirty="0">
                <a:solidFill>
                  <a:srgbClr val="FFFFFF"/>
                </a:solidFill>
                <a:latin typeface="Courier New"/>
                <a:cs typeface="Courier New"/>
              </a:rPr>
              <a:t>mean </a:t>
            </a:r>
            <a:r>
              <a:rPr sz="1400" dirty="0">
                <a:solidFill>
                  <a:srgbClr val="FFFFFF"/>
                </a:solidFill>
                <a:latin typeface="Courier New"/>
                <a:cs typeface="Courier New"/>
              </a:rPr>
              <a:t>of</a:t>
            </a:r>
            <a:r>
              <a:rPr sz="1400" spc="-5" dirty="0">
                <a:solidFill>
                  <a:srgbClr val="FFFFFF"/>
                </a:solidFill>
                <a:latin typeface="Courier New"/>
                <a:cs typeface="Courier New"/>
              </a:rPr>
              <a:t> </a:t>
            </a:r>
            <a:r>
              <a:rPr sz="1400" dirty="0">
                <a:solidFill>
                  <a:srgbClr val="FFFFFF"/>
                </a:solidFill>
                <a:latin typeface="Courier New"/>
                <a:cs typeface="Courier New"/>
              </a:rPr>
              <a:t>a</a:t>
            </a:r>
            <a:r>
              <a:rPr sz="1400" spc="-5" dirty="0">
                <a:solidFill>
                  <a:srgbClr val="FFFFFF"/>
                </a:solidFill>
                <a:latin typeface="Courier New"/>
                <a:cs typeface="Courier New"/>
              </a:rPr>
              <a:t> </a:t>
            </a:r>
            <a:r>
              <a:rPr sz="1400" spc="-10" dirty="0">
                <a:solidFill>
                  <a:srgbClr val="FFFFFF"/>
                </a:solidFill>
                <a:latin typeface="Courier New"/>
                <a:cs typeface="Courier New"/>
              </a:rPr>
              <a:t>population</a:t>
            </a:r>
            <a:endParaRPr sz="1400">
              <a:latin typeface="Courier New"/>
              <a:cs typeface="Courier New"/>
            </a:endParaRPr>
          </a:p>
        </p:txBody>
      </p:sp>
      <p:sp>
        <p:nvSpPr>
          <p:cNvPr id="4" name="object 4"/>
          <p:cNvSpPr txBox="1"/>
          <p:nvPr/>
        </p:nvSpPr>
        <p:spPr>
          <a:xfrm>
            <a:off x="495814"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5" name="object 5"/>
          <p:cNvSpPr txBox="1">
            <a:spLocks noGrp="1"/>
          </p:cNvSpPr>
          <p:nvPr>
            <p:ph type="dt" sz="half" idx="6"/>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dirty="0"/>
              <a:t>1</a:t>
            </a:r>
            <a:r>
              <a:rPr spc="-5" dirty="0"/>
              <a:t> </a:t>
            </a:r>
            <a:r>
              <a:rPr spc="-50" dirty="0"/>
              <a:t>1</a:t>
            </a:r>
          </a:p>
        </p:txBody>
      </p:sp>
      <p:sp>
        <p:nvSpPr>
          <p:cNvPr id="6" name="object 6"/>
          <p:cNvSpPr txBox="1">
            <a:spLocks noGrp="1"/>
          </p:cNvSpPr>
          <p:nvPr>
            <p:ph type="ftr" sz="quarter" idx="5"/>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spc="-50" dirty="0"/>
              <a:t>1</a:t>
            </a:r>
          </a:p>
        </p:txBody>
      </p:sp>
      <p:sp>
        <p:nvSpPr>
          <p:cNvPr id="7" name="object 7"/>
          <p:cNvSpPr txBox="1"/>
          <p:nvPr/>
        </p:nvSpPr>
        <p:spPr>
          <a:xfrm>
            <a:off x="2324615" y="4751885"/>
            <a:ext cx="1016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8" name="object 8"/>
          <p:cNvSpPr txBox="1"/>
          <p:nvPr/>
        </p:nvSpPr>
        <p:spPr>
          <a:xfrm>
            <a:off x="35438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9" name="object 9"/>
          <p:cNvSpPr txBox="1"/>
          <p:nvPr/>
        </p:nvSpPr>
        <p:spPr>
          <a:xfrm>
            <a:off x="4001015" y="4751885"/>
            <a:ext cx="7112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0" name="object 10"/>
          <p:cNvSpPr txBox="1"/>
          <p:nvPr/>
        </p:nvSpPr>
        <p:spPr>
          <a:xfrm>
            <a:off x="4915415" y="4751885"/>
            <a:ext cx="4064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1" name="object 11"/>
          <p:cNvSpPr txBox="1"/>
          <p:nvPr/>
        </p:nvSpPr>
        <p:spPr>
          <a:xfrm>
            <a:off x="55250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2" name="object 12"/>
          <p:cNvSpPr txBox="1"/>
          <p:nvPr/>
        </p:nvSpPr>
        <p:spPr>
          <a:xfrm>
            <a:off x="59822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3" name="object 13"/>
          <p:cNvSpPr txBox="1"/>
          <p:nvPr/>
        </p:nvSpPr>
        <p:spPr>
          <a:xfrm>
            <a:off x="70490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4" name="object 14"/>
          <p:cNvSpPr txBox="1"/>
          <p:nvPr/>
        </p:nvSpPr>
        <p:spPr>
          <a:xfrm>
            <a:off x="8115815"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3024" y="630054"/>
            <a:ext cx="2082800" cy="254000"/>
          </a:xfrm>
          <a:prstGeom prst="rect">
            <a:avLst/>
          </a:prstGeom>
        </p:spPr>
        <p:txBody>
          <a:bodyPr vert="horz" wrap="square" lIns="0" tIns="12700" rIns="0" bIns="0" rtlCol="0">
            <a:spAutoFit/>
          </a:bodyPr>
          <a:lstStyle/>
          <a:p>
            <a:pPr marL="12700">
              <a:lnSpc>
                <a:spcPct val="100000"/>
              </a:lnSpc>
              <a:spcBef>
                <a:spcPts val="100"/>
              </a:spcBef>
            </a:pPr>
            <a:r>
              <a:rPr dirty="0">
                <a:solidFill>
                  <a:srgbClr val="94EE6B"/>
                </a:solidFill>
              </a:rPr>
              <a:t>SIGNIFICANCE</a:t>
            </a:r>
            <a:r>
              <a:rPr spc="-5" dirty="0">
                <a:solidFill>
                  <a:srgbClr val="94EE6B"/>
                </a:solidFill>
              </a:rPr>
              <a:t> </a:t>
            </a:r>
            <a:r>
              <a:rPr spc="-10" dirty="0">
                <a:solidFill>
                  <a:srgbClr val="94EE6B"/>
                </a:solidFill>
              </a:rPr>
              <a:t>LEVEL</a:t>
            </a:r>
          </a:p>
        </p:txBody>
      </p:sp>
      <p:sp>
        <p:nvSpPr>
          <p:cNvPr id="5" name="object 5"/>
          <p:cNvSpPr txBox="1"/>
          <p:nvPr/>
        </p:nvSpPr>
        <p:spPr>
          <a:xfrm>
            <a:off x="495814"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6" name="object 6"/>
          <p:cNvSpPr txBox="1">
            <a:spLocks noGrp="1"/>
          </p:cNvSpPr>
          <p:nvPr>
            <p:ph type="dt" sz="half" idx="6"/>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dirty="0"/>
              <a:t>1</a:t>
            </a:r>
            <a:r>
              <a:rPr spc="-5" dirty="0"/>
              <a:t> </a:t>
            </a:r>
            <a:r>
              <a:rPr spc="-50" dirty="0"/>
              <a:t>1</a:t>
            </a:r>
          </a:p>
        </p:txBody>
      </p:sp>
      <p:sp>
        <p:nvSpPr>
          <p:cNvPr id="7" name="object 7"/>
          <p:cNvSpPr txBox="1">
            <a:spLocks noGrp="1"/>
          </p:cNvSpPr>
          <p:nvPr>
            <p:ph type="ftr" sz="quarter" idx="5"/>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spc="-50" dirty="0"/>
              <a:t>1</a:t>
            </a:r>
          </a:p>
        </p:txBody>
      </p:sp>
      <p:sp>
        <p:nvSpPr>
          <p:cNvPr id="8" name="object 8"/>
          <p:cNvSpPr txBox="1"/>
          <p:nvPr/>
        </p:nvSpPr>
        <p:spPr>
          <a:xfrm>
            <a:off x="2324615" y="4751885"/>
            <a:ext cx="1016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9" name="object 9"/>
          <p:cNvSpPr txBox="1"/>
          <p:nvPr/>
        </p:nvSpPr>
        <p:spPr>
          <a:xfrm>
            <a:off x="35438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0" name="object 10"/>
          <p:cNvSpPr txBox="1"/>
          <p:nvPr/>
        </p:nvSpPr>
        <p:spPr>
          <a:xfrm>
            <a:off x="4001015" y="4751885"/>
            <a:ext cx="7112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1" name="object 11"/>
          <p:cNvSpPr txBox="1"/>
          <p:nvPr/>
        </p:nvSpPr>
        <p:spPr>
          <a:xfrm>
            <a:off x="4915415" y="4751885"/>
            <a:ext cx="4064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2" name="object 12"/>
          <p:cNvSpPr txBox="1"/>
          <p:nvPr/>
        </p:nvSpPr>
        <p:spPr>
          <a:xfrm>
            <a:off x="55250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3" name="object 13"/>
          <p:cNvSpPr txBox="1"/>
          <p:nvPr/>
        </p:nvSpPr>
        <p:spPr>
          <a:xfrm>
            <a:off x="59822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4" name="object 14"/>
          <p:cNvSpPr txBox="1"/>
          <p:nvPr/>
        </p:nvSpPr>
        <p:spPr>
          <a:xfrm>
            <a:off x="70490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5" name="object 15"/>
          <p:cNvSpPr txBox="1"/>
          <p:nvPr/>
        </p:nvSpPr>
        <p:spPr>
          <a:xfrm>
            <a:off x="8115815"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3" name="object 3"/>
          <p:cNvSpPr txBox="1"/>
          <p:nvPr/>
        </p:nvSpPr>
        <p:spPr>
          <a:xfrm>
            <a:off x="793024" y="860178"/>
            <a:ext cx="7523480" cy="2494280"/>
          </a:xfrm>
          <a:prstGeom prst="rect">
            <a:avLst/>
          </a:prstGeom>
        </p:spPr>
        <p:txBody>
          <a:bodyPr vert="horz" wrap="square" lIns="0" tIns="12700" rIns="0" bIns="0" rtlCol="0">
            <a:spAutoFit/>
          </a:bodyPr>
          <a:lstStyle/>
          <a:p>
            <a:pPr marL="469900" marR="5080" indent="-320040">
              <a:lnSpc>
                <a:spcPct val="100000"/>
              </a:lnSpc>
              <a:spcBef>
                <a:spcPts val="100"/>
              </a:spcBef>
              <a:buChar char="-"/>
              <a:tabLst>
                <a:tab pos="469900" algn="l"/>
              </a:tabLst>
            </a:pPr>
            <a:r>
              <a:rPr sz="1200" dirty="0">
                <a:solidFill>
                  <a:srgbClr val="FFFFFF"/>
                </a:solidFill>
                <a:latin typeface="Courier New"/>
                <a:cs typeface="Courier New"/>
              </a:rPr>
              <a:t>The</a:t>
            </a:r>
            <a:r>
              <a:rPr sz="1200" spc="-45" dirty="0">
                <a:solidFill>
                  <a:srgbClr val="FFFFFF"/>
                </a:solidFill>
                <a:latin typeface="Courier New"/>
                <a:cs typeface="Courier New"/>
              </a:rPr>
              <a:t> </a:t>
            </a:r>
            <a:r>
              <a:rPr sz="1200" dirty="0">
                <a:solidFill>
                  <a:srgbClr val="FFFFFF"/>
                </a:solidFill>
                <a:latin typeface="Courier New"/>
                <a:cs typeface="Courier New"/>
              </a:rPr>
              <a:t>significance</a:t>
            </a:r>
            <a:r>
              <a:rPr sz="1200" spc="-40" dirty="0">
                <a:solidFill>
                  <a:srgbClr val="FFFFFF"/>
                </a:solidFill>
                <a:latin typeface="Courier New"/>
                <a:cs typeface="Courier New"/>
              </a:rPr>
              <a:t> </a:t>
            </a:r>
            <a:r>
              <a:rPr sz="1200" dirty="0">
                <a:solidFill>
                  <a:srgbClr val="FFFFFF"/>
                </a:solidFill>
                <a:latin typeface="Courier New"/>
                <a:cs typeface="Courier New"/>
              </a:rPr>
              <a:t>level,</a:t>
            </a:r>
            <a:r>
              <a:rPr sz="1200" spc="-40" dirty="0">
                <a:solidFill>
                  <a:srgbClr val="FFFFFF"/>
                </a:solidFill>
                <a:latin typeface="Courier New"/>
                <a:cs typeface="Courier New"/>
              </a:rPr>
              <a:t> </a:t>
            </a:r>
            <a:r>
              <a:rPr sz="1200" dirty="0">
                <a:solidFill>
                  <a:srgbClr val="FFFFFF"/>
                </a:solidFill>
                <a:latin typeface="Courier New"/>
                <a:cs typeface="Courier New"/>
              </a:rPr>
              <a:t>also</a:t>
            </a:r>
            <a:r>
              <a:rPr sz="1200" spc="-40" dirty="0">
                <a:solidFill>
                  <a:srgbClr val="FFFFFF"/>
                </a:solidFill>
                <a:latin typeface="Courier New"/>
                <a:cs typeface="Courier New"/>
              </a:rPr>
              <a:t> </a:t>
            </a:r>
            <a:r>
              <a:rPr sz="1200" dirty="0">
                <a:solidFill>
                  <a:srgbClr val="FFFFFF"/>
                </a:solidFill>
                <a:latin typeface="Courier New"/>
                <a:cs typeface="Courier New"/>
              </a:rPr>
              <a:t>denoted</a:t>
            </a:r>
            <a:r>
              <a:rPr sz="1200" spc="-40" dirty="0">
                <a:solidFill>
                  <a:srgbClr val="FFFFFF"/>
                </a:solidFill>
                <a:latin typeface="Courier New"/>
                <a:cs typeface="Courier New"/>
              </a:rPr>
              <a:t> </a:t>
            </a:r>
            <a:r>
              <a:rPr sz="1200" dirty="0">
                <a:solidFill>
                  <a:srgbClr val="FFFFFF"/>
                </a:solidFill>
                <a:latin typeface="Courier New"/>
                <a:cs typeface="Courier New"/>
              </a:rPr>
              <a:t>as</a:t>
            </a:r>
            <a:r>
              <a:rPr sz="1200" spc="-40" dirty="0">
                <a:solidFill>
                  <a:srgbClr val="FFFFFF"/>
                </a:solidFill>
                <a:latin typeface="Courier New"/>
                <a:cs typeface="Courier New"/>
              </a:rPr>
              <a:t> </a:t>
            </a:r>
            <a:r>
              <a:rPr sz="1200" dirty="0">
                <a:solidFill>
                  <a:srgbClr val="FFFFFF"/>
                </a:solidFill>
                <a:latin typeface="Courier New"/>
                <a:cs typeface="Courier New"/>
              </a:rPr>
              <a:t>alpha</a:t>
            </a:r>
            <a:r>
              <a:rPr sz="1200" spc="-40" dirty="0">
                <a:solidFill>
                  <a:srgbClr val="FFFFFF"/>
                </a:solidFill>
                <a:latin typeface="Courier New"/>
                <a:cs typeface="Courier New"/>
              </a:rPr>
              <a:t> </a:t>
            </a:r>
            <a:r>
              <a:rPr sz="1200" dirty="0">
                <a:solidFill>
                  <a:srgbClr val="FFFFFF"/>
                </a:solidFill>
                <a:latin typeface="Courier New"/>
                <a:cs typeface="Courier New"/>
              </a:rPr>
              <a:t>or</a:t>
            </a:r>
            <a:r>
              <a:rPr sz="1200" spc="-45" dirty="0">
                <a:solidFill>
                  <a:srgbClr val="FFFFFF"/>
                </a:solidFill>
                <a:latin typeface="Courier New"/>
                <a:cs typeface="Courier New"/>
              </a:rPr>
              <a:t> </a:t>
            </a:r>
            <a:r>
              <a:rPr sz="1200" dirty="0">
                <a:solidFill>
                  <a:srgbClr val="FFFFFF"/>
                </a:solidFill>
                <a:latin typeface="Courier New"/>
                <a:cs typeface="Courier New"/>
              </a:rPr>
              <a:t>α,</a:t>
            </a:r>
            <a:r>
              <a:rPr sz="1200" spc="-40" dirty="0">
                <a:solidFill>
                  <a:srgbClr val="FFFFFF"/>
                </a:solidFill>
                <a:latin typeface="Courier New"/>
                <a:cs typeface="Courier New"/>
              </a:rPr>
              <a:t> </a:t>
            </a:r>
            <a:r>
              <a:rPr sz="1200" dirty="0">
                <a:solidFill>
                  <a:srgbClr val="FFFFFF"/>
                </a:solidFill>
                <a:latin typeface="Courier New"/>
                <a:cs typeface="Courier New"/>
              </a:rPr>
              <a:t>is</a:t>
            </a:r>
            <a:r>
              <a:rPr sz="1200" spc="-40" dirty="0">
                <a:solidFill>
                  <a:srgbClr val="FFFFFF"/>
                </a:solidFill>
                <a:latin typeface="Courier New"/>
                <a:cs typeface="Courier New"/>
              </a:rPr>
              <a:t> </a:t>
            </a:r>
            <a:r>
              <a:rPr sz="1200" dirty="0">
                <a:solidFill>
                  <a:srgbClr val="FFFFFF"/>
                </a:solidFill>
                <a:latin typeface="Courier New"/>
                <a:cs typeface="Courier New"/>
              </a:rPr>
              <a:t>the</a:t>
            </a:r>
            <a:r>
              <a:rPr sz="1200" spc="-40" dirty="0">
                <a:solidFill>
                  <a:srgbClr val="FFFFFF"/>
                </a:solidFill>
                <a:latin typeface="Courier New"/>
                <a:cs typeface="Courier New"/>
              </a:rPr>
              <a:t> </a:t>
            </a:r>
            <a:r>
              <a:rPr sz="1200" dirty="0">
                <a:solidFill>
                  <a:srgbClr val="FFFFFF"/>
                </a:solidFill>
                <a:latin typeface="Courier New"/>
                <a:cs typeface="Courier New"/>
              </a:rPr>
              <a:t>probability</a:t>
            </a:r>
            <a:r>
              <a:rPr sz="1200" spc="-40" dirty="0">
                <a:solidFill>
                  <a:srgbClr val="FFFFFF"/>
                </a:solidFill>
                <a:latin typeface="Courier New"/>
                <a:cs typeface="Courier New"/>
              </a:rPr>
              <a:t> </a:t>
            </a:r>
            <a:r>
              <a:rPr sz="1200" spc="-25" dirty="0">
                <a:solidFill>
                  <a:srgbClr val="FFFFFF"/>
                </a:solidFill>
                <a:latin typeface="Courier New"/>
                <a:cs typeface="Courier New"/>
              </a:rPr>
              <a:t>of </a:t>
            </a:r>
            <a:r>
              <a:rPr sz="1200" dirty="0">
                <a:solidFill>
                  <a:srgbClr val="FFFFFF"/>
                </a:solidFill>
                <a:latin typeface="Courier New"/>
                <a:cs typeface="Courier New"/>
              </a:rPr>
              <a:t>rejecting</a:t>
            </a:r>
            <a:r>
              <a:rPr sz="1200" spc="-40" dirty="0">
                <a:solidFill>
                  <a:srgbClr val="FFFFFF"/>
                </a:solidFill>
                <a:latin typeface="Courier New"/>
                <a:cs typeface="Courier New"/>
              </a:rPr>
              <a:t> </a:t>
            </a:r>
            <a:r>
              <a:rPr sz="1200" dirty="0">
                <a:solidFill>
                  <a:srgbClr val="FFFFFF"/>
                </a:solidFill>
                <a:latin typeface="Courier New"/>
                <a:cs typeface="Courier New"/>
              </a:rPr>
              <a:t>the</a:t>
            </a:r>
            <a:r>
              <a:rPr sz="1200" spc="-40" dirty="0">
                <a:solidFill>
                  <a:srgbClr val="FFFFFF"/>
                </a:solidFill>
                <a:latin typeface="Courier New"/>
                <a:cs typeface="Courier New"/>
              </a:rPr>
              <a:t> </a:t>
            </a:r>
            <a:r>
              <a:rPr sz="1200" dirty="0">
                <a:solidFill>
                  <a:srgbClr val="FFFFFF"/>
                </a:solidFill>
                <a:latin typeface="Courier New"/>
                <a:cs typeface="Courier New"/>
              </a:rPr>
              <a:t>null</a:t>
            </a:r>
            <a:r>
              <a:rPr sz="1200" spc="-40" dirty="0">
                <a:solidFill>
                  <a:srgbClr val="FFFFFF"/>
                </a:solidFill>
                <a:latin typeface="Courier New"/>
                <a:cs typeface="Courier New"/>
              </a:rPr>
              <a:t> </a:t>
            </a:r>
            <a:r>
              <a:rPr sz="1200" dirty="0">
                <a:solidFill>
                  <a:srgbClr val="FFFFFF"/>
                </a:solidFill>
                <a:latin typeface="Courier New"/>
                <a:cs typeface="Courier New"/>
              </a:rPr>
              <a:t>hypothesis</a:t>
            </a:r>
            <a:r>
              <a:rPr sz="1200" spc="-35" dirty="0">
                <a:solidFill>
                  <a:srgbClr val="FFFFFF"/>
                </a:solidFill>
                <a:latin typeface="Courier New"/>
                <a:cs typeface="Courier New"/>
              </a:rPr>
              <a:t> </a:t>
            </a:r>
            <a:r>
              <a:rPr sz="1200" dirty="0">
                <a:solidFill>
                  <a:srgbClr val="FFFFFF"/>
                </a:solidFill>
                <a:latin typeface="Courier New"/>
                <a:cs typeface="Courier New"/>
              </a:rPr>
              <a:t>when</a:t>
            </a:r>
            <a:r>
              <a:rPr sz="1200" spc="-40" dirty="0">
                <a:solidFill>
                  <a:srgbClr val="FFFFFF"/>
                </a:solidFill>
                <a:latin typeface="Courier New"/>
                <a:cs typeface="Courier New"/>
              </a:rPr>
              <a:t> </a:t>
            </a:r>
            <a:r>
              <a:rPr sz="1200" dirty="0">
                <a:solidFill>
                  <a:srgbClr val="FFFFFF"/>
                </a:solidFill>
                <a:latin typeface="Courier New"/>
                <a:cs typeface="Courier New"/>
              </a:rPr>
              <a:t>it</a:t>
            </a:r>
            <a:r>
              <a:rPr sz="1200" spc="-40" dirty="0">
                <a:solidFill>
                  <a:srgbClr val="FFFFFF"/>
                </a:solidFill>
                <a:latin typeface="Courier New"/>
                <a:cs typeface="Courier New"/>
              </a:rPr>
              <a:t> </a:t>
            </a:r>
            <a:r>
              <a:rPr sz="1200" dirty="0">
                <a:solidFill>
                  <a:srgbClr val="FFFFFF"/>
                </a:solidFill>
                <a:latin typeface="Courier New"/>
                <a:cs typeface="Courier New"/>
              </a:rPr>
              <a:t>is</a:t>
            </a:r>
            <a:r>
              <a:rPr sz="1200" spc="-40" dirty="0">
                <a:solidFill>
                  <a:srgbClr val="FFFFFF"/>
                </a:solidFill>
                <a:latin typeface="Courier New"/>
                <a:cs typeface="Courier New"/>
              </a:rPr>
              <a:t> </a:t>
            </a:r>
            <a:r>
              <a:rPr sz="1200" dirty="0">
                <a:solidFill>
                  <a:srgbClr val="FFFFFF"/>
                </a:solidFill>
                <a:latin typeface="Courier New"/>
                <a:cs typeface="Courier New"/>
              </a:rPr>
              <a:t>true.</a:t>
            </a:r>
            <a:r>
              <a:rPr sz="1200" spc="-35" dirty="0">
                <a:solidFill>
                  <a:srgbClr val="FFFFFF"/>
                </a:solidFill>
                <a:latin typeface="Courier New"/>
                <a:cs typeface="Courier New"/>
              </a:rPr>
              <a:t> </a:t>
            </a:r>
            <a:r>
              <a:rPr sz="1200" dirty="0">
                <a:solidFill>
                  <a:srgbClr val="FFFFFF"/>
                </a:solidFill>
                <a:latin typeface="Courier New"/>
                <a:cs typeface="Courier New"/>
              </a:rPr>
              <a:t>For</a:t>
            </a:r>
            <a:r>
              <a:rPr sz="1200" spc="-40" dirty="0">
                <a:solidFill>
                  <a:srgbClr val="FFFFFF"/>
                </a:solidFill>
                <a:latin typeface="Courier New"/>
                <a:cs typeface="Courier New"/>
              </a:rPr>
              <a:t> </a:t>
            </a:r>
            <a:r>
              <a:rPr sz="1200" dirty="0">
                <a:solidFill>
                  <a:srgbClr val="FFFFFF"/>
                </a:solidFill>
                <a:latin typeface="Courier New"/>
                <a:cs typeface="Courier New"/>
              </a:rPr>
              <a:t>example,</a:t>
            </a:r>
            <a:r>
              <a:rPr sz="1200" spc="-40" dirty="0">
                <a:solidFill>
                  <a:srgbClr val="FFFFFF"/>
                </a:solidFill>
                <a:latin typeface="Courier New"/>
                <a:cs typeface="Courier New"/>
              </a:rPr>
              <a:t> </a:t>
            </a:r>
            <a:r>
              <a:rPr sz="1200" dirty="0">
                <a:solidFill>
                  <a:srgbClr val="FFFFFF"/>
                </a:solidFill>
                <a:latin typeface="Courier New"/>
                <a:cs typeface="Courier New"/>
              </a:rPr>
              <a:t>a</a:t>
            </a:r>
            <a:r>
              <a:rPr sz="1200" spc="-35" dirty="0">
                <a:solidFill>
                  <a:srgbClr val="FFFFFF"/>
                </a:solidFill>
                <a:latin typeface="Courier New"/>
                <a:cs typeface="Courier New"/>
              </a:rPr>
              <a:t> </a:t>
            </a:r>
            <a:r>
              <a:rPr sz="1200" spc="-10" dirty="0">
                <a:solidFill>
                  <a:srgbClr val="FFFFFF"/>
                </a:solidFill>
                <a:latin typeface="Courier New"/>
                <a:cs typeface="Courier New"/>
              </a:rPr>
              <a:t>significance </a:t>
            </a:r>
            <a:r>
              <a:rPr sz="1200" dirty="0">
                <a:solidFill>
                  <a:srgbClr val="FFFFFF"/>
                </a:solidFill>
                <a:latin typeface="Courier New"/>
                <a:cs typeface="Courier New"/>
              </a:rPr>
              <a:t>level</a:t>
            </a:r>
            <a:r>
              <a:rPr sz="1200" spc="-50" dirty="0">
                <a:solidFill>
                  <a:srgbClr val="FFFFFF"/>
                </a:solidFill>
                <a:latin typeface="Courier New"/>
                <a:cs typeface="Courier New"/>
              </a:rPr>
              <a:t> </a:t>
            </a:r>
            <a:r>
              <a:rPr sz="1200" dirty="0">
                <a:solidFill>
                  <a:srgbClr val="FFFFFF"/>
                </a:solidFill>
                <a:latin typeface="Courier New"/>
                <a:cs typeface="Courier New"/>
              </a:rPr>
              <a:t>of</a:t>
            </a:r>
            <a:r>
              <a:rPr sz="1200" spc="-40" dirty="0">
                <a:solidFill>
                  <a:srgbClr val="FFFFFF"/>
                </a:solidFill>
                <a:latin typeface="Courier New"/>
                <a:cs typeface="Courier New"/>
              </a:rPr>
              <a:t> </a:t>
            </a:r>
            <a:r>
              <a:rPr sz="1200" dirty="0">
                <a:solidFill>
                  <a:srgbClr val="FFFFFF"/>
                </a:solidFill>
                <a:latin typeface="Courier New"/>
                <a:cs typeface="Courier New"/>
              </a:rPr>
              <a:t>0.05</a:t>
            </a:r>
            <a:r>
              <a:rPr sz="1200" spc="-40" dirty="0">
                <a:solidFill>
                  <a:srgbClr val="FFFFFF"/>
                </a:solidFill>
                <a:latin typeface="Courier New"/>
                <a:cs typeface="Courier New"/>
              </a:rPr>
              <a:t> </a:t>
            </a:r>
            <a:r>
              <a:rPr sz="1200" dirty="0">
                <a:solidFill>
                  <a:srgbClr val="FFFFFF"/>
                </a:solidFill>
                <a:latin typeface="Courier New"/>
                <a:cs typeface="Courier New"/>
              </a:rPr>
              <a:t>indicates</a:t>
            </a:r>
            <a:r>
              <a:rPr sz="1200" spc="-35" dirty="0">
                <a:solidFill>
                  <a:srgbClr val="FFFFFF"/>
                </a:solidFill>
                <a:latin typeface="Courier New"/>
                <a:cs typeface="Courier New"/>
              </a:rPr>
              <a:t> </a:t>
            </a:r>
            <a:r>
              <a:rPr sz="1200" dirty="0">
                <a:solidFill>
                  <a:srgbClr val="FFFFFF"/>
                </a:solidFill>
                <a:latin typeface="Courier New"/>
                <a:cs typeface="Courier New"/>
              </a:rPr>
              <a:t>a</a:t>
            </a:r>
            <a:r>
              <a:rPr sz="1200" spc="-40" dirty="0">
                <a:solidFill>
                  <a:srgbClr val="FFFFFF"/>
                </a:solidFill>
                <a:latin typeface="Courier New"/>
                <a:cs typeface="Courier New"/>
              </a:rPr>
              <a:t> </a:t>
            </a:r>
            <a:r>
              <a:rPr sz="1200" dirty="0">
                <a:solidFill>
                  <a:srgbClr val="FFFFFF"/>
                </a:solidFill>
                <a:latin typeface="Courier New"/>
                <a:cs typeface="Courier New"/>
              </a:rPr>
              <a:t>5%</a:t>
            </a:r>
            <a:r>
              <a:rPr sz="1200" spc="-40" dirty="0">
                <a:solidFill>
                  <a:srgbClr val="FFFFFF"/>
                </a:solidFill>
                <a:latin typeface="Courier New"/>
                <a:cs typeface="Courier New"/>
              </a:rPr>
              <a:t> </a:t>
            </a:r>
            <a:r>
              <a:rPr sz="1200" dirty="0">
                <a:solidFill>
                  <a:srgbClr val="FFFFFF"/>
                </a:solidFill>
                <a:latin typeface="Courier New"/>
                <a:cs typeface="Courier New"/>
              </a:rPr>
              <a:t>risk</a:t>
            </a:r>
            <a:r>
              <a:rPr sz="1200" spc="-35" dirty="0">
                <a:solidFill>
                  <a:srgbClr val="FFFFFF"/>
                </a:solidFill>
                <a:latin typeface="Courier New"/>
                <a:cs typeface="Courier New"/>
              </a:rPr>
              <a:t> </a:t>
            </a:r>
            <a:r>
              <a:rPr sz="1200" dirty="0">
                <a:solidFill>
                  <a:srgbClr val="FFFFFF"/>
                </a:solidFill>
                <a:latin typeface="Courier New"/>
                <a:cs typeface="Courier New"/>
              </a:rPr>
              <a:t>of</a:t>
            </a:r>
            <a:r>
              <a:rPr sz="1200" spc="-40" dirty="0">
                <a:solidFill>
                  <a:srgbClr val="FFFFFF"/>
                </a:solidFill>
                <a:latin typeface="Courier New"/>
                <a:cs typeface="Courier New"/>
              </a:rPr>
              <a:t> </a:t>
            </a:r>
            <a:r>
              <a:rPr sz="1200" dirty="0">
                <a:solidFill>
                  <a:srgbClr val="FFFFFF"/>
                </a:solidFill>
                <a:latin typeface="Courier New"/>
                <a:cs typeface="Courier New"/>
              </a:rPr>
              <a:t>concluding</a:t>
            </a:r>
            <a:r>
              <a:rPr sz="1200" spc="-40" dirty="0">
                <a:solidFill>
                  <a:srgbClr val="FFFFFF"/>
                </a:solidFill>
                <a:latin typeface="Courier New"/>
                <a:cs typeface="Courier New"/>
              </a:rPr>
              <a:t> </a:t>
            </a:r>
            <a:r>
              <a:rPr sz="1200" dirty="0">
                <a:solidFill>
                  <a:srgbClr val="FFFFFF"/>
                </a:solidFill>
                <a:latin typeface="Courier New"/>
                <a:cs typeface="Courier New"/>
              </a:rPr>
              <a:t>that</a:t>
            </a:r>
            <a:r>
              <a:rPr sz="1200" spc="-35" dirty="0">
                <a:solidFill>
                  <a:srgbClr val="FFFFFF"/>
                </a:solidFill>
                <a:latin typeface="Courier New"/>
                <a:cs typeface="Courier New"/>
              </a:rPr>
              <a:t> </a:t>
            </a:r>
            <a:r>
              <a:rPr sz="1200" dirty="0">
                <a:solidFill>
                  <a:srgbClr val="FFFFFF"/>
                </a:solidFill>
                <a:latin typeface="Courier New"/>
                <a:cs typeface="Courier New"/>
              </a:rPr>
              <a:t>a</a:t>
            </a:r>
            <a:r>
              <a:rPr sz="1200" spc="-40" dirty="0">
                <a:solidFill>
                  <a:srgbClr val="FFFFFF"/>
                </a:solidFill>
                <a:latin typeface="Courier New"/>
                <a:cs typeface="Courier New"/>
              </a:rPr>
              <a:t> </a:t>
            </a:r>
            <a:r>
              <a:rPr sz="1200" dirty="0">
                <a:solidFill>
                  <a:srgbClr val="FFFFFF"/>
                </a:solidFill>
                <a:latin typeface="Courier New"/>
                <a:cs typeface="Courier New"/>
              </a:rPr>
              <a:t>difference</a:t>
            </a:r>
            <a:r>
              <a:rPr sz="1200" spc="-40" dirty="0">
                <a:solidFill>
                  <a:srgbClr val="FFFFFF"/>
                </a:solidFill>
                <a:latin typeface="Courier New"/>
                <a:cs typeface="Courier New"/>
              </a:rPr>
              <a:t> </a:t>
            </a:r>
            <a:r>
              <a:rPr sz="1200" dirty="0">
                <a:solidFill>
                  <a:srgbClr val="FFFFFF"/>
                </a:solidFill>
                <a:latin typeface="Courier New"/>
                <a:cs typeface="Courier New"/>
              </a:rPr>
              <a:t>exists</a:t>
            </a:r>
            <a:r>
              <a:rPr sz="1200" spc="-35" dirty="0">
                <a:solidFill>
                  <a:srgbClr val="FFFFFF"/>
                </a:solidFill>
                <a:latin typeface="Courier New"/>
                <a:cs typeface="Courier New"/>
              </a:rPr>
              <a:t> </a:t>
            </a:r>
            <a:r>
              <a:rPr sz="1200" spc="-20" dirty="0">
                <a:solidFill>
                  <a:srgbClr val="FFFFFF"/>
                </a:solidFill>
                <a:latin typeface="Courier New"/>
                <a:cs typeface="Courier New"/>
              </a:rPr>
              <a:t>when </a:t>
            </a:r>
            <a:r>
              <a:rPr sz="1200" dirty="0">
                <a:solidFill>
                  <a:srgbClr val="FFFFFF"/>
                </a:solidFill>
                <a:latin typeface="Courier New"/>
                <a:cs typeface="Courier New"/>
              </a:rPr>
              <a:t>there</a:t>
            </a:r>
            <a:r>
              <a:rPr sz="1200" spc="-35" dirty="0">
                <a:solidFill>
                  <a:srgbClr val="FFFFFF"/>
                </a:solidFill>
                <a:latin typeface="Courier New"/>
                <a:cs typeface="Courier New"/>
              </a:rPr>
              <a:t> </a:t>
            </a:r>
            <a:r>
              <a:rPr sz="1200" dirty="0">
                <a:solidFill>
                  <a:srgbClr val="FFFFFF"/>
                </a:solidFill>
                <a:latin typeface="Courier New"/>
                <a:cs typeface="Courier New"/>
              </a:rPr>
              <a:t>is</a:t>
            </a:r>
            <a:r>
              <a:rPr sz="1200" spc="-30" dirty="0">
                <a:solidFill>
                  <a:srgbClr val="FFFFFF"/>
                </a:solidFill>
                <a:latin typeface="Courier New"/>
                <a:cs typeface="Courier New"/>
              </a:rPr>
              <a:t> </a:t>
            </a:r>
            <a:r>
              <a:rPr sz="1200" dirty="0">
                <a:solidFill>
                  <a:srgbClr val="FFFFFF"/>
                </a:solidFill>
                <a:latin typeface="Courier New"/>
                <a:cs typeface="Courier New"/>
              </a:rPr>
              <a:t>no</a:t>
            </a:r>
            <a:r>
              <a:rPr sz="1200" spc="-35" dirty="0">
                <a:solidFill>
                  <a:srgbClr val="FFFFFF"/>
                </a:solidFill>
                <a:latin typeface="Courier New"/>
                <a:cs typeface="Courier New"/>
              </a:rPr>
              <a:t> </a:t>
            </a:r>
            <a:r>
              <a:rPr sz="1200" dirty="0">
                <a:solidFill>
                  <a:srgbClr val="FFFFFF"/>
                </a:solidFill>
                <a:latin typeface="Courier New"/>
                <a:cs typeface="Courier New"/>
              </a:rPr>
              <a:t>actual</a:t>
            </a:r>
            <a:r>
              <a:rPr sz="1200" spc="-30" dirty="0">
                <a:solidFill>
                  <a:srgbClr val="FFFFFF"/>
                </a:solidFill>
                <a:latin typeface="Courier New"/>
                <a:cs typeface="Courier New"/>
              </a:rPr>
              <a:t> </a:t>
            </a:r>
            <a:r>
              <a:rPr sz="1200" spc="-10" dirty="0">
                <a:solidFill>
                  <a:srgbClr val="FFFFFF"/>
                </a:solidFill>
                <a:latin typeface="Courier New"/>
                <a:cs typeface="Courier New"/>
              </a:rPr>
              <a:t>difference.</a:t>
            </a:r>
            <a:endParaRPr sz="1200">
              <a:latin typeface="Courier New"/>
              <a:cs typeface="Courier New"/>
            </a:endParaRPr>
          </a:p>
          <a:p>
            <a:pPr marL="469900" marR="370840" indent="-327660">
              <a:lnSpc>
                <a:spcPts val="1460"/>
              </a:lnSpc>
              <a:spcBef>
                <a:spcPts val="125"/>
              </a:spcBef>
              <a:buSzPct val="108333"/>
              <a:buChar char="-"/>
              <a:tabLst>
                <a:tab pos="469900" algn="l"/>
              </a:tabLst>
            </a:pPr>
            <a:r>
              <a:rPr sz="1200" dirty="0">
                <a:solidFill>
                  <a:srgbClr val="FFFFFF"/>
                </a:solidFill>
                <a:latin typeface="Courier New"/>
                <a:cs typeface="Courier New"/>
              </a:rPr>
              <a:t>In</a:t>
            </a:r>
            <a:r>
              <a:rPr sz="1200" spc="-40" dirty="0">
                <a:solidFill>
                  <a:srgbClr val="FFFFFF"/>
                </a:solidFill>
                <a:latin typeface="Courier New"/>
                <a:cs typeface="Courier New"/>
              </a:rPr>
              <a:t> </a:t>
            </a:r>
            <a:r>
              <a:rPr sz="1200" dirty="0">
                <a:solidFill>
                  <a:srgbClr val="FFFFFF"/>
                </a:solidFill>
                <a:latin typeface="Courier New"/>
                <a:cs typeface="Courier New"/>
              </a:rPr>
              <a:t>practice,</a:t>
            </a:r>
            <a:r>
              <a:rPr sz="1200" spc="-40" dirty="0">
                <a:solidFill>
                  <a:srgbClr val="FFFFFF"/>
                </a:solidFill>
                <a:latin typeface="Courier New"/>
                <a:cs typeface="Courier New"/>
              </a:rPr>
              <a:t> </a:t>
            </a:r>
            <a:r>
              <a:rPr sz="1200" dirty="0">
                <a:solidFill>
                  <a:srgbClr val="FFFFFF"/>
                </a:solidFill>
                <a:latin typeface="Courier New"/>
                <a:cs typeface="Courier New"/>
              </a:rPr>
              <a:t>the</a:t>
            </a:r>
            <a:r>
              <a:rPr sz="1200" spc="-40" dirty="0">
                <a:solidFill>
                  <a:srgbClr val="FFFFFF"/>
                </a:solidFill>
                <a:latin typeface="Courier New"/>
                <a:cs typeface="Courier New"/>
              </a:rPr>
              <a:t> </a:t>
            </a:r>
            <a:r>
              <a:rPr sz="1200" dirty="0">
                <a:solidFill>
                  <a:srgbClr val="FFFFFF"/>
                </a:solidFill>
                <a:latin typeface="Courier New"/>
                <a:cs typeface="Courier New"/>
              </a:rPr>
              <a:t>most</a:t>
            </a:r>
            <a:r>
              <a:rPr sz="1200" spc="-40" dirty="0">
                <a:solidFill>
                  <a:srgbClr val="FFFFFF"/>
                </a:solidFill>
                <a:latin typeface="Courier New"/>
                <a:cs typeface="Courier New"/>
              </a:rPr>
              <a:t> </a:t>
            </a:r>
            <a:r>
              <a:rPr sz="1200" dirty="0">
                <a:solidFill>
                  <a:srgbClr val="FFFFFF"/>
                </a:solidFill>
                <a:latin typeface="Courier New"/>
                <a:cs typeface="Courier New"/>
              </a:rPr>
              <a:t>commonly</a:t>
            </a:r>
            <a:r>
              <a:rPr sz="1200" spc="-40" dirty="0">
                <a:solidFill>
                  <a:srgbClr val="FFFFFF"/>
                </a:solidFill>
                <a:latin typeface="Courier New"/>
                <a:cs typeface="Courier New"/>
              </a:rPr>
              <a:t> </a:t>
            </a:r>
            <a:r>
              <a:rPr sz="1200" dirty="0">
                <a:solidFill>
                  <a:srgbClr val="FFFFFF"/>
                </a:solidFill>
                <a:latin typeface="Courier New"/>
                <a:cs typeface="Courier New"/>
              </a:rPr>
              <a:t>used</a:t>
            </a:r>
            <a:r>
              <a:rPr sz="1200" spc="-40" dirty="0">
                <a:solidFill>
                  <a:srgbClr val="FFFFFF"/>
                </a:solidFill>
                <a:latin typeface="Courier New"/>
                <a:cs typeface="Courier New"/>
              </a:rPr>
              <a:t> </a:t>
            </a:r>
            <a:r>
              <a:rPr sz="1200" dirty="0">
                <a:solidFill>
                  <a:srgbClr val="FFFFFF"/>
                </a:solidFill>
                <a:latin typeface="Courier New"/>
                <a:cs typeface="Courier New"/>
              </a:rPr>
              <a:t>alpha</a:t>
            </a:r>
            <a:r>
              <a:rPr sz="1200" spc="-40" dirty="0">
                <a:solidFill>
                  <a:srgbClr val="FFFFFF"/>
                </a:solidFill>
                <a:latin typeface="Courier New"/>
                <a:cs typeface="Courier New"/>
              </a:rPr>
              <a:t> </a:t>
            </a:r>
            <a:r>
              <a:rPr sz="1200" dirty="0">
                <a:solidFill>
                  <a:srgbClr val="FFFFFF"/>
                </a:solidFill>
                <a:latin typeface="Courier New"/>
                <a:cs typeface="Courier New"/>
              </a:rPr>
              <a:t>values</a:t>
            </a:r>
            <a:r>
              <a:rPr sz="1200" spc="-40" dirty="0">
                <a:solidFill>
                  <a:srgbClr val="FFFFFF"/>
                </a:solidFill>
                <a:latin typeface="Courier New"/>
                <a:cs typeface="Courier New"/>
              </a:rPr>
              <a:t> </a:t>
            </a:r>
            <a:r>
              <a:rPr sz="1200" dirty="0">
                <a:solidFill>
                  <a:srgbClr val="FFFFFF"/>
                </a:solidFill>
                <a:latin typeface="Courier New"/>
                <a:cs typeface="Courier New"/>
              </a:rPr>
              <a:t>are</a:t>
            </a:r>
            <a:r>
              <a:rPr sz="1200" spc="-35" dirty="0">
                <a:solidFill>
                  <a:srgbClr val="FFFFFF"/>
                </a:solidFill>
                <a:latin typeface="Courier New"/>
                <a:cs typeface="Courier New"/>
              </a:rPr>
              <a:t> </a:t>
            </a:r>
            <a:r>
              <a:rPr sz="1200" dirty="0">
                <a:solidFill>
                  <a:srgbClr val="FFFFFF"/>
                </a:solidFill>
                <a:latin typeface="Courier New"/>
                <a:cs typeface="Courier New"/>
              </a:rPr>
              <a:t>0.01,</a:t>
            </a:r>
            <a:r>
              <a:rPr sz="1200" spc="-40" dirty="0">
                <a:solidFill>
                  <a:srgbClr val="FFFFFF"/>
                </a:solidFill>
                <a:latin typeface="Courier New"/>
                <a:cs typeface="Courier New"/>
              </a:rPr>
              <a:t> </a:t>
            </a:r>
            <a:r>
              <a:rPr sz="1200" dirty="0">
                <a:solidFill>
                  <a:srgbClr val="FFFFFF"/>
                </a:solidFill>
                <a:latin typeface="Courier New"/>
                <a:cs typeface="Courier New"/>
              </a:rPr>
              <a:t>0.05,</a:t>
            </a:r>
            <a:r>
              <a:rPr sz="1200" spc="-40" dirty="0">
                <a:solidFill>
                  <a:srgbClr val="FFFFFF"/>
                </a:solidFill>
                <a:latin typeface="Courier New"/>
                <a:cs typeface="Courier New"/>
              </a:rPr>
              <a:t> </a:t>
            </a:r>
            <a:r>
              <a:rPr sz="1200" dirty="0">
                <a:solidFill>
                  <a:srgbClr val="FFFFFF"/>
                </a:solidFill>
                <a:latin typeface="Courier New"/>
                <a:cs typeface="Courier New"/>
              </a:rPr>
              <a:t>and</a:t>
            </a:r>
            <a:r>
              <a:rPr sz="1200" spc="-40" dirty="0">
                <a:solidFill>
                  <a:srgbClr val="FFFFFF"/>
                </a:solidFill>
                <a:latin typeface="Courier New"/>
                <a:cs typeface="Courier New"/>
              </a:rPr>
              <a:t> </a:t>
            </a:r>
            <a:r>
              <a:rPr sz="1200" spc="-20" dirty="0">
                <a:solidFill>
                  <a:srgbClr val="FFFFFF"/>
                </a:solidFill>
                <a:latin typeface="Courier New"/>
                <a:cs typeface="Courier New"/>
              </a:rPr>
              <a:t>0.1, </a:t>
            </a:r>
            <a:r>
              <a:rPr sz="1200" dirty="0">
                <a:solidFill>
                  <a:srgbClr val="FFFFFF"/>
                </a:solidFill>
                <a:latin typeface="Courier New"/>
                <a:cs typeface="Courier New"/>
              </a:rPr>
              <a:t>which</a:t>
            </a:r>
            <a:r>
              <a:rPr sz="1200" spc="-35" dirty="0">
                <a:solidFill>
                  <a:srgbClr val="FFFFFF"/>
                </a:solidFill>
                <a:latin typeface="Courier New"/>
                <a:cs typeface="Courier New"/>
              </a:rPr>
              <a:t> </a:t>
            </a:r>
            <a:r>
              <a:rPr sz="1200" dirty="0">
                <a:solidFill>
                  <a:srgbClr val="FFFFFF"/>
                </a:solidFill>
                <a:latin typeface="Courier New"/>
                <a:cs typeface="Courier New"/>
              </a:rPr>
              <a:t>represent</a:t>
            </a:r>
            <a:r>
              <a:rPr sz="1200" spc="-30" dirty="0">
                <a:solidFill>
                  <a:srgbClr val="FFFFFF"/>
                </a:solidFill>
                <a:latin typeface="Courier New"/>
                <a:cs typeface="Courier New"/>
              </a:rPr>
              <a:t> </a:t>
            </a:r>
            <a:r>
              <a:rPr sz="1200" dirty="0">
                <a:solidFill>
                  <a:srgbClr val="FFFFFF"/>
                </a:solidFill>
                <a:latin typeface="Courier New"/>
                <a:cs typeface="Courier New"/>
              </a:rPr>
              <a:t>a</a:t>
            </a:r>
            <a:r>
              <a:rPr sz="1200" spc="-30" dirty="0">
                <a:solidFill>
                  <a:srgbClr val="FFFFFF"/>
                </a:solidFill>
                <a:latin typeface="Courier New"/>
                <a:cs typeface="Courier New"/>
              </a:rPr>
              <a:t> </a:t>
            </a:r>
            <a:r>
              <a:rPr sz="1200" dirty="0">
                <a:solidFill>
                  <a:srgbClr val="FFFFFF"/>
                </a:solidFill>
                <a:latin typeface="Courier New"/>
                <a:cs typeface="Courier New"/>
              </a:rPr>
              <a:t>1%,</a:t>
            </a:r>
            <a:r>
              <a:rPr sz="1200" spc="-30" dirty="0">
                <a:solidFill>
                  <a:srgbClr val="FFFFFF"/>
                </a:solidFill>
                <a:latin typeface="Courier New"/>
                <a:cs typeface="Courier New"/>
              </a:rPr>
              <a:t> </a:t>
            </a:r>
            <a:r>
              <a:rPr sz="1200" dirty="0">
                <a:solidFill>
                  <a:srgbClr val="FFFFFF"/>
                </a:solidFill>
                <a:latin typeface="Courier New"/>
                <a:cs typeface="Courier New"/>
              </a:rPr>
              <a:t>5%,</a:t>
            </a:r>
            <a:r>
              <a:rPr sz="1200" spc="-35" dirty="0">
                <a:solidFill>
                  <a:srgbClr val="FFFFFF"/>
                </a:solidFill>
                <a:latin typeface="Courier New"/>
                <a:cs typeface="Courier New"/>
              </a:rPr>
              <a:t> </a:t>
            </a:r>
            <a:r>
              <a:rPr sz="1200" dirty="0">
                <a:solidFill>
                  <a:srgbClr val="FFFFFF"/>
                </a:solidFill>
                <a:latin typeface="Courier New"/>
                <a:cs typeface="Courier New"/>
              </a:rPr>
              <a:t>and</a:t>
            </a:r>
            <a:r>
              <a:rPr sz="1200" spc="-30" dirty="0">
                <a:solidFill>
                  <a:srgbClr val="FFFFFF"/>
                </a:solidFill>
                <a:latin typeface="Courier New"/>
                <a:cs typeface="Courier New"/>
              </a:rPr>
              <a:t> </a:t>
            </a:r>
            <a:r>
              <a:rPr sz="1200" dirty="0">
                <a:solidFill>
                  <a:srgbClr val="FFFFFF"/>
                </a:solidFill>
                <a:latin typeface="Courier New"/>
                <a:cs typeface="Courier New"/>
              </a:rPr>
              <a:t>10%</a:t>
            </a:r>
            <a:r>
              <a:rPr sz="1200" spc="-30" dirty="0">
                <a:solidFill>
                  <a:srgbClr val="FFFFFF"/>
                </a:solidFill>
                <a:latin typeface="Courier New"/>
                <a:cs typeface="Courier New"/>
              </a:rPr>
              <a:t> </a:t>
            </a:r>
            <a:r>
              <a:rPr sz="1200" dirty="0">
                <a:solidFill>
                  <a:srgbClr val="FFFFFF"/>
                </a:solidFill>
                <a:latin typeface="Courier New"/>
                <a:cs typeface="Courier New"/>
              </a:rPr>
              <a:t>chance</a:t>
            </a:r>
            <a:r>
              <a:rPr sz="1200" spc="-30" dirty="0">
                <a:solidFill>
                  <a:srgbClr val="FFFFFF"/>
                </a:solidFill>
                <a:latin typeface="Courier New"/>
                <a:cs typeface="Courier New"/>
              </a:rPr>
              <a:t> </a:t>
            </a:r>
            <a:r>
              <a:rPr sz="1200" dirty="0">
                <a:solidFill>
                  <a:srgbClr val="FFFFFF"/>
                </a:solidFill>
                <a:latin typeface="Courier New"/>
                <a:cs typeface="Courier New"/>
              </a:rPr>
              <a:t>of</a:t>
            </a:r>
            <a:r>
              <a:rPr sz="1200" spc="-35" dirty="0">
                <a:solidFill>
                  <a:srgbClr val="FFFFFF"/>
                </a:solidFill>
                <a:latin typeface="Courier New"/>
                <a:cs typeface="Courier New"/>
              </a:rPr>
              <a:t> </a:t>
            </a:r>
            <a:r>
              <a:rPr sz="1200" dirty="0">
                <a:solidFill>
                  <a:srgbClr val="FFFFFF"/>
                </a:solidFill>
                <a:latin typeface="Courier New"/>
                <a:cs typeface="Courier New"/>
              </a:rPr>
              <a:t>a</a:t>
            </a:r>
            <a:r>
              <a:rPr sz="1200" spc="-30" dirty="0">
                <a:solidFill>
                  <a:srgbClr val="FFFFFF"/>
                </a:solidFill>
                <a:latin typeface="Courier New"/>
                <a:cs typeface="Courier New"/>
              </a:rPr>
              <a:t> </a:t>
            </a:r>
            <a:r>
              <a:rPr sz="1200" dirty="0">
                <a:solidFill>
                  <a:srgbClr val="FFFFFF"/>
                </a:solidFill>
                <a:latin typeface="Courier New"/>
                <a:cs typeface="Courier New"/>
              </a:rPr>
              <a:t>Type</a:t>
            </a:r>
            <a:r>
              <a:rPr sz="1200" spc="-30" dirty="0">
                <a:solidFill>
                  <a:srgbClr val="FFFFFF"/>
                </a:solidFill>
                <a:latin typeface="Courier New"/>
                <a:cs typeface="Courier New"/>
              </a:rPr>
              <a:t> </a:t>
            </a:r>
            <a:r>
              <a:rPr sz="1200" dirty="0">
                <a:solidFill>
                  <a:srgbClr val="FFFFFF"/>
                </a:solidFill>
                <a:latin typeface="Courier New"/>
                <a:cs typeface="Courier New"/>
              </a:rPr>
              <a:t>I</a:t>
            </a:r>
            <a:r>
              <a:rPr sz="1200" spc="-30" dirty="0">
                <a:solidFill>
                  <a:srgbClr val="FFFFFF"/>
                </a:solidFill>
                <a:latin typeface="Courier New"/>
                <a:cs typeface="Courier New"/>
              </a:rPr>
              <a:t> </a:t>
            </a:r>
            <a:r>
              <a:rPr sz="1200" dirty="0">
                <a:solidFill>
                  <a:srgbClr val="FFFFFF"/>
                </a:solidFill>
                <a:latin typeface="Courier New"/>
                <a:cs typeface="Courier New"/>
              </a:rPr>
              <a:t>error,</a:t>
            </a:r>
            <a:r>
              <a:rPr sz="1200" spc="-35" dirty="0">
                <a:solidFill>
                  <a:srgbClr val="FFFFFF"/>
                </a:solidFill>
                <a:latin typeface="Courier New"/>
                <a:cs typeface="Courier New"/>
              </a:rPr>
              <a:t> </a:t>
            </a:r>
            <a:r>
              <a:rPr sz="1200" spc="-10" dirty="0">
                <a:solidFill>
                  <a:srgbClr val="FFFFFF"/>
                </a:solidFill>
                <a:latin typeface="Courier New"/>
                <a:cs typeface="Courier New"/>
              </a:rPr>
              <a:t>respectively</a:t>
            </a:r>
            <a:endParaRPr sz="1200">
              <a:latin typeface="Courier New"/>
              <a:cs typeface="Courier New"/>
            </a:endParaRPr>
          </a:p>
          <a:p>
            <a:pPr>
              <a:lnSpc>
                <a:spcPct val="100000"/>
              </a:lnSpc>
              <a:spcBef>
                <a:spcPts val="140"/>
              </a:spcBef>
              <a:buFont typeface="Courier New"/>
              <a:buChar char="-"/>
            </a:pPr>
            <a:endParaRPr sz="1200">
              <a:latin typeface="Courier New"/>
              <a:cs typeface="Courier New"/>
            </a:endParaRPr>
          </a:p>
          <a:p>
            <a:pPr marL="12700">
              <a:lnSpc>
                <a:spcPct val="100000"/>
              </a:lnSpc>
            </a:pPr>
            <a:r>
              <a:rPr sz="1500" dirty="0">
                <a:solidFill>
                  <a:srgbClr val="94EE6B"/>
                </a:solidFill>
                <a:latin typeface="Courier New"/>
                <a:cs typeface="Courier New"/>
              </a:rPr>
              <a:t>P</a:t>
            </a:r>
            <a:r>
              <a:rPr sz="1500" spc="-5" dirty="0">
                <a:solidFill>
                  <a:srgbClr val="94EE6B"/>
                </a:solidFill>
                <a:latin typeface="Courier New"/>
                <a:cs typeface="Courier New"/>
              </a:rPr>
              <a:t> </a:t>
            </a:r>
            <a:r>
              <a:rPr sz="1500" spc="-10" dirty="0">
                <a:solidFill>
                  <a:srgbClr val="94EE6B"/>
                </a:solidFill>
                <a:latin typeface="Courier New"/>
                <a:cs typeface="Courier New"/>
              </a:rPr>
              <a:t>VALUES</a:t>
            </a:r>
            <a:endParaRPr sz="1500">
              <a:latin typeface="Courier New"/>
              <a:cs typeface="Courier New"/>
            </a:endParaRPr>
          </a:p>
          <a:p>
            <a:pPr marL="469900" marR="279400" indent="-320040">
              <a:lnSpc>
                <a:spcPct val="100000"/>
              </a:lnSpc>
              <a:spcBef>
                <a:spcPts val="15"/>
              </a:spcBef>
              <a:buChar char="-"/>
              <a:tabLst>
                <a:tab pos="469900" algn="l"/>
              </a:tabLst>
            </a:pPr>
            <a:r>
              <a:rPr sz="1200" spc="-10" dirty="0">
                <a:solidFill>
                  <a:srgbClr val="FFFFFF"/>
                </a:solidFill>
                <a:latin typeface="Courier New"/>
                <a:cs typeface="Courier New"/>
              </a:rPr>
              <a:t>P-</a:t>
            </a:r>
            <a:r>
              <a:rPr sz="1200" dirty="0">
                <a:solidFill>
                  <a:srgbClr val="FFFFFF"/>
                </a:solidFill>
                <a:latin typeface="Courier New"/>
                <a:cs typeface="Courier New"/>
              </a:rPr>
              <a:t>values</a:t>
            </a:r>
            <a:r>
              <a:rPr sz="1200" spc="-50" dirty="0">
                <a:solidFill>
                  <a:srgbClr val="FFFFFF"/>
                </a:solidFill>
                <a:latin typeface="Courier New"/>
                <a:cs typeface="Courier New"/>
              </a:rPr>
              <a:t> </a:t>
            </a:r>
            <a:r>
              <a:rPr sz="1200" dirty="0">
                <a:solidFill>
                  <a:srgbClr val="FFFFFF"/>
                </a:solidFill>
                <a:latin typeface="Courier New"/>
                <a:cs typeface="Courier New"/>
              </a:rPr>
              <a:t>are</a:t>
            </a:r>
            <a:r>
              <a:rPr sz="1200" spc="-40" dirty="0">
                <a:solidFill>
                  <a:srgbClr val="FFFFFF"/>
                </a:solidFill>
                <a:latin typeface="Courier New"/>
                <a:cs typeface="Courier New"/>
              </a:rPr>
              <a:t> </a:t>
            </a:r>
            <a:r>
              <a:rPr sz="1200" dirty="0">
                <a:solidFill>
                  <a:srgbClr val="FFFFFF"/>
                </a:solidFill>
                <a:latin typeface="Courier New"/>
                <a:cs typeface="Courier New"/>
              </a:rPr>
              <a:t>the</a:t>
            </a:r>
            <a:r>
              <a:rPr sz="1200" spc="-40" dirty="0">
                <a:solidFill>
                  <a:srgbClr val="FFFFFF"/>
                </a:solidFill>
                <a:latin typeface="Courier New"/>
                <a:cs typeface="Courier New"/>
              </a:rPr>
              <a:t> </a:t>
            </a:r>
            <a:r>
              <a:rPr sz="1200" dirty="0">
                <a:solidFill>
                  <a:srgbClr val="FFFFFF"/>
                </a:solidFill>
                <a:latin typeface="Courier New"/>
                <a:cs typeface="Courier New"/>
              </a:rPr>
              <a:t>probability</a:t>
            </a:r>
            <a:r>
              <a:rPr sz="1200" spc="-40" dirty="0">
                <a:solidFill>
                  <a:srgbClr val="FFFFFF"/>
                </a:solidFill>
                <a:latin typeface="Courier New"/>
                <a:cs typeface="Courier New"/>
              </a:rPr>
              <a:t> </a:t>
            </a:r>
            <a:r>
              <a:rPr sz="1200" dirty="0">
                <a:solidFill>
                  <a:srgbClr val="FFFFFF"/>
                </a:solidFill>
                <a:latin typeface="Courier New"/>
                <a:cs typeface="Courier New"/>
              </a:rPr>
              <a:t>of</a:t>
            </a:r>
            <a:r>
              <a:rPr sz="1200" spc="-40" dirty="0">
                <a:solidFill>
                  <a:srgbClr val="FFFFFF"/>
                </a:solidFill>
                <a:latin typeface="Courier New"/>
                <a:cs typeface="Courier New"/>
              </a:rPr>
              <a:t> </a:t>
            </a:r>
            <a:r>
              <a:rPr sz="1200" dirty="0">
                <a:solidFill>
                  <a:srgbClr val="FFFFFF"/>
                </a:solidFill>
                <a:latin typeface="Courier New"/>
                <a:cs typeface="Courier New"/>
              </a:rPr>
              <a:t>obtaining</a:t>
            </a:r>
            <a:r>
              <a:rPr sz="1200" spc="-40" dirty="0">
                <a:solidFill>
                  <a:srgbClr val="FFFFFF"/>
                </a:solidFill>
                <a:latin typeface="Courier New"/>
                <a:cs typeface="Courier New"/>
              </a:rPr>
              <a:t> </a:t>
            </a:r>
            <a:r>
              <a:rPr sz="1200" dirty="0">
                <a:solidFill>
                  <a:srgbClr val="FFFFFF"/>
                </a:solidFill>
                <a:latin typeface="Courier New"/>
                <a:cs typeface="Courier New"/>
              </a:rPr>
              <a:t>an</a:t>
            </a:r>
            <a:r>
              <a:rPr sz="1200" spc="-40" dirty="0">
                <a:solidFill>
                  <a:srgbClr val="FFFFFF"/>
                </a:solidFill>
                <a:latin typeface="Courier New"/>
                <a:cs typeface="Courier New"/>
              </a:rPr>
              <a:t> </a:t>
            </a:r>
            <a:r>
              <a:rPr sz="1200" dirty="0">
                <a:solidFill>
                  <a:srgbClr val="FFFFFF"/>
                </a:solidFill>
                <a:latin typeface="Courier New"/>
                <a:cs typeface="Courier New"/>
              </a:rPr>
              <a:t>effect</a:t>
            </a:r>
            <a:r>
              <a:rPr sz="1200" spc="-40" dirty="0">
                <a:solidFill>
                  <a:srgbClr val="FFFFFF"/>
                </a:solidFill>
                <a:latin typeface="Courier New"/>
                <a:cs typeface="Courier New"/>
              </a:rPr>
              <a:t> </a:t>
            </a:r>
            <a:r>
              <a:rPr sz="1200" dirty="0">
                <a:solidFill>
                  <a:srgbClr val="FFFFFF"/>
                </a:solidFill>
                <a:latin typeface="Courier New"/>
                <a:cs typeface="Courier New"/>
              </a:rPr>
              <a:t>at</a:t>
            </a:r>
            <a:r>
              <a:rPr sz="1200" spc="-40" dirty="0">
                <a:solidFill>
                  <a:srgbClr val="FFFFFF"/>
                </a:solidFill>
                <a:latin typeface="Courier New"/>
                <a:cs typeface="Courier New"/>
              </a:rPr>
              <a:t> </a:t>
            </a:r>
            <a:r>
              <a:rPr sz="1200" dirty="0">
                <a:solidFill>
                  <a:srgbClr val="FFFFFF"/>
                </a:solidFill>
                <a:latin typeface="Courier New"/>
                <a:cs typeface="Courier New"/>
              </a:rPr>
              <a:t>least</a:t>
            </a:r>
            <a:r>
              <a:rPr sz="1200" spc="-40" dirty="0">
                <a:solidFill>
                  <a:srgbClr val="FFFFFF"/>
                </a:solidFill>
                <a:latin typeface="Courier New"/>
                <a:cs typeface="Courier New"/>
              </a:rPr>
              <a:t> </a:t>
            </a:r>
            <a:r>
              <a:rPr sz="1200" dirty="0">
                <a:solidFill>
                  <a:srgbClr val="FFFFFF"/>
                </a:solidFill>
                <a:latin typeface="Courier New"/>
                <a:cs typeface="Courier New"/>
              </a:rPr>
              <a:t>as</a:t>
            </a:r>
            <a:r>
              <a:rPr sz="1200" spc="-40" dirty="0">
                <a:solidFill>
                  <a:srgbClr val="FFFFFF"/>
                </a:solidFill>
                <a:latin typeface="Courier New"/>
                <a:cs typeface="Courier New"/>
              </a:rPr>
              <a:t> </a:t>
            </a:r>
            <a:r>
              <a:rPr sz="1200" dirty="0">
                <a:solidFill>
                  <a:srgbClr val="FFFFFF"/>
                </a:solidFill>
                <a:latin typeface="Courier New"/>
                <a:cs typeface="Courier New"/>
              </a:rPr>
              <a:t>extreme</a:t>
            </a:r>
            <a:r>
              <a:rPr sz="1200" spc="-35" dirty="0">
                <a:solidFill>
                  <a:srgbClr val="FFFFFF"/>
                </a:solidFill>
                <a:latin typeface="Courier New"/>
                <a:cs typeface="Courier New"/>
              </a:rPr>
              <a:t> </a:t>
            </a:r>
            <a:r>
              <a:rPr sz="1200" spc="-25" dirty="0">
                <a:solidFill>
                  <a:srgbClr val="FFFFFF"/>
                </a:solidFill>
                <a:latin typeface="Courier New"/>
                <a:cs typeface="Courier New"/>
              </a:rPr>
              <a:t>as </a:t>
            </a:r>
            <a:r>
              <a:rPr sz="1200" dirty="0">
                <a:solidFill>
                  <a:srgbClr val="FFFFFF"/>
                </a:solidFill>
                <a:latin typeface="Courier New"/>
                <a:cs typeface="Courier New"/>
              </a:rPr>
              <a:t>the</a:t>
            </a:r>
            <a:r>
              <a:rPr sz="1200" spc="-35" dirty="0">
                <a:solidFill>
                  <a:srgbClr val="FFFFFF"/>
                </a:solidFill>
                <a:latin typeface="Courier New"/>
                <a:cs typeface="Courier New"/>
              </a:rPr>
              <a:t> </a:t>
            </a:r>
            <a:r>
              <a:rPr sz="1200" dirty="0">
                <a:solidFill>
                  <a:srgbClr val="FFFFFF"/>
                </a:solidFill>
                <a:latin typeface="Courier New"/>
                <a:cs typeface="Courier New"/>
              </a:rPr>
              <a:t>one</a:t>
            </a:r>
            <a:r>
              <a:rPr sz="1200" spc="-35" dirty="0">
                <a:solidFill>
                  <a:srgbClr val="FFFFFF"/>
                </a:solidFill>
                <a:latin typeface="Courier New"/>
                <a:cs typeface="Courier New"/>
              </a:rPr>
              <a:t> </a:t>
            </a:r>
            <a:r>
              <a:rPr sz="1200" dirty="0">
                <a:solidFill>
                  <a:srgbClr val="FFFFFF"/>
                </a:solidFill>
                <a:latin typeface="Courier New"/>
                <a:cs typeface="Courier New"/>
              </a:rPr>
              <a:t>in</a:t>
            </a:r>
            <a:r>
              <a:rPr sz="1200" spc="-35" dirty="0">
                <a:solidFill>
                  <a:srgbClr val="FFFFFF"/>
                </a:solidFill>
                <a:latin typeface="Courier New"/>
                <a:cs typeface="Courier New"/>
              </a:rPr>
              <a:t> </a:t>
            </a:r>
            <a:r>
              <a:rPr sz="1200" dirty="0">
                <a:solidFill>
                  <a:srgbClr val="FFFFFF"/>
                </a:solidFill>
                <a:latin typeface="Courier New"/>
                <a:cs typeface="Courier New"/>
              </a:rPr>
              <a:t>your</a:t>
            </a:r>
            <a:r>
              <a:rPr sz="1200" spc="-35" dirty="0">
                <a:solidFill>
                  <a:srgbClr val="FFFFFF"/>
                </a:solidFill>
                <a:latin typeface="Courier New"/>
                <a:cs typeface="Courier New"/>
              </a:rPr>
              <a:t> </a:t>
            </a:r>
            <a:r>
              <a:rPr sz="1200" dirty="0">
                <a:solidFill>
                  <a:srgbClr val="FFFFFF"/>
                </a:solidFill>
                <a:latin typeface="Courier New"/>
                <a:cs typeface="Courier New"/>
              </a:rPr>
              <a:t>sample</a:t>
            </a:r>
            <a:r>
              <a:rPr sz="1200" spc="-30" dirty="0">
                <a:solidFill>
                  <a:srgbClr val="FFFFFF"/>
                </a:solidFill>
                <a:latin typeface="Courier New"/>
                <a:cs typeface="Courier New"/>
              </a:rPr>
              <a:t> </a:t>
            </a:r>
            <a:r>
              <a:rPr sz="1200" dirty="0">
                <a:solidFill>
                  <a:srgbClr val="FFFFFF"/>
                </a:solidFill>
                <a:latin typeface="Courier New"/>
                <a:cs typeface="Courier New"/>
              </a:rPr>
              <a:t>data,</a:t>
            </a:r>
            <a:r>
              <a:rPr sz="1200" spc="-35" dirty="0">
                <a:solidFill>
                  <a:srgbClr val="FFFFFF"/>
                </a:solidFill>
                <a:latin typeface="Courier New"/>
                <a:cs typeface="Courier New"/>
              </a:rPr>
              <a:t> </a:t>
            </a:r>
            <a:r>
              <a:rPr sz="1200" dirty="0">
                <a:solidFill>
                  <a:srgbClr val="FFFFFF"/>
                </a:solidFill>
                <a:latin typeface="Courier New"/>
                <a:cs typeface="Courier New"/>
              </a:rPr>
              <a:t>assuming</a:t>
            </a:r>
            <a:r>
              <a:rPr sz="1200" spc="-35" dirty="0">
                <a:solidFill>
                  <a:srgbClr val="FFFFFF"/>
                </a:solidFill>
                <a:latin typeface="Courier New"/>
                <a:cs typeface="Courier New"/>
              </a:rPr>
              <a:t> </a:t>
            </a:r>
            <a:r>
              <a:rPr sz="1200" dirty="0">
                <a:solidFill>
                  <a:srgbClr val="FFFFFF"/>
                </a:solidFill>
                <a:latin typeface="Courier New"/>
                <a:cs typeface="Courier New"/>
              </a:rPr>
              <a:t>the</a:t>
            </a:r>
            <a:r>
              <a:rPr sz="1200" spc="-35" dirty="0">
                <a:solidFill>
                  <a:srgbClr val="FFFFFF"/>
                </a:solidFill>
                <a:latin typeface="Courier New"/>
                <a:cs typeface="Courier New"/>
              </a:rPr>
              <a:t> </a:t>
            </a:r>
            <a:r>
              <a:rPr sz="1200" dirty="0">
                <a:solidFill>
                  <a:srgbClr val="FFFFFF"/>
                </a:solidFill>
                <a:latin typeface="Courier New"/>
                <a:cs typeface="Courier New"/>
              </a:rPr>
              <a:t>truth</a:t>
            </a:r>
            <a:r>
              <a:rPr sz="1200" spc="-35" dirty="0">
                <a:solidFill>
                  <a:srgbClr val="FFFFFF"/>
                </a:solidFill>
                <a:latin typeface="Courier New"/>
                <a:cs typeface="Courier New"/>
              </a:rPr>
              <a:t> </a:t>
            </a:r>
            <a:r>
              <a:rPr sz="1200" dirty="0">
                <a:solidFill>
                  <a:srgbClr val="FFFFFF"/>
                </a:solidFill>
                <a:latin typeface="Courier New"/>
                <a:cs typeface="Courier New"/>
              </a:rPr>
              <a:t>of</a:t>
            </a:r>
            <a:r>
              <a:rPr sz="1200" spc="-30" dirty="0">
                <a:solidFill>
                  <a:srgbClr val="FFFFFF"/>
                </a:solidFill>
                <a:latin typeface="Courier New"/>
                <a:cs typeface="Courier New"/>
              </a:rPr>
              <a:t> </a:t>
            </a:r>
            <a:r>
              <a:rPr sz="1200" dirty="0">
                <a:solidFill>
                  <a:srgbClr val="FFFFFF"/>
                </a:solidFill>
                <a:latin typeface="Courier New"/>
                <a:cs typeface="Courier New"/>
              </a:rPr>
              <a:t>the</a:t>
            </a:r>
            <a:r>
              <a:rPr sz="1200" spc="-35" dirty="0">
                <a:solidFill>
                  <a:srgbClr val="FFFFFF"/>
                </a:solidFill>
                <a:latin typeface="Courier New"/>
                <a:cs typeface="Courier New"/>
              </a:rPr>
              <a:t> </a:t>
            </a:r>
            <a:r>
              <a:rPr sz="1200" dirty="0">
                <a:solidFill>
                  <a:srgbClr val="FFFFFF"/>
                </a:solidFill>
                <a:latin typeface="Courier New"/>
                <a:cs typeface="Courier New"/>
              </a:rPr>
              <a:t>null</a:t>
            </a:r>
            <a:r>
              <a:rPr sz="1200" spc="-35" dirty="0">
                <a:solidFill>
                  <a:srgbClr val="FFFFFF"/>
                </a:solidFill>
                <a:latin typeface="Courier New"/>
                <a:cs typeface="Courier New"/>
              </a:rPr>
              <a:t> </a:t>
            </a:r>
            <a:r>
              <a:rPr sz="1200" spc="-10" dirty="0">
                <a:solidFill>
                  <a:srgbClr val="FFFFFF"/>
                </a:solidFill>
                <a:latin typeface="Courier New"/>
                <a:cs typeface="Courier New"/>
              </a:rPr>
              <a:t>hypothesis.</a:t>
            </a:r>
            <a:endParaRPr sz="1200">
              <a:latin typeface="Courier New"/>
              <a:cs typeface="Courier New"/>
            </a:endParaRPr>
          </a:p>
          <a:p>
            <a:pPr marL="469265" indent="-327025">
              <a:lnSpc>
                <a:spcPts val="1555"/>
              </a:lnSpc>
              <a:buSzPct val="108333"/>
              <a:buChar char="-"/>
              <a:tabLst>
                <a:tab pos="469265" algn="l"/>
              </a:tabLst>
            </a:pPr>
            <a:r>
              <a:rPr sz="1200" dirty="0">
                <a:solidFill>
                  <a:srgbClr val="FFFFFF"/>
                </a:solidFill>
                <a:latin typeface="Courier New"/>
                <a:cs typeface="Courier New"/>
              </a:rPr>
              <a:t>As</a:t>
            </a:r>
            <a:r>
              <a:rPr sz="1200" spc="-45" dirty="0">
                <a:solidFill>
                  <a:srgbClr val="FFFFFF"/>
                </a:solidFill>
                <a:latin typeface="Courier New"/>
                <a:cs typeface="Courier New"/>
              </a:rPr>
              <a:t> </a:t>
            </a:r>
            <a:r>
              <a:rPr sz="1200" dirty="0">
                <a:solidFill>
                  <a:srgbClr val="FFFFFF"/>
                </a:solidFill>
                <a:latin typeface="Courier New"/>
                <a:cs typeface="Courier New"/>
              </a:rPr>
              <a:t>the</a:t>
            </a:r>
            <a:r>
              <a:rPr sz="1200" spc="-45" dirty="0">
                <a:solidFill>
                  <a:srgbClr val="FFFFFF"/>
                </a:solidFill>
                <a:latin typeface="Courier New"/>
                <a:cs typeface="Courier New"/>
              </a:rPr>
              <a:t> </a:t>
            </a:r>
            <a:r>
              <a:rPr sz="1200" spc="-10" dirty="0">
                <a:solidFill>
                  <a:srgbClr val="FFFFFF"/>
                </a:solidFill>
                <a:latin typeface="Courier New"/>
                <a:cs typeface="Courier New"/>
              </a:rPr>
              <a:t>p-</a:t>
            </a:r>
            <a:r>
              <a:rPr sz="1200" dirty="0">
                <a:solidFill>
                  <a:srgbClr val="FFFFFF"/>
                </a:solidFill>
                <a:latin typeface="Courier New"/>
                <a:cs typeface="Courier New"/>
              </a:rPr>
              <a:t>value</a:t>
            </a:r>
            <a:r>
              <a:rPr sz="1200" spc="-45" dirty="0">
                <a:solidFill>
                  <a:srgbClr val="FFFFFF"/>
                </a:solidFill>
                <a:latin typeface="Courier New"/>
                <a:cs typeface="Courier New"/>
              </a:rPr>
              <a:t> </a:t>
            </a:r>
            <a:r>
              <a:rPr sz="1200" dirty="0">
                <a:solidFill>
                  <a:srgbClr val="FFFFFF"/>
                </a:solidFill>
                <a:latin typeface="Courier New"/>
                <a:cs typeface="Courier New"/>
              </a:rPr>
              <a:t>decreases</a:t>
            </a:r>
            <a:r>
              <a:rPr sz="1200" spc="-45" dirty="0">
                <a:solidFill>
                  <a:srgbClr val="FFFFFF"/>
                </a:solidFill>
                <a:latin typeface="Courier New"/>
                <a:cs typeface="Courier New"/>
              </a:rPr>
              <a:t> </a:t>
            </a:r>
            <a:r>
              <a:rPr sz="1200" dirty="0">
                <a:solidFill>
                  <a:srgbClr val="FFFFFF"/>
                </a:solidFill>
                <a:latin typeface="Courier New"/>
                <a:cs typeface="Courier New"/>
              </a:rPr>
              <a:t>the</a:t>
            </a:r>
            <a:r>
              <a:rPr sz="1200" spc="-45" dirty="0">
                <a:solidFill>
                  <a:srgbClr val="FFFFFF"/>
                </a:solidFill>
                <a:latin typeface="Courier New"/>
                <a:cs typeface="Courier New"/>
              </a:rPr>
              <a:t> </a:t>
            </a:r>
            <a:r>
              <a:rPr sz="1200" dirty="0">
                <a:solidFill>
                  <a:srgbClr val="FFFFFF"/>
                </a:solidFill>
                <a:latin typeface="Courier New"/>
                <a:cs typeface="Courier New"/>
              </a:rPr>
              <a:t>statistical</a:t>
            </a:r>
            <a:r>
              <a:rPr sz="1200" spc="-45" dirty="0">
                <a:solidFill>
                  <a:srgbClr val="FFFFFF"/>
                </a:solidFill>
                <a:latin typeface="Courier New"/>
                <a:cs typeface="Courier New"/>
              </a:rPr>
              <a:t> </a:t>
            </a:r>
            <a:r>
              <a:rPr sz="1200" dirty="0">
                <a:solidFill>
                  <a:srgbClr val="FFFFFF"/>
                </a:solidFill>
                <a:latin typeface="Courier New"/>
                <a:cs typeface="Courier New"/>
              </a:rPr>
              <a:t>significance</a:t>
            </a:r>
            <a:r>
              <a:rPr sz="1200" spc="-45" dirty="0">
                <a:solidFill>
                  <a:srgbClr val="FFFFFF"/>
                </a:solidFill>
                <a:latin typeface="Courier New"/>
                <a:cs typeface="Courier New"/>
              </a:rPr>
              <a:t> </a:t>
            </a:r>
            <a:r>
              <a:rPr sz="1200" dirty="0">
                <a:solidFill>
                  <a:srgbClr val="FFFFFF"/>
                </a:solidFill>
                <a:latin typeface="Courier New"/>
                <a:cs typeface="Courier New"/>
              </a:rPr>
              <a:t>of</a:t>
            </a:r>
            <a:r>
              <a:rPr sz="1200" spc="-45" dirty="0">
                <a:solidFill>
                  <a:srgbClr val="FFFFFF"/>
                </a:solidFill>
                <a:latin typeface="Courier New"/>
                <a:cs typeface="Courier New"/>
              </a:rPr>
              <a:t> </a:t>
            </a:r>
            <a:r>
              <a:rPr sz="1200" dirty="0">
                <a:solidFill>
                  <a:srgbClr val="FFFFFF"/>
                </a:solidFill>
                <a:latin typeface="Courier New"/>
                <a:cs typeface="Courier New"/>
              </a:rPr>
              <a:t>the</a:t>
            </a:r>
            <a:r>
              <a:rPr sz="1200" spc="-45" dirty="0">
                <a:solidFill>
                  <a:srgbClr val="FFFFFF"/>
                </a:solidFill>
                <a:latin typeface="Courier New"/>
                <a:cs typeface="Courier New"/>
              </a:rPr>
              <a:t> </a:t>
            </a:r>
            <a:r>
              <a:rPr sz="1200" spc="-10" dirty="0">
                <a:solidFill>
                  <a:srgbClr val="FFFFFF"/>
                </a:solidFill>
                <a:latin typeface="Courier New"/>
                <a:cs typeface="Courier New"/>
              </a:rPr>
              <a:t>observed</a:t>
            </a:r>
            <a:endParaRPr sz="1200">
              <a:latin typeface="Courier New"/>
              <a:cs typeface="Courier New"/>
            </a:endParaRPr>
          </a:p>
          <a:p>
            <a:pPr marL="469900" marR="828040">
              <a:lnSpc>
                <a:spcPct val="100000"/>
              </a:lnSpc>
              <a:spcBef>
                <a:spcPts val="5"/>
              </a:spcBef>
            </a:pPr>
            <a:r>
              <a:rPr sz="1200" dirty="0">
                <a:solidFill>
                  <a:srgbClr val="FFFFFF"/>
                </a:solidFill>
                <a:latin typeface="Courier New"/>
                <a:cs typeface="Courier New"/>
              </a:rPr>
              <a:t>difference</a:t>
            </a:r>
            <a:r>
              <a:rPr sz="1200" spc="-40" dirty="0">
                <a:solidFill>
                  <a:srgbClr val="FFFFFF"/>
                </a:solidFill>
                <a:latin typeface="Courier New"/>
                <a:cs typeface="Courier New"/>
              </a:rPr>
              <a:t> </a:t>
            </a:r>
            <a:r>
              <a:rPr sz="1200" dirty="0">
                <a:solidFill>
                  <a:srgbClr val="FFFFFF"/>
                </a:solidFill>
                <a:latin typeface="Courier New"/>
                <a:cs typeface="Courier New"/>
              </a:rPr>
              <a:t>increases.</a:t>
            </a:r>
            <a:r>
              <a:rPr sz="1200" spc="-40" dirty="0">
                <a:solidFill>
                  <a:srgbClr val="FFFFFF"/>
                </a:solidFill>
                <a:latin typeface="Courier New"/>
                <a:cs typeface="Courier New"/>
              </a:rPr>
              <a:t> </a:t>
            </a:r>
            <a:r>
              <a:rPr sz="1200" dirty="0">
                <a:solidFill>
                  <a:srgbClr val="FFFFFF"/>
                </a:solidFill>
                <a:latin typeface="Courier New"/>
                <a:cs typeface="Courier New"/>
              </a:rPr>
              <a:t>If</a:t>
            </a:r>
            <a:r>
              <a:rPr sz="1200" spc="-35" dirty="0">
                <a:solidFill>
                  <a:srgbClr val="FFFFFF"/>
                </a:solidFill>
                <a:latin typeface="Courier New"/>
                <a:cs typeface="Courier New"/>
              </a:rPr>
              <a:t> </a:t>
            </a:r>
            <a:r>
              <a:rPr sz="1200" dirty="0">
                <a:solidFill>
                  <a:srgbClr val="FFFFFF"/>
                </a:solidFill>
                <a:latin typeface="Courier New"/>
                <a:cs typeface="Courier New"/>
              </a:rPr>
              <a:t>the</a:t>
            </a:r>
            <a:r>
              <a:rPr sz="1200" spc="-40" dirty="0">
                <a:solidFill>
                  <a:srgbClr val="FFFFFF"/>
                </a:solidFill>
                <a:latin typeface="Courier New"/>
                <a:cs typeface="Courier New"/>
              </a:rPr>
              <a:t> </a:t>
            </a:r>
            <a:r>
              <a:rPr sz="1200" spc="-10" dirty="0">
                <a:solidFill>
                  <a:srgbClr val="FFFFFF"/>
                </a:solidFill>
                <a:latin typeface="Courier New"/>
                <a:cs typeface="Courier New"/>
              </a:rPr>
              <a:t>p-</a:t>
            </a:r>
            <a:r>
              <a:rPr sz="1200" dirty="0">
                <a:solidFill>
                  <a:srgbClr val="FFFFFF"/>
                </a:solidFill>
                <a:latin typeface="Courier New"/>
                <a:cs typeface="Courier New"/>
              </a:rPr>
              <a:t>value</a:t>
            </a:r>
            <a:r>
              <a:rPr sz="1200" spc="-40" dirty="0">
                <a:solidFill>
                  <a:srgbClr val="FFFFFF"/>
                </a:solidFill>
                <a:latin typeface="Courier New"/>
                <a:cs typeface="Courier New"/>
              </a:rPr>
              <a:t> </a:t>
            </a:r>
            <a:r>
              <a:rPr sz="1200" dirty="0">
                <a:solidFill>
                  <a:srgbClr val="FFFFFF"/>
                </a:solidFill>
                <a:latin typeface="Courier New"/>
                <a:cs typeface="Courier New"/>
              </a:rPr>
              <a:t>is</a:t>
            </a:r>
            <a:r>
              <a:rPr sz="1200" spc="-35" dirty="0">
                <a:solidFill>
                  <a:srgbClr val="FFFFFF"/>
                </a:solidFill>
                <a:latin typeface="Courier New"/>
                <a:cs typeface="Courier New"/>
              </a:rPr>
              <a:t> </a:t>
            </a:r>
            <a:r>
              <a:rPr sz="1200" dirty="0">
                <a:solidFill>
                  <a:srgbClr val="FFFFFF"/>
                </a:solidFill>
                <a:latin typeface="Courier New"/>
                <a:cs typeface="Courier New"/>
              </a:rPr>
              <a:t>too</a:t>
            </a:r>
            <a:r>
              <a:rPr sz="1200" spc="-40" dirty="0">
                <a:solidFill>
                  <a:srgbClr val="FFFFFF"/>
                </a:solidFill>
                <a:latin typeface="Courier New"/>
                <a:cs typeface="Courier New"/>
              </a:rPr>
              <a:t> </a:t>
            </a:r>
            <a:r>
              <a:rPr sz="1200" dirty="0">
                <a:solidFill>
                  <a:srgbClr val="FFFFFF"/>
                </a:solidFill>
                <a:latin typeface="Courier New"/>
                <a:cs typeface="Courier New"/>
              </a:rPr>
              <a:t>low,</a:t>
            </a:r>
            <a:r>
              <a:rPr sz="1200" spc="-35" dirty="0">
                <a:solidFill>
                  <a:srgbClr val="FFFFFF"/>
                </a:solidFill>
                <a:latin typeface="Courier New"/>
                <a:cs typeface="Courier New"/>
              </a:rPr>
              <a:t> </a:t>
            </a:r>
            <a:r>
              <a:rPr sz="1200" dirty="0">
                <a:solidFill>
                  <a:srgbClr val="FFFFFF"/>
                </a:solidFill>
                <a:latin typeface="Courier New"/>
                <a:cs typeface="Courier New"/>
              </a:rPr>
              <a:t>you</a:t>
            </a:r>
            <a:r>
              <a:rPr sz="1200" spc="-40" dirty="0">
                <a:solidFill>
                  <a:srgbClr val="FFFFFF"/>
                </a:solidFill>
                <a:latin typeface="Courier New"/>
                <a:cs typeface="Courier New"/>
              </a:rPr>
              <a:t> </a:t>
            </a:r>
            <a:r>
              <a:rPr sz="1200" dirty="0">
                <a:solidFill>
                  <a:srgbClr val="FFFFFF"/>
                </a:solidFill>
                <a:latin typeface="Courier New"/>
                <a:cs typeface="Courier New"/>
              </a:rPr>
              <a:t>reject</a:t>
            </a:r>
            <a:r>
              <a:rPr sz="1200" spc="-40" dirty="0">
                <a:solidFill>
                  <a:srgbClr val="FFFFFF"/>
                </a:solidFill>
                <a:latin typeface="Courier New"/>
                <a:cs typeface="Courier New"/>
              </a:rPr>
              <a:t> </a:t>
            </a:r>
            <a:r>
              <a:rPr sz="1200" dirty="0">
                <a:solidFill>
                  <a:srgbClr val="FFFFFF"/>
                </a:solidFill>
                <a:latin typeface="Courier New"/>
                <a:cs typeface="Courier New"/>
              </a:rPr>
              <a:t>the</a:t>
            </a:r>
            <a:r>
              <a:rPr sz="1200" spc="-35" dirty="0">
                <a:solidFill>
                  <a:srgbClr val="FFFFFF"/>
                </a:solidFill>
                <a:latin typeface="Courier New"/>
                <a:cs typeface="Courier New"/>
              </a:rPr>
              <a:t> </a:t>
            </a:r>
            <a:r>
              <a:rPr sz="1200" spc="-20" dirty="0">
                <a:solidFill>
                  <a:srgbClr val="FFFFFF"/>
                </a:solidFill>
                <a:latin typeface="Courier New"/>
                <a:cs typeface="Courier New"/>
              </a:rPr>
              <a:t>null </a:t>
            </a:r>
            <a:r>
              <a:rPr sz="1200" spc="-10" dirty="0">
                <a:solidFill>
                  <a:srgbClr val="FFFFFF"/>
                </a:solidFill>
                <a:latin typeface="Courier New"/>
                <a:cs typeface="Courier New"/>
              </a:rPr>
              <a:t>hypothesis.</a:t>
            </a:r>
            <a:endParaRPr sz="1200">
              <a:latin typeface="Courier New"/>
              <a:cs typeface="Courier New"/>
            </a:endParaRPr>
          </a:p>
        </p:txBody>
      </p:sp>
      <p:sp>
        <p:nvSpPr>
          <p:cNvPr id="4" name="object 4"/>
          <p:cNvSpPr txBox="1"/>
          <p:nvPr/>
        </p:nvSpPr>
        <p:spPr>
          <a:xfrm>
            <a:off x="1602474" y="3570725"/>
            <a:ext cx="6012815" cy="720090"/>
          </a:xfrm>
          <a:prstGeom prst="rect">
            <a:avLst/>
          </a:prstGeom>
          <a:ln w="9524">
            <a:solidFill>
              <a:srgbClr val="94EE6B"/>
            </a:solidFill>
          </a:ln>
        </p:spPr>
        <p:txBody>
          <a:bodyPr vert="horz" wrap="square" lIns="0" tIns="135890" rIns="0" bIns="0" rtlCol="0">
            <a:spAutoFit/>
          </a:bodyPr>
          <a:lstStyle/>
          <a:p>
            <a:pPr marL="146685" marR="161290" indent="-49530">
              <a:lnSpc>
                <a:spcPct val="100000"/>
              </a:lnSpc>
              <a:spcBef>
                <a:spcPts val="1070"/>
              </a:spcBef>
            </a:pPr>
            <a:r>
              <a:rPr sz="1300" dirty="0">
                <a:solidFill>
                  <a:srgbClr val="FFFFFF"/>
                </a:solidFill>
                <a:latin typeface="Courier New"/>
                <a:cs typeface="Courier New"/>
              </a:rPr>
              <a:t>If</a:t>
            </a:r>
            <a:r>
              <a:rPr sz="1300" spc="-5" dirty="0">
                <a:solidFill>
                  <a:srgbClr val="FFFFFF"/>
                </a:solidFill>
                <a:latin typeface="Courier New"/>
                <a:cs typeface="Courier New"/>
              </a:rPr>
              <a:t> </a:t>
            </a:r>
            <a:r>
              <a:rPr sz="1300" dirty="0">
                <a:solidFill>
                  <a:srgbClr val="FFFFFF"/>
                </a:solidFill>
                <a:latin typeface="Courier New"/>
                <a:cs typeface="Courier New"/>
              </a:rPr>
              <a:t>P</a:t>
            </a:r>
            <a:r>
              <a:rPr sz="1300" spc="-5" dirty="0">
                <a:solidFill>
                  <a:srgbClr val="FFFFFF"/>
                </a:solidFill>
                <a:latin typeface="Courier New"/>
                <a:cs typeface="Courier New"/>
              </a:rPr>
              <a:t> </a:t>
            </a:r>
            <a:r>
              <a:rPr sz="1300" dirty="0">
                <a:solidFill>
                  <a:srgbClr val="FFFFFF"/>
                </a:solidFill>
                <a:latin typeface="Courier New"/>
                <a:cs typeface="Courier New"/>
              </a:rPr>
              <a:t>value</a:t>
            </a:r>
            <a:r>
              <a:rPr sz="1300" spc="-5" dirty="0">
                <a:solidFill>
                  <a:srgbClr val="FFFFFF"/>
                </a:solidFill>
                <a:latin typeface="Courier New"/>
                <a:cs typeface="Courier New"/>
              </a:rPr>
              <a:t> </a:t>
            </a:r>
            <a:r>
              <a:rPr sz="1300" dirty="0">
                <a:solidFill>
                  <a:srgbClr val="FFFFFF"/>
                </a:solidFill>
                <a:latin typeface="Courier New"/>
                <a:cs typeface="Courier New"/>
              </a:rPr>
              <a:t>&lt;=</a:t>
            </a:r>
            <a:r>
              <a:rPr sz="1300" spc="-5" dirty="0">
                <a:solidFill>
                  <a:srgbClr val="FFFFFF"/>
                </a:solidFill>
                <a:latin typeface="Courier New"/>
                <a:cs typeface="Courier New"/>
              </a:rPr>
              <a:t> </a:t>
            </a:r>
            <a:r>
              <a:rPr sz="1300" dirty="0">
                <a:solidFill>
                  <a:srgbClr val="FFFFFF"/>
                </a:solidFill>
                <a:latin typeface="Courier New"/>
                <a:cs typeface="Courier New"/>
              </a:rPr>
              <a:t>Significance</a:t>
            </a:r>
            <a:r>
              <a:rPr sz="1300" spc="-5" dirty="0">
                <a:solidFill>
                  <a:srgbClr val="FFFFFF"/>
                </a:solidFill>
                <a:latin typeface="Courier New"/>
                <a:cs typeface="Courier New"/>
              </a:rPr>
              <a:t> </a:t>
            </a:r>
            <a:r>
              <a:rPr sz="1300" dirty="0">
                <a:solidFill>
                  <a:srgbClr val="FFFFFF"/>
                </a:solidFill>
                <a:latin typeface="Courier New"/>
                <a:cs typeface="Courier New"/>
              </a:rPr>
              <a:t>Level</a:t>
            </a:r>
            <a:r>
              <a:rPr sz="1300" spc="-5" dirty="0">
                <a:solidFill>
                  <a:srgbClr val="FFFFFF"/>
                </a:solidFill>
                <a:latin typeface="Courier New"/>
                <a:cs typeface="Courier New"/>
              </a:rPr>
              <a:t> </a:t>
            </a:r>
            <a:r>
              <a:rPr sz="1300" dirty="0">
                <a:solidFill>
                  <a:srgbClr val="FFFFFF"/>
                </a:solidFill>
                <a:latin typeface="Courier New"/>
                <a:cs typeface="Courier New"/>
              </a:rPr>
              <a:t>-&gt;</a:t>
            </a:r>
            <a:r>
              <a:rPr sz="1300" spc="-5" dirty="0">
                <a:solidFill>
                  <a:srgbClr val="FFFFFF"/>
                </a:solidFill>
                <a:latin typeface="Courier New"/>
                <a:cs typeface="Courier New"/>
              </a:rPr>
              <a:t> </a:t>
            </a:r>
            <a:r>
              <a:rPr sz="1300" dirty="0">
                <a:solidFill>
                  <a:srgbClr val="FFFFFF"/>
                </a:solidFill>
                <a:latin typeface="Courier New"/>
                <a:cs typeface="Courier New"/>
              </a:rPr>
              <a:t>Reject</a:t>
            </a:r>
            <a:r>
              <a:rPr sz="1300" spc="-5" dirty="0">
                <a:solidFill>
                  <a:srgbClr val="FFFFFF"/>
                </a:solidFill>
                <a:latin typeface="Courier New"/>
                <a:cs typeface="Courier New"/>
              </a:rPr>
              <a:t> </a:t>
            </a:r>
            <a:r>
              <a:rPr sz="1300" dirty="0">
                <a:solidFill>
                  <a:srgbClr val="FFFFFF"/>
                </a:solidFill>
                <a:latin typeface="Courier New"/>
                <a:cs typeface="Courier New"/>
              </a:rPr>
              <a:t>Null</a:t>
            </a:r>
            <a:r>
              <a:rPr sz="1300" spc="-5" dirty="0">
                <a:solidFill>
                  <a:srgbClr val="FFFFFF"/>
                </a:solidFill>
                <a:latin typeface="Courier New"/>
                <a:cs typeface="Courier New"/>
              </a:rPr>
              <a:t> </a:t>
            </a:r>
            <a:r>
              <a:rPr sz="1300" spc="-10" dirty="0">
                <a:solidFill>
                  <a:srgbClr val="FFFFFF"/>
                </a:solidFill>
                <a:latin typeface="Courier New"/>
                <a:cs typeface="Courier New"/>
              </a:rPr>
              <a:t>Hypothesis </a:t>
            </a:r>
            <a:r>
              <a:rPr sz="1300" dirty="0">
                <a:solidFill>
                  <a:srgbClr val="FFFFFF"/>
                </a:solidFill>
                <a:latin typeface="Courier New"/>
                <a:cs typeface="Courier New"/>
              </a:rPr>
              <a:t>If</a:t>
            </a:r>
            <a:r>
              <a:rPr sz="1300" spc="-5" dirty="0">
                <a:solidFill>
                  <a:srgbClr val="FFFFFF"/>
                </a:solidFill>
                <a:latin typeface="Courier New"/>
                <a:cs typeface="Courier New"/>
              </a:rPr>
              <a:t> </a:t>
            </a:r>
            <a:r>
              <a:rPr sz="1300" dirty="0">
                <a:solidFill>
                  <a:srgbClr val="FFFFFF"/>
                </a:solidFill>
                <a:latin typeface="Courier New"/>
                <a:cs typeface="Courier New"/>
              </a:rPr>
              <a:t>P</a:t>
            </a:r>
            <a:r>
              <a:rPr sz="1300" spc="-5" dirty="0">
                <a:solidFill>
                  <a:srgbClr val="FFFFFF"/>
                </a:solidFill>
                <a:latin typeface="Courier New"/>
                <a:cs typeface="Courier New"/>
              </a:rPr>
              <a:t> </a:t>
            </a:r>
            <a:r>
              <a:rPr sz="1300" dirty="0">
                <a:solidFill>
                  <a:srgbClr val="FFFFFF"/>
                </a:solidFill>
                <a:latin typeface="Courier New"/>
                <a:cs typeface="Courier New"/>
              </a:rPr>
              <a:t>Value</a:t>
            </a:r>
            <a:r>
              <a:rPr sz="1300" spc="-5" dirty="0">
                <a:solidFill>
                  <a:srgbClr val="FFFFFF"/>
                </a:solidFill>
                <a:latin typeface="Courier New"/>
                <a:cs typeface="Courier New"/>
              </a:rPr>
              <a:t> </a:t>
            </a:r>
            <a:r>
              <a:rPr sz="1300" dirty="0">
                <a:solidFill>
                  <a:srgbClr val="FFFFFF"/>
                </a:solidFill>
                <a:latin typeface="Courier New"/>
                <a:cs typeface="Courier New"/>
              </a:rPr>
              <a:t>&gt;</a:t>
            </a:r>
            <a:r>
              <a:rPr sz="1300" spc="-5" dirty="0">
                <a:solidFill>
                  <a:srgbClr val="FFFFFF"/>
                </a:solidFill>
                <a:latin typeface="Courier New"/>
                <a:cs typeface="Courier New"/>
              </a:rPr>
              <a:t> </a:t>
            </a:r>
            <a:r>
              <a:rPr sz="1300" dirty="0">
                <a:solidFill>
                  <a:srgbClr val="FFFFFF"/>
                </a:solidFill>
                <a:latin typeface="Courier New"/>
                <a:cs typeface="Courier New"/>
              </a:rPr>
              <a:t>Significance</a:t>
            </a:r>
            <a:r>
              <a:rPr sz="1300" spc="-5" dirty="0">
                <a:solidFill>
                  <a:srgbClr val="FFFFFF"/>
                </a:solidFill>
                <a:latin typeface="Courier New"/>
                <a:cs typeface="Courier New"/>
              </a:rPr>
              <a:t> </a:t>
            </a:r>
            <a:r>
              <a:rPr sz="1300" dirty="0">
                <a:solidFill>
                  <a:srgbClr val="FFFFFF"/>
                </a:solidFill>
                <a:latin typeface="Courier New"/>
                <a:cs typeface="Courier New"/>
              </a:rPr>
              <a:t>Level</a:t>
            </a:r>
            <a:r>
              <a:rPr sz="1300" spc="-5" dirty="0">
                <a:solidFill>
                  <a:srgbClr val="FFFFFF"/>
                </a:solidFill>
                <a:latin typeface="Courier New"/>
                <a:cs typeface="Courier New"/>
              </a:rPr>
              <a:t> </a:t>
            </a:r>
            <a:r>
              <a:rPr sz="1300" dirty="0">
                <a:solidFill>
                  <a:srgbClr val="FFFFFF"/>
                </a:solidFill>
                <a:latin typeface="Courier New"/>
                <a:cs typeface="Courier New"/>
              </a:rPr>
              <a:t>-&gt;</a:t>
            </a:r>
            <a:r>
              <a:rPr sz="1300" spc="-5" dirty="0">
                <a:solidFill>
                  <a:srgbClr val="FFFFFF"/>
                </a:solidFill>
                <a:latin typeface="Courier New"/>
                <a:cs typeface="Courier New"/>
              </a:rPr>
              <a:t> </a:t>
            </a:r>
            <a:r>
              <a:rPr sz="1300" dirty="0">
                <a:solidFill>
                  <a:srgbClr val="FFFFFF"/>
                </a:solidFill>
                <a:latin typeface="Courier New"/>
                <a:cs typeface="Courier New"/>
              </a:rPr>
              <a:t>Accept</a:t>
            </a:r>
            <a:r>
              <a:rPr sz="1300" spc="-5" dirty="0">
                <a:solidFill>
                  <a:srgbClr val="FFFFFF"/>
                </a:solidFill>
                <a:latin typeface="Courier New"/>
                <a:cs typeface="Courier New"/>
              </a:rPr>
              <a:t> </a:t>
            </a:r>
            <a:r>
              <a:rPr sz="1300" dirty="0">
                <a:solidFill>
                  <a:srgbClr val="FFFFFF"/>
                </a:solidFill>
                <a:latin typeface="Courier New"/>
                <a:cs typeface="Courier New"/>
              </a:rPr>
              <a:t>Null</a:t>
            </a:r>
            <a:r>
              <a:rPr sz="1300" spc="-5" dirty="0">
                <a:solidFill>
                  <a:srgbClr val="FFFFFF"/>
                </a:solidFill>
                <a:latin typeface="Courier New"/>
                <a:cs typeface="Courier New"/>
              </a:rPr>
              <a:t> </a:t>
            </a:r>
            <a:r>
              <a:rPr sz="1300" spc="-10" dirty="0">
                <a:solidFill>
                  <a:srgbClr val="FFFFFF"/>
                </a:solidFill>
                <a:latin typeface="Courier New"/>
                <a:cs typeface="Courier New"/>
              </a:rPr>
              <a:t>Hypothesis</a:t>
            </a:r>
            <a:endParaRPr sz="1300">
              <a:latin typeface="Courier New"/>
              <a:cs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5425" y="538705"/>
            <a:ext cx="711200" cy="254000"/>
          </a:xfrm>
          <a:prstGeom prst="rect">
            <a:avLst/>
          </a:prstGeom>
        </p:spPr>
        <p:txBody>
          <a:bodyPr vert="horz" wrap="square" lIns="0" tIns="12700" rIns="0" bIns="0" rtlCol="0">
            <a:spAutoFit/>
          </a:bodyPr>
          <a:lstStyle/>
          <a:p>
            <a:pPr marL="12700">
              <a:lnSpc>
                <a:spcPct val="100000"/>
              </a:lnSpc>
              <a:spcBef>
                <a:spcPts val="100"/>
              </a:spcBef>
            </a:pPr>
            <a:r>
              <a:rPr spc="-10" dirty="0">
                <a:solidFill>
                  <a:srgbClr val="94EE6B"/>
                </a:solidFill>
              </a:rPr>
              <a:t>ERRORS</a:t>
            </a:r>
          </a:p>
        </p:txBody>
      </p:sp>
      <p:sp>
        <p:nvSpPr>
          <p:cNvPr id="3" name="object 3"/>
          <p:cNvSpPr txBox="1"/>
          <p:nvPr/>
        </p:nvSpPr>
        <p:spPr>
          <a:xfrm>
            <a:off x="435425" y="1164561"/>
            <a:ext cx="2364740" cy="2006600"/>
          </a:xfrm>
          <a:prstGeom prst="rect">
            <a:avLst/>
          </a:prstGeom>
        </p:spPr>
        <p:txBody>
          <a:bodyPr vert="horz" wrap="square" lIns="0" tIns="12700" rIns="0" bIns="0" rtlCol="0">
            <a:spAutoFit/>
          </a:bodyPr>
          <a:lstStyle/>
          <a:p>
            <a:pPr marL="12700" algn="just">
              <a:lnSpc>
                <a:spcPct val="100000"/>
              </a:lnSpc>
              <a:spcBef>
                <a:spcPts val="100"/>
              </a:spcBef>
            </a:pPr>
            <a:r>
              <a:rPr sz="1300" dirty="0">
                <a:solidFill>
                  <a:srgbClr val="FFFFFF"/>
                </a:solidFill>
                <a:latin typeface="Courier New"/>
                <a:cs typeface="Courier New"/>
              </a:rPr>
              <a:t>Type</a:t>
            </a:r>
            <a:r>
              <a:rPr sz="1300" spc="-5" dirty="0">
                <a:solidFill>
                  <a:srgbClr val="FFFFFF"/>
                </a:solidFill>
                <a:latin typeface="Courier New"/>
                <a:cs typeface="Courier New"/>
              </a:rPr>
              <a:t> </a:t>
            </a:r>
            <a:r>
              <a:rPr sz="1300" dirty="0">
                <a:solidFill>
                  <a:srgbClr val="FFFFFF"/>
                </a:solidFill>
                <a:latin typeface="Courier New"/>
                <a:cs typeface="Courier New"/>
              </a:rPr>
              <a:t>1</a:t>
            </a:r>
            <a:r>
              <a:rPr sz="1300" spc="-5" dirty="0">
                <a:solidFill>
                  <a:srgbClr val="FFFFFF"/>
                </a:solidFill>
                <a:latin typeface="Courier New"/>
                <a:cs typeface="Courier New"/>
              </a:rPr>
              <a:t> </a:t>
            </a:r>
            <a:r>
              <a:rPr sz="1300" spc="-10" dirty="0">
                <a:solidFill>
                  <a:srgbClr val="FFFFFF"/>
                </a:solidFill>
                <a:latin typeface="Courier New"/>
                <a:cs typeface="Courier New"/>
              </a:rPr>
              <a:t>Error</a:t>
            </a:r>
            <a:endParaRPr sz="1300">
              <a:latin typeface="Courier New"/>
              <a:cs typeface="Courier New"/>
            </a:endParaRPr>
          </a:p>
          <a:p>
            <a:pPr marL="467995" marR="104775" indent="-325755" algn="just">
              <a:lnSpc>
                <a:spcPct val="100000"/>
              </a:lnSpc>
              <a:buChar char="-"/>
              <a:tabLst>
                <a:tab pos="469900" algn="l"/>
              </a:tabLst>
            </a:pPr>
            <a:r>
              <a:rPr sz="1300" dirty="0">
                <a:solidFill>
                  <a:srgbClr val="FFFFFF"/>
                </a:solidFill>
                <a:latin typeface="Courier New"/>
                <a:cs typeface="Courier New"/>
              </a:rPr>
              <a:t>Rejecting</a:t>
            </a:r>
            <a:r>
              <a:rPr sz="1300" spc="-5" dirty="0">
                <a:solidFill>
                  <a:srgbClr val="FFFFFF"/>
                </a:solidFill>
                <a:latin typeface="Courier New"/>
                <a:cs typeface="Courier New"/>
              </a:rPr>
              <a:t> </a:t>
            </a:r>
            <a:r>
              <a:rPr sz="1300" dirty="0">
                <a:solidFill>
                  <a:srgbClr val="FFFFFF"/>
                </a:solidFill>
                <a:latin typeface="Courier New"/>
                <a:cs typeface="Courier New"/>
              </a:rPr>
              <a:t>the</a:t>
            </a:r>
            <a:r>
              <a:rPr sz="1300" spc="-5" dirty="0">
                <a:solidFill>
                  <a:srgbClr val="FFFFFF"/>
                </a:solidFill>
                <a:latin typeface="Courier New"/>
                <a:cs typeface="Courier New"/>
              </a:rPr>
              <a:t> </a:t>
            </a:r>
            <a:r>
              <a:rPr sz="1300" spc="-20" dirty="0">
                <a:solidFill>
                  <a:srgbClr val="FFFFFF"/>
                </a:solidFill>
                <a:latin typeface="Courier New"/>
                <a:cs typeface="Courier New"/>
              </a:rPr>
              <a:t>null 	</a:t>
            </a:r>
            <a:r>
              <a:rPr sz="1300" dirty="0">
                <a:solidFill>
                  <a:srgbClr val="FFFFFF"/>
                </a:solidFill>
                <a:latin typeface="Courier New"/>
                <a:cs typeface="Courier New"/>
              </a:rPr>
              <a:t>hypothesis</a:t>
            </a:r>
            <a:r>
              <a:rPr sz="1300" spc="-5" dirty="0">
                <a:solidFill>
                  <a:srgbClr val="FFFFFF"/>
                </a:solidFill>
                <a:latin typeface="Courier New"/>
                <a:cs typeface="Courier New"/>
              </a:rPr>
              <a:t> </a:t>
            </a:r>
            <a:r>
              <a:rPr sz="1300" dirty="0">
                <a:solidFill>
                  <a:srgbClr val="FFFFFF"/>
                </a:solidFill>
                <a:latin typeface="Courier New"/>
                <a:cs typeface="Courier New"/>
              </a:rPr>
              <a:t>when</a:t>
            </a:r>
            <a:r>
              <a:rPr sz="1300" spc="-5" dirty="0">
                <a:solidFill>
                  <a:srgbClr val="FFFFFF"/>
                </a:solidFill>
                <a:latin typeface="Courier New"/>
                <a:cs typeface="Courier New"/>
              </a:rPr>
              <a:t> </a:t>
            </a:r>
            <a:r>
              <a:rPr sz="1300" spc="-25" dirty="0">
                <a:solidFill>
                  <a:srgbClr val="FFFFFF"/>
                </a:solidFill>
                <a:latin typeface="Courier New"/>
                <a:cs typeface="Courier New"/>
              </a:rPr>
              <a:t>it 	</a:t>
            </a:r>
            <a:r>
              <a:rPr sz="1300" dirty="0">
                <a:solidFill>
                  <a:srgbClr val="FFFFFF"/>
                </a:solidFill>
                <a:latin typeface="Courier New"/>
                <a:cs typeface="Courier New"/>
              </a:rPr>
              <a:t>is</a:t>
            </a:r>
            <a:r>
              <a:rPr sz="1300" spc="-15" dirty="0">
                <a:solidFill>
                  <a:srgbClr val="FFFFFF"/>
                </a:solidFill>
                <a:latin typeface="Courier New"/>
                <a:cs typeface="Courier New"/>
              </a:rPr>
              <a:t> </a:t>
            </a:r>
            <a:r>
              <a:rPr sz="1300" dirty="0">
                <a:solidFill>
                  <a:srgbClr val="FFFFFF"/>
                </a:solidFill>
                <a:latin typeface="Courier New"/>
                <a:cs typeface="Courier New"/>
              </a:rPr>
              <a:t>actually</a:t>
            </a:r>
            <a:r>
              <a:rPr sz="1300" spc="-5" dirty="0">
                <a:solidFill>
                  <a:srgbClr val="FFFFFF"/>
                </a:solidFill>
                <a:latin typeface="Courier New"/>
                <a:cs typeface="Courier New"/>
              </a:rPr>
              <a:t> </a:t>
            </a:r>
            <a:r>
              <a:rPr sz="1300" spc="-20" dirty="0">
                <a:solidFill>
                  <a:srgbClr val="FFFFFF"/>
                </a:solidFill>
                <a:latin typeface="Courier New"/>
                <a:cs typeface="Courier New"/>
              </a:rPr>
              <a:t>true</a:t>
            </a:r>
            <a:endParaRPr sz="1300">
              <a:latin typeface="Courier New"/>
              <a:cs typeface="Courier New"/>
            </a:endParaRPr>
          </a:p>
          <a:p>
            <a:pPr>
              <a:lnSpc>
                <a:spcPct val="100000"/>
              </a:lnSpc>
              <a:spcBef>
                <a:spcPts val="85"/>
              </a:spcBef>
              <a:buClr>
                <a:srgbClr val="FFFFFF"/>
              </a:buClr>
              <a:buFont typeface="Courier New"/>
              <a:buChar char="-"/>
            </a:pPr>
            <a:endParaRPr sz="1300">
              <a:latin typeface="Courier New"/>
              <a:cs typeface="Courier New"/>
            </a:endParaRPr>
          </a:p>
          <a:p>
            <a:pPr marL="12700">
              <a:lnSpc>
                <a:spcPct val="100000"/>
              </a:lnSpc>
            </a:pPr>
            <a:r>
              <a:rPr sz="1300" dirty="0">
                <a:solidFill>
                  <a:srgbClr val="FFFFFF"/>
                </a:solidFill>
                <a:latin typeface="Courier New"/>
                <a:cs typeface="Courier New"/>
              </a:rPr>
              <a:t>Type</a:t>
            </a:r>
            <a:r>
              <a:rPr sz="1300" spc="-5" dirty="0">
                <a:solidFill>
                  <a:srgbClr val="FFFFFF"/>
                </a:solidFill>
                <a:latin typeface="Courier New"/>
                <a:cs typeface="Courier New"/>
              </a:rPr>
              <a:t> </a:t>
            </a:r>
            <a:r>
              <a:rPr sz="1300" dirty="0">
                <a:solidFill>
                  <a:srgbClr val="FFFFFF"/>
                </a:solidFill>
                <a:latin typeface="Courier New"/>
                <a:cs typeface="Courier New"/>
              </a:rPr>
              <a:t>2</a:t>
            </a:r>
            <a:r>
              <a:rPr sz="1300" spc="-5" dirty="0">
                <a:solidFill>
                  <a:srgbClr val="FFFFFF"/>
                </a:solidFill>
                <a:latin typeface="Courier New"/>
                <a:cs typeface="Courier New"/>
              </a:rPr>
              <a:t> </a:t>
            </a:r>
            <a:r>
              <a:rPr sz="1300" spc="-10" dirty="0">
                <a:solidFill>
                  <a:srgbClr val="FFFFFF"/>
                </a:solidFill>
                <a:latin typeface="Courier New"/>
                <a:cs typeface="Courier New"/>
              </a:rPr>
              <a:t>Error</a:t>
            </a:r>
            <a:endParaRPr sz="1300">
              <a:latin typeface="Courier New"/>
              <a:cs typeface="Courier New"/>
            </a:endParaRPr>
          </a:p>
          <a:p>
            <a:pPr marL="469900" marR="5080" indent="-327660">
              <a:lnSpc>
                <a:spcPct val="100000"/>
              </a:lnSpc>
              <a:buChar char="-"/>
              <a:tabLst>
                <a:tab pos="469900" algn="l"/>
              </a:tabLst>
            </a:pPr>
            <a:r>
              <a:rPr sz="1300" dirty="0">
                <a:solidFill>
                  <a:srgbClr val="FFFFFF"/>
                </a:solidFill>
                <a:latin typeface="Courier New"/>
                <a:cs typeface="Courier New"/>
              </a:rPr>
              <a:t>Not</a:t>
            </a:r>
            <a:r>
              <a:rPr sz="1300" spc="-15" dirty="0">
                <a:solidFill>
                  <a:srgbClr val="FFFFFF"/>
                </a:solidFill>
                <a:latin typeface="Courier New"/>
                <a:cs typeface="Courier New"/>
              </a:rPr>
              <a:t> </a:t>
            </a:r>
            <a:r>
              <a:rPr sz="1300" dirty="0">
                <a:solidFill>
                  <a:srgbClr val="FFFFFF"/>
                </a:solidFill>
                <a:latin typeface="Courier New"/>
                <a:cs typeface="Courier New"/>
              </a:rPr>
              <a:t>rejecting</a:t>
            </a:r>
            <a:r>
              <a:rPr sz="1300" spc="-5" dirty="0">
                <a:solidFill>
                  <a:srgbClr val="FFFFFF"/>
                </a:solidFill>
                <a:latin typeface="Courier New"/>
                <a:cs typeface="Courier New"/>
              </a:rPr>
              <a:t> </a:t>
            </a:r>
            <a:r>
              <a:rPr sz="1300" spc="-25" dirty="0">
                <a:solidFill>
                  <a:srgbClr val="FFFFFF"/>
                </a:solidFill>
                <a:latin typeface="Courier New"/>
                <a:cs typeface="Courier New"/>
              </a:rPr>
              <a:t>the </a:t>
            </a:r>
            <a:r>
              <a:rPr sz="1300" dirty="0">
                <a:solidFill>
                  <a:srgbClr val="FFFFFF"/>
                </a:solidFill>
                <a:latin typeface="Courier New"/>
                <a:cs typeface="Courier New"/>
              </a:rPr>
              <a:t>null</a:t>
            </a:r>
            <a:r>
              <a:rPr sz="1300" spc="-5" dirty="0">
                <a:solidFill>
                  <a:srgbClr val="FFFFFF"/>
                </a:solidFill>
                <a:latin typeface="Courier New"/>
                <a:cs typeface="Courier New"/>
              </a:rPr>
              <a:t> </a:t>
            </a:r>
            <a:r>
              <a:rPr sz="1300" spc="-10" dirty="0">
                <a:solidFill>
                  <a:srgbClr val="FFFFFF"/>
                </a:solidFill>
                <a:latin typeface="Courier New"/>
                <a:cs typeface="Courier New"/>
              </a:rPr>
              <a:t>hypothesis </a:t>
            </a:r>
            <a:r>
              <a:rPr sz="1300" dirty="0">
                <a:solidFill>
                  <a:srgbClr val="FFFFFF"/>
                </a:solidFill>
                <a:latin typeface="Courier New"/>
                <a:cs typeface="Courier New"/>
              </a:rPr>
              <a:t>when</a:t>
            </a:r>
            <a:r>
              <a:rPr sz="1300" spc="-5" dirty="0">
                <a:solidFill>
                  <a:srgbClr val="FFFFFF"/>
                </a:solidFill>
                <a:latin typeface="Courier New"/>
                <a:cs typeface="Courier New"/>
              </a:rPr>
              <a:t> </a:t>
            </a:r>
            <a:r>
              <a:rPr sz="1300" dirty="0">
                <a:solidFill>
                  <a:srgbClr val="FFFFFF"/>
                </a:solidFill>
                <a:latin typeface="Courier New"/>
                <a:cs typeface="Courier New"/>
              </a:rPr>
              <a:t>it</a:t>
            </a:r>
            <a:r>
              <a:rPr sz="1300" spc="-5" dirty="0">
                <a:solidFill>
                  <a:srgbClr val="FFFFFF"/>
                </a:solidFill>
                <a:latin typeface="Courier New"/>
                <a:cs typeface="Courier New"/>
              </a:rPr>
              <a:t> </a:t>
            </a:r>
            <a:r>
              <a:rPr sz="1300" dirty="0">
                <a:solidFill>
                  <a:srgbClr val="FFFFFF"/>
                </a:solidFill>
                <a:latin typeface="Courier New"/>
                <a:cs typeface="Courier New"/>
              </a:rPr>
              <a:t>is</a:t>
            </a:r>
            <a:r>
              <a:rPr sz="1300" spc="-5" dirty="0">
                <a:solidFill>
                  <a:srgbClr val="FFFFFF"/>
                </a:solidFill>
                <a:latin typeface="Courier New"/>
                <a:cs typeface="Courier New"/>
              </a:rPr>
              <a:t> </a:t>
            </a:r>
            <a:r>
              <a:rPr sz="1300" spc="-10" dirty="0">
                <a:solidFill>
                  <a:srgbClr val="FFFFFF"/>
                </a:solidFill>
                <a:latin typeface="Courier New"/>
                <a:cs typeface="Courier New"/>
              </a:rPr>
              <a:t>actually false</a:t>
            </a:r>
            <a:endParaRPr sz="1300">
              <a:latin typeface="Courier New"/>
              <a:cs typeface="Courier New"/>
            </a:endParaRPr>
          </a:p>
        </p:txBody>
      </p:sp>
      <p:pic>
        <p:nvPicPr>
          <p:cNvPr id="4" name="object 4"/>
          <p:cNvPicPr/>
          <p:nvPr/>
        </p:nvPicPr>
        <p:blipFill>
          <a:blip r:embed="rId2" cstate="print"/>
          <a:stretch>
            <a:fillRect/>
          </a:stretch>
        </p:blipFill>
        <p:spPr>
          <a:xfrm>
            <a:off x="3149450" y="1147616"/>
            <a:ext cx="5827449" cy="3518775"/>
          </a:xfrm>
          <a:prstGeom prst="rect">
            <a:avLst/>
          </a:prstGeom>
        </p:spPr>
      </p:pic>
      <p:sp>
        <p:nvSpPr>
          <p:cNvPr id="5" name="object 5"/>
          <p:cNvSpPr txBox="1"/>
          <p:nvPr/>
        </p:nvSpPr>
        <p:spPr>
          <a:xfrm>
            <a:off x="495814"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6" name="object 6"/>
          <p:cNvSpPr txBox="1">
            <a:spLocks noGrp="1"/>
          </p:cNvSpPr>
          <p:nvPr>
            <p:ph type="dt" sz="half" idx="6"/>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dirty="0"/>
              <a:t>1</a:t>
            </a:r>
            <a:r>
              <a:rPr spc="-5" dirty="0"/>
              <a:t> </a:t>
            </a:r>
            <a:r>
              <a:rPr spc="-50" dirty="0"/>
              <a:t>1</a:t>
            </a:r>
          </a:p>
        </p:txBody>
      </p:sp>
      <p:sp>
        <p:nvSpPr>
          <p:cNvPr id="7" name="object 7"/>
          <p:cNvSpPr txBox="1">
            <a:spLocks noGrp="1"/>
          </p:cNvSpPr>
          <p:nvPr>
            <p:ph type="ftr" sz="quarter" idx="5"/>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spc="-50" dirty="0"/>
              <a:t>1</a:t>
            </a:r>
          </a:p>
        </p:txBody>
      </p:sp>
      <p:sp>
        <p:nvSpPr>
          <p:cNvPr id="8" name="object 8"/>
          <p:cNvSpPr txBox="1"/>
          <p:nvPr/>
        </p:nvSpPr>
        <p:spPr>
          <a:xfrm>
            <a:off x="2324615" y="4751885"/>
            <a:ext cx="1016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9" name="object 9"/>
          <p:cNvSpPr txBox="1"/>
          <p:nvPr/>
        </p:nvSpPr>
        <p:spPr>
          <a:xfrm>
            <a:off x="35438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0" name="object 10"/>
          <p:cNvSpPr txBox="1"/>
          <p:nvPr/>
        </p:nvSpPr>
        <p:spPr>
          <a:xfrm>
            <a:off x="4001015" y="4751885"/>
            <a:ext cx="7112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1" name="object 11"/>
          <p:cNvSpPr txBox="1"/>
          <p:nvPr/>
        </p:nvSpPr>
        <p:spPr>
          <a:xfrm>
            <a:off x="4915415" y="4751885"/>
            <a:ext cx="4064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2" name="object 12"/>
          <p:cNvSpPr txBox="1"/>
          <p:nvPr/>
        </p:nvSpPr>
        <p:spPr>
          <a:xfrm>
            <a:off x="55250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3" name="object 13"/>
          <p:cNvSpPr txBox="1"/>
          <p:nvPr/>
        </p:nvSpPr>
        <p:spPr>
          <a:xfrm>
            <a:off x="59822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4" name="object 14"/>
          <p:cNvSpPr txBox="1"/>
          <p:nvPr/>
        </p:nvSpPr>
        <p:spPr>
          <a:xfrm>
            <a:off x="70490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5" name="object 15"/>
          <p:cNvSpPr txBox="1"/>
          <p:nvPr/>
        </p:nvSpPr>
        <p:spPr>
          <a:xfrm>
            <a:off x="8115815"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9650" y="780188"/>
            <a:ext cx="3263900" cy="284480"/>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94EE6B"/>
                </a:solidFill>
              </a:rPr>
              <a:t>TYPES</a:t>
            </a:r>
            <a:r>
              <a:rPr sz="1700" spc="-65" dirty="0">
                <a:solidFill>
                  <a:srgbClr val="94EE6B"/>
                </a:solidFill>
              </a:rPr>
              <a:t> </a:t>
            </a:r>
            <a:r>
              <a:rPr sz="1700" dirty="0">
                <a:solidFill>
                  <a:srgbClr val="94EE6B"/>
                </a:solidFill>
              </a:rPr>
              <a:t>OF</a:t>
            </a:r>
            <a:r>
              <a:rPr sz="1700" spc="-65" dirty="0">
                <a:solidFill>
                  <a:srgbClr val="94EE6B"/>
                </a:solidFill>
              </a:rPr>
              <a:t> </a:t>
            </a:r>
            <a:r>
              <a:rPr sz="1700" dirty="0">
                <a:solidFill>
                  <a:srgbClr val="94EE6B"/>
                </a:solidFill>
              </a:rPr>
              <a:t>HYPOTHESIS</a:t>
            </a:r>
            <a:r>
              <a:rPr sz="1700" spc="-60" dirty="0">
                <a:solidFill>
                  <a:srgbClr val="94EE6B"/>
                </a:solidFill>
              </a:rPr>
              <a:t> </a:t>
            </a:r>
            <a:r>
              <a:rPr sz="1700" spc="-20" dirty="0">
                <a:solidFill>
                  <a:srgbClr val="94EE6B"/>
                </a:solidFill>
              </a:rPr>
              <a:t>TESTS</a:t>
            </a:r>
            <a:endParaRPr sz="1700"/>
          </a:p>
        </p:txBody>
      </p:sp>
      <p:sp>
        <p:nvSpPr>
          <p:cNvPr id="3" name="object 3"/>
          <p:cNvSpPr txBox="1"/>
          <p:nvPr/>
        </p:nvSpPr>
        <p:spPr>
          <a:xfrm>
            <a:off x="429650" y="1268884"/>
            <a:ext cx="8255000" cy="804545"/>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94EE6B"/>
                </a:solidFill>
                <a:latin typeface="Courier New"/>
                <a:cs typeface="Courier New"/>
              </a:rPr>
              <a:t>1.</a:t>
            </a:r>
            <a:r>
              <a:rPr sz="1500" spc="-5" dirty="0">
                <a:solidFill>
                  <a:srgbClr val="94EE6B"/>
                </a:solidFill>
                <a:latin typeface="Courier New"/>
                <a:cs typeface="Courier New"/>
              </a:rPr>
              <a:t> </a:t>
            </a:r>
            <a:r>
              <a:rPr sz="1500" dirty="0">
                <a:solidFill>
                  <a:srgbClr val="94EE6B"/>
                </a:solidFill>
                <a:latin typeface="Courier New"/>
                <a:cs typeface="Courier New"/>
              </a:rPr>
              <a:t>One</a:t>
            </a:r>
            <a:r>
              <a:rPr sz="1500" spc="-5" dirty="0">
                <a:solidFill>
                  <a:srgbClr val="94EE6B"/>
                </a:solidFill>
                <a:latin typeface="Courier New"/>
                <a:cs typeface="Courier New"/>
              </a:rPr>
              <a:t> </a:t>
            </a:r>
            <a:r>
              <a:rPr sz="1500" dirty="0">
                <a:solidFill>
                  <a:srgbClr val="94EE6B"/>
                </a:solidFill>
                <a:latin typeface="Courier New"/>
                <a:cs typeface="Courier New"/>
              </a:rPr>
              <a:t>Sample</a:t>
            </a:r>
            <a:r>
              <a:rPr sz="1500" spc="-5" dirty="0">
                <a:solidFill>
                  <a:srgbClr val="94EE6B"/>
                </a:solidFill>
                <a:latin typeface="Courier New"/>
                <a:cs typeface="Courier New"/>
              </a:rPr>
              <a:t> </a:t>
            </a:r>
            <a:r>
              <a:rPr sz="1500" dirty="0">
                <a:solidFill>
                  <a:srgbClr val="94EE6B"/>
                </a:solidFill>
                <a:latin typeface="Courier New"/>
                <a:cs typeface="Courier New"/>
              </a:rPr>
              <a:t>Z</a:t>
            </a:r>
            <a:r>
              <a:rPr sz="1500" spc="-5" dirty="0">
                <a:solidFill>
                  <a:srgbClr val="94EE6B"/>
                </a:solidFill>
                <a:latin typeface="Courier New"/>
                <a:cs typeface="Courier New"/>
              </a:rPr>
              <a:t> </a:t>
            </a:r>
            <a:r>
              <a:rPr sz="1500" spc="-20" dirty="0">
                <a:solidFill>
                  <a:srgbClr val="94EE6B"/>
                </a:solidFill>
                <a:latin typeface="Courier New"/>
                <a:cs typeface="Courier New"/>
              </a:rPr>
              <a:t>test</a:t>
            </a:r>
            <a:endParaRPr sz="1500">
              <a:latin typeface="Courier New"/>
              <a:cs typeface="Courier New"/>
            </a:endParaRPr>
          </a:p>
          <a:p>
            <a:pPr marL="12700" marR="5080">
              <a:lnSpc>
                <a:spcPct val="100000"/>
              </a:lnSpc>
              <a:spcBef>
                <a:spcPts val="10"/>
              </a:spcBef>
            </a:pPr>
            <a:r>
              <a:rPr sz="1200" dirty="0">
                <a:solidFill>
                  <a:srgbClr val="FFFFFF"/>
                </a:solidFill>
                <a:latin typeface="Courier New"/>
                <a:cs typeface="Courier New"/>
              </a:rPr>
              <a:t>A</a:t>
            </a:r>
            <a:r>
              <a:rPr sz="1200" spc="-40" dirty="0">
                <a:solidFill>
                  <a:srgbClr val="FFFFFF"/>
                </a:solidFill>
                <a:latin typeface="Courier New"/>
                <a:cs typeface="Courier New"/>
              </a:rPr>
              <a:t> </a:t>
            </a:r>
            <a:r>
              <a:rPr sz="1200" spc="-10" dirty="0">
                <a:solidFill>
                  <a:srgbClr val="FFFFFF"/>
                </a:solidFill>
                <a:latin typeface="Courier New"/>
                <a:cs typeface="Courier New"/>
              </a:rPr>
              <a:t>one-</a:t>
            </a:r>
            <a:r>
              <a:rPr sz="1200" dirty="0">
                <a:solidFill>
                  <a:srgbClr val="FFFFFF"/>
                </a:solidFill>
                <a:latin typeface="Courier New"/>
                <a:cs typeface="Courier New"/>
              </a:rPr>
              <a:t>sample</a:t>
            </a:r>
            <a:r>
              <a:rPr sz="1200" spc="-40" dirty="0">
                <a:solidFill>
                  <a:srgbClr val="FFFFFF"/>
                </a:solidFill>
                <a:latin typeface="Courier New"/>
                <a:cs typeface="Courier New"/>
              </a:rPr>
              <a:t> </a:t>
            </a:r>
            <a:r>
              <a:rPr sz="1200" spc="-10" dirty="0">
                <a:solidFill>
                  <a:srgbClr val="FFFFFF"/>
                </a:solidFill>
                <a:latin typeface="Courier New"/>
                <a:cs typeface="Courier New"/>
              </a:rPr>
              <a:t>Z-</a:t>
            </a:r>
            <a:r>
              <a:rPr sz="1200" dirty="0">
                <a:solidFill>
                  <a:srgbClr val="FFFFFF"/>
                </a:solidFill>
                <a:latin typeface="Courier New"/>
                <a:cs typeface="Courier New"/>
              </a:rPr>
              <a:t>test</a:t>
            </a:r>
            <a:r>
              <a:rPr sz="1200" spc="-40" dirty="0">
                <a:solidFill>
                  <a:srgbClr val="FFFFFF"/>
                </a:solidFill>
                <a:latin typeface="Courier New"/>
                <a:cs typeface="Courier New"/>
              </a:rPr>
              <a:t> </a:t>
            </a:r>
            <a:r>
              <a:rPr sz="1200" dirty="0">
                <a:solidFill>
                  <a:srgbClr val="FFFFFF"/>
                </a:solidFill>
                <a:latin typeface="Courier New"/>
                <a:cs typeface="Courier New"/>
              </a:rPr>
              <a:t>is</a:t>
            </a:r>
            <a:r>
              <a:rPr sz="1200" spc="-40" dirty="0">
                <a:solidFill>
                  <a:srgbClr val="FFFFFF"/>
                </a:solidFill>
                <a:latin typeface="Courier New"/>
                <a:cs typeface="Courier New"/>
              </a:rPr>
              <a:t> </a:t>
            </a:r>
            <a:r>
              <a:rPr sz="1200" dirty="0">
                <a:solidFill>
                  <a:srgbClr val="FFFFFF"/>
                </a:solidFill>
                <a:latin typeface="Courier New"/>
                <a:cs typeface="Courier New"/>
              </a:rPr>
              <a:t>a</a:t>
            </a:r>
            <a:r>
              <a:rPr sz="1200" spc="-40" dirty="0">
                <a:solidFill>
                  <a:srgbClr val="FFFFFF"/>
                </a:solidFill>
                <a:latin typeface="Courier New"/>
                <a:cs typeface="Courier New"/>
              </a:rPr>
              <a:t> </a:t>
            </a:r>
            <a:r>
              <a:rPr sz="1200" dirty="0">
                <a:solidFill>
                  <a:srgbClr val="FFFFFF"/>
                </a:solidFill>
                <a:latin typeface="Courier New"/>
                <a:cs typeface="Courier New"/>
              </a:rPr>
              <a:t>statistical</a:t>
            </a:r>
            <a:r>
              <a:rPr sz="1200" spc="-35" dirty="0">
                <a:solidFill>
                  <a:srgbClr val="FFFFFF"/>
                </a:solidFill>
                <a:latin typeface="Courier New"/>
                <a:cs typeface="Courier New"/>
              </a:rPr>
              <a:t> </a:t>
            </a:r>
            <a:r>
              <a:rPr sz="1200" dirty="0">
                <a:solidFill>
                  <a:srgbClr val="FFFFFF"/>
                </a:solidFill>
                <a:latin typeface="Courier New"/>
                <a:cs typeface="Courier New"/>
              </a:rPr>
              <a:t>hypothesis</a:t>
            </a:r>
            <a:r>
              <a:rPr sz="1200" spc="-40" dirty="0">
                <a:solidFill>
                  <a:srgbClr val="FFFFFF"/>
                </a:solidFill>
                <a:latin typeface="Courier New"/>
                <a:cs typeface="Courier New"/>
              </a:rPr>
              <a:t> </a:t>
            </a:r>
            <a:r>
              <a:rPr sz="1200" dirty="0">
                <a:solidFill>
                  <a:srgbClr val="FFFFFF"/>
                </a:solidFill>
                <a:latin typeface="Courier New"/>
                <a:cs typeface="Courier New"/>
              </a:rPr>
              <a:t>test</a:t>
            </a:r>
            <a:r>
              <a:rPr sz="1200" spc="-40" dirty="0">
                <a:solidFill>
                  <a:srgbClr val="FFFFFF"/>
                </a:solidFill>
                <a:latin typeface="Courier New"/>
                <a:cs typeface="Courier New"/>
              </a:rPr>
              <a:t> </a:t>
            </a:r>
            <a:r>
              <a:rPr sz="1200" dirty="0">
                <a:solidFill>
                  <a:srgbClr val="FFFFFF"/>
                </a:solidFill>
                <a:latin typeface="Courier New"/>
                <a:cs typeface="Courier New"/>
              </a:rPr>
              <a:t>used</a:t>
            </a:r>
            <a:r>
              <a:rPr sz="1200" spc="-40" dirty="0">
                <a:solidFill>
                  <a:srgbClr val="FFFFFF"/>
                </a:solidFill>
                <a:latin typeface="Courier New"/>
                <a:cs typeface="Courier New"/>
              </a:rPr>
              <a:t> </a:t>
            </a:r>
            <a:r>
              <a:rPr sz="1200" dirty="0">
                <a:solidFill>
                  <a:srgbClr val="FFFFFF"/>
                </a:solidFill>
                <a:latin typeface="Courier New"/>
                <a:cs typeface="Courier New"/>
              </a:rPr>
              <a:t>to</a:t>
            </a:r>
            <a:r>
              <a:rPr sz="1200" spc="-40" dirty="0">
                <a:solidFill>
                  <a:srgbClr val="FFFFFF"/>
                </a:solidFill>
                <a:latin typeface="Courier New"/>
                <a:cs typeface="Courier New"/>
              </a:rPr>
              <a:t> </a:t>
            </a:r>
            <a:r>
              <a:rPr sz="1200" dirty="0">
                <a:solidFill>
                  <a:srgbClr val="FFFFFF"/>
                </a:solidFill>
                <a:latin typeface="Courier New"/>
                <a:cs typeface="Courier New"/>
              </a:rPr>
              <a:t>determine</a:t>
            </a:r>
            <a:r>
              <a:rPr sz="1200" spc="-35" dirty="0">
                <a:solidFill>
                  <a:srgbClr val="FFFFFF"/>
                </a:solidFill>
                <a:latin typeface="Courier New"/>
                <a:cs typeface="Courier New"/>
              </a:rPr>
              <a:t> </a:t>
            </a:r>
            <a:r>
              <a:rPr sz="1200" dirty="0">
                <a:solidFill>
                  <a:srgbClr val="FFFFFF"/>
                </a:solidFill>
                <a:latin typeface="Courier New"/>
                <a:cs typeface="Courier New"/>
              </a:rPr>
              <a:t>whether</a:t>
            </a:r>
            <a:r>
              <a:rPr sz="1200" spc="-40" dirty="0">
                <a:solidFill>
                  <a:srgbClr val="FFFFFF"/>
                </a:solidFill>
                <a:latin typeface="Courier New"/>
                <a:cs typeface="Courier New"/>
              </a:rPr>
              <a:t> </a:t>
            </a:r>
            <a:r>
              <a:rPr sz="1200" dirty="0">
                <a:solidFill>
                  <a:srgbClr val="FFFFFF"/>
                </a:solidFill>
                <a:latin typeface="Courier New"/>
                <a:cs typeface="Courier New"/>
              </a:rPr>
              <a:t>the</a:t>
            </a:r>
            <a:r>
              <a:rPr sz="1200" spc="-40" dirty="0">
                <a:solidFill>
                  <a:srgbClr val="FFFFFF"/>
                </a:solidFill>
                <a:latin typeface="Courier New"/>
                <a:cs typeface="Courier New"/>
              </a:rPr>
              <a:t> </a:t>
            </a:r>
            <a:r>
              <a:rPr sz="1200" dirty="0">
                <a:solidFill>
                  <a:srgbClr val="FFFFFF"/>
                </a:solidFill>
                <a:latin typeface="Courier New"/>
                <a:cs typeface="Courier New"/>
              </a:rPr>
              <a:t>mean</a:t>
            </a:r>
            <a:r>
              <a:rPr sz="1200" spc="-40" dirty="0">
                <a:solidFill>
                  <a:srgbClr val="FFFFFF"/>
                </a:solidFill>
                <a:latin typeface="Courier New"/>
                <a:cs typeface="Courier New"/>
              </a:rPr>
              <a:t> </a:t>
            </a:r>
            <a:r>
              <a:rPr sz="1200" spc="-25" dirty="0">
                <a:solidFill>
                  <a:srgbClr val="FFFFFF"/>
                </a:solidFill>
                <a:latin typeface="Courier New"/>
                <a:cs typeface="Courier New"/>
              </a:rPr>
              <a:t>of </a:t>
            </a:r>
            <a:r>
              <a:rPr sz="1200" dirty="0">
                <a:solidFill>
                  <a:srgbClr val="FFFFFF"/>
                </a:solidFill>
                <a:latin typeface="Courier New"/>
                <a:cs typeface="Courier New"/>
              </a:rPr>
              <a:t>a</a:t>
            </a:r>
            <a:r>
              <a:rPr sz="1200" spc="-40" dirty="0">
                <a:solidFill>
                  <a:srgbClr val="FFFFFF"/>
                </a:solidFill>
                <a:latin typeface="Courier New"/>
                <a:cs typeface="Courier New"/>
              </a:rPr>
              <a:t> </a:t>
            </a:r>
            <a:r>
              <a:rPr sz="1200" dirty="0">
                <a:solidFill>
                  <a:srgbClr val="FFFFFF"/>
                </a:solidFill>
                <a:latin typeface="Courier New"/>
                <a:cs typeface="Courier New"/>
              </a:rPr>
              <a:t>sample</a:t>
            </a:r>
            <a:r>
              <a:rPr sz="1200" spc="-45" dirty="0">
                <a:solidFill>
                  <a:srgbClr val="FFFFFF"/>
                </a:solidFill>
                <a:latin typeface="Courier New"/>
                <a:cs typeface="Courier New"/>
              </a:rPr>
              <a:t> </a:t>
            </a:r>
            <a:r>
              <a:rPr sz="1200" dirty="0">
                <a:solidFill>
                  <a:srgbClr val="FFFFFF"/>
                </a:solidFill>
                <a:latin typeface="Courier New"/>
                <a:cs typeface="Courier New"/>
              </a:rPr>
              <a:t>from</a:t>
            </a:r>
            <a:r>
              <a:rPr sz="1200" spc="-40" dirty="0">
                <a:solidFill>
                  <a:srgbClr val="FFFFFF"/>
                </a:solidFill>
                <a:latin typeface="Courier New"/>
                <a:cs typeface="Courier New"/>
              </a:rPr>
              <a:t> </a:t>
            </a:r>
            <a:r>
              <a:rPr sz="1200" dirty="0">
                <a:solidFill>
                  <a:srgbClr val="FFFFFF"/>
                </a:solidFill>
                <a:latin typeface="Courier New"/>
                <a:cs typeface="Courier New"/>
              </a:rPr>
              <a:t>a</a:t>
            </a:r>
            <a:r>
              <a:rPr sz="1200" spc="-40" dirty="0">
                <a:solidFill>
                  <a:srgbClr val="FFFFFF"/>
                </a:solidFill>
                <a:latin typeface="Courier New"/>
                <a:cs typeface="Courier New"/>
              </a:rPr>
              <a:t> </a:t>
            </a:r>
            <a:r>
              <a:rPr sz="1200" dirty="0">
                <a:solidFill>
                  <a:srgbClr val="FFFFFF"/>
                </a:solidFill>
                <a:latin typeface="Courier New"/>
                <a:cs typeface="Courier New"/>
              </a:rPr>
              <a:t>population</a:t>
            </a:r>
            <a:r>
              <a:rPr sz="1200" spc="-40" dirty="0">
                <a:solidFill>
                  <a:srgbClr val="FFFFFF"/>
                </a:solidFill>
                <a:latin typeface="Courier New"/>
                <a:cs typeface="Courier New"/>
              </a:rPr>
              <a:t> </a:t>
            </a:r>
            <a:r>
              <a:rPr sz="1200" dirty="0">
                <a:solidFill>
                  <a:srgbClr val="FFFFFF"/>
                </a:solidFill>
                <a:latin typeface="Courier New"/>
                <a:cs typeface="Courier New"/>
              </a:rPr>
              <a:t>is</a:t>
            </a:r>
            <a:r>
              <a:rPr sz="1200" spc="-40" dirty="0">
                <a:solidFill>
                  <a:srgbClr val="FFFFFF"/>
                </a:solidFill>
                <a:latin typeface="Courier New"/>
                <a:cs typeface="Courier New"/>
              </a:rPr>
              <a:t> </a:t>
            </a:r>
            <a:r>
              <a:rPr sz="1200" dirty="0">
                <a:solidFill>
                  <a:srgbClr val="FFFFFF"/>
                </a:solidFill>
                <a:latin typeface="Courier New"/>
                <a:cs typeface="Courier New"/>
              </a:rPr>
              <a:t>significantly</a:t>
            </a:r>
            <a:r>
              <a:rPr sz="1200" spc="-40" dirty="0">
                <a:solidFill>
                  <a:srgbClr val="FFFFFF"/>
                </a:solidFill>
                <a:latin typeface="Courier New"/>
                <a:cs typeface="Courier New"/>
              </a:rPr>
              <a:t> </a:t>
            </a:r>
            <a:r>
              <a:rPr sz="1200" dirty="0">
                <a:solidFill>
                  <a:srgbClr val="FFFFFF"/>
                </a:solidFill>
                <a:latin typeface="Courier New"/>
                <a:cs typeface="Courier New"/>
              </a:rPr>
              <a:t>different</a:t>
            </a:r>
            <a:r>
              <a:rPr sz="1200" spc="-40" dirty="0">
                <a:solidFill>
                  <a:srgbClr val="FFFFFF"/>
                </a:solidFill>
                <a:latin typeface="Courier New"/>
                <a:cs typeface="Courier New"/>
              </a:rPr>
              <a:t> </a:t>
            </a:r>
            <a:r>
              <a:rPr sz="1200" dirty="0">
                <a:solidFill>
                  <a:srgbClr val="FFFFFF"/>
                </a:solidFill>
                <a:latin typeface="Courier New"/>
                <a:cs typeface="Courier New"/>
              </a:rPr>
              <a:t>from</a:t>
            </a:r>
            <a:r>
              <a:rPr sz="1200" spc="-40" dirty="0">
                <a:solidFill>
                  <a:srgbClr val="FFFFFF"/>
                </a:solidFill>
                <a:latin typeface="Courier New"/>
                <a:cs typeface="Courier New"/>
              </a:rPr>
              <a:t> </a:t>
            </a:r>
            <a:r>
              <a:rPr sz="1200" dirty="0">
                <a:solidFill>
                  <a:srgbClr val="FFFFFF"/>
                </a:solidFill>
                <a:latin typeface="Courier New"/>
                <a:cs typeface="Courier New"/>
              </a:rPr>
              <a:t>a</a:t>
            </a:r>
            <a:r>
              <a:rPr sz="1200" spc="-40" dirty="0">
                <a:solidFill>
                  <a:srgbClr val="FFFFFF"/>
                </a:solidFill>
                <a:latin typeface="Courier New"/>
                <a:cs typeface="Courier New"/>
              </a:rPr>
              <a:t> </a:t>
            </a:r>
            <a:r>
              <a:rPr sz="1200" dirty="0">
                <a:solidFill>
                  <a:srgbClr val="FFFFFF"/>
                </a:solidFill>
                <a:latin typeface="Courier New"/>
                <a:cs typeface="Courier New"/>
              </a:rPr>
              <a:t>known</a:t>
            </a:r>
            <a:r>
              <a:rPr sz="1200" spc="-40" dirty="0">
                <a:solidFill>
                  <a:srgbClr val="FFFFFF"/>
                </a:solidFill>
                <a:latin typeface="Courier New"/>
                <a:cs typeface="Courier New"/>
              </a:rPr>
              <a:t> </a:t>
            </a:r>
            <a:r>
              <a:rPr sz="1200" dirty="0">
                <a:solidFill>
                  <a:srgbClr val="FFFFFF"/>
                </a:solidFill>
                <a:latin typeface="Courier New"/>
                <a:cs typeface="Courier New"/>
              </a:rPr>
              <a:t>or</a:t>
            </a:r>
            <a:r>
              <a:rPr sz="1200" spc="-40" dirty="0">
                <a:solidFill>
                  <a:srgbClr val="FFFFFF"/>
                </a:solidFill>
                <a:latin typeface="Courier New"/>
                <a:cs typeface="Courier New"/>
              </a:rPr>
              <a:t> </a:t>
            </a:r>
            <a:r>
              <a:rPr sz="1200" spc="-10" dirty="0">
                <a:solidFill>
                  <a:srgbClr val="FFFFFF"/>
                </a:solidFill>
                <a:latin typeface="Courier New"/>
                <a:cs typeface="Courier New"/>
              </a:rPr>
              <a:t>hypothesized </a:t>
            </a:r>
            <a:r>
              <a:rPr sz="1200" dirty="0">
                <a:solidFill>
                  <a:srgbClr val="FFFFFF"/>
                </a:solidFill>
                <a:latin typeface="Courier New"/>
                <a:cs typeface="Courier New"/>
              </a:rPr>
              <a:t>population</a:t>
            </a:r>
            <a:r>
              <a:rPr sz="1200" spc="-45" dirty="0">
                <a:solidFill>
                  <a:srgbClr val="FFFFFF"/>
                </a:solidFill>
                <a:latin typeface="Courier New"/>
                <a:cs typeface="Courier New"/>
              </a:rPr>
              <a:t> </a:t>
            </a:r>
            <a:r>
              <a:rPr sz="1200" dirty="0">
                <a:solidFill>
                  <a:srgbClr val="FFFFFF"/>
                </a:solidFill>
                <a:latin typeface="Courier New"/>
                <a:cs typeface="Courier New"/>
              </a:rPr>
              <a:t>mean.</a:t>
            </a:r>
            <a:r>
              <a:rPr sz="1200" spc="-45" dirty="0">
                <a:solidFill>
                  <a:srgbClr val="FFFFFF"/>
                </a:solidFill>
                <a:latin typeface="Courier New"/>
                <a:cs typeface="Courier New"/>
              </a:rPr>
              <a:t> </a:t>
            </a:r>
            <a:r>
              <a:rPr sz="1200" dirty="0">
                <a:solidFill>
                  <a:srgbClr val="FFFFFF"/>
                </a:solidFill>
                <a:latin typeface="Courier New"/>
                <a:cs typeface="Courier New"/>
              </a:rPr>
              <a:t>It</a:t>
            </a:r>
            <a:r>
              <a:rPr sz="1200" spc="-45" dirty="0">
                <a:solidFill>
                  <a:srgbClr val="FFFFFF"/>
                </a:solidFill>
                <a:latin typeface="Courier New"/>
                <a:cs typeface="Courier New"/>
              </a:rPr>
              <a:t> </a:t>
            </a:r>
            <a:r>
              <a:rPr sz="1200" dirty="0">
                <a:solidFill>
                  <a:srgbClr val="FFFFFF"/>
                </a:solidFill>
                <a:latin typeface="Courier New"/>
                <a:cs typeface="Courier New"/>
              </a:rPr>
              <a:t>is</a:t>
            </a:r>
            <a:r>
              <a:rPr sz="1200" spc="-45" dirty="0">
                <a:solidFill>
                  <a:srgbClr val="FFFFFF"/>
                </a:solidFill>
                <a:latin typeface="Courier New"/>
                <a:cs typeface="Courier New"/>
              </a:rPr>
              <a:t> </a:t>
            </a:r>
            <a:r>
              <a:rPr sz="1200" dirty="0">
                <a:solidFill>
                  <a:srgbClr val="FFFFFF"/>
                </a:solidFill>
                <a:latin typeface="Courier New"/>
                <a:cs typeface="Courier New"/>
              </a:rPr>
              <a:t>typically</a:t>
            </a:r>
            <a:r>
              <a:rPr sz="1200" spc="-45" dirty="0">
                <a:solidFill>
                  <a:srgbClr val="FFFFFF"/>
                </a:solidFill>
                <a:latin typeface="Courier New"/>
                <a:cs typeface="Courier New"/>
              </a:rPr>
              <a:t> </a:t>
            </a:r>
            <a:r>
              <a:rPr sz="1200" dirty="0">
                <a:solidFill>
                  <a:srgbClr val="FFFFFF"/>
                </a:solidFill>
                <a:latin typeface="Courier New"/>
                <a:cs typeface="Courier New"/>
              </a:rPr>
              <a:t>used</a:t>
            </a:r>
            <a:r>
              <a:rPr sz="1200" spc="-45" dirty="0">
                <a:solidFill>
                  <a:srgbClr val="FFFFFF"/>
                </a:solidFill>
                <a:latin typeface="Courier New"/>
                <a:cs typeface="Courier New"/>
              </a:rPr>
              <a:t> </a:t>
            </a:r>
            <a:r>
              <a:rPr sz="1200" dirty="0">
                <a:solidFill>
                  <a:srgbClr val="FFFFFF"/>
                </a:solidFill>
                <a:latin typeface="Courier New"/>
                <a:cs typeface="Courier New"/>
              </a:rPr>
              <a:t>when</a:t>
            </a:r>
            <a:r>
              <a:rPr sz="1200" spc="-45" dirty="0">
                <a:solidFill>
                  <a:srgbClr val="FFFFFF"/>
                </a:solidFill>
                <a:latin typeface="Courier New"/>
                <a:cs typeface="Courier New"/>
              </a:rPr>
              <a:t> </a:t>
            </a:r>
            <a:r>
              <a:rPr sz="1200" dirty="0">
                <a:solidFill>
                  <a:srgbClr val="FFFFFF"/>
                </a:solidFill>
                <a:latin typeface="Courier New"/>
                <a:cs typeface="Courier New"/>
              </a:rPr>
              <a:t>the</a:t>
            </a:r>
            <a:r>
              <a:rPr sz="1200" spc="-45" dirty="0">
                <a:solidFill>
                  <a:srgbClr val="FFFFFF"/>
                </a:solidFill>
                <a:latin typeface="Courier New"/>
                <a:cs typeface="Courier New"/>
              </a:rPr>
              <a:t> </a:t>
            </a:r>
            <a:r>
              <a:rPr sz="1200" dirty="0">
                <a:solidFill>
                  <a:srgbClr val="FFFFFF"/>
                </a:solidFill>
                <a:latin typeface="Courier New"/>
                <a:cs typeface="Courier New"/>
              </a:rPr>
              <a:t>population</a:t>
            </a:r>
            <a:r>
              <a:rPr sz="1200" spc="-45" dirty="0">
                <a:solidFill>
                  <a:srgbClr val="FFFFFF"/>
                </a:solidFill>
                <a:latin typeface="Courier New"/>
                <a:cs typeface="Courier New"/>
              </a:rPr>
              <a:t> </a:t>
            </a:r>
            <a:r>
              <a:rPr sz="1200" dirty="0">
                <a:solidFill>
                  <a:srgbClr val="FFFFFF"/>
                </a:solidFill>
                <a:latin typeface="Courier New"/>
                <a:cs typeface="Courier New"/>
              </a:rPr>
              <a:t>standard</a:t>
            </a:r>
            <a:r>
              <a:rPr sz="1200" spc="-45" dirty="0">
                <a:solidFill>
                  <a:srgbClr val="FFFFFF"/>
                </a:solidFill>
                <a:latin typeface="Courier New"/>
                <a:cs typeface="Courier New"/>
              </a:rPr>
              <a:t> </a:t>
            </a:r>
            <a:r>
              <a:rPr sz="1200" dirty="0">
                <a:solidFill>
                  <a:srgbClr val="FFFFFF"/>
                </a:solidFill>
                <a:latin typeface="Courier New"/>
                <a:cs typeface="Courier New"/>
              </a:rPr>
              <a:t>deviation</a:t>
            </a:r>
            <a:r>
              <a:rPr sz="1200" spc="-45" dirty="0">
                <a:solidFill>
                  <a:srgbClr val="FFFFFF"/>
                </a:solidFill>
                <a:latin typeface="Courier New"/>
                <a:cs typeface="Courier New"/>
              </a:rPr>
              <a:t> </a:t>
            </a:r>
            <a:r>
              <a:rPr sz="1200" dirty="0">
                <a:solidFill>
                  <a:srgbClr val="FFFFFF"/>
                </a:solidFill>
                <a:latin typeface="Courier New"/>
                <a:cs typeface="Courier New"/>
              </a:rPr>
              <a:t>(σ)</a:t>
            </a:r>
            <a:r>
              <a:rPr sz="1200" spc="-45" dirty="0">
                <a:solidFill>
                  <a:srgbClr val="FFFFFF"/>
                </a:solidFill>
                <a:latin typeface="Courier New"/>
                <a:cs typeface="Courier New"/>
              </a:rPr>
              <a:t> </a:t>
            </a:r>
            <a:r>
              <a:rPr sz="1200" dirty="0">
                <a:solidFill>
                  <a:srgbClr val="FFFFFF"/>
                </a:solidFill>
                <a:latin typeface="Courier New"/>
                <a:cs typeface="Courier New"/>
              </a:rPr>
              <a:t>is</a:t>
            </a:r>
            <a:r>
              <a:rPr sz="1200" spc="-40" dirty="0">
                <a:solidFill>
                  <a:srgbClr val="FFFFFF"/>
                </a:solidFill>
                <a:latin typeface="Courier New"/>
                <a:cs typeface="Courier New"/>
              </a:rPr>
              <a:t> </a:t>
            </a:r>
            <a:r>
              <a:rPr sz="1200" spc="-10" dirty="0">
                <a:solidFill>
                  <a:srgbClr val="FFFFFF"/>
                </a:solidFill>
                <a:latin typeface="Courier New"/>
                <a:cs typeface="Courier New"/>
              </a:rPr>
              <a:t>known.</a:t>
            </a:r>
            <a:endParaRPr sz="1200">
              <a:latin typeface="Courier New"/>
              <a:cs typeface="Courier New"/>
            </a:endParaRPr>
          </a:p>
        </p:txBody>
      </p:sp>
      <p:sp>
        <p:nvSpPr>
          <p:cNvPr id="4" name="object 4"/>
          <p:cNvSpPr txBox="1"/>
          <p:nvPr/>
        </p:nvSpPr>
        <p:spPr>
          <a:xfrm>
            <a:off x="429650" y="2805077"/>
            <a:ext cx="8163559" cy="1478280"/>
          </a:xfrm>
          <a:prstGeom prst="rect">
            <a:avLst/>
          </a:prstGeom>
        </p:spPr>
        <p:txBody>
          <a:bodyPr vert="horz" wrap="square" lIns="0" tIns="12700" rIns="0" bIns="0" rtlCol="0">
            <a:spAutoFit/>
          </a:bodyPr>
          <a:lstStyle/>
          <a:p>
            <a:pPr marL="12700" marR="5080" algn="just">
              <a:lnSpc>
                <a:spcPct val="114999"/>
              </a:lnSpc>
              <a:spcBef>
                <a:spcPts val="100"/>
              </a:spcBef>
            </a:pPr>
            <a:r>
              <a:rPr sz="1200" dirty="0">
                <a:solidFill>
                  <a:srgbClr val="FFFFFF"/>
                </a:solidFill>
                <a:latin typeface="Courier New"/>
                <a:cs typeface="Courier New"/>
              </a:rPr>
              <a:t>If</a:t>
            </a:r>
            <a:r>
              <a:rPr sz="1200" spc="-35" dirty="0">
                <a:solidFill>
                  <a:srgbClr val="FFFFFF"/>
                </a:solidFill>
                <a:latin typeface="Courier New"/>
                <a:cs typeface="Courier New"/>
              </a:rPr>
              <a:t> </a:t>
            </a:r>
            <a:r>
              <a:rPr sz="1200" dirty="0">
                <a:solidFill>
                  <a:srgbClr val="FFFFFF"/>
                </a:solidFill>
                <a:latin typeface="Courier New"/>
                <a:cs typeface="Courier New"/>
              </a:rPr>
              <a:t>the</a:t>
            </a:r>
            <a:r>
              <a:rPr sz="1200" spc="-35" dirty="0">
                <a:solidFill>
                  <a:srgbClr val="FFFFFF"/>
                </a:solidFill>
                <a:latin typeface="Courier New"/>
                <a:cs typeface="Courier New"/>
              </a:rPr>
              <a:t> </a:t>
            </a:r>
            <a:r>
              <a:rPr sz="1200" dirty="0">
                <a:solidFill>
                  <a:srgbClr val="FFFFFF"/>
                </a:solidFill>
                <a:latin typeface="Courier New"/>
                <a:cs typeface="Courier New"/>
              </a:rPr>
              <a:t>absolute</a:t>
            </a:r>
            <a:r>
              <a:rPr sz="1200" spc="-35" dirty="0">
                <a:solidFill>
                  <a:srgbClr val="FFFFFF"/>
                </a:solidFill>
                <a:latin typeface="Courier New"/>
                <a:cs typeface="Courier New"/>
              </a:rPr>
              <a:t> </a:t>
            </a:r>
            <a:r>
              <a:rPr sz="1200" dirty="0">
                <a:solidFill>
                  <a:srgbClr val="FFFFFF"/>
                </a:solidFill>
                <a:latin typeface="Courier New"/>
                <a:cs typeface="Courier New"/>
              </a:rPr>
              <a:t>value</a:t>
            </a:r>
            <a:r>
              <a:rPr sz="1200" spc="-35" dirty="0">
                <a:solidFill>
                  <a:srgbClr val="FFFFFF"/>
                </a:solidFill>
                <a:latin typeface="Courier New"/>
                <a:cs typeface="Courier New"/>
              </a:rPr>
              <a:t> </a:t>
            </a:r>
            <a:r>
              <a:rPr sz="1200" dirty="0">
                <a:solidFill>
                  <a:srgbClr val="FFFFFF"/>
                </a:solidFill>
                <a:latin typeface="Courier New"/>
                <a:cs typeface="Courier New"/>
              </a:rPr>
              <a:t>of</a:t>
            </a:r>
            <a:r>
              <a:rPr sz="1200" spc="-35" dirty="0">
                <a:solidFill>
                  <a:srgbClr val="FFFFFF"/>
                </a:solidFill>
                <a:latin typeface="Courier New"/>
                <a:cs typeface="Courier New"/>
              </a:rPr>
              <a:t> </a:t>
            </a:r>
            <a:r>
              <a:rPr sz="1200" dirty="0">
                <a:solidFill>
                  <a:srgbClr val="FFFFFF"/>
                </a:solidFill>
                <a:latin typeface="Courier New"/>
                <a:cs typeface="Courier New"/>
              </a:rPr>
              <a:t>the</a:t>
            </a:r>
            <a:r>
              <a:rPr sz="1200" spc="-35" dirty="0">
                <a:solidFill>
                  <a:srgbClr val="FFFFFF"/>
                </a:solidFill>
                <a:latin typeface="Courier New"/>
                <a:cs typeface="Courier New"/>
              </a:rPr>
              <a:t> </a:t>
            </a:r>
            <a:r>
              <a:rPr sz="1200" spc="-10" dirty="0">
                <a:solidFill>
                  <a:srgbClr val="FFFFFF"/>
                </a:solidFill>
                <a:latin typeface="Courier New"/>
                <a:cs typeface="Courier New"/>
              </a:rPr>
              <a:t>Z-</a:t>
            </a:r>
            <a:r>
              <a:rPr sz="1200" dirty="0">
                <a:solidFill>
                  <a:srgbClr val="FFFFFF"/>
                </a:solidFill>
                <a:latin typeface="Courier New"/>
                <a:cs typeface="Courier New"/>
              </a:rPr>
              <a:t>score</a:t>
            </a:r>
            <a:r>
              <a:rPr sz="1200" spc="-30" dirty="0">
                <a:solidFill>
                  <a:srgbClr val="FFFFFF"/>
                </a:solidFill>
                <a:latin typeface="Courier New"/>
                <a:cs typeface="Courier New"/>
              </a:rPr>
              <a:t> </a:t>
            </a:r>
            <a:r>
              <a:rPr sz="1200" dirty="0">
                <a:solidFill>
                  <a:srgbClr val="FFFFFF"/>
                </a:solidFill>
                <a:latin typeface="Courier New"/>
                <a:cs typeface="Courier New"/>
              </a:rPr>
              <a:t>is</a:t>
            </a:r>
            <a:r>
              <a:rPr sz="1200" spc="-35" dirty="0">
                <a:solidFill>
                  <a:srgbClr val="FFFFFF"/>
                </a:solidFill>
                <a:latin typeface="Courier New"/>
                <a:cs typeface="Courier New"/>
              </a:rPr>
              <a:t> </a:t>
            </a:r>
            <a:r>
              <a:rPr sz="1200" dirty="0">
                <a:solidFill>
                  <a:srgbClr val="FFFFFF"/>
                </a:solidFill>
                <a:latin typeface="Courier New"/>
                <a:cs typeface="Courier New"/>
              </a:rPr>
              <a:t>greater</a:t>
            </a:r>
            <a:r>
              <a:rPr sz="1200" spc="-35" dirty="0">
                <a:solidFill>
                  <a:srgbClr val="FFFFFF"/>
                </a:solidFill>
                <a:latin typeface="Courier New"/>
                <a:cs typeface="Courier New"/>
              </a:rPr>
              <a:t> </a:t>
            </a:r>
            <a:r>
              <a:rPr sz="1200" dirty="0">
                <a:solidFill>
                  <a:srgbClr val="FFFFFF"/>
                </a:solidFill>
                <a:latin typeface="Courier New"/>
                <a:cs typeface="Courier New"/>
              </a:rPr>
              <a:t>than</a:t>
            </a:r>
            <a:r>
              <a:rPr sz="1200" spc="-35" dirty="0">
                <a:solidFill>
                  <a:srgbClr val="FFFFFF"/>
                </a:solidFill>
                <a:latin typeface="Courier New"/>
                <a:cs typeface="Courier New"/>
              </a:rPr>
              <a:t> </a:t>
            </a:r>
            <a:r>
              <a:rPr sz="1200" dirty="0">
                <a:solidFill>
                  <a:srgbClr val="FFFFFF"/>
                </a:solidFill>
                <a:latin typeface="Courier New"/>
                <a:cs typeface="Courier New"/>
              </a:rPr>
              <a:t>the</a:t>
            </a:r>
            <a:r>
              <a:rPr sz="1200" spc="-35" dirty="0">
                <a:solidFill>
                  <a:srgbClr val="FFFFFF"/>
                </a:solidFill>
                <a:latin typeface="Courier New"/>
                <a:cs typeface="Courier New"/>
              </a:rPr>
              <a:t> </a:t>
            </a:r>
            <a:r>
              <a:rPr sz="1200" dirty="0">
                <a:solidFill>
                  <a:srgbClr val="FFFFFF"/>
                </a:solidFill>
                <a:latin typeface="Courier New"/>
                <a:cs typeface="Courier New"/>
              </a:rPr>
              <a:t>critical</a:t>
            </a:r>
            <a:r>
              <a:rPr sz="1200" spc="-35" dirty="0">
                <a:solidFill>
                  <a:srgbClr val="FFFFFF"/>
                </a:solidFill>
                <a:latin typeface="Courier New"/>
                <a:cs typeface="Courier New"/>
              </a:rPr>
              <a:t> </a:t>
            </a:r>
            <a:r>
              <a:rPr sz="1200" spc="-10" dirty="0">
                <a:solidFill>
                  <a:srgbClr val="FFFFFF"/>
                </a:solidFill>
                <a:latin typeface="Courier New"/>
                <a:cs typeface="Courier New"/>
              </a:rPr>
              <a:t>Z-</a:t>
            </a:r>
            <a:r>
              <a:rPr sz="1200" dirty="0">
                <a:solidFill>
                  <a:srgbClr val="FFFFFF"/>
                </a:solidFill>
                <a:latin typeface="Courier New"/>
                <a:cs typeface="Courier New"/>
              </a:rPr>
              <a:t>value</a:t>
            </a:r>
            <a:r>
              <a:rPr sz="1200" spc="-30" dirty="0">
                <a:solidFill>
                  <a:srgbClr val="FFFFFF"/>
                </a:solidFill>
                <a:latin typeface="Courier New"/>
                <a:cs typeface="Courier New"/>
              </a:rPr>
              <a:t> </a:t>
            </a:r>
            <a:r>
              <a:rPr sz="1200" dirty="0">
                <a:solidFill>
                  <a:srgbClr val="FFFFFF"/>
                </a:solidFill>
                <a:latin typeface="Courier New"/>
                <a:cs typeface="Courier New"/>
              </a:rPr>
              <a:t>(for</a:t>
            </a:r>
            <a:r>
              <a:rPr sz="1200" spc="-35" dirty="0">
                <a:solidFill>
                  <a:srgbClr val="FFFFFF"/>
                </a:solidFill>
                <a:latin typeface="Courier New"/>
                <a:cs typeface="Courier New"/>
              </a:rPr>
              <a:t> </a:t>
            </a:r>
            <a:r>
              <a:rPr sz="1200" dirty="0">
                <a:solidFill>
                  <a:srgbClr val="FFFFFF"/>
                </a:solidFill>
                <a:latin typeface="Courier New"/>
                <a:cs typeface="Courier New"/>
              </a:rPr>
              <a:t>a</a:t>
            </a:r>
            <a:r>
              <a:rPr sz="1200" spc="-35" dirty="0">
                <a:solidFill>
                  <a:srgbClr val="FFFFFF"/>
                </a:solidFill>
                <a:latin typeface="Courier New"/>
                <a:cs typeface="Courier New"/>
              </a:rPr>
              <a:t> </a:t>
            </a:r>
            <a:r>
              <a:rPr sz="1200" spc="-10" dirty="0">
                <a:solidFill>
                  <a:srgbClr val="FFFFFF"/>
                </a:solidFill>
                <a:latin typeface="Courier New"/>
                <a:cs typeface="Courier New"/>
              </a:rPr>
              <a:t>critical </a:t>
            </a:r>
            <a:r>
              <a:rPr sz="1200" dirty="0">
                <a:solidFill>
                  <a:srgbClr val="FFFFFF"/>
                </a:solidFill>
                <a:latin typeface="Courier New"/>
                <a:cs typeface="Courier New"/>
              </a:rPr>
              <a:t>value</a:t>
            </a:r>
            <a:r>
              <a:rPr sz="1200" spc="-35" dirty="0">
                <a:solidFill>
                  <a:srgbClr val="FFFFFF"/>
                </a:solidFill>
                <a:latin typeface="Courier New"/>
                <a:cs typeface="Courier New"/>
              </a:rPr>
              <a:t> </a:t>
            </a:r>
            <a:r>
              <a:rPr sz="1200" dirty="0">
                <a:solidFill>
                  <a:srgbClr val="FFFFFF"/>
                </a:solidFill>
                <a:latin typeface="Courier New"/>
                <a:cs typeface="Courier New"/>
              </a:rPr>
              <a:t>approach)</a:t>
            </a:r>
            <a:r>
              <a:rPr sz="1200" spc="-35" dirty="0">
                <a:solidFill>
                  <a:srgbClr val="FFFFFF"/>
                </a:solidFill>
                <a:latin typeface="Courier New"/>
                <a:cs typeface="Courier New"/>
              </a:rPr>
              <a:t> </a:t>
            </a:r>
            <a:r>
              <a:rPr sz="1200" dirty="0">
                <a:solidFill>
                  <a:srgbClr val="FFFFFF"/>
                </a:solidFill>
                <a:latin typeface="Courier New"/>
                <a:cs typeface="Courier New"/>
              </a:rPr>
              <a:t>or</a:t>
            </a:r>
            <a:r>
              <a:rPr sz="1200" spc="-35" dirty="0">
                <a:solidFill>
                  <a:srgbClr val="FFFFFF"/>
                </a:solidFill>
                <a:latin typeface="Courier New"/>
                <a:cs typeface="Courier New"/>
              </a:rPr>
              <a:t> </a:t>
            </a:r>
            <a:r>
              <a:rPr sz="1200" dirty="0">
                <a:solidFill>
                  <a:srgbClr val="FFFFFF"/>
                </a:solidFill>
                <a:latin typeface="Courier New"/>
                <a:cs typeface="Courier New"/>
              </a:rPr>
              <a:t>if</a:t>
            </a:r>
            <a:r>
              <a:rPr sz="1200" spc="-35" dirty="0">
                <a:solidFill>
                  <a:srgbClr val="FFFFFF"/>
                </a:solidFill>
                <a:latin typeface="Courier New"/>
                <a:cs typeface="Courier New"/>
              </a:rPr>
              <a:t> </a:t>
            </a:r>
            <a:r>
              <a:rPr sz="1200" dirty="0">
                <a:solidFill>
                  <a:srgbClr val="FFFFFF"/>
                </a:solidFill>
                <a:latin typeface="Courier New"/>
                <a:cs typeface="Courier New"/>
              </a:rPr>
              <a:t>the</a:t>
            </a:r>
            <a:r>
              <a:rPr sz="1200" spc="-35" dirty="0">
                <a:solidFill>
                  <a:srgbClr val="FFFFFF"/>
                </a:solidFill>
                <a:latin typeface="Courier New"/>
                <a:cs typeface="Courier New"/>
              </a:rPr>
              <a:t> </a:t>
            </a:r>
            <a:r>
              <a:rPr sz="1200" spc="-10" dirty="0">
                <a:solidFill>
                  <a:srgbClr val="FFFFFF"/>
                </a:solidFill>
                <a:latin typeface="Courier New"/>
                <a:cs typeface="Courier New"/>
              </a:rPr>
              <a:t>p-</a:t>
            </a:r>
            <a:r>
              <a:rPr sz="1200" dirty="0">
                <a:solidFill>
                  <a:srgbClr val="FFFFFF"/>
                </a:solidFill>
                <a:latin typeface="Courier New"/>
                <a:cs typeface="Courier New"/>
              </a:rPr>
              <a:t>value</a:t>
            </a:r>
            <a:r>
              <a:rPr sz="1200" spc="-35" dirty="0">
                <a:solidFill>
                  <a:srgbClr val="FFFFFF"/>
                </a:solidFill>
                <a:latin typeface="Courier New"/>
                <a:cs typeface="Courier New"/>
              </a:rPr>
              <a:t> </a:t>
            </a:r>
            <a:r>
              <a:rPr sz="1200" dirty="0">
                <a:solidFill>
                  <a:srgbClr val="FFFFFF"/>
                </a:solidFill>
                <a:latin typeface="Courier New"/>
                <a:cs typeface="Courier New"/>
              </a:rPr>
              <a:t>is</a:t>
            </a:r>
            <a:r>
              <a:rPr sz="1200" spc="-30" dirty="0">
                <a:solidFill>
                  <a:srgbClr val="FFFFFF"/>
                </a:solidFill>
                <a:latin typeface="Courier New"/>
                <a:cs typeface="Courier New"/>
              </a:rPr>
              <a:t> </a:t>
            </a:r>
            <a:r>
              <a:rPr sz="1200" dirty="0">
                <a:solidFill>
                  <a:srgbClr val="FFFFFF"/>
                </a:solidFill>
                <a:latin typeface="Courier New"/>
                <a:cs typeface="Courier New"/>
              </a:rPr>
              <a:t>less</a:t>
            </a:r>
            <a:r>
              <a:rPr sz="1200" spc="-35" dirty="0">
                <a:solidFill>
                  <a:srgbClr val="FFFFFF"/>
                </a:solidFill>
                <a:latin typeface="Courier New"/>
                <a:cs typeface="Courier New"/>
              </a:rPr>
              <a:t> </a:t>
            </a:r>
            <a:r>
              <a:rPr sz="1200" dirty="0">
                <a:solidFill>
                  <a:srgbClr val="FFFFFF"/>
                </a:solidFill>
                <a:latin typeface="Courier New"/>
                <a:cs typeface="Courier New"/>
              </a:rPr>
              <a:t>than</a:t>
            </a:r>
            <a:r>
              <a:rPr sz="1200" spc="-35" dirty="0">
                <a:solidFill>
                  <a:srgbClr val="FFFFFF"/>
                </a:solidFill>
                <a:latin typeface="Courier New"/>
                <a:cs typeface="Courier New"/>
              </a:rPr>
              <a:t> </a:t>
            </a:r>
            <a:r>
              <a:rPr sz="1200" dirty="0">
                <a:solidFill>
                  <a:srgbClr val="FFFFFF"/>
                </a:solidFill>
                <a:latin typeface="Courier New"/>
                <a:cs typeface="Courier New"/>
              </a:rPr>
              <a:t>α</a:t>
            </a:r>
            <a:r>
              <a:rPr sz="1200" spc="-35" dirty="0">
                <a:solidFill>
                  <a:srgbClr val="FFFFFF"/>
                </a:solidFill>
                <a:latin typeface="Courier New"/>
                <a:cs typeface="Courier New"/>
              </a:rPr>
              <a:t> </a:t>
            </a:r>
            <a:r>
              <a:rPr sz="1200" dirty="0">
                <a:solidFill>
                  <a:srgbClr val="FFFFFF"/>
                </a:solidFill>
                <a:latin typeface="Courier New"/>
                <a:cs typeface="Courier New"/>
              </a:rPr>
              <a:t>(for</a:t>
            </a:r>
            <a:r>
              <a:rPr sz="1200" spc="-35" dirty="0">
                <a:solidFill>
                  <a:srgbClr val="FFFFFF"/>
                </a:solidFill>
                <a:latin typeface="Courier New"/>
                <a:cs typeface="Courier New"/>
              </a:rPr>
              <a:t> </a:t>
            </a:r>
            <a:r>
              <a:rPr sz="1200" dirty="0">
                <a:solidFill>
                  <a:srgbClr val="FFFFFF"/>
                </a:solidFill>
                <a:latin typeface="Courier New"/>
                <a:cs typeface="Courier New"/>
              </a:rPr>
              <a:t>a</a:t>
            </a:r>
            <a:r>
              <a:rPr sz="1200" spc="-35" dirty="0">
                <a:solidFill>
                  <a:srgbClr val="FFFFFF"/>
                </a:solidFill>
                <a:latin typeface="Courier New"/>
                <a:cs typeface="Courier New"/>
              </a:rPr>
              <a:t> </a:t>
            </a:r>
            <a:r>
              <a:rPr sz="1200" spc="-10" dirty="0">
                <a:solidFill>
                  <a:srgbClr val="FFFFFF"/>
                </a:solidFill>
                <a:latin typeface="Courier New"/>
                <a:cs typeface="Courier New"/>
              </a:rPr>
              <a:t>p-</a:t>
            </a:r>
            <a:r>
              <a:rPr sz="1200" dirty="0">
                <a:solidFill>
                  <a:srgbClr val="FFFFFF"/>
                </a:solidFill>
                <a:latin typeface="Courier New"/>
                <a:cs typeface="Courier New"/>
              </a:rPr>
              <a:t>value</a:t>
            </a:r>
            <a:r>
              <a:rPr sz="1200" spc="-30" dirty="0">
                <a:solidFill>
                  <a:srgbClr val="FFFFFF"/>
                </a:solidFill>
                <a:latin typeface="Courier New"/>
                <a:cs typeface="Courier New"/>
              </a:rPr>
              <a:t> </a:t>
            </a:r>
            <a:r>
              <a:rPr sz="1200" dirty="0">
                <a:solidFill>
                  <a:srgbClr val="FFFFFF"/>
                </a:solidFill>
                <a:latin typeface="Courier New"/>
                <a:cs typeface="Courier New"/>
              </a:rPr>
              <a:t>approach),</a:t>
            </a:r>
            <a:r>
              <a:rPr sz="1200" spc="-35" dirty="0">
                <a:solidFill>
                  <a:srgbClr val="FFFFFF"/>
                </a:solidFill>
                <a:latin typeface="Courier New"/>
                <a:cs typeface="Courier New"/>
              </a:rPr>
              <a:t> </a:t>
            </a:r>
            <a:r>
              <a:rPr sz="1200" dirty="0">
                <a:solidFill>
                  <a:srgbClr val="FFFFFF"/>
                </a:solidFill>
                <a:latin typeface="Courier New"/>
                <a:cs typeface="Courier New"/>
              </a:rPr>
              <a:t>you</a:t>
            </a:r>
            <a:r>
              <a:rPr sz="1200" spc="-35" dirty="0">
                <a:solidFill>
                  <a:srgbClr val="FFFFFF"/>
                </a:solidFill>
                <a:latin typeface="Courier New"/>
                <a:cs typeface="Courier New"/>
              </a:rPr>
              <a:t> </a:t>
            </a:r>
            <a:r>
              <a:rPr sz="1200" dirty="0">
                <a:solidFill>
                  <a:srgbClr val="FFFFFF"/>
                </a:solidFill>
                <a:latin typeface="Courier New"/>
                <a:cs typeface="Courier New"/>
              </a:rPr>
              <a:t>reject</a:t>
            </a:r>
            <a:r>
              <a:rPr sz="1200" spc="-35" dirty="0">
                <a:solidFill>
                  <a:srgbClr val="FFFFFF"/>
                </a:solidFill>
                <a:latin typeface="Courier New"/>
                <a:cs typeface="Courier New"/>
              </a:rPr>
              <a:t> </a:t>
            </a:r>
            <a:r>
              <a:rPr sz="1200" spc="-25" dirty="0">
                <a:solidFill>
                  <a:srgbClr val="FFFFFF"/>
                </a:solidFill>
                <a:latin typeface="Courier New"/>
                <a:cs typeface="Courier New"/>
              </a:rPr>
              <a:t>the </a:t>
            </a:r>
            <a:r>
              <a:rPr sz="1200" dirty="0">
                <a:solidFill>
                  <a:srgbClr val="FFFFFF"/>
                </a:solidFill>
                <a:latin typeface="Courier New"/>
                <a:cs typeface="Courier New"/>
              </a:rPr>
              <a:t>null</a:t>
            </a:r>
            <a:r>
              <a:rPr sz="1200" spc="-45" dirty="0">
                <a:solidFill>
                  <a:srgbClr val="FFFFFF"/>
                </a:solidFill>
                <a:latin typeface="Courier New"/>
                <a:cs typeface="Courier New"/>
              </a:rPr>
              <a:t> </a:t>
            </a:r>
            <a:r>
              <a:rPr sz="1200" dirty="0">
                <a:solidFill>
                  <a:srgbClr val="FFFFFF"/>
                </a:solidFill>
                <a:latin typeface="Courier New"/>
                <a:cs typeface="Courier New"/>
              </a:rPr>
              <a:t>hypothesis</a:t>
            </a:r>
            <a:r>
              <a:rPr sz="1200" spc="-45" dirty="0">
                <a:solidFill>
                  <a:srgbClr val="FFFFFF"/>
                </a:solidFill>
                <a:latin typeface="Courier New"/>
                <a:cs typeface="Courier New"/>
              </a:rPr>
              <a:t> </a:t>
            </a:r>
            <a:r>
              <a:rPr sz="1200" dirty="0">
                <a:solidFill>
                  <a:srgbClr val="FFFFFF"/>
                </a:solidFill>
                <a:latin typeface="Courier New"/>
                <a:cs typeface="Courier New"/>
              </a:rPr>
              <a:t>in</a:t>
            </a:r>
            <a:r>
              <a:rPr sz="1200" spc="-40" dirty="0">
                <a:solidFill>
                  <a:srgbClr val="FFFFFF"/>
                </a:solidFill>
                <a:latin typeface="Courier New"/>
                <a:cs typeface="Courier New"/>
              </a:rPr>
              <a:t> </a:t>
            </a:r>
            <a:r>
              <a:rPr sz="1200" dirty="0">
                <a:solidFill>
                  <a:srgbClr val="FFFFFF"/>
                </a:solidFill>
                <a:latin typeface="Courier New"/>
                <a:cs typeface="Courier New"/>
              </a:rPr>
              <a:t>favor</a:t>
            </a:r>
            <a:r>
              <a:rPr sz="1200" spc="-45" dirty="0">
                <a:solidFill>
                  <a:srgbClr val="FFFFFF"/>
                </a:solidFill>
                <a:latin typeface="Courier New"/>
                <a:cs typeface="Courier New"/>
              </a:rPr>
              <a:t> </a:t>
            </a:r>
            <a:r>
              <a:rPr sz="1200" dirty="0">
                <a:solidFill>
                  <a:srgbClr val="FFFFFF"/>
                </a:solidFill>
                <a:latin typeface="Courier New"/>
                <a:cs typeface="Courier New"/>
              </a:rPr>
              <a:t>of</a:t>
            </a:r>
            <a:r>
              <a:rPr sz="1200" spc="-45" dirty="0">
                <a:solidFill>
                  <a:srgbClr val="FFFFFF"/>
                </a:solidFill>
                <a:latin typeface="Courier New"/>
                <a:cs typeface="Courier New"/>
              </a:rPr>
              <a:t> </a:t>
            </a:r>
            <a:r>
              <a:rPr sz="1200" dirty="0">
                <a:solidFill>
                  <a:srgbClr val="FFFFFF"/>
                </a:solidFill>
                <a:latin typeface="Courier New"/>
                <a:cs typeface="Courier New"/>
              </a:rPr>
              <a:t>the</a:t>
            </a:r>
            <a:r>
              <a:rPr sz="1200" spc="-40" dirty="0">
                <a:solidFill>
                  <a:srgbClr val="FFFFFF"/>
                </a:solidFill>
                <a:latin typeface="Courier New"/>
                <a:cs typeface="Courier New"/>
              </a:rPr>
              <a:t> </a:t>
            </a:r>
            <a:r>
              <a:rPr sz="1200" dirty="0">
                <a:solidFill>
                  <a:srgbClr val="FFFFFF"/>
                </a:solidFill>
                <a:latin typeface="Courier New"/>
                <a:cs typeface="Courier New"/>
              </a:rPr>
              <a:t>alternative</a:t>
            </a:r>
            <a:r>
              <a:rPr sz="1200" spc="-45" dirty="0">
                <a:solidFill>
                  <a:srgbClr val="FFFFFF"/>
                </a:solidFill>
                <a:latin typeface="Courier New"/>
                <a:cs typeface="Courier New"/>
              </a:rPr>
              <a:t> </a:t>
            </a:r>
            <a:r>
              <a:rPr sz="1200" spc="-10" dirty="0">
                <a:solidFill>
                  <a:srgbClr val="FFFFFF"/>
                </a:solidFill>
                <a:latin typeface="Courier New"/>
                <a:cs typeface="Courier New"/>
              </a:rPr>
              <a:t>hypothesis.</a:t>
            </a:r>
            <a:endParaRPr sz="1200">
              <a:latin typeface="Courier New"/>
              <a:cs typeface="Courier New"/>
            </a:endParaRPr>
          </a:p>
          <a:p>
            <a:pPr>
              <a:lnSpc>
                <a:spcPct val="100000"/>
              </a:lnSpc>
              <a:spcBef>
                <a:spcPts val="140"/>
              </a:spcBef>
            </a:pPr>
            <a:endParaRPr sz="1200">
              <a:latin typeface="Courier New"/>
              <a:cs typeface="Courier New"/>
            </a:endParaRPr>
          </a:p>
          <a:p>
            <a:pPr marL="12700" marR="5080">
              <a:lnSpc>
                <a:spcPct val="114999"/>
              </a:lnSpc>
            </a:pPr>
            <a:r>
              <a:rPr sz="1200" dirty="0">
                <a:solidFill>
                  <a:srgbClr val="FFFFFF"/>
                </a:solidFill>
                <a:latin typeface="Courier New"/>
                <a:cs typeface="Courier New"/>
              </a:rPr>
              <a:t>If</a:t>
            </a:r>
            <a:r>
              <a:rPr sz="1200" spc="-35" dirty="0">
                <a:solidFill>
                  <a:srgbClr val="FFFFFF"/>
                </a:solidFill>
                <a:latin typeface="Courier New"/>
                <a:cs typeface="Courier New"/>
              </a:rPr>
              <a:t> </a:t>
            </a:r>
            <a:r>
              <a:rPr sz="1200" dirty="0">
                <a:solidFill>
                  <a:srgbClr val="FFFFFF"/>
                </a:solidFill>
                <a:latin typeface="Courier New"/>
                <a:cs typeface="Courier New"/>
              </a:rPr>
              <a:t>the</a:t>
            </a:r>
            <a:r>
              <a:rPr sz="1200" spc="-35" dirty="0">
                <a:solidFill>
                  <a:srgbClr val="FFFFFF"/>
                </a:solidFill>
                <a:latin typeface="Courier New"/>
                <a:cs typeface="Courier New"/>
              </a:rPr>
              <a:t> </a:t>
            </a:r>
            <a:r>
              <a:rPr sz="1200" dirty="0">
                <a:solidFill>
                  <a:srgbClr val="FFFFFF"/>
                </a:solidFill>
                <a:latin typeface="Courier New"/>
                <a:cs typeface="Courier New"/>
              </a:rPr>
              <a:t>absolute</a:t>
            </a:r>
            <a:r>
              <a:rPr sz="1200" spc="-30" dirty="0">
                <a:solidFill>
                  <a:srgbClr val="FFFFFF"/>
                </a:solidFill>
                <a:latin typeface="Courier New"/>
                <a:cs typeface="Courier New"/>
              </a:rPr>
              <a:t> </a:t>
            </a:r>
            <a:r>
              <a:rPr sz="1200" dirty="0">
                <a:solidFill>
                  <a:srgbClr val="FFFFFF"/>
                </a:solidFill>
                <a:latin typeface="Courier New"/>
                <a:cs typeface="Courier New"/>
              </a:rPr>
              <a:t>value</a:t>
            </a:r>
            <a:r>
              <a:rPr sz="1200" spc="-35" dirty="0">
                <a:solidFill>
                  <a:srgbClr val="FFFFFF"/>
                </a:solidFill>
                <a:latin typeface="Courier New"/>
                <a:cs typeface="Courier New"/>
              </a:rPr>
              <a:t> </a:t>
            </a:r>
            <a:r>
              <a:rPr sz="1200" dirty="0">
                <a:solidFill>
                  <a:srgbClr val="FFFFFF"/>
                </a:solidFill>
                <a:latin typeface="Courier New"/>
                <a:cs typeface="Courier New"/>
              </a:rPr>
              <a:t>of</a:t>
            </a:r>
            <a:r>
              <a:rPr sz="1200" spc="-30" dirty="0">
                <a:solidFill>
                  <a:srgbClr val="FFFFFF"/>
                </a:solidFill>
                <a:latin typeface="Courier New"/>
                <a:cs typeface="Courier New"/>
              </a:rPr>
              <a:t> </a:t>
            </a:r>
            <a:r>
              <a:rPr sz="1200" dirty="0">
                <a:solidFill>
                  <a:srgbClr val="FFFFFF"/>
                </a:solidFill>
                <a:latin typeface="Courier New"/>
                <a:cs typeface="Courier New"/>
              </a:rPr>
              <a:t>the</a:t>
            </a:r>
            <a:r>
              <a:rPr sz="1200" spc="-35" dirty="0">
                <a:solidFill>
                  <a:srgbClr val="FFFFFF"/>
                </a:solidFill>
                <a:latin typeface="Courier New"/>
                <a:cs typeface="Courier New"/>
              </a:rPr>
              <a:t> </a:t>
            </a:r>
            <a:r>
              <a:rPr sz="1200" spc="-10" dirty="0">
                <a:solidFill>
                  <a:srgbClr val="FFFFFF"/>
                </a:solidFill>
                <a:latin typeface="Courier New"/>
                <a:cs typeface="Courier New"/>
              </a:rPr>
              <a:t>Z-</a:t>
            </a:r>
            <a:r>
              <a:rPr sz="1200" dirty="0">
                <a:solidFill>
                  <a:srgbClr val="FFFFFF"/>
                </a:solidFill>
                <a:latin typeface="Courier New"/>
                <a:cs typeface="Courier New"/>
              </a:rPr>
              <a:t>score</a:t>
            </a:r>
            <a:r>
              <a:rPr sz="1200" spc="-35" dirty="0">
                <a:solidFill>
                  <a:srgbClr val="FFFFFF"/>
                </a:solidFill>
                <a:latin typeface="Courier New"/>
                <a:cs typeface="Courier New"/>
              </a:rPr>
              <a:t> </a:t>
            </a:r>
            <a:r>
              <a:rPr sz="1200" dirty="0">
                <a:solidFill>
                  <a:srgbClr val="FFFFFF"/>
                </a:solidFill>
                <a:latin typeface="Courier New"/>
                <a:cs typeface="Courier New"/>
              </a:rPr>
              <a:t>is</a:t>
            </a:r>
            <a:r>
              <a:rPr sz="1200" spc="-30" dirty="0">
                <a:solidFill>
                  <a:srgbClr val="FFFFFF"/>
                </a:solidFill>
                <a:latin typeface="Courier New"/>
                <a:cs typeface="Courier New"/>
              </a:rPr>
              <a:t> </a:t>
            </a:r>
            <a:r>
              <a:rPr sz="1200" dirty="0">
                <a:solidFill>
                  <a:srgbClr val="FFFFFF"/>
                </a:solidFill>
                <a:latin typeface="Courier New"/>
                <a:cs typeface="Courier New"/>
              </a:rPr>
              <a:t>less</a:t>
            </a:r>
            <a:r>
              <a:rPr sz="1200" spc="-35" dirty="0">
                <a:solidFill>
                  <a:srgbClr val="FFFFFF"/>
                </a:solidFill>
                <a:latin typeface="Courier New"/>
                <a:cs typeface="Courier New"/>
              </a:rPr>
              <a:t> </a:t>
            </a:r>
            <a:r>
              <a:rPr sz="1200" dirty="0">
                <a:solidFill>
                  <a:srgbClr val="FFFFFF"/>
                </a:solidFill>
                <a:latin typeface="Courier New"/>
                <a:cs typeface="Courier New"/>
              </a:rPr>
              <a:t>than</a:t>
            </a:r>
            <a:r>
              <a:rPr sz="1200" spc="-30" dirty="0">
                <a:solidFill>
                  <a:srgbClr val="FFFFFF"/>
                </a:solidFill>
                <a:latin typeface="Courier New"/>
                <a:cs typeface="Courier New"/>
              </a:rPr>
              <a:t> </a:t>
            </a:r>
            <a:r>
              <a:rPr sz="1200" dirty="0">
                <a:solidFill>
                  <a:srgbClr val="FFFFFF"/>
                </a:solidFill>
                <a:latin typeface="Courier New"/>
                <a:cs typeface="Courier New"/>
              </a:rPr>
              <a:t>or</a:t>
            </a:r>
            <a:r>
              <a:rPr sz="1200" spc="-35" dirty="0">
                <a:solidFill>
                  <a:srgbClr val="FFFFFF"/>
                </a:solidFill>
                <a:latin typeface="Courier New"/>
                <a:cs typeface="Courier New"/>
              </a:rPr>
              <a:t> </a:t>
            </a:r>
            <a:r>
              <a:rPr sz="1200" dirty="0">
                <a:solidFill>
                  <a:srgbClr val="FFFFFF"/>
                </a:solidFill>
                <a:latin typeface="Courier New"/>
                <a:cs typeface="Courier New"/>
              </a:rPr>
              <a:t>equal</a:t>
            </a:r>
            <a:r>
              <a:rPr sz="1200" spc="-35" dirty="0">
                <a:solidFill>
                  <a:srgbClr val="FFFFFF"/>
                </a:solidFill>
                <a:latin typeface="Courier New"/>
                <a:cs typeface="Courier New"/>
              </a:rPr>
              <a:t> </a:t>
            </a:r>
            <a:r>
              <a:rPr sz="1200" dirty="0">
                <a:solidFill>
                  <a:srgbClr val="FFFFFF"/>
                </a:solidFill>
                <a:latin typeface="Courier New"/>
                <a:cs typeface="Courier New"/>
              </a:rPr>
              <a:t>to</a:t>
            </a:r>
            <a:r>
              <a:rPr sz="1200" spc="-30" dirty="0">
                <a:solidFill>
                  <a:srgbClr val="FFFFFF"/>
                </a:solidFill>
                <a:latin typeface="Courier New"/>
                <a:cs typeface="Courier New"/>
              </a:rPr>
              <a:t> </a:t>
            </a:r>
            <a:r>
              <a:rPr sz="1200" dirty="0">
                <a:solidFill>
                  <a:srgbClr val="FFFFFF"/>
                </a:solidFill>
                <a:latin typeface="Courier New"/>
                <a:cs typeface="Courier New"/>
              </a:rPr>
              <a:t>the</a:t>
            </a:r>
            <a:r>
              <a:rPr sz="1200" spc="-35" dirty="0">
                <a:solidFill>
                  <a:srgbClr val="FFFFFF"/>
                </a:solidFill>
                <a:latin typeface="Courier New"/>
                <a:cs typeface="Courier New"/>
              </a:rPr>
              <a:t> </a:t>
            </a:r>
            <a:r>
              <a:rPr sz="1200" dirty="0">
                <a:solidFill>
                  <a:srgbClr val="FFFFFF"/>
                </a:solidFill>
                <a:latin typeface="Courier New"/>
                <a:cs typeface="Courier New"/>
              </a:rPr>
              <a:t>critical</a:t>
            </a:r>
            <a:r>
              <a:rPr sz="1200" spc="-30" dirty="0">
                <a:solidFill>
                  <a:srgbClr val="FFFFFF"/>
                </a:solidFill>
                <a:latin typeface="Courier New"/>
                <a:cs typeface="Courier New"/>
              </a:rPr>
              <a:t> </a:t>
            </a:r>
            <a:r>
              <a:rPr sz="1200" spc="-10" dirty="0">
                <a:solidFill>
                  <a:srgbClr val="FFFFFF"/>
                </a:solidFill>
                <a:latin typeface="Courier New"/>
                <a:cs typeface="Courier New"/>
              </a:rPr>
              <a:t>Z-</a:t>
            </a:r>
            <a:r>
              <a:rPr sz="1200" dirty="0">
                <a:solidFill>
                  <a:srgbClr val="FFFFFF"/>
                </a:solidFill>
                <a:latin typeface="Courier New"/>
                <a:cs typeface="Courier New"/>
              </a:rPr>
              <a:t>value</a:t>
            </a:r>
            <a:r>
              <a:rPr sz="1200" spc="-35" dirty="0">
                <a:solidFill>
                  <a:srgbClr val="FFFFFF"/>
                </a:solidFill>
                <a:latin typeface="Courier New"/>
                <a:cs typeface="Courier New"/>
              </a:rPr>
              <a:t> </a:t>
            </a:r>
            <a:r>
              <a:rPr sz="1200" dirty="0">
                <a:solidFill>
                  <a:srgbClr val="FFFFFF"/>
                </a:solidFill>
                <a:latin typeface="Courier New"/>
                <a:cs typeface="Courier New"/>
              </a:rPr>
              <a:t>(for</a:t>
            </a:r>
            <a:r>
              <a:rPr sz="1200" spc="-30" dirty="0">
                <a:solidFill>
                  <a:srgbClr val="FFFFFF"/>
                </a:solidFill>
                <a:latin typeface="Courier New"/>
                <a:cs typeface="Courier New"/>
              </a:rPr>
              <a:t> </a:t>
            </a:r>
            <a:r>
              <a:rPr sz="1200" spc="-50" dirty="0">
                <a:solidFill>
                  <a:srgbClr val="FFFFFF"/>
                </a:solidFill>
                <a:latin typeface="Courier New"/>
                <a:cs typeface="Courier New"/>
              </a:rPr>
              <a:t>a </a:t>
            </a:r>
            <a:r>
              <a:rPr sz="1200" dirty="0">
                <a:solidFill>
                  <a:srgbClr val="FFFFFF"/>
                </a:solidFill>
                <a:latin typeface="Courier New"/>
                <a:cs typeface="Courier New"/>
              </a:rPr>
              <a:t>critical</a:t>
            </a:r>
            <a:r>
              <a:rPr sz="1200" spc="-35" dirty="0">
                <a:solidFill>
                  <a:srgbClr val="FFFFFF"/>
                </a:solidFill>
                <a:latin typeface="Courier New"/>
                <a:cs typeface="Courier New"/>
              </a:rPr>
              <a:t> </a:t>
            </a:r>
            <a:r>
              <a:rPr sz="1200" dirty="0">
                <a:solidFill>
                  <a:srgbClr val="FFFFFF"/>
                </a:solidFill>
                <a:latin typeface="Courier New"/>
                <a:cs typeface="Courier New"/>
              </a:rPr>
              <a:t>value</a:t>
            </a:r>
            <a:r>
              <a:rPr sz="1200" spc="-30" dirty="0">
                <a:solidFill>
                  <a:srgbClr val="FFFFFF"/>
                </a:solidFill>
                <a:latin typeface="Courier New"/>
                <a:cs typeface="Courier New"/>
              </a:rPr>
              <a:t> </a:t>
            </a:r>
            <a:r>
              <a:rPr sz="1200" dirty="0">
                <a:solidFill>
                  <a:srgbClr val="FFFFFF"/>
                </a:solidFill>
                <a:latin typeface="Courier New"/>
                <a:cs typeface="Courier New"/>
              </a:rPr>
              <a:t>approach)</a:t>
            </a:r>
            <a:r>
              <a:rPr sz="1200" spc="-35" dirty="0">
                <a:solidFill>
                  <a:srgbClr val="FFFFFF"/>
                </a:solidFill>
                <a:latin typeface="Courier New"/>
                <a:cs typeface="Courier New"/>
              </a:rPr>
              <a:t> </a:t>
            </a:r>
            <a:r>
              <a:rPr sz="1200" dirty="0">
                <a:solidFill>
                  <a:srgbClr val="FFFFFF"/>
                </a:solidFill>
                <a:latin typeface="Courier New"/>
                <a:cs typeface="Courier New"/>
              </a:rPr>
              <a:t>or</a:t>
            </a:r>
            <a:r>
              <a:rPr sz="1200" spc="-30" dirty="0">
                <a:solidFill>
                  <a:srgbClr val="FFFFFF"/>
                </a:solidFill>
                <a:latin typeface="Courier New"/>
                <a:cs typeface="Courier New"/>
              </a:rPr>
              <a:t> </a:t>
            </a:r>
            <a:r>
              <a:rPr sz="1200" dirty="0">
                <a:solidFill>
                  <a:srgbClr val="FFFFFF"/>
                </a:solidFill>
                <a:latin typeface="Courier New"/>
                <a:cs typeface="Courier New"/>
              </a:rPr>
              <a:t>if</a:t>
            </a:r>
            <a:r>
              <a:rPr sz="1200" spc="-35" dirty="0">
                <a:solidFill>
                  <a:srgbClr val="FFFFFF"/>
                </a:solidFill>
                <a:latin typeface="Courier New"/>
                <a:cs typeface="Courier New"/>
              </a:rPr>
              <a:t> </a:t>
            </a:r>
            <a:r>
              <a:rPr sz="1200" dirty="0">
                <a:solidFill>
                  <a:srgbClr val="FFFFFF"/>
                </a:solidFill>
                <a:latin typeface="Courier New"/>
                <a:cs typeface="Courier New"/>
              </a:rPr>
              <a:t>the</a:t>
            </a:r>
            <a:r>
              <a:rPr sz="1200" spc="-30" dirty="0">
                <a:solidFill>
                  <a:srgbClr val="FFFFFF"/>
                </a:solidFill>
                <a:latin typeface="Courier New"/>
                <a:cs typeface="Courier New"/>
              </a:rPr>
              <a:t> </a:t>
            </a:r>
            <a:r>
              <a:rPr sz="1200" spc="-10" dirty="0">
                <a:solidFill>
                  <a:srgbClr val="FFFFFF"/>
                </a:solidFill>
                <a:latin typeface="Courier New"/>
                <a:cs typeface="Courier New"/>
              </a:rPr>
              <a:t>p-</a:t>
            </a:r>
            <a:r>
              <a:rPr sz="1200" dirty="0">
                <a:solidFill>
                  <a:srgbClr val="FFFFFF"/>
                </a:solidFill>
                <a:latin typeface="Courier New"/>
                <a:cs typeface="Courier New"/>
              </a:rPr>
              <a:t>value</a:t>
            </a:r>
            <a:r>
              <a:rPr sz="1200" spc="-35" dirty="0">
                <a:solidFill>
                  <a:srgbClr val="FFFFFF"/>
                </a:solidFill>
                <a:latin typeface="Courier New"/>
                <a:cs typeface="Courier New"/>
              </a:rPr>
              <a:t> </a:t>
            </a:r>
            <a:r>
              <a:rPr sz="1200" dirty="0">
                <a:solidFill>
                  <a:srgbClr val="FFFFFF"/>
                </a:solidFill>
                <a:latin typeface="Courier New"/>
                <a:cs typeface="Courier New"/>
              </a:rPr>
              <a:t>is</a:t>
            </a:r>
            <a:r>
              <a:rPr sz="1200" spc="-30" dirty="0">
                <a:solidFill>
                  <a:srgbClr val="FFFFFF"/>
                </a:solidFill>
                <a:latin typeface="Courier New"/>
                <a:cs typeface="Courier New"/>
              </a:rPr>
              <a:t> </a:t>
            </a:r>
            <a:r>
              <a:rPr sz="1200" dirty="0">
                <a:solidFill>
                  <a:srgbClr val="FFFFFF"/>
                </a:solidFill>
                <a:latin typeface="Courier New"/>
                <a:cs typeface="Courier New"/>
              </a:rPr>
              <a:t>greater</a:t>
            </a:r>
            <a:r>
              <a:rPr sz="1200" spc="-35" dirty="0">
                <a:solidFill>
                  <a:srgbClr val="FFFFFF"/>
                </a:solidFill>
                <a:latin typeface="Courier New"/>
                <a:cs typeface="Courier New"/>
              </a:rPr>
              <a:t> </a:t>
            </a:r>
            <a:r>
              <a:rPr sz="1200" dirty="0">
                <a:solidFill>
                  <a:srgbClr val="FFFFFF"/>
                </a:solidFill>
                <a:latin typeface="Courier New"/>
                <a:cs typeface="Courier New"/>
              </a:rPr>
              <a:t>than</a:t>
            </a:r>
            <a:r>
              <a:rPr sz="1200" spc="-30" dirty="0">
                <a:solidFill>
                  <a:srgbClr val="FFFFFF"/>
                </a:solidFill>
                <a:latin typeface="Courier New"/>
                <a:cs typeface="Courier New"/>
              </a:rPr>
              <a:t> </a:t>
            </a:r>
            <a:r>
              <a:rPr sz="1200" dirty="0">
                <a:solidFill>
                  <a:srgbClr val="FFFFFF"/>
                </a:solidFill>
                <a:latin typeface="Courier New"/>
                <a:cs typeface="Courier New"/>
              </a:rPr>
              <a:t>or</a:t>
            </a:r>
            <a:r>
              <a:rPr sz="1200" spc="-35" dirty="0">
                <a:solidFill>
                  <a:srgbClr val="FFFFFF"/>
                </a:solidFill>
                <a:latin typeface="Courier New"/>
                <a:cs typeface="Courier New"/>
              </a:rPr>
              <a:t> </a:t>
            </a:r>
            <a:r>
              <a:rPr sz="1200" dirty="0">
                <a:solidFill>
                  <a:srgbClr val="FFFFFF"/>
                </a:solidFill>
                <a:latin typeface="Courier New"/>
                <a:cs typeface="Courier New"/>
              </a:rPr>
              <a:t>equal</a:t>
            </a:r>
            <a:r>
              <a:rPr sz="1200" spc="-30" dirty="0">
                <a:solidFill>
                  <a:srgbClr val="FFFFFF"/>
                </a:solidFill>
                <a:latin typeface="Courier New"/>
                <a:cs typeface="Courier New"/>
              </a:rPr>
              <a:t> </a:t>
            </a:r>
            <a:r>
              <a:rPr sz="1200" dirty="0">
                <a:solidFill>
                  <a:srgbClr val="FFFFFF"/>
                </a:solidFill>
                <a:latin typeface="Courier New"/>
                <a:cs typeface="Courier New"/>
              </a:rPr>
              <a:t>to</a:t>
            </a:r>
            <a:r>
              <a:rPr sz="1200" spc="-35" dirty="0">
                <a:solidFill>
                  <a:srgbClr val="FFFFFF"/>
                </a:solidFill>
                <a:latin typeface="Courier New"/>
                <a:cs typeface="Courier New"/>
              </a:rPr>
              <a:t> </a:t>
            </a:r>
            <a:r>
              <a:rPr sz="1200" dirty="0">
                <a:solidFill>
                  <a:srgbClr val="FFFFFF"/>
                </a:solidFill>
                <a:latin typeface="Courier New"/>
                <a:cs typeface="Courier New"/>
              </a:rPr>
              <a:t>α</a:t>
            </a:r>
            <a:r>
              <a:rPr sz="1200" spc="-30" dirty="0">
                <a:solidFill>
                  <a:srgbClr val="FFFFFF"/>
                </a:solidFill>
                <a:latin typeface="Courier New"/>
                <a:cs typeface="Courier New"/>
              </a:rPr>
              <a:t> </a:t>
            </a:r>
            <a:r>
              <a:rPr sz="1200" dirty="0">
                <a:solidFill>
                  <a:srgbClr val="FFFFFF"/>
                </a:solidFill>
                <a:latin typeface="Courier New"/>
                <a:cs typeface="Courier New"/>
              </a:rPr>
              <a:t>(for</a:t>
            </a:r>
            <a:r>
              <a:rPr sz="1200" spc="-35" dirty="0">
                <a:solidFill>
                  <a:srgbClr val="FFFFFF"/>
                </a:solidFill>
                <a:latin typeface="Courier New"/>
                <a:cs typeface="Courier New"/>
              </a:rPr>
              <a:t> </a:t>
            </a:r>
            <a:r>
              <a:rPr sz="1200" dirty="0">
                <a:solidFill>
                  <a:srgbClr val="FFFFFF"/>
                </a:solidFill>
                <a:latin typeface="Courier New"/>
                <a:cs typeface="Courier New"/>
              </a:rPr>
              <a:t>a</a:t>
            </a:r>
            <a:r>
              <a:rPr sz="1200" spc="-30" dirty="0">
                <a:solidFill>
                  <a:srgbClr val="FFFFFF"/>
                </a:solidFill>
                <a:latin typeface="Courier New"/>
                <a:cs typeface="Courier New"/>
              </a:rPr>
              <a:t> </a:t>
            </a:r>
            <a:r>
              <a:rPr sz="1200" spc="-10" dirty="0">
                <a:solidFill>
                  <a:srgbClr val="FFFFFF"/>
                </a:solidFill>
                <a:latin typeface="Courier New"/>
                <a:cs typeface="Courier New"/>
              </a:rPr>
              <a:t>p-value </a:t>
            </a:r>
            <a:r>
              <a:rPr sz="1200" dirty="0">
                <a:solidFill>
                  <a:srgbClr val="FFFFFF"/>
                </a:solidFill>
                <a:latin typeface="Courier New"/>
                <a:cs typeface="Courier New"/>
              </a:rPr>
              <a:t>approach),</a:t>
            </a:r>
            <a:r>
              <a:rPr sz="1200" spc="-40" dirty="0">
                <a:solidFill>
                  <a:srgbClr val="FFFFFF"/>
                </a:solidFill>
                <a:latin typeface="Courier New"/>
                <a:cs typeface="Courier New"/>
              </a:rPr>
              <a:t> </a:t>
            </a:r>
            <a:r>
              <a:rPr sz="1200" dirty="0">
                <a:solidFill>
                  <a:srgbClr val="FFFFFF"/>
                </a:solidFill>
                <a:latin typeface="Courier New"/>
                <a:cs typeface="Courier New"/>
              </a:rPr>
              <a:t>you</a:t>
            </a:r>
            <a:r>
              <a:rPr sz="1200" spc="-40" dirty="0">
                <a:solidFill>
                  <a:srgbClr val="FFFFFF"/>
                </a:solidFill>
                <a:latin typeface="Courier New"/>
                <a:cs typeface="Courier New"/>
              </a:rPr>
              <a:t> </a:t>
            </a:r>
            <a:r>
              <a:rPr sz="1200" dirty="0">
                <a:solidFill>
                  <a:srgbClr val="FFFFFF"/>
                </a:solidFill>
                <a:latin typeface="Courier New"/>
                <a:cs typeface="Courier New"/>
              </a:rPr>
              <a:t>fail</a:t>
            </a:r>
            <a:r>
              <a:rPr sz="1200" spc="-35" dirty="0">
                <a:solidFill>
                  <a:srgbClr val="FFFFFF"/>
                </a:solidFill>
                <a:latin typeface="Courier New"/>
                <a:cs typeface="Courier New"/>
              </a:rPr>
              <a:t> </a:t>
            </a:r>
            <a:r>
              <a:rPr sz="1200" dirty="0">
                <a:solidFill>
                  <a:srgbClr val="FFFFFF"/>
                </a:solidFill>
                <a:latin typeface="Courier New"/>
                <a:cs typeface="Courier New"/>
              </a:rPr>
              <a:t>to</a:t>
            </a:r>
            <a:r>
              <a:rPr sz="1200" spc="-40" dirty="0">
                <a:solidFill>
                  <a:srgbClr val="FFFFFF"/>
                </a:solidFill>
                <a:latin typeface="Courier New"/>
                <a:cs typeface="Courier New"/>
              </a:rPr>
              <a:t> </a:t>
            </a:r>
            <a:r>
              <a:rPr sz="1200" dirty="0">
                <a:solidFill>
                  <a:srgbClr val="FFFFFF"/>
                </a:solidFill>
                <a:latin typeface="Courier New"/>
                <a:cs typeface="Courier New"/>
              </a:rPr>
              <a:t>reject</a:t>
            </a:r>
            <a:r>
              <a:rPr sz="1200" spc="-40" dirty="0">
                <a:solidFill>
                  <a:srgbClr val="FFFFFF"/>
                </a:solidFill>
                <a:latin typeface="Courier New"/>
                <a:cs typeface="Courier New"/>
              </a:rPr>
              <a:t> </a:t>
            </a:r>
            <a:r>
              <a:rPr sz="1200" dirty="0">
                <a:solidFill>
                  <a:srgbClr val="FFFFFF"/>
                </a:solidFill>
                <a:latin typeface="Courier New"/>
                <a:cs typeface="Courier New"/>
              </a:rPr>
              <a:t>the</a:t>
            </a:r>
            <a:r>
              <a:rPr sz="1200" spc="-35" dirty="0">
                <a:solidFill>
                  <a:srgbClr val="FFFFFF"/>
                </a:solidFill>
                <a:latin typeface="Courier New"/>
                <a:cs typeface="Courier New"/>
              </a:rPr>
              <a:t> </a:t>
            </a:r>
            <a:r>
              <a:rPr sz="1200" dirty="0">
                <a:solidFill>
                  <a:srgbClr val="FFFFFF"/>
                </a:solidFill>
                <a:latin typeface="Courier New"/>
                <a:cs typeface="Courier New"/>
              </a:rPr>
              <a:t>null</a:t>
            </a:r>
            <a:r>
              <a:rPr sz="1200" spc="-40" dirty="0">
                <a:solidFill>
                  <a:srgbClr val="FFFFFF"/>
                </a:solidFill>
                <a:latin typeface="Courier New"/>
                <a:cs typeface="Courier New"/>
              </a:rPr>
              <a:t> </a:t>
            </a:r>
            <a:r>
              <a:rPr sz="1200" spc="-10" dirty="0">
                <a:solidFill>
                  <a:srgbClr val="FFFFFF"/>
                </a:solidFill>
                <a:latin typeface="Courier New"/>
                <a:cs typeface="Courier New"/>
              </a:rPr>
              <a:t>hypothesis.</a:t>
            </a:r>
            <a:endParaRPr sz="1200">
              <a:latin typeface="Courier New"/>
              <a:cs typeface="Courier New"/>
            </a:endParaRPr>
          </a:p>
        </p:txBody>
      </p:sp>
      <p:pic>
        <p:nvPicPr>
          <p:cNvPr id="5" name="object 5"/>
          <p:cNvPicPr/>
          <p:nvPr/>
        </p:nvPicPr>
        <p:blipFill>
          <a:blip r:embed="rId2" cstate="print"/>
          <a:stretch>
            <a:fillRect/>
          </a:stretch>
        </p:blipFill>
        <p:spPr>
          <a:xfrm>
            <a:off x="3871540" y="2293474"/>
            <a:ext cx="1211324" cy="556549"/>
          </a:xfrm>
          <a:prstGeom prst="rect">
            <a:avLst/>
          </a:prstGeom>
        </p:spPr>
      </p:pic>
      <p:sp>
        <p:nvSpPr>
          <p:cNvPr id="6" name="object 6"/>
          <p:cNvSpPr txBox="1"/>
          <p:nvPr/>
        </p:nvSpPr>
        <p:spPr>
          <a:xfrm>
            <a:off x="495814"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7" name="object 7"/>
          <p:cNvSpPr txBox="1">
            <a:spLocks noGrp="1"/>
          </p:cNvSpPr>
          <p:nvPr>
            <p:ph type="dt" sz="half" idx="6"/>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dirty="0"/>
              <a:t>1</a:t>
            </a:r>
            <a:r>
              <a:rPr spc="-5" dirty="0"/>
              <a:t> </a:t>
            </a:r>
            <a:r>
              <a:rPr spc="-50" dirty="0"/>
              <a:t>1</a:t>
            </a:r>
          </a:p>
        </p:txBody>
      </p:sp>
      <p:sp>
        <p:nvSpPr>
          <p:cNvPr id="8" name="object 8"/>
          <p:cNvSpPr txBox="1">
            <a:spLocks noGrp="1"/>
          </p:cNvSpPr>
          <p:nvPr>
            <p:ph type="ftr" sz="quarter" idx="5"/>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spc="-50" dirty="0"/>
              <a:t>1</a:t>
            </a:r>
          </a:p>
        </p:txBody>
      </p:sp>
      <p:sp>
        <p:nvSpPr>
          <p:cNvPr id="9" name="object 9"/>
          <p:cNvSpPr txBox="1"/>
          <p:nvPr/>
        </p:nvSpPr>
        <p:spPr>
          <a:xfrm>
            <a:off x="2324615" y="4751885"/>
            <a:ext cx="1016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0" name="object 10"/>
          <p:cNvSpPr txBox="1"/>
          <p:nvPr/>
        </p:nvSpPr>
        <p:spPr>
          <a:xfrm>
            <a:off x="35438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1" name="object 11"/>
          <p:cNvSpPr txBox="1"/>
          <p:nvPr/>
        </p:nvSpPr>
        <p:spPr>
          <a:xfrm>
            <a:off x="4001015" y="4751885"/>
            <a:ext cx="7112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2" name="object 12"/>
          <p:cNvSpPr txBox="1"/>
          <p:nvPr/>
        </p:nvSpPr>
        <p:spPr>
          <a:xfrm>
            <a:off x="4915415" y="4751885"/>
            <a:ext cx="4064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3" name="object 13"/>
          <p:cNvSpPr txBox="1"/>
          <p:nvPr/>
        </p:nvSpPr>
        <p:spPr>
          <a:xfrm>
            <a:off x="55250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4" name="object 14"/>
          <p:cNvSpPr txBox="1"/>
          <p:nvPr/>
        </p:nvSpPr>
        <p:spPr>
          <a:xfrm>
            <a:off x="59822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5" name="object 15"/>
          <p:cNvSpPr txBox="1"/>
          <p:nvPr/>
        </p:nvSpPr>
        <p:spPr>
          <a:xfrm>
            <a:off x="70490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6" name="object 16"/>
          <p:cNvSpPr txBox="1"/>
          <p:nvPr/>
        </p:nvSpPr>
        <p:spPr>
          <a:xfrm>
            <a:off x="8115815"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3925" y="561454"/>
            <a:ext cx="8072120" cy="1170305"/>
          </a:xfrm>
          <a:prstGeom prst="rect">
            <a:avLst/>
          </a:prstGeom>
        </p:spPr>
        <p:txBody>
          <a:bodyPr vert="horz" wrap="square" lIns="0" tIns="12700" rIns="0" bIns="0" rtlCol="0">
            <a:spAutoFit/>
          </a:bodyPr>
          <a:lstStyle/>
          <a:p>
            <a:pPr marL="12700">
              <a:lnSpc>
                <a:spcPct val="100000"/>
              </a:lnSpc>
              <a:spcBef>
                <a:spcPts val="100"/>
              </a:spcBef>
            </a:pPr>
            <a:r>
              <a:rPr dirty="0">
                <a:solidFill>
                  <a:srgbClr val="94EE6B"/>
                </a:solidFill>
              </a:rPr>
              <a:t>2.</a:t>
            </a:r>
            <a:r>
              <a:rPr spc="-5" dirty="0">
                <a:solidFill>
                  <a:srgbClr val="94EE6B"/>
                </a:solidFill>
              </a:rPr>
              <a:t> </a:t>
            </a:r>
            <a:r>
              <a:rPr dirty="0">
                <a:solidFill>
                  <a:srgbClr val="94EE6B"/>
                </a:solidFill>
              </a:rPr>
              <a:t>One</a:t>
            </a:r>
            <a:r>
              <a:rPr spc="-5" dirty="0">
                <a:solidFill>
                  <a:srgbClr val="94EE6B"/>
                </a:solidFill>
              </a:rPr>
              <a:t> </a:t>
            </a:r>
            <a:r>
              <a:rPr dirty="0">
                <a:solidFill>
                  <a:srgbClr val="94EE6B"/>
                </a:solidFill>
              </a:rPr>
              <a:t>Sample</a:t>
            </a:r>
            <a:r>
              <a:rPr spc="-5" dirty="0">
                <a:solidFill>
                  <a:srgbClr val="94EE6B"/>
                </a:solidFill>
              </a:rPr>
              <a:t> </a:t>
            </a:r>
            <a:r>
              <a:rPr dirty="0">
                <a:solidFill>
                  <a:srgbClr val="94EE6B"/>
                </a:solidFill>
              </a:rPr>
              <a:t>Proportion</a:t>
            </a:r>
            <a:r>
              <a:rPr spc="-5" dirty="0">
                <a:solidFill>
                  <a:srgbClr val="94EE6B"/>
                </a:solidFill>
              </a:rPr>
              <a:t> </a:t>
            </a:r>
            <a:r>
              <a:rPr spc="-20" dirty="0">
                <a:solidFill>
                  <a:srgbClr val="94EE6B"/>
                </a:solidFill>
              </a:rPr>
              <a:t>Test</a:t>
            </a:r>
          </a:p>
          <a:p>
            <a:pPr marL="12700" marR="5080">
              <a:lnSpc>
                <a:spcPct val="100000"/>
              </a:lnSpc>
              <a:spcBef>
                <a:spcPts val="10"/>
              </a:spcBef>
            </a:pPr>
            <a:r>
              <a:rPr sz="1200" dirty="0">
                <a:solidFill>
                  <a:srgbClr val="FFFFFF"/>
                </a:solidFill>
              </a:rPr>
              <a:t>A</a:t>
            </a:r>
            <a:r>
              <a:rPr sz="1200" spc="-40" dirty="0">
                <a:solidFill>
                  <a:srgbClr val="FFFFFF"/>
                </a:solidFill>
              </a:rPr>
              <a:t> </a:t>
            </a:r>
            <a:r>
              <a:rPr sz="1200" spc="-10" dirty="0">
                <a:solidFill>
                  <a:srgbClr val="FFFFFF"/>
                </a:solidFill>
              </a:rPr>
              <a:t>one-</a:t>
            </a:r>
            <a:r>
              <a:rPr sz="1200" dirty="0">
                <a:solidFill>
                  <a:srgbClr val="FFFFFF"/>
                </a:solidFill>
              </a:rPr>
              <a:t>sample</a:t>
            </a:r>
            <a:r>
              <a:rPr sz="1200" spc="-35" dirty="0">
                <a:solidFill>
                  <a:srgbClr val="FFFFFF"/>
                </a:solidFill>
              </a:rPr>
              <a:t> </a:t>
            </a:r>
            <a:r>
              <a:rPr sz="1200" dirty="0">
                <a:solidFill>
                  <a:srgbClr val="FFFFFF"/>
                </a:solidFill>
              </a:rPr>
              <a:t>proportion</a:t>
            </a:r>
            <a:r>
              <a:rPr sz="1200" spc="-40" dirty="0">
                <a:solidFill>
                  <a:srgbClr val="FFFFFF"/>
                </a:solidFill>
              </a:rPr>
              <a:t> </a:t>
            </a:r>
            <a:r>
              <a:rPr sz="1200" dirty="0">
                <a:solidFill>
                  <a:srgbClr val="FFFFFF"/>
                </a:solidFill>
              </a:rPr>
              <a:t>test,</a:t>
            </a:r>
            <a:r>
              <a:rPr sz="1200" spc="-35" dirty="0">
                <a:solidFill>
                  <a:srgbClr val="FFFFFF"/>
                </a:solidFill>
              </a:rPr>
              <a:t> </a:t>
            </a:r>
            <a:r>
              <a:rPr sz="1200" dirty="0">
                <a:solidFill>
                  <a:srgbClr val="FFFFFF"/>
                </a:solidFill>
              </a:rPr>
              <a:t>also</a:t>
            </a:r>
            <a:r>
              <a:rPr sz="1200" spc="-35" dirty="0">
                <a:solidFill>
                  <a:srgbClr val="FFFFFF"/>
                </a:solidFill>
              </a:rPr>
              <a:t> </a:t>
            </a:r>
            <a:r>
              <a:rPr sz="1200" dirty="0">
                <a:solidFill>
                  <a:srgbClr val="FFFFFF"/>
                </a:solidFill>
              </a:rPr>
              <a:t>known</a:t>
            </a:r>
            <a:r>
              <a:rPr sz="1200" spc="-40" dirty="0">
                <a:solidFill>
                  <a:srgbClr val="FFFFFF"/>
                </a:solidFill>
              </a:rPr>
              <a:t> </a:t>
            </a:r>
            <a:r>
              <a:rPr sz="1200" dirty="0">
                <a:solidFill>
                  <a:srgbClr val="FFFFFF"/>
                </a:solidFill>
              </a:rPr>
              <a:t>as</a:t>
            </a:r>
            <a:r>
              <a:rPr sz="1200" spc="-35" dirty="0">
                <a:solidFill>
                  <a:srgbClr val="FFFFFF"/>
                </a:solidFill>
              </a:rPr>
              <a:t> </a:t>
            </a:r>
            <a:r>
              <a:rPr sz="1200" dirty="0">
                <a:solidFill>
                  <a:srgbClr val="FFFFFF"/>
                </a:solidFill>
              </a:rPr>
              <a:t>a</a:t>
            </a:r>
            <a:r>
              <a:rPr sz="1200" spc="-40" dirty="0">
                <a:solidFill>
                  <a:srgbClr val="FFFFFF"/>
                </a:solidFill>
              </a:rPr>
              <a:t> </a:t>
            </a:r>
            <a:r>
              <a:rPr sz="1200" spc="-10" dirty="0">
                <a:solidFill>
                  <a:srgbClr val="FFFFFF"/>
                </a:solidFill>
              </a:rPr>
              <a:t>one-</a:t>
            </a:r>
            <a:r>
              <a:rPr sz="1200" dirty="0">
                <a:solidFill>
                  <a:srgbClr val="FFFFFF"/>
                </a:solidFill>
              </a:rPr>
              <a:t>sample</a:t>
            </a:r>
            <a:r>
              <a:rPr sz="1200" spc="-35" dirty="0">
                <a:solidFill>
                  <a:srgbClr val="FFFFFF"/>
                </a:solidFill>
              </a:rPr>
              <a:t> </a:t>
            </a:r>
            <a:r>
              <a:rPr sz="1200" spc="-10" dirty="0">
                <a:solidFill>
                  <a:srgbClr val="FFFFFF"/>
                </a:solidFill>
              </a:rPr>
              <a:t>z-</a:t>
            </a:r>
            <a:r>
              <a:rPr sz="1200" dirty="0">
                <a:solidFill>
                  <a:srgbClr val="FFFFFF"/>
                </a:solidFill>
              </a:rPr>
              <a:t>test</a:t>
            </a:r>
            <a:r>
              <a:rPr sz="1200" spc="-35" dirty="0">
                <a:solidFill>
                  <a:srgbClr val="FFFFFF"/>
                </a:solidFill>
              </a:rPr>
              <a:t> </a:t>
            </a:r>
            <a:r>
              <a:rPr sz="1200" dirty="0">
                <a:solidFill>
                  <a:srgbClr val="FFFFFF"/>
                </a:solidFill>
              </a:rPr>
              <a:t>for</a:t>
            </a:r>
            <a:r>
              <a:rPr sz="1200" spc="-40" dirty="0">
                <a:solidFill>
                  <a:srgbClr val="FFFFFF"/>
                </a:solidFill>
              </a:rPr>
              <a:t> </a:t>
            </a:r>
            <a:r>
              <a:rPr sz="1200" dirty="0">
                <a:solidFill>
                  <a:srgbClr val="FFFFFF"/>
                </a:solidFill>
              </a:rPr>
              <a:t>proportions,</a:t>
            </a:r>
            <a:r>
              <a:rPr sz="1200" spc="-35" dirty="0">
                <a:solidFill>
                  <a:srgbClr val="FFFFFF"/>
                </a:solidFill>
              </a:rPr>
              <a:t> </a:t>
            </a:r>
            <a:r>
              <a:rPr sz="1200" dirty="0">
                <a:solidFill>
                  <a:srgbClr val="FFFFFF"/>
                </a:solidFill>
              </a:rPr>
              <a:t>is</a:t>
            </a:r>
            <a:r>
              <a:rPr sz="1200" spc="-35" dirty="0">
                <a:solidFill>
                  <a:srgbClr val="FFFFFF"/>
                </a:solidFill>
              </a:rPr>
              <a:t> </a:t>
            </a:r>
            <a:r>
              <a:rPr sz="1200" spc="-50" dirty="0">
                <a:solidFill>
                  <a:srgbClr val="FFFFFF"/>
                </a:solidFill>
              </a:rPr>
              <a:t>a </a:t>
            </a:r>
            <a:r>
              <a:rPr sz="1200" dirty="0">
                <a:solidFill>
                  <a:srgbClr val="FFFFFF"/>
                </a:solidFill>
              </a:rPr>
              <a:t>statistical</a:t>
            </a:r>
            <a:r>
              <a:rPr sz="1200" spc="-50" dirty="0">
                <a:solidFill>
                  <a:srgbClr val="FFFFFF"/>
                </a:solidFill>
              </a:rPr>
              <a:t> </a:t>
            </a:r>
            <a:r>
              <a:rPr sz="1200" dirty="0">
                <a:solidFill>
                  <a:srgbClr val="FFFFFF"/>
                </a:solidFill>
              </a:rPr>
              <a:t>hypothesis</a:t>
            </a:r>
            <a:r>
              <a:rPr sz="1200" spc="-45" dirty="0">
                <a:solidFill>
                  <a:srgbClr val="FFFFFF"/>
                </a:solidFill>
              </a:rPr>
              <a:t> </a:t>
            </a:r>
            <a:r>
              <a:rPr sz="1200" dirty="0">
                <a:solidFill>
                  <a:srgbClr val="FFFFFF"/>
                </a:solidFill>
              </a:rPr>
              <a:t>test</a:t>
            </a:r>
            <a:r>
              <a:rPr sz="1200" spc="-45" dirty="0">
                <a:solidFill>
                  <a:srgbClr val="FFFFFF"/>
                </a:solidFill>
              </a:rPr>
              <a:t> </a:t>
            </a:r>
            <a:r>
              <a:rPr sz="1200" dirty="0">
                <a:solidFill>
                  <a:srgbClr val="FFFFFF"/>
                </a:solidFill>
              </a:rPr>
              <a:t>used</a:t>
            </a:r>
            <a:r>
              <a:rPr sz="1200" spc="-50" dirty="0">
                <a:solidFill>
                  <a:srgbClr val="FFFFFF"/>
                </a:solidFill>
              </a:rPr>
              <a:t> </a:t>
            </a:r>
            <a:r>
              <a:rPr sz="1200" dirty="0">
                <a:solidFill>
                  <a:srgbClr val="FFFFFF"/>
                </a:solidFill>
              </a:rPr>
              <a:t>to</a:t>
            </a:r>
            <a:r>
              <a:rPr sz="1200" spc="-45" dirty="0">
                <a:solidFill>
                  <a:srgbClr val="FFFFFF"/>
                </a:solidFill>
              </a:rPr>
              <a:t> </a:t>
            </a:r>
            <a:r>
              <a:rPr sz="1200" dirty="0">
                <a:solidFill>
                  <a:srgbClr val="FFFFFF"/>
                </a:solidFill>
              </a:rPr>
              <a:t>determine</a:t>
            </a:r>
            <a:r>
              <a:rPr sz="1200" spc="-45" dirty="0">
                <a:solidFill>
                  <a:srgbClr val="FFFFFF"/>
                </a:solidFill>
              </a:rPr>
              <a:t> </a:t>
            </a:r>
            <a:r>
              <a:rPr sz="1200" dirty="0">
                <a:solidFill>
                  <a:srgbClr val="FFFFFF"/>
                </a:solidFill>
              </a:rPr>
              <a:t>whether</a:t>
            </a:r>
            <a:r>
              <a:rPr sz="1200" spc="-50" dirty="0">
                <a:solidFill>
                  <a:srgbClr val="FFFFFF"/>
                </a:solidFill>
              </a:rPr>
              <a:t> </a:t>
            </a:r>
            <a:r>
              <a:rPr sz="1200" dirty="0">
                <a:solidFill>
                  <a:srgbClr val="FFFFFF"/>
                </a:solidFill>
              </a:rPr>
              <a:t>the</a:t>
            </a:r>
            <a:r>
              <a:rPr sz="1200" spc="-45" dirty="0">
                <a:solidFill>
                  <a:srgbClr val="FFFFFF"/>
                </a:solidFill>
              </a:rPr>
              <a:t> </a:t>
            </a:r>
            <a:r>
              <a:rPr sz="1200" dirty="0">
                <a:solidFill>
                  <a:srgbClr val="FFFFFF"/>
                </a:solidFill>
              </a:rPr>
              <a:t>proportion</a:t>
            </a:r>
            <a:r>
              <a:rPr sz="1200" spc="-45" dirty="0">
                <a:solidFill>
                  <a:srgbClr val="FFFFFF"/>
                </a:solidFill>
              </a:rPr>
              <a:t> </a:t>
            </a:r>
            <a:r>
              <a:rPr sz="1200" dirty="0">
                <a:solidFill>
                  <a:srgbClr val="FFFFFF"/>
                </a:solidFill>
              </a:rPr>
              <a:t>of</a:t>
            </a:r>
            <a:r>
              <a:rPr sz="1200" spc="-50" dirty="0">
                <a:solidFill>
                  <a:srgbClr val="FFFFFF"/>
                </a:solidFill>
              </a:rPr>
              <a:t> </a:t>
            </a:r>
            <a:r>
              <a:rPr sz="1200" dirty="0">
                <a:solidFill>
                  <a:srgbClr val="FFFFFF"/>
                </a:solidFill>
              </a:rPr>
              <a:t>a</a:t>
            </a:r>
            <a:r>
              <a:rPr sz="1200" spc="-45" dirty="0">
                <a:solidFill>
                  <a:srgbClr val="FFFFFF"/>
                </a:solidFill>
              </a:rPr>
              <a:t> </a:t>
            </a:r>
            <a:r>
              <a:rPr sz="1200" spc="-10" dirty="0">
                <a:solidFill>
                  <a:srgbClr val="FFFFFF"/>
                </a:solidFill>
              </a:rPr>
              <a:t>specific </a:t>
            </a:r>
            <a:r>
              <a:rPr sz="1200" dirty="0">
                <a:solidFill>
                  <a:srgbClr val="FFFFFF"/>
                </a:solidFill>
              </a:rPr>
              <a:t>characteristic</a:t>
            </a:r>
            <a:r>
              <a:rPr sz="1200" spc="-50" dirty="0">
                <a:solidFill>
                  <a:srgbClr val="FFFFFF"/>
                </a:solidFill>
              </a:rPr>
              <a:t> </a:t>
            </a:r>
            <a:r>
              <a:rPr sz="1200" dirty="0">
                <a:solidFill>
                  <a:srgbClr val="FFFFFF"/>
                </a:solidFill>
              </a:rPr>
              <a:t>in</a:t>
            </a:r>
            <a:r>
              <a:rPr sz="1200" spc="-45" dirty="0">
                <a:solidFill>
                  <a:srgbClr val="FFFFFF"/>
                </a:solidFill>
              </a:rPr>
              <a:t> </a:t>
            </a:r>
            <a:r>
              <a:rPr sz="1200" dirty="0">
                <a:solidFill>
                  <a:srgbClr val="FFFFFF"/>
                </a:solidFill>
              </a:rPr>
              <a:t>a</a:t>
            </a:r>
            <a:r>
              <a:rPr sz="1200" spc="-50" dirty="0">
                <a:solidFill>
                  <a:srgbClr val="FFFFFF"/>
                </a:solidFill>
              </a:rPr>
              <a:t> </a:t>
            </a:r>
            <a:r>
              <a:rPr sz="1200" dirty="0">
                <a:solidFill>
                  <a:srgbClr val="FFFFFF"/>
                </a:solidFill>
              </a:rPr>
              <a:t>single</a:t>
            </a:r>
            <a:r>
              <a:rPr sz="1200" spc="-45" dirty="0">
                <a:solidFill>
                  <a:srgbClr val="FFFFFF"/>
                </a:solidFill>
              </a:rPr>
              <a:t> </a:t>
            </a:r>
            <a:r>
              <a:rPr sz="1200" dirty="0">
                <a:solidFill>
                  <a:srgbClr val="FFFFFF"/>
                </a:solidFill>
              </a:rPr>
              <a:t>sample</a:t>
            </a:r>
            <a:r>
              <a:rPr sz="1200" spc="-50" dirty="0">
                <a:solidFill>
                  <a:srgbClr val="FFFFFF"/>
                </a:solidFill>
              </a:rPr>
              <a:t> </a:t>
            </a:r>
            <a:r>
              <a:rPr sz="1200" dirty="0">
                <a:solidFill>
                  <a:srgbClr val="FFFFFF"/>
                </a:solidFill>
              </a:rPr>
              <a:t>is</a:t>
            </a:r>
            <a:r>
              <a:rPr sz="1200" spc="-45" dirty="0">
                <a:solidFill>
                  <a:srgbClr val="FFFFFF"/>
                </a:solidFill>
              </a:rPr>
              <a:t> </a:t>
            </a:r>
            <a:r>
              <a:rPr sz="1200" dirty="0">
                <a:solidFill>
                  <a:srgbClr val="FFFFFF"/>
                </a:solidFill>
              </a:rPr>
              <a:t>significantly</a:t>
            </a:r>
            <a:r>
              <a:rPr sz="1200" spc="-45" dirty="0">
                <a:solidFill>
                  <a:srgbClr val="FFFFFF"/>
                </a:solidFill>
              </a:rPr>
              <a:t> </a:t>
            </a:r>
            <a:r>
              <a:rPr sz="1200" dirty="0">
                <a:solidFill>
                  <a:srgbClr val="FFFFFF"/>
                </a:solidFill>
              </a:rPr>
              <a:t>different</a:t>
            </a:r>
            <a:r>
              <a:rPr sz="1200" spc="-50" dirty="0">
                <a:solidFill>
                  <a:srgbClr val="FFFFFF"/>
                </a:solidFill>
              </a:rPr>
              <a:t> </a:t>
            </a:r>
            <a:r>
              <a:rPr sz="1200" dirty="0">
                <a:solidFill>
                  <a:srgbClr val="FFFFFF"/>
                </a:solidFill>
              </a:rPr>
              <a:t>from</a:t>
            </a:r>
            <a:r>
              <a:rPr sz="1200" spc="-45" dirty="0">
                <a:solidFill>
                  <a:srgbClr val="FFFFFF"/>
                </a:solidFill>
              </a:rPr>
              <a:t> </a:t>
            </a:r>
            <a:r>
              <a:rPr sz="1200" dirty="0">
                <a:solidFill>
                  <a:srgbClr val="FFFFFF"/>
                </a:solidFill>
              </a:rPr>
              <a:t>a</a:t>
            </a:r>
            <a:r>
              <a:rPr sz="1200" spc="-50" dirty="0">
                <a:solidFill>
                  <a:srgbClr val="FFFFFF"/>
                </a:solidFill>
              </a:rPr>
              <a:t> </a:t>
            </a:r>
            <a:r>
              <a:rPr sz="1200" spc="-10" dirty="0">
                <a:solidFill>
                  <a:srgbClr val="FFFFFF"/>
                </a:solidFill>
              </a:rPr>
              <a:t>hypothesized </a:t>
            </a:r>
            <a:r>
              <a:rPr sz="1200" dirty="0">
                <a:solidFill>
                  <a:srgbClr val="FFFFFF"/>
                </a:solidFill>
              </a:rPr>
              <a:t>population</a:t>
            </a:r>
            <a:r>
              <a:rPr sz="1200" spc="-45" dirty="0">
                <a:solidFill>
                  <a:srgbClr val="FFFFFF"/>
                </a:solidFill>
              </a:rPr>
              <a:t> </a:t>
            </a:r>
            <a:r>
              <a:rPr sz="1200" dirty="0">
                <a:solidFill>
                  <a:srgbClr val="FFFFFF"/>
                </a:solidFill>
              </a:rPr>
              <a:t>proportion.</a:t>
            </a:r>
            <a:r>
              <a:rPr sz="1200" spc="-45" dirty="0">
                <a:solidFill>
                  <a:srgbClr val="FFFFFF"/>
                </a:solidFill>
              </a:rPr>
              <a:t> </a:t>
            </a:r>
            <a:r>
              <a:rPr sz="1200" dirty="0">
                <a:solidFill>
                  <a:srgbClr val="FFFFFF"/>
                </a:solidFill>
              </a:rPr>
              <a:t>This</a:t>
            </a:r>
            <a:r>
              <a:rPr sz="1200" spc="-45" dirty="0">
                <a:solidFill>
                  <a:srgbClr val="FFFFFF"/>
                </a:solidFill>
              </a:rPr>
              <a:t> </a:t>
            </a:r>
            <a:r>
              <a:rPr sz="1200" dirty="0">
                <a:solidFill>
                  <a:srgbClr val="FFFFFF"/>
                </a:solidFill>
              </a:rPr>
              <a:t>test</a:t>
            </a:r>
            <a:r>
              <a:rPr sz="1200" spc="-40" dirty="0">
                <a:solidFill>
                  <a:srgbClr val="FFFFFF"/>
                </a:solidFill>
              </a:rPr>
              <a:t> </a:t>
            </a:r>
            <a:r>
              <a:rPr sz="1200" dirty="0">
                <a:solidFill>
                  <a:srgbClr val="FFFFFF"/>
                </a:solidFill>
              </a:rPr>
              <a:t>is</a:t>
            </a:r>
            <a:r>
              <a:rPr sz="1200" spc="-45" dirty="0">
                <a:solidFill>
                  <a:srgbClr val="FFFFFF"/>
                </a:solidFill>
              </a:rPr>
              <a:t> </a:t>
            </a:r>
            <a:r>
              <a:rPr sz="1200" dirty="0">
                <a:solidFill>
                  <a:srgbClr val="FFFFFF"/>
                </a:solidFill>
              </a:rPr>
              <a:t>commonly</a:t>
            </a:r>
            <a:r>
              <a:rPr sz="1200" spc="-45" dirty="0">
                <a:solidFill>
                  <a:srgbClr val="FFFFFF"/>
                </a:solidFill>
              </a:rPr>
              <a:t> </a:t>
            </a:r>
            <a:r>
              <a:rPr sz="1200" dirty="0">
                <a:solidFill>
                  <a:srgbClr val="FFFFFF"/>
                </a:solidFill>
              </a:rPr>
              <a:t>used</a:t>
            </a:r>
            <a:r>
              <a:rPr sz="1200" spc="-40" dirty="0">
                <a:solidFill>
                  <a:srgbClr val="FFFFFF"/>
                </a:solidFill>
              </a:rPr>
              <a:t> </a:t>
            </a:r>
            <a:r>
              <a:rPr sz="1200" dirty="0">
                <a:solidFill>
                  <a:srgbClr val="FFFFFF"/>
                </a:solidFill>
              </a:rPr>
              <a:t>in</a:t>
            </a:r>
            <a:r>
              <a:rPr sz="1200" spc="-45" dirty="0">
                <a:solidFill>
                  <a:srgbClr val="FFFFFF"/>
                </a:solidFill>
              </a:rPr>
              <a:t> </a:t>
            </a:r>
            <a:r>
              <a:rPr sz="1200" dirty="0">
                <a:solidFill>
                  <a:srgbClr val="FFFFFF"/>
                </a:solidFill>
              </a:rPr>
              <a:t>situations</a:t>
            </a:r>
            <a:r>
              <a:rPr sz="1200" spc="-45" dirty="0">
                <a:solidFill>
                  <a:srgbClr val="FFFFFF"/>
                </a:solidFill>
              </a:rPr>
              <a:t> </a:t>
            </a:r>
            <a:r>
              <a:rPr sz="1200" dirty="0">
                <a:solidFill>
                  <a:srgbClr val="FFFFFF"/>
                </a:solidFill>
              </a:rPr>
              <a:t>where</a:t>
            </a:r>
            <a:r>
              <a:rPr sz="1200" spc="-40" dirty="0">
                <a:solidFill>
                  <a:srgbClr val="FFFFFF"/>
                </a:solidFill>
              </a:rPr>
              <a:t> </a:t>
            </a:r>
            <a:r>
              <a:rPr sz="1200" dirty="0">
                <a:solidFill>
                  <a:srgbClr val="FFFFFF"/>
                </a:solidFill>
              </a:rPr>
              <a:t>you</a:t>
            </a:r>
            <a:r>
              <a:rPr sz="1200" spc="-45" dirty="0">
                <a:solidFill>
                  <a:srgbClr val="FFFFFF"/>
                </a:solidFill>
              </a:rPr>
              <a:t> </a:t>
            </a:r>
            <a:r>
              <a:rPr sz="1200" dirty="0">
                <a:solidFill>
                  <a:srgbClr val="FFFFFF"/>
                </a:solidFill>
              </a:rPr>
              <a:t>want</a:t>
            </a:r>
            <a:r>
              <a:rPr sz="1200" spc="-45" dirty="0">
                <a:solidFill>
                  <a:srgbClr val="FFFFFF"/>
                </a:solidFill>
              </a:rPr>
              <a:t> </a:t>
            </a:r>
            <a:r>
              <a:rPr sz="1200" dirty="0">
                <a:solidFill>
                  <a:srgbClr val="FFFFFF"/>
                </a:solidFill>
              </a:rPr>
              <a:t>to</a:t>
            </a:r>
            <a:r>
              <a:rPr sz="1200" spc="-45" dirty="0">
                <a:solidFill>
                  <a:srgbClr val="FFFFFF"/>
                </a:solidFill>
              </a:rPr>
              <a:t> </a:t>
            </a:r>
            <a:r>
              <a:rPr sz="1200" spc="-10" dirty="0">
                <a:solidFill>
                  <a:srgbClr val="FFFFFF"/>
                </a:solidFill>
              </a:rPr>
              <a:t>assess </a:t>
            </a:r>
            <a:r>
              <a:rPr sz="1200" dirty="0">
                <a:solidFill>
                  <a:srgbClr val="FFFFFF"/>
                </a:solidFill>
              </a:rPr>
              <a:t>whether</a:t>
            </a:r>
            <a:r>
              <a:rPr sz="1200" spc="-45" dirty="0">
                <a:solidFill>
                  <a:srgbClr val="FFFFFF"/>
                </a:solidFill>
              </a:rPr>
              <a:t> </a:t>
            </a:r>
            <a:r>
              <a:rPr sz="1200" dirty="0">
                <a:solidFill>
                  <a:srgbClr val="FFFFFF"/>
                </a:solidFill>
              </a:rPr>
              <a:t>a</a:t>
            </a:r>
            <a:r>
              <a:rPr sz="1200" spc="-45" dirty="0">
                <a:solidFill>
                  <a:srgbClr val="FFFFFF"/>
                </a:solidFill>
              </a:rPr>
              <a:t> </a:t>
            </a:r>
            <a:r>
              <a:rPr sz="1200" dirty="0">
                <a:solidFill>
                  <a:srgbClr val="FFFFFF"/>
                </a:solidFill>
              </a:rPr>
              <a:t>sample</a:t>
            </a:r>
            <a:r>
              <a:rPr sz="1200" spc="-45" dirty="0">
                <a:solidFill>
                  <a:srgbClr val="FFFFFF"/>
                </a:solidFill>
              </a:rPr>
              <a:t> </a:t>
            </a:r>
            <a:r>
              <a:rPr sz="1200" dirty="0">
                <a:solidFill>
                  <a:srgbClr val="FFFFFF"/>
                </a:solidFill>
              </a:rPr>
              <a:t>proportion</a:t>
            </a:r>
            <a:r>
              <a:rPr sz="1200" spc="-40" dirty="0">
                <a:solidFill>
                  <a:srgbClr val="FFFFFF"/>
                </a:solidFill>
              </a:rPr>
              <a:t> </a:t>
            </a:r>
            <a:r>
              <a:rPr sz="1200" dirty="0">
                <a:solidFill>
                  <a:srgbClr val="FFFFFF"/>
                </a:solidFill>
              </a:rPr>
              <a:t>is</a:t>
            </a:r>
            <a:r>
              <a:rPr sz="1200" spc="-45" dirty="0">
                <a:solidFill>
                  <a:srgbClr val="FFFFFF"/>
                </a:solidFill>
              </a:rPr>
              <a:t> </a:t>
            </a:r>
            <a:r>
              <a:rPr sz="1200" dirty="0">
                <a:solidFill>
                  <a:srgbClr val="FFFFFF"/>
                </a:solidFill>
              </a:rPr>
              <a:t>different</a:t>
            </a:r>
            <a:r>
              <a:rPr sz="1200" spc="-45" dirty="0">
                <a:solidFill>
                  <a:srgbClr val="FFFFFF"/>
                </a:solidFill>
              </a:rPr>
              <a:t> </a:t>
            </a:r>
            <a:r>
              <a:rPr sz="1200" dirty="0">
                <a:solidFill>
                  <a:srgbClr val="FFFFFF"/>
                </a:solidFill>
              </a:rPr>
              <a:t>from</a:t>
            </a:r>
            <a:r>
              <a:rPr sz="1200" spc="-45" dirty="0">
                <a:solidFill>
                  <a:srgbClr val="FFFFFF"/>
                </a:solidFill>
              </a:rPr>
              <a:t> </a:t>
            </a:r>
            <a:r>
              <a:rPr sz="1200" dirty="0">
                <a:solidFill>
                  <a:srgbClr val="FFFFFF"/>
                </a:solidFill>
              </a:rPr>
              <a:t>a</a:t>
            </a:r>
            <a:r>
              <a:rPr sz="1200" spc="-40" dirty="0">
                <a:solidFill>
                  <a:srgbClr val="FFFFFF"/>
                </a:solidFill>
              </a:rPr>
              <a:t> </a:t>
            </a:r>
            <a:r>
              <a:rPr sz="1200" dirty="0">
                <a:solidFill>
                  <a:srgbClr val="FFFFFF"/>
                </a:solidFill>
              </a:rPr>
              <a:t>known</a:t>
            </a:r>
            <a:r>
              <a:rPr sz="1200" spc="-45" dirty="0">
                <a:solidFill>
                  <a:srgbClr val="FFFFFF"/>
                </a:solidFill>
              </a:rPr>
              <a:t> </a:t>
            </a:r>
            <a:r>
              <a:rPr sz="1200" dirty="0">
                <a:solidFill>
                  <a:srgbClr val="FFFFFF"/>
                </a:solidFill>
              </a:rPr>
              <a:t>or</a:t>
            </a:r>
            <a:r>
              <a:rPr sz="1200" spc="-45" dirty="0">
                <a:solidFill>
                  <a:srgbClr val="FFFFFF"/>
                </a:solidFill>
              </a:rPr>
              <a:t> </a:t>
            </a:r>
            <a:r>
              <a:rPr sz="1200" dirty="0">
                <a:solidFill>
                  <a:srgbClr val="FFFFFF"/>
                </a:solidFill>
              </a:rPr>
              <a:t>assumed</a:t>
            </a:r>
            <a:r>
              <a:rPr sz="1200" spc="-45" dirty="0">
                <a:solidFill>
                  <a:srgbClr val="FFFFFF"/>
                </a:solidFill>
              </a:rPr>
              <a:t> </a:t>
            </a:r>
            <a:r>
              <a:rPr sz="1200" dirty="0">
                <a:solidFill>
                  <a:srgbClr val="FFFFFF"/>
                </a:solidFill>
              </a:rPr>
              <a:t>population</a:t>
            </a:r>
            <a:r>
              <a:rPr sz="1200" spc="-40" dirty="0">
                <a:solidFill>
                  <a:srgbClr val="FFFFFF"/>
                </a:solidFill>
              </a:rPr>
              <a:t> </a:t>
            </a:r>
            <a:r>
              <a:rPr sz="1200" spc="-10" dirty="0">
                <a:solidFill>
                  <a:srgbClr val="FFFFFF"/>
                </a:solidFill>
              </a:rPr>
              <a:t>proportion.</a:t>
            </a:r>
            <a:endParaRPr sz="1200"/>
          </a:p>
        </p:txBody>
      </p:sp>
      <p:sp>
        <p:nvSpPr>
          <p:cNvPr id="3" name="object 3"/>
          <p:cNvSpPr txBox="1"/>
          <p:nvPr/>
        </p:nvSpPr>
        <p:spPr>
          <a:xfrm>
            <a:off x="463925" y="2783446"/>
            <a:ext cx="8163559" cy="1478280"/>
          </a:xfrm>
          <a:prstGeom prst="rect">
            <a:avLst/>
          </a:prstGeom>
        </p:spPr>
        <p:txBody>
          <a:bodyPr vert="horz" wrap="square" lIns="0" tIns="12700" rIns="0" bIns="0" rtlCol="0">
            <a:spAutoFit/>
          </a:bodyPr>
          <a:lstStyle/>
          <a:p>
            <a:pPr marL="12700" marR="5080" algn="just">
              <a:lnSpc>
                <a:spcPct val="114999"/>
              </a:lnSpc>
              <a:spcBef>
                <a:spcPts val="100"/>
              </a:spcBef>
            </a:pPr>
            <a:r>
              <a:rPr sz="1200" dirty="0">
                <a:solidFill>
                  <a:srgbClr val="FFFFFF"/>
                </a:solidFill>
                <a:latin typeface="Courier New"/>
                <a:cs typeface="Courier New"/>
              </a:rPr>
              <a:t>If</a:t>
            </a:r>
            <a:r>
              <a:rPr sz="1200" spc="-35" dirty="0">
                <a:solidFill>
                  <a:srgbClr val="FFFFFF"/>
                </a:solidFill>
                <a:latin typeface="Courier New"/>
                <a:cs typeface="Courier New"/>
              </a:rPr>
              <a:t> </a:t>
            </a:r>
            <a:r>
              <a:rPr sz="1200" dirty="0">
                <a:solidFill>
                  <a:srgbClr val="FFFFFF"/>
                </a:solidFill>
                <a:latin typeface="Courier New"/>
                <a:cs typeface="Courier New"/>
              </a:rPr>
              <a:t>the</a:t>
            </a:r>
            <a:r>
              <a:rPr sz="1200" spc="-35" dirty="0">
                <a:solidFill>
                  <a:srgbClr val="FFFFFF"/>
                </a:solidFill>
                <a:latin typeface="Courier New"/>
                <a:cs typeface="Courier New"/>
              </a:rPr>
              <a:t> </a:t>
            </a:r>
            <a:r>
              <a:rPr sz="1200" dirty="0">
                <a:solidFill>
                  <a:srgbClr val="FFFFFF"/>
                </a:solidFill>
                <a:latin typeface="Courier New"/>
                <a:cs typeface="Courier New"/>
              </a:rPr>
              <a:t>absolute</a:t>
            </a:r>
            <a:r>
              <a:rPr sz="1200" spc="-35" dirty="0">
                <a:solidFill>
                  <a:srgbClr val="FFFFFF"/>
                </a:solidFill>
                <a:latin typeface="Courier New"/>
                <a:cs typeface="Courier New"/>
              </a:rPr>
              <a:t> </a:t>
            </a:r>
            <a:r>
              <a:rPr sz="1200" dirty="0">
                <a:solidFill>
                  <a:srgbClr val="FFFFFF"/>
                </a:solidFill>
                <a:latin typeface="Courier New"/>
                <a:cs typeface="Courier New"/>
              </a:rPr>
              <a:t>value</a:t>
            </a:r>
            <a:r>
              <a:rPr sz="1200" spc="-35" dirty="0">
                <a:solidFill>
                  <a:srgbClr val="FFFFFF"/>
                </a:solidFill>
                <a:latin typeface="Courier New"/>
                <a:cs typeface="Courier New"/>
              </a:rPr>
              <a:t> </a:t>
            </a:r>
            <a:r>
              <a:rPr sz="1200" dirty="0">
                <a:solidFill>
                  <a:srgbClr val="FFFFFF"/>
                </a:solidFill>
                <a:latin typeface="Courier New"/>
                <a:cs typeface="Courier New"/>
              </a:rPr>
              <a:t>of</a:t>
            </a:r>
            <a:r>
              <a:rPr sz="1200" spc="-35" dirty="0">
                <a:solidFill>
                  <a:srgbClr val="FFFFFF"/>
                </a:solidFill>
                <a:latin typeface="Courier New"/>
                <a:cs typeface="Courier New"/>
              </a:rPr>
              <a:t> </a:t>
            </a:r>
            <a:r>
              <a:rPr sz="1200" dirty="0">
                <a:solidFill>
                  <a:srgbClr val="FFFFFF"/>
                </a:solidFill>
                <a:latin typeface="Courier New"/>
                <a:cs typeface="Courier New"/>
              </a:rPr>
              <a:t>the</a:t>
            </a:r>
            <a:r>
              <a:rPr sz="1200" spc="-35" dirty="0">
                <a:solidFill>
                  <a:srgbClr val="FFFFFF"/>
                </a:solidFill>
                <a:latin typeface="Courier New"/>
                <a:cs typeface="Courier New"/>
              </a:rPr>
              <a:t> </a:t>
            </a:r>
            <a:r>
              <a:rPr sz="1200" spc="-10" dirty="0">
                <a:solidFill>
                  <a:srgbClr val="FFFFFF"/>
                </a:solidFill>
                <a:latin typeface="Courier New"/>
                <a:cs typeface="Courier New"/>
              </a:rPr>
              <a:t>Z-</a:t>
            </a:r>
            <a:r>
              <a:rPr sz="1200" dirty="0">
                <a:solidFill>
                  <a:srgbClr val="FFFFFF"/>
                </a:solidFill>
                <a:latin typeface="Courier New"/>
                <a:cs typeface="Courier New"/>
              </a:rPr>
              <a:t>score</a:t>
            </a:r>
            <a:r>
              <a:rPr sz="1200" spc="-30" dirty="0">
                <a:solidFill>
                  <a:srgbClr val="FFFFFF"/>
                </a:solidFill>
                <a:latin typeface="Courier New"/>
                <a:cs typeface="Courier New"/>
              </a:rPr>
              <a:t> </a:t>
            </a:r>
            <a:r>
              <a:rPr sz="1200" dirty="0">
                <a:solidFill>
                  <a:srgbClr val="FFFFFF"/>
                </a:solidFill>
                <a:latin typeface="Courier New"/>
                <a:cs typeface="Courier New"/>
              </a:rPr>
              <a:t>is</a:t>
            </a:r>
            <a:r>
              <a:rPr sz="1200" spc="-35" dirty="0">
                <a:solidFill>
                  <a:srgbClr val="FFFFFF"/>
                </a:solidFill>
                <a:latin typeface="Courier New"/>
                <a:cs typeface="Courier New"/>
              </a:rPr>
              <a:t> </a:t>
            </a:r>
            <a:r>
              <a:rPr sz="1200" dirty="0">
                <a:solidFill>
                  <a:srgbClr val="FFFFFF"/>
                </a:solidFill>
                <a:latin typeface="Courier New"/>
                <a:cs typeface="Courier New"/>
              </a:rPr>
              <a:t>greater</a:t>
            </a:r>
            <a:r>
              <a:rPr sz="1200" spc="-35" dirty="0">
                <a:solidFill>
                  <a:srgbClr val="FFFFFF"/>
                </a:solidFill>
                <a:latin typeface="Courier New"/>
                <a:cs typeface="Courier New"/>
              </a:rPr>
              <a:t> </a:t>
            </a:r>
            <a:r>
              <a:rPr sz="1200" dirty="0">
                <a:solidFill>
                  <a:srgbClr val="FFFFFF"/>
                </a:solidFill>
                <a:latin typeface="Courier New"/>
                <a:cs typeface="Courier New"/>
              </a:rPr>
              <a:t>than</a:t>
            </a:r>
            <a:r>
              <a:rPr sz="1200" spc="-35" dirty="0">
                <a:solidFill>
                  <a:srgbClr val="FFFFFF"/>
                </a:solidFill>
                <a:latin typeface="Courier New"/>
                <a:cs typeface="Courier New"/>
              </a:rPr>
              <a:t> </a:t>
            </a:r>
            <a:r>
              <a:rPr sz="1200" dirty="0">
                <a:solidFill>
                  <a:srgbClr val="FFFFFF"/>
                </a:solidFill>
                <a:latin typeface="Courier New"/>
                <a:cs typeface="Courier New"/>
              </a:rPr>
              <a:t>the</a:t>
            </a:r>
            <a:r>
              <a:rPr sz="1200" spc="-35" dirty="0">
                <a:solidFill>
                  <a:srgbClr val="FFFFFF"/>
                </a:solidFill>
                <a:latin typeface="Courier New"/>
                <a:cs typeface="Courier New"/>
              </a:rPr>
              <a:t> </a:t>
            </a:r>
            <a:r>
              <a:rPr sz="1200" dirty="0">
                <a:solidFill>
                  <a:srgbClr val="FFFFFF"/>
                </a:solidFill>
                <a:latin typeface="Courier New"/>
                <a:cs typeface="Courier New"/>
              </a:rPr>
              <a:t>critical</a:t>
            </a:r>
            <a:r>
              <a:rPr sz="1200" spc="-35" dirty="0">
                <a:solidFill>
                  <a:srgbClr val="FFFFFF"/>
                </a:solidFill>
                <a:latin typeface="Courier New"/>
                <a:cs typeface="Courier New"/>
              </a:rPr>
              <a:t> </a:t>
            </a:r>
            <a:r>
              <a:rPr sz="1200" spc="-10" dirty="0">
                <a:solidFill>
                  <a:srgbClr val="FFFFFF"/>
                </a:solidFill>
                <a:latin typeface="Courier New"/>
                <a:cs typeface="Courier New"/>
              </a:rPr>
              <a:t>Z-</a:t>
            </a:r>
            <a:r>
              <a:rPr sz="1200" dirty="0">
                <a:solidFill>
                  <a:srgbClr val="FFFFFF"/>
                </a:solidFill>
                <a:latin typeface="Courier New"/>
                <a:cs typeface="Courier New"/>
              </a:rPr>
              <a:t>value</a:t>
            </a:r>
            <a:r>
              <a:rPr sz="1200" spc="-30" dirty="0">
                <a:solidFill>
                  <a:srgbClr val="FFFFFF"/>
                </a:solidFill>
                <a:latin typeface="Courier New"/>
                <a:cs typeface="Courier New"/>
              </a:rPr>
              <a:t> </a:t>
            </a:r>
            <a:r>
              <a:rPr sz="1200" dirty="0">
                <a:solidFill>
                  <a:srgbClr val="FFFFFF"/>
                </a:solidFill>
                <a:latin typeface="Courier New"/>
                <a:cs typeface="Courier New"/>
              </a:rPr>
              <a:t>(for</a:t>
            </a:r>
            <a:r>
              <a:rPr sz="1200" spc="-35" dirty="0">
                <a:solidFill>
                  <a:srgbClr val="FFFFFF"/>
                </a:solidFill>
                <a:latin typeface="Courier New"/>
                <a:cs typeface="Courier New"/>
              </a:rPr>
              <a:t> </a:t>
            </a:r>
            <a:r>
              <a:rPr sz="1200" dirty="0">
                <a:solidFill>
                  <a:srgbClr val="FFFFFF"/>
                </a:solidFill>
                <a:latin typeface="Courier New"/>
                <a:cs typeface="Courier New"/>
              </a:rPr>
              <a:t>a</a:t>
            </a:r>
            <a:r>
              <a:rPr sz="1200" spc="-35" dirty="0">
                <a:solidFill>
                  <a:srgbClr val="FFFFFF"/>
                </a:solidFill>
                <a:latin typeface="Courier New"/>
                <a:cs typeface="Courier New"/>
              </a:rPr>
              <a:t> </a:t>
            </a:r>
            <a:r>
              <a:rPr sz="1200" spc="-10" dirty="0">
                <a:solidFill>
                  <a:srgbClr val="FFFFFF"/>
                </a:solidFill>
                <a:latin typeface="Courier New"/>
                <a:cs typeface="Courier New"/>
              </a:rPr>
              <a:t>critical </a:t>
            </a:r>
            <a:r>
              <a:rPr sz="1200" dirty="0">
                <a:solidFill>
                  <a:srgbClr val="FFFFFF"/>
                </a:solidFill>
                <a:latin typeface="Courier New"/>
                <a:cs typeface="Courier New"/>
              </a:rPr>
              <a:t>value</a:t>
            </a:r>
            <a:r>
              <a:rPr sz="1200" spc="-35" dirty="0">
                <a:solidFill>
                  <a:srgbClr val="FFFFFF"/>
                </a:solidFill>
                <a:latin typeface="Courier New"/>
                <a:cs typeface="Courier New"/>
              </a:rPr>
              <a:t> </a:t>
            </a:r>
            <a:r>
              <a:rPr sz="1200" dirty="0">
                <a:solidFill>
                  <a:srgbClr val="FFFFFF"/>
                </a:solidFill>
                <a:latin typeface="Courier New"/>
                <a:cs typeface="Courier New"/>
              </a:rPr>
              <a:t>approach)</a:t>
            </a:r>
            <a:r>
              <a:rPr sz="1200" spc="-35" dirty="0">
                <a:solidFill>
                  <a:srgbClr val="FFFFFF"/>
                </a:solidFill>
                <a:latin typeface="Courier New"/>
                <a:cs typeface="Courier New"/>
              </a:rPr>
              <a:t> </a:t>
            </a:r>
            <a:r>
              <a:rPr sz="1200" dirty="0">
                <a:solidFill>
                  <a:srgbClr val="FFFFFF"/>
                </a:solidFill>
                <a:latin typeface="Courier New"/>
                <a:cs typeface="Courier New"/>
              </a:rPr>
              <a:t>or</a:t>
            </a:r>
            <a:r>
              <a:rPr sz="1200" spc="-35" dirty="0">
                <a:solidFill>
                  <a:srgbClr val="FFFFFF"/>
                </a:solidFill>
                <a:latin typeface="Courier New"/>
                <a:cs typeface="Courier New"/>
              </a:rPr>
              <a:t> </a:t>
            </a:r>
            <a:r>
              <a:rPr sz="1200" dirty="0">
                <a:solidFill>
                  <a:srgbClr val="FFFFFF"/>
                </a:solidFill>
                <a:latin typeface="Courier New"/>
                <a:cs typeface="Courier New"/>
              </a:rPr>
              <a:t>if</a:t>
            </a:r>
            <a:r>
              <a:rPr sz="1200" spc="-35" dirty="0">
                <a:solidFill>
                  <a:srgbClr val="FFFFFF"/>
                </a:solidFill>
                <a:latin typeface="Courier New"/>
                <a:cs typeface="Courier New"/>
              </a:rPr>
              <a:t> </a:t>
            </a:r>
            <a:r>
              <a:rPr sz="1200" dirty="0">
                <a:solidFill>
                  <a:srgbClr val="FFFFFF"/>
                </a:solidFill>
                <a:latin typeface="Courier New"/>
                <a:cs typeface="Courier New"/>
              </a:rPr>
              <a:t>the</a:t>
            </a:r>
            <a:r>
              <a:rPr sz="1200" spc="-35" dirty="0">
                <a:solidFill>
                  <a:srgbClr val="FFFFFF"/>
                </a:solidFill>
                <a:latin typeface="Courier New"/>
                <a:cs typeface="Courier New"/>
              </a:rPr>
              <a:t> </a:t>
            </a:r>
            <a:r>
              <a:rPr sz="1200" spc="-10" dirty="0">
                <a:solidFill>
                  <a:srgbClr val="FFFFFF"/>
                </a:solidFill>
                <a:latin typeface="Courier New"/>
                <a:cs typeface="Courier New"/>
              </a:rPr>
              <a:t>p-</a:t>
            </a:r>
            <a:r>
              <a:rPr sz="1200" dirty="0">
                <a:solidFill>
                  <a:srgbClr val="FFFFFF"/>
                </a:solidFill>
                <a:latin typeface="Courier New"/>
                <a:cs typeface="Courier New"/>
              </a:rPr>
              <a:t>value</a:t>
            </a:r>
            <a:r>
              <a:rPr sz="1200" spc="-35" dirty="0">
                <a:solidFill>
                  <a:srgbClr val="FFFFFF"/>
                </a:solidFill>
                <a:latin typeface="Courier New"/>
                <a:cs typeface="Courier New"/>
              </a:rPr>
              <a:t> </a:t>
            </a:r>
            <a:r>
              <a:rPr sz="1200" dirty="0">
                <a:solidFill>
                  <a:srgbClr val="FFFFFF"/>
                </a:solidFill>
                <a:latin typeface="Courier New"/>
                <a:cs typeface="Courier New"/>
              </a:rPr>
              <a:t>is</a:t>
            </a:r>
            <a:r>
              <a:rPr sz="1200" spc="-30" dirty="0">
                <a:solidFill>
                  <a:srgbClr val="FFFFFF"/>
                </a:solidFill>
                <a:latin typeface="Courier New"/>
                <a:cs typeface="Courier New"/>
              </a:rPr>
              <a:t> </a:t>
            </a:r>
            <a:r>
              <a:rPr sz="1200" dirty="0">
                <a:solidFill>
                  <a:srgbClr val="FFFFFF"/>
                </a:solidFill>
                <a:latin typeface="Courier New"/>
                <a:cs typeface="Courier New"/>
              </a:rPr>
              <a:t>less</a:t>
            </a:r>
            <a:r>
              <a:rPr sz="1200" spc="-35" dirty="0">
                <a:solidFill>
                  <a:srgbClr val="FFFFFF"/>
                </a:solidFill>
                <a:latin typeface="Courier New"/>
                <a:cs typeface="Courier New"/>
              </a:rPr>
              <a:t> </a:t>
            </a:r>
            <a:r>
              <a:rPr sz="1200" dirty="0">
                <a:solidFill>
                  <a:srgbClr val="FFFFFF"/>
                </a:solidFill>
                <a:latin typeface="Courier New"/>
                <a:cs typeface="Courier New"/>
              </a:rPr>
              <a:t>than</a:t>
            </a:r>
            <a:r>
              <a:rPr sz="1200" spc="-35" dirty="0">
                <a:solidFill>
                  <a:srgbClr val="FFFFFF"/>
                </a:solidFill>
                <a:latin typeface="Courier New"/>
                <a:cs typeface="Courier New"/>
              </a:rPr>
              <a:t> </a:t>
            </a:r>
            <a:r>
              <a:rPr sz="1200" dirty="0">
                <a:solidFill>
                  <a:srgbClr val="FFFFFF"/>
                </a:solidFill>
                <a:latin typeface="Courier New"/>
                <a:cs typeface="Courier New"/>
              </a:rPr>
              <a:t>α</a:t>
            </a:r>
            <a:r>
              <a:rPr sz="1200" spc="-35" dirty="0">
                <a:solidFill>
                  <a:srgbClr val="FFFFFF"/>
                </a:solidFill>
                <a:latin typeface="Courier New"/>
                <a:cs typeface="Courier New"/>
              </a:rPr>
              <a:t> </a:t>
            </a:r>
            <a:r>
              <a:rPr sz="1200" dirty="0">
                <a:solidFill>
                  <a:srgbClr val="FFFFFF"/>
                </a:solidFill>
                <a:latin typeface="Courier New"/>
                <a:cs typeface="Courier New"/>
              </a:rPr>
              <a:t>(for</a:t>
            </a:r>
            <a:r>
              <a:rPr sz="1200" spc="-35" dirty="0">
                <a:solidFill>
                  <a:srgbClr val="FFFFFF"/>
                </a:solidFill>
                <a:latin typeface="Courier New"/>
                <a:cs typeface="Courier New"/>
              </a:rPr>
              <a:t> </a:t>
            </a:r>
            <a:r>
              <a:rPr sz="1200" dirty="0">
                <a:solidFill>
                  <a:srgbClr val="FFFFFF"/>
                </a:solidFill>
                <a:latin typeface="Courier New"/>
                <a:cs typeface="Courier New"/>
              </a:rPr>
              <a:t>a</a:t>
            </a:r>
            <a:r>
              <a:rPr sz="1200" spc="-35" dirty="0">
                <a:solidFill>
                  <a:srgbClr val="FFFFFF"/>
                </a:solidFill>
                <a:latin typeface="Courier New"/>
                <a:cs typeface="Courier New"/>
              </a:rPr>
              <a:t> </a:t>
            </a:r>
            <a:r>
              <a:rPr sz="1200" spc="-10" dirty="0">
                <a:solidFill>
                  <a:srgbClr val="FFFFFF"/>
                </a:solidFill>
                <a:latin typeface="Courier New"/>
                <a:cs typeface="Courier New"/>
              </a:rPr>
              <a:t>p-</a:t>
            </a:r>
            <a:r>
              <a:rPr sz="1200" dirty="0">
                <a:solidFill>
                  <a:srgbClr val="FFFFFF"/>
                </a:solidFill>
                <a:latin typeface="Courier New"/>
                <a:cs typeface="Courier New"/>
              </a:rPr>
              <a:t>value</a:t>
            </a:r>
            <a:r>
              <a:rPr sz="1200" spc="-30" dirty="0">
                <a:solidFill>
                  <a:srgbClr val="FFFFFF"/>
                </a:solidFill>
                <a:latin typeface="Courier New"/>
                <a:cs typeface="Courier New"/>
              </a:rPr>
              <a:t> </a:t>
            </a:r>
            <a:r>
              <a:rPr sz="1200" dirty="0">
                <a:solidFill>
                  <a:srgbClr val="FFFFFF"/>
                </a:solidFill>
                <a:latin typeface="Courier New"/>
                <a:cs typeface="Courier New"/>
              </a:rPr>
              <a:t>approach),</a:t>
            </a:r>
            <a:r>
              <a:rPr sz="1200" spc="-35" dirty="0">
                <a:solidFill>
                  <a:srgbClr val="FFFFFF"/>
                </a:solidFill>
                <a:latin typeface="Courier New"/>
                <a:cs typeface="Courier New"/>
              </a:rPr>
              <a:t> </a:t>
            </a:r>
            <a:r>
              <a:rPr sz="1200" dirty="0">
                <a:solidFill>
                  <a:srgbClr val="FFFFFF"/>
                </a:solidFill>
                <a:latin typeface="Courier New"/>
                <a:cs typeface="Courier New"/>
              </a:rPr>
              <a:t>you</a:t>
            </a:r>
            <a:r>
              <a:rPr sz="1200" spc="-35" dirty="0">
                <a:solidFill>
                  <a:srgbClr val="FFFFFF"/>
                </a:solidFill>
                <a:latin typeface="Courier New"/>
                <a:cs typeface="Courier New"/>
              </a:rPr>
              <a:t> </a:t>
            </a:r>
            <a:r>
              <a:rPr sz="1200" dirty="0">
                <a:solidFill>
                  <a:srgbClr val="FFFFFF"/>
                </a:solidFill>
                <a:latin typeface="Courier New"/>
                <a:cs typeface="Courier New"/>
              </a:rPr>
              <a:t>reject</a:t>
            </a:r>
            <a:r>
              <a:rPr sz="1200" spc="-35" dirty="0">
                <a:solidFill>
                  <a:srgbClr val="FFFFFF"/>
                </a:solidFill>
                <a:latin typeface="Courier New"/>
                <a:cs typeface="Courier New"/>
              </a:rPr>
              <a:t> </a:t>
            </a:r>
            <a:r>
              <a:rPr sz="1200" spc="-25" dirty="0">
                <a:solidFill>
                  <a:srgbClr val="FFFFFF"/>
                </a:solidFill>
                <a:latin typeface="Courier New"/>
                <a:cs typeface="Courier New"/>
              </a:rPr>
              <a:t>the </a:t>
            </a:r>
            <a:r>
              <a:rPr sz="1200" dirty="0">
                <a:solidFill>
                  <a:srgbClr val="FFFFFF"/>
                </a:solidFill>
                <a:latin typeface="Courier New"/>
                <a:cs typeface="Courier New"/>
              </a:rPr>
              <a:t>null</a:t>
            </a:r>
            <a:r>
              <a:rPr sz="1200" spc="-45" dirty="0">
                <a:solidFill>
                  <a:srgbClr val="FFFFFF"/>
                </a:solidFill>
                <a:latin typeface="Courier New"/>
                <a:cs typeface="Courier New"/>
              </a:rPr>
              <a:t> </a:t>
            </a:r>
            <a:r>
              <a:rPr sz="1200" dirty="0">
                <a:solidFill>
                  <a:srgbClr val="FFFFFF"/>
                </a:solidFill>
                <a:latin typeface="Courier New"/>
                <a:cs typeface="Courier New"/>
              </a:rPr>
              <a:t>hypothesis</a:t>
            </a:r>
            <a:r>
              <a:rPr sz="1200" spc="-45" dirty="0">
                <a:solidFill>
                  <a:srgbClr val="FFFFFF"/>
                </a:solidFill>
                <a:latin typeface="Courier New"/>
                <a:cs typeface="Courier New"/>
              </a:rPr>
              <a:t> </a:t>
            </a:r>
            <a:r>
              <a:rPr sz="1200" dirty="0">
                <a:solidFill>
                  <a:srgbClr val="FFFFFF"/>
                </a:solidFill>
                <a:latin typeface="Courier New"/>
                <a:cs typeface="Courier New"/>
              </a:rPr>
              <a:t>in</a:t>
            </a:r>
            <a:r>
              <a:rPr sz="1200" spc="-40" dirty="0">
                <a:solidFill>
                  <a:srgbClr val="FFFFFF"/>
                </a:solidFill>
                <a:latin typeface="Courier New"/>
                <a:cs typeface="Courier New"/>
              </a:rPr>
              <a:t> </a:t>
            </a:r>
            <a:r>
              <a:rPr sz="1200" dirty="0">
                <a:solidFill>
                  <a:srgbClr val="FFFFFF"/>
                </a:solidFill>
                <a:latin typeface="Courier New"/>
                <a:cs typeface="Courier New"/>
              </a:rPr>
              <a:t>favor</a:t>
            </a:r>
            <a:r>
              <a:rPr sz="1200" spc="-45" dirty="0">
                <a:solidFill>
                  <a:srgbClr val="FFFFFF"/>
                </a:solidFill>
                <a:latin typeface="Courier New"/>
                <a:cs typeface="Courier New"/>
              </a:rPr>
              <a:t> </a:t>
            </a:r>
            <a:r>
              <a:rPr sz="1200" dirty="0">
                <a:solidFill>
                  <a:srgbClr val="FFFFFF"/>
                </a:solidFill>
                <a:latin typeface="Courier New"/>
                <a:cs typeface="Courier New"/>
              </a:rPr>
              <a:t>of</a:t>
            </a:r>
            <a:r>
              <a:rPr sz="1200" spc="-45" dirty="0">
                <a:solidFill>
                  <a:srgbClr val="FFFFFF"/>
                </a:solidFill>
                <a:latin typeface="Courier New"/>
                <a:cs typeface="Courier New"/>
              </a:rPr>
              <a:t> </a:t>
            </a:r>
            <a:r>
              <a:rPr sz="1200" dirty="0">
                <a:solidFill>
                  <a:srgbClr val="FFFFFF"/>
                </a:solidFill>
                <a:latin typeface="Courier New"/>
                <a:cs typeface="Courier New"/>
              </a:rPr>
              <a:t>the</a:t>
            </a:r>
            <a:r>
              <a:rPr sz="1200" spc="-40" dirty="0">
                <a:solidFill>
                  <a:srgbClr val="FFFFFF"/>
                </a:solidFill>
                <a:latin typeface="Courier New"/>
                <a:cs typeface="Courier New"/>
              </a:rPr>
              <a:t> </a:t>
            </a:r>
            <a:r>
              <a:rPr sz="1200" dirty="0">
                <a:solidFill>
                  <a:srgbClr val="FFFFFF"/>
                </a:solidFill>
                <a:latin typeface="Courier New"/>
                <a:cs typeface="Courier New"/>
              </a:rPr>
              <a:t>alternative</a:t>
            </a:r>
            <a:r>
              <a:rPr sz="1200" spc="-45" dirty="0">
                <a:solidFill>
                  <a:srgbClr val="FFFFFF"/>
                </a:solidFill>
                <a:latin typeface="Courier New"/>
                <a:cs typeface="Courier New"/>
              </a:rPr>
              <a:t> </a:t>
            </a:r>
            <a:r>
              <a:rPr sz="1200" spc="-10" dirty="0">
                <a:solidFill>
                  <a:srgbClr val="FFFFFF"/>
                </a:solidFill>
                <a:latin typeface="Courier New"/>
                <a:cs typeface="Courier New"/>
              </a:rPr>
              <a:t>hypothesis.</a:t>
            </a:r>
            <a:endParaRPr sz="1200">
              <a:latin typeface="Courier New"/>
              <a:cs typeface="Courier New"/>
            </a:endParaRPr>
          </a:p>
          <a:p>
            <a:pPr>
              <a:lnSpc>
                <a:spcPct val="100000"/>
              </a:lnSpc>
              <a:spcBef>
                <a:spcPts val="140"/>
              </a:spcBef>
            </a:pPr>
            <a:endParaRPr sz="1200">
              <a:latin typeface="Courier New"/>
              <a:cs typeface="Courier New"/>
            </a:endParaRPr>
          </a:p>
          <a:p>
            <a:pPr marL="12700" marR="5080">
              <a:lnSpc>
                <a:spcPct val="114999"/>
              </a:lnSpc>
            </a:pPr>
            <a:r>
              <a:rPr sz="1200" dirty="0">
                <a:solidFill>
                  <a:srgbClr val="FFFFFF"/>
                </a:solidFill>
                <a:latin typeface="Courier New"/>
                <a:cs typeface="Courier New"/>
              </a:rPr>
              <a:t>If</a:t>
            </a:r>
            <a:r>
              <a:rPr sz="1200" spc="-35" dirty="0">
                <a:solidFill>
                  <a:srgbClr val="FFFFFF"/>
                </a:solidFill>
                <a:latin typeface="Courier New"/>
                <a:cs typeface="Courier New"/>
              </a:rPr>
              <a:t> </a:t>
            </a:r>
            <a:r>
              <a:rPr sz="1200" dirty="0">
                <a:solidFill>
                  <a:srgbClr val="FFFFFF"/>
                </a:solidFill>
                <a:latin typeface="Courier New"/>
                <a:cs typeface="Courier New"/>
              </a:rPr>
              <a:t>the</a:t>
            </a:r>
            <a:r>
              <a:rPr sz="1200" spc="-35" dirty="0">
                <a:solidFill>
                  <a:srgbClr val="FFFFFF"/>
                </a:solidFill>
                <a:latin typeface="Courier New"/>
                <a:cs typeface="Courier New"/>
              </a:rPr>
              <a:t> </a:t>
            </a:r>
            <a:r>
              <a:rPr sz="1200" dirty="0">
                <a:solidFill>
                  <a:srgbClr val="FFFFFF"/>
                </a:solidFill>
                <a:latin typeface="Courier New"/>
                <a:cs typeface="Courier New"/>
              </a:rPr>
              <a:t>absolute</a:t>
            </a:r>
            <a:r>
              <a:rPr sz="1200" spc="-30" dirty="0">
                <a:solidFill>
                  <a:srgbClr val="FFFFFF"/>
                </a:solidFill>
                <a:latin typeface="Courier New"/>
                <a:cs typeface="Courier New"/>
              </a:rPr>
              <a:t> </a:t>
            </a:r>
            <a:r>
              <a:rPr sz="1200" dirty="0">
                <a:solidFill>
                  <a:srgbClr val="FFFFFF"/>
                </a:solidFill>
                <a:latin typeface="Courier New"/>
                <a:cs typeface="Courier New"/>
              </a:rPr>
              <a:t>value</a:t>
            </a:r>
            <a:r>
              <a:rPr sz="1200" spc="-35" dirty="0">
                <a:solidFill>
                  <a:srgbClr val="FFFFFF"/>
                </a:solidFill>
                <a:latin typeface="Courier New"/>
                <a:cs typeface="Courier New"/>
              </a:rPr>
              <a:t> </a:t>
            </a:r>
            <a:r>
              <a:rPr sz="1200" dirty="0">
                <a:solidFill>
                  <a:srgbClr val="FFFFFF"/>
                </a:solidFill>
                <a:latin typeface="Courier New"/>
                <a:cs typeface="Courier New"/>
              </a:rPr>
              <a:t>of</a:t>
            </a:r>
            <a:r>
              <a:rPr sz="1200" spc="-30" dirty="0">
                <a:solidFill>
                  <a:srgbClr val="FFFFFF"/>
                </a:solidFill>
                <a:latin typeface="Courier New"/>
                <a:cs typeface="Courier New"/>
              </a:rPr>
              <a:t> </a:t>
            </a:r>
            <a:r>
              <a:rPr sz="1200" dirty="0">
                <a:solidFill>
                  <a:srgbClr val="FFFFFF"/>
                </a:solidFill>
                <a:latin typeface="Courier New"/>
                <a:cs typeface="Courier New"/>
              </a:rPr>
              <a:t>the</a:t>
            </a:r>
            <a:r>
              <a:rPr sz="1200" spc="-35" dirty="0">
                <a:solidFill>
                  <a:srgbClr val="FFFFFF"/>
                </a:solidFill>
                <a:latin typeface="Courier New"/>
                <a:cs typeface="Courier New"/>
              </a:rPr>
              <a:t> </a:t>
            </a:r>
            <a:r>
              <a:rPr sz="1200" spc="-10" dirty="0">
                <a:solidFill>
                  <a:srgbClr val="FFFFFF"/>
                </a:solidFill>
                <a:latin typeface="Courier New"/>
                <a:cs typeface="Courier New"/>
              </a:rPr>
              <a:t>Z-</a:t>
            </a:r>
            <a:r>
              <a:rPr sz="1200" dirty="0">
                <a:solidFill>
                  <a:srgbClr val="FFFFFF"/>
                </a:solidFill>
                <a:latin typeface="Courier New"/>
                <a:cs typeface="Courier New"/>
              </a:rPr>
              <a:t>score</a:t>
            </a:r>
            <a:r>
              <a:rPr sz="1200" spc="-35" dirty="0">
                <a:solidFill>
                  <a:srgbClr val="FFFFFF"/>
                </a:solidFill>
                <a:latin typeface="Courier New"/>
                <a:cs typeface="Courier New"/>
              </a:rPr>
              <a:t> </a:t>
            </a:r>
            <a:r>
              <a:rPr sz="1200" dirty="0">
                <a:solidFill>
                  <a:srgbClr val="FFFFFF"/>
                </a:solidFill>
                <a:latin typeface="Courier New"/>
                <a:cs typeface="Courier New"/>
              </a:rPr>
              <a:t>is</a:t>
            </a:r>
            <a:r>
              <a:rPr sz="1200" spc="-30" dirty="0">
                <a:solidFill>
                  <a:srgbClr val="FFFFFF"/>
                </a:solidFill>
                <a:latin typeface="Courier New"/>
                <a:cs typeface="Courier New"/>
              </a:rPr>
              <a:t> </a:t>
            </a:r>
            <a:r>
              <a:rPr sz="1200" dirty="0">
                <a:solidFill>
                  <a:srgbClr val="FFFFFF"/>
                </a:solidFill>
                <a:latin typeface="Courier New"/>
                <a:cs typeface="Courier New"/>
              </a:rPr>
              <a:t>less</a:t>
            </a:r>
            <a:r>
              <a:rPr sz="1200" spc="-35" dirty="0">
                <a:solidFill>
                  <a:srgbClr val="FFFFFF"/>
                </a:solidFill>
                <a:latin typeface="Courier New"/>
                <a:cs typeface="Courier New"/>
              </a:rPr>
              <a:t> </a:t>
            </a:r>
            <a:r>
              <a:rPr sz="1200" dirty="0">
                <a:solidFill>
                  <a:srgbClr val="FFFFFF"/>
                </a:solidFill>
                <a:latin typeface="Courier New"/>
                <a:cs typeface="Courier New"/>
              </a:rPr>
              <a:t>than</a:t>
            </a:r>
            <a:r>
              <a:rPr sz="1200" spc="-30" dirty="0">
                <a:solidFill>
                  <a:srgbClr val="FFFFFF"/>
                </a:solidFill>
                <a:latin typeface="Courier New"/>
                <a:cs typeface="Courier New"/>
              </a:rPr>
              <a:t> </a:t>
            </a:r>
            <a:r>
              <a:rPr sz="1200" dirty="0">
                <a:solidFill>
                  <a:srgbClr val="FFFFFF"/>
                </a:solidFill>
                <a:latin typeface="Courier New"/>
                <a:cs typeface="Courier New"/>
              </a:rPr>
              <a:t>or</a:t>
            </a:r>
            <a:r>
              <a:rPr sz="1200" spc="-35" dirty="0">
                <a:solidFill>
                  <a:srgbClr val="FFFFFF"/>
                </a:solidFill>
                <a:latin typeface="Courier New"/>
                <a:cs typeface="Courier New"/>
              </a:rPr>
              <a:t> </a:t>
            </a:r>
            <a:r>
              <a:rPr sz="1200" dirty="0">
                <a:solidFill>
                  <a:srgbClr val="FFFFFF"/>
                </a:solidFill>
                <a:latin typeface="Courier New"/>
                <a:cs typeface="Courier New"/>
              </a:rPr>
              <a:t>equal</a:t>
            </a:r>
            <a:r>
              <a:rPr sz="1200" spc="-35" dirty="0">
                <a:solidFill>
                  <a:srgbClr val="FFFFFF"/>
                </a:solidFill>
                <a:latin typeface="Courier New"/>
                <a:cs typeface="Courier New"/>
              </a:rPr>
              <a:t> </a:t>
            </a:r>
            <a:r>
              <a:rPr sz="1200" dirty="0">
                <a:solidFill>
                  <a:srgbClr val="FFFFFF"/>
                </a:solidFill>
                <a:latin typeface="Courier New"/>
                <a:cs typeface="Courier New"/>
              </a:rPr>
              <a:t>to</a:t>
            </a:r>
            <a:r>
              <a:rPr sz="1200" spc="-30" dirty="0">
                <a:solidFill>
                  <a:srgbClr val="FFFFFF"/>
                </a:solidFill>
                <a:latin typeface="Courier New"/>
                <a:cs typeface="Courier New"/>
              </a:rPr>
              <a:t> </a:t>
            </a:r>
            <a:r>
              <a:rPr sz="1200" dirty="0">
                <a:solidFill>
                  <a:srgbClr val="FFFFFF"/>
                </a:solidFill>
                <a:latin typeface="Courier New"/>
                <a:cs typeface="Courier New"/>
              </a:rPr>
              <a:t>the</a:t>
            </a:r>
            <a:r>
              <a:rPr sz="1200" spc="-35" dirty="0">
                <a:solidFill>
                  <a:srgbClr val="FFFFFF"/>
                </a:solidFill>
                <a:latin typeface="Courier New"/>
                <a:cs typeface="Courier New"/>
              </a:rPr>
              <a:t> </a:t>
            </a:r>
            <a:r>
              <a:rPr sz="1200" dirty="0">
                <a:solidFill>
                  <a:srgbClr val="FFFFFF"/>
                </a:solidFill>
                <a:latin typeface="Courier New"/>
                <a:cs typeface="Courier New"/>
              </a:rPr>
              <a:t>critical</a:t>
            </a:r>
            <a:r>
              <a:rPr sz="1200" spc="-30" dirty="0">
                <a:solidFill>
                  <a:srgbClr val="FFFFFF"/>
                </a:solidFill>
                <a:latin typeface="Courier New"/>
                <a:cs typeface="Courier New"/>
              </a:rPr>
              <a:t> </a:t>
            </a:r>
            <a:r>
              <a:rPr sz="1200" spc="-10" dirty="0">
                <a:solidFill>
                  <a:srgbClr val="FFFFFF"/>
                </a:solidFill>
                <a:latin typeface="Courier New"/>
                <a:cs typeface="Courier New"/>
              </a:rPr>
              <a:t>Z-</a:t>
            </a:r>
            <a:r>
              <a:rPr sz="1200" dirty="0">
                <a:solidFill>
                  <a:srgbClr val="FFFFFF"/>
                </a:solidFill>
                <a:latin typeface="Courier New"/>
                <a:cs typeface="Courier New"/>
              </a:rPr>
              <a:t>value</a:t>
            </a:r>
            <a:r>
              <a:rPr sz="1200" spc="-35" dirty="0">
                <a:solidFill>
                  <a:srgbClr val="FFFFFF"/>
                </a:solidFill>
                <a:latin typeface="Courier New"/>
                <a:cs typeface="Courier New"/>
              </a:rPr>
              <a:t> </a:t>
            </a:r>
            <a:r>
              <a:rPr sz="1200" dirty="0">
                <a:solidFill>
                  <a:srgbClr val="FFFFFF"/>
                </a:solidFill>
                <a:latin typeface="Courier New"/>
                <a:cs typeface="Courier New"/>
              </a:rPr>
              <a:t>(for</a:t>
            </a:r>
            <a:r>
              <a:rPr sz="1200" spc="-30" dirty="0">
                <a:solidFill>
                  <a:srgbClr val="FFFFFF"/>
                </a:solidFill>
                <a:latin typeface="Courier New"/>
                <a:cs typeface="Courier New"/>
              </a:rPr>
              <a:t> </a:t>
            </a:r>
            <a:r>
              <a:rPr sz="1200" spc="-50" dirty="0">
                <a:solidFill>
                  <a:srgbClr val="FFFFFF"/>
                </a:solidFill>
                <a:latin typeface="Courier New"/>
                <a:cs typeface="Courier New"/>
              </a:rPr>
              <a:t>a </a:t>
            </a:r>
            <a:r>
              <a:rPr sz="1200" dirty="0">
                <a:solidFill>
                  <a:srgbClr val="FFFFFF"/>
                </a:solidFill>
                <a:latin typeface="Courier New"/>
                <a:cs typeface="Courier New"/>
              </a:rPr>
              <a:t>critical</a:t>
            </a:r>
            <a:r>
              <a:rPr sz="1200" spc="-35" dirty="0">
                <a:solidFill>
                  <a:srgbClr val="FFFFFF"/>
                </a:solidFill>
                <a:latin typeface="Courier New"/>
                <a:cs typeface="Courier New"/>
              </a:rPr>
              <a:t> </a:t>
            </a:r>
            <a:r>
              <a:rPr sz="1200" dirty="0">
                <a:solidFill>
                  <a:srgbClr val="FFFFFF"/>
                </a:solidFill>
                <a:latin typeface="Courier New"/>
                <a:cs typeface="Courier New"/>
              </a:rPr>
              <a:t>value</a:t>
            </a:r>
            <a:r>
              <a:rPr sz="1200" spc="-30" dirty="0">
                <a:solidFill>
                  <a:srgbClr val="FFFFFF"/>
                </a:solidFill>
                <a:latin typeface="Courier New"/>
                <a:cs typeface="Courier New"/>
              </a:rPr>
              <a:t> </a:t>
            </a:r>
            <a:r>
              <a:rPr sz="1200" dirty="0">
                <a:solidFill>
                  <a:srgbClr val="FFFFFF"/>
                </a:solidFill>
                <a:latin typeface="Courier New"/>
                <a:cs typeface="Courier New"/>
              </a:rPr>
              <a:t>approach)</a:t>
            </a:r>
            <a:r>
              <a:rPr sz="1200" spc="-35" dirty="0">
                <a:solidFill>
                  <a:srgbClr val="FFFFFF"/>
                </a:solidFill>
                <a:latin typeface="Courier New"/>
                <a:cs typeface="Courier New"/>
              </a:rPr>
              <a:t> </a:t>
            </a:r>
            <a:r>
              <a:rPr sz="1200" dirty="0">
                <a:solidFill>
                  <a:srgbClr val="FFFFFF"/>
                </a:solidFill>
                <a:latin typeface="Courier New"/>
                <a:cs typeface="Courier New"/>
              </a:rPr>
              <a:t>or</a:t>
            </a:r>
            <a:r>
              <a:rPr sz="1200" spc="-30" dirty="0">
                <a:solidFill>
                  <a:srgbClr val="FFFFFF"/>
                </a:solidFill>
                <a:latin typeface="Courier New"/>
                <a:cs typeface="Courier New"/>
              </a:rPr>
              <a:t> </a:t>
            </a:r>
            <a:r>
              <a:rPr sz="1200" dirty="0">
                <a:solidFill>
                  <a:srgbClr val="FFFFFF"/>
                </a:solidFill>
                <a:latin typeface="Courier New"/>
                <a:cs typeface="Courier New"/>
              </a:rPr>
              <a:t>if</a:t>
            </a:r>
            <a:r>
              <a:rPr sz="1200" spc="-35" dirty="0">
                <a:solidFill>
                  <a:srgbClr val="FFFFFF"/>
                </a:solidFill>
                <a:latin typeface="Courier New"/>
                <a:cs typeface="Courier New"/>
              </a:rPr>
              <a:t> </a:t>
            </a:r>
            <a:r>
              <a:rPr sz="1200" dirty="0">
                <a:solidFill>
                  <a:srgbClr val="FFFFFF"/>
                </a:solidFill>
                <a:latin typeface="Courier New"/>
                <a:cs typeface="Courier New"/>
              </a:rPr>
              <a:t>the</a:t>
            </a:r>
            <a:r>
              <a:rPr sz="1200" spc="-30" dirty="0">
                <a:solidFill>
                  <a:srgbClr val="FFFFFF"/>
                </a:solidFill>
                <a:latin typeface="Courier New"/>
                <a:cs typeface="Courier New"/>
              </a:rPr>
              <a:t> </a:t>
            </a:r>
            <a:r>
              <a:rPr sz="1200" spc="-10" dirty="0">
                <a:solidFill>
                  <a:srgbClr val="FFFFFF"/>
                </a:solidFill>
                <a:latin typeface="Courier New"/>
                <a:cs typeface="Courier New"/>
              </a:rPr>
              <a:t>p-</a:t>
            </a:r>
            <a:r>
              <a:rPr sz="1200" dirty="0">
                <a:solidFill>
                  <a:srgbClr val="FFFFFF"/>
                </a:solidFill>
                <a:latin typeface="Courier New"/>
                <a:cs typeface="Courier New"/>
              </a:rPr>
              <a:t>value</a:t>
            </a:r>
            <a:r>
              <a:rPr sz="1200" spc="-35" dirty="0">
                <a:solidFill>
                  <a:srgbClr val="FFFFFF"/>
                </a:solidFill>
                <a:latin typeface="Courier New"/>
                <a:cs typeface="Courier New"/>
              </a:rPr>
              <a:t> </a:t>
            </a:r>
            <a:r>
              <a:rPr sz="1200" dirty="0">
                <a:solidFill>
                  <a:srgbClr val="FFFFFF"/>
                </a:solidFill>
                <a:latin typeface="Courier New"/>
                <a:cs typeface="Courier New"/>
              </a:rPr>
              <a:t>is</a:t>
            </a:r>
            <a:r>
              <a:rPr sz="1200" spc="-30" dirty="0">
                <a:solidFill>
                  <a:srgbClr val="FFFFFF"/>
                </a:solidFill>
                <a:latin typeface="Courier New"/>
                <a:cs typeface="Courier New"/>
              </a:rPr>
              <a:t> </a:t>
            </a:r>
            <a:r>
              <a:rPr sz="1200" dirty="0">
                <a:solidFill>
                  <a:srgbClr val="FFFFFF"/>
                </a:solidFill>
                <a:latin typeface="Courier New"/>
                <a:cs typeface="Courier New"/>
              </a:rPr>
              <a:t>greater</a:t>
            </a:r>
            <a:r>
              <a:rPr sz="1200" spc="-35" dirty="0">
                <a:solidFill>
                  <a:srgbClr val="FFFFFF"/>
                </a:solidFill>
                <a:latin typeface="Courier New"/>
                <a:cs typeface="Courier New"/>
              </a:rPr>
              <a:t> </a:t>
            </a:r>
            <a:r>
              <a:rPr sz="1200" dirty="0">
                <a:solidFill>
                  <a:srgbClr val="FFFFFF"/>
                </a:solidFill>
                <a:latin typeface="Courier New"/>
                <a:cs typeface="Courier New"/>
              </a:rPr>
              <a:t>than</a:t>
            </a:r>
            <a:r>
              <a:rPr sz="1200" spc="-30" dirty="0">
                <a:solidFill>
                  <a:srgbClr val="FFFFFF"/>
                </a:solidFill>
                <a:latin typeface="Courier New"/>
                <a:cs typeface="Courier New"/>
              </a:rPr>
              <a:t> </a:t>
            </a:r>
            <a:r>
              <a:rPr sz="1200" dirty="0">
                <a:solidFill>
                  <a:srgbClr val="FFFFFF"/>
                </a:solidFill>
                <a:latin typeface="Courier New"/>
                <a:cs typeface="Courier New"/>
              </a:rPr>
              <a:t>or</a:t>
            </a:r>
            <a:r>
              <a:rPr sz="1200" spc="-35" dirty="0">
                <a:solidFill>
                  <a:srgbClr val="FFFFFF"/>
                </a:solidFill>
                <a:latin typeface="Courier New"/>
                <a:cs typeface="Courier New"/>
              </a:rPr>
              <a:t> </a:t>
            </a:r>
            <a:r>
              <a:rPr sz="1200" dirty="0">
                <a:solidFill>
                  <a:srgbClr val="FFFFFF"/>
                </a:solidFill>
                <a:latin typeface="Courier New"/>
                <a:cs typeface="Courier New"/>
              </a:rPr>
              <a:t>equal</a:t>
            </a:r>
            <a:r>
              <a:rPr sz="1200" spc="-30" dirty="0">
                <a:solidFill>
                  <a:srgbClr val="FFFFFF"/>
                </a:solidFill>
                <a:latin typeface="Courier New"/>
                <a:cs typeface="Courier New"/>
              </a:rPr>
              <a:t> </a:t>
            </a:r>
            <a:r>
              <a:rPr sz="1200" dirty="0">
                <a:solidFill>
                  <a:srgbClr val="FFFFFF"/>
                </a:solidFill>
                <a:latin typeface="Courier New"/>
                <a:cs typeface="Courier New"/>
              </a:rPr>
              <a:t>to</a:t>
            </a:r>
            <a:r>
              <a:rPr sz="1200" spc="-35" dirty="0">
                <a:solidFill>
                  <a:srgbClr val="FFFFFF"/>
                </a:solidFill>
                <a:latin typeface="Courier New"/>
                <a:cs typeface="Courier New"/>
              </a:rPr>
              <a:t> </a:t>
            </a:r>
            <a:r>
              <a:rPr sz="1200" dirty="0">
                <a:solidFill>
                  <a:srgbClr val="FFFFFF"/>
                </a:solidFill>
                <a:latin typeface="Courier New"/>
                <a:cs typeface="Courier New"/>
              </a:rPr>
              <a:t>α</a:t>
            </a:r>
            <a:r>
              <a:rPr sz="1200" spc="-30" dirty="0">
                <a:solidFill>
                  <a:srgbClr val="FFFFFF"/>
                </a:solidFill>
                <a:latin typeface="Courier New"/>
                <a:cs typeface="Courier New"/>
              </a:rPr>
              <a:t> </a:t>
            </a:r>
            <a:r>
              <a:rPr sz="1200" dirty="0">
                <a:solidFill>
                  <a:srgbClr val="FFFFFF"/>
                </a:solidFill>
                <a:latin typeface="Courier New"/>
                <a:cs typeface="Courier New"/>
              </a:rPr>
              <a:t>(for</a:t>
            </a:r>
            <a:r>
              <a:rPr sz="1200" spc="-35" dirty="0">
                <a:solidFill>
                  <a:srgbClr val="FFFFFF"/>
                </a:solidFill>
                <a:latin typeface="Courier New"/>
                <a:cs typeface="Courier New"/>
              </a:rPr>
              <a:t> </a:t>
            </a:r>
            <a:r>
              <a:rPr sz="1200" dirty="0">
                <a:solidFill>
                  <a:srgbClr val="FFFFFF"/>
                </a:solidFill>
                <a:latin typeface="Courier New"/>
                <a:cs typeface="Courier New"/>
              </a:rPr>
              <a:t>a</a:t>
            </a:r>
            <a:r>
              <a:rPr sz="1200" spc="-30" dirty="0">
                <a:solidFill>
                  <a:srgbClr val="FFFFFF"/>
                </a:solidFill>
                <a:latin typeface="Courier New"/>
                <a:cs typeface="Courier New"/>
              </a:rPr>
              <a:t> </a:t>
            </a:r>
            <a:r>
              <a:rPr sz="1200" spc="-10" dirty="0">
                <a:solidFill>
                  <a:srgbClr val="FFFFFF"/>
                </a:solidFill>
                <a:latin typeface="Courier New"/>
                <a:cs typeface="Courier New"/>
              </a:rPr>
              <a:t>p-value </a:t>
            </a:r>
            <a:r>
              <a:rPr sz="1200" dirty="0">
                <a:solidFill>
                  <a:srgbClr val="FFFFFF"/>
                </a:solidFill>
                <a:latin typeface="Courier New"/>
                <a:cs typeface="Courier New"/>
              </a:rPr>
              <a:t>approach),</a:t>
            </a:r>
            <a:r>
              <a:rPr sz="1200" spc="-40" dirty="0">
                <a:solidFill>
                  <a:srgbClr val="FFFFFF"/>
                </a:solidFill>
                <a:latin typeface="Courier New"/>
                <a:cs typeface="Courier New"/>
              </a:rPr>
              <a:t> </a:t>
            </a:r>
            <a:r>
              <a:rPr sz="1200" dirty="0">
                <a:solidFill>
                  <a:srgbClr val="FFFFFF"/>
                </a:solidFill>
                <a:latin typeface="Courier New"/>
                <a:cs typeface="Courier New"/>
              </a:rPr>
              <a:t>you</a:t>
            </a:r>
            <a:r>
              <a:rPr sz="1200" spc="-40" dirty="0">
                <a:solidFill>
                  <a:srgbClr val="FFFFFF"/>
                </a:solidFill>
                <a:latin typeface="Courier New"/>
                <a:cs typeface="Courier New"/>
              </a:rPr>
              <a:t> </a:t>
            </a:r>
            <a:r>
              <a:rPr sz="1200" dirty="0">
                <a:solidFill>
                  <a:srgbClr val="FFFFFF"/>
                </a:solidFill>
                <a:latin typeface="Courier New"/>
                <a:cs typeface="Courier New"/>
              </a:rPr>
              <a:t>fail</a:t>
            </a:r>
            <a:r>
              <a:rPr sz="1200" spc="-35" dirty="0">
                <a:solidFill>
                  <a:srgbClr val="FFFFFF"/>
                </a:solidFill>
                <a:latin typeface="Courier New"/>
                <a:cs typeface="Courier New"/>
              </a:rPr>
              <a:t> </a:t>
            </a:r>
            <a:r>
              <a:rPr sz="1200" dirty="0">
                <a:solidFill>
                  <a:srgbClr val="FFFFFF"/>
                </a:solidFill>
                <a:latin typeface="Courier New"/>
                <a:cs typeface="Courier New"/>
              </a:rPr>
              <a:t>to</a:t>
            </a:r>
            <a:r>
              <a:rPr sz="1200" spc="-40" dirty="0">
                <a:solidFill>
                  <a:srgbClr val="FFFFFF"/>
                </a:solidFill>
                <a:latin typeface="Courier New"/>
                <a:cs typeface="Courier New"/>
              </a:rPr>
              <a:t> </a:t>
            </a:r>
            <a:r>
              <a:rPr sz="1200" dirty="0">
                <a:solidFill>
                  <a:srgbClr val="FFFFFF"/>
                </a:solidFill>
                <a:latin typeface="Courier New"/>
                <a:cs typeface="Courier New"/>
              </a:rPr>
              <a:t>reject</a:t>
            </a:r>
            <a:r>
              <a:rPr sz="1200" spc="-40" dirty="0">
                <a:solidFill>
                  <a:srgbClr val="FFFFFF"/>
                </a:solidFill>
                <a:latin typeface="Courier New"/>
                <a:cs typeface="Courier New"/>
              </a:rPr>
              <a:t> </a:t>
            </a:r>
            <a:r>
              <a:rPr sz="1200" dirty="0">
                <a:solidFill>
                  <a:srgbClr val="FFFFFF"/>
                </a:solidFill>
                <a:latin typeface="Courier New"/>
                <a:cs typeface="Courier New"/>
              </a:rPr>
              <a:t>the</a:t>
            </a:r>
            <a:r>
              <a:rPr sz="1200" spc="-35" dirty="0">
                <a:solidFill>
                  <a:srgbClr val="FFFFFF"/>
                </a:solidFill>
                <a:latin typeface="Courier New"/>
                <a:cs typeface="Courier New"/>
              </a:rPr>
              <a:t> </a:t>
            </a:r>
            <a:r>
              <a:rPr sz="1200" dirty="0">
                <a:solidFill>
                  <a:srgbClr val="FFFFFF"/>
                </a:solidFill>
                <a:latin typeface="Courier New"/>
                <a:cs typeface="Courier New"/>
              </a:rPr>
              <a:t>null</a:t>
            </a:r>
            <a:r>
              <a:rPr sz="1200" spc="-40" dirty="0">
                <a:solidFill>
                  <a:srgbClr val="FFFFFF"/>
                </a:solidFill>
                <a:latin typeface="Courier New"/>
                <a:cs typeface="Courier New"/>
              </a:rPr>
              <a:t> </a:t>
            </a:r>
            <a:r>
              <a:rPr sz="1200" spc="-10" dirty="0">
                <a:solidFill>
                  <a:srgbClr val="FFFFFF"/>
                </a:solidFill>
                <a:latin typeface="Courier New"/>
                <a:cs typeface="Courier New"/>
              </a:rPr>
              <a:t>hypothesis.</a:t>
            </a:r>
            <a:endParaRPr sz="1200">
              <a:latin typeface="Courier New"/>
              <a:cs typeface="Courier New"/>
            </a:endParaRPr>
          </a:p>
        </p:txBody>
      </p:sp>
      <p:pic>
        <p:nvPicPr>
          <p:cNvPr id="4" name="object 4"/>
          <p:cNvPicPr/>
          <p:nvPr/>
        </p:nvPicPr>
        <p:blipFill>
          <a:blip r:embed="rId2" cstate="print"/>
          <a:stretch>
            <a:fillRect/>
          </a:stretch>
        </p:blipFill>
        <p:spPr>
          <a:xfrm>
            <a:off x="3617524" y="1924800"/>
            <a:ext cx="1709775" cy="786049"/>
          </a:xfrm>
          <a:prstGeom prst="rect">
            <a:avLst/>
          </a:prstGeom>
        </p:spPr>
      </p:pic>
      <p:sp>
        <p:nvSpPr>
          <p:cNvPr id="5" name="object 5"/>
          <p:cNvSpPr txBox="1"/>
          <p:nvPr/>
        </p:nvSpPr>
        <p:spPr>
          <a:xfrm>
            <a:off x="495814"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6" name="object 6"/>
          <p:cNvSpPr txBox="1">
            <a:spLocks noGrp="1"/>
          </p:cNvSpPr>
          <p:nvPr>
            <p:ph type="dt" sz="half" idx="6"/>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dirty="0"/>
              <a:t>1</a:t>
            </a:r>
            <a:r>
              <a:rPr spc="-5" dirty="0"/>
              <a:t> </a:t>
            </a:r>
            <a:r>
              <a:rPr spc="-50" dirty="0"/>
              <a:t>1</a:t>
            </a:r>
          </a:p>
        </p:txBody>
      </p:sp>
      <p:sp>
        <p:nvSpPr>
          <p:cNvPr id="7" name="object 7"/>
          <p:cNvSpPr txBox="1">
            <a:spLocks noGrp="1"/>
          </p:cNvSpPr>
          <p:nvPr>
            <p:ph type="ftr" sz="quarter" idx="5"/>
          </p:nvPr>
        </p:nvSpPr>
        <p:spPr>
          <a:prstGeom prst="rect">
            <a:avLst/>
          </a:prstGeom>
        </p:spPr>
        <p:txBody>
          <a:bodyPr vert="horz" wrap="square" lIns="0" tIns="10160" rIns="0" bIns="0" rtlCol="0">
            <a:spAutoFit/>
          </a:bodyPr>
          <a:lstStyle/>
          <a:p>
            <a:pPr marL="12700">
              <a:lnSpc>
                <a:spcPct val="100000"/>
              </a:lnSpc>
              <a:spcBef>
                <a:spcPts val="80"/>
              </a:spcBef>
            </a:pPr>
            <a:r>
              <a:rPr dirty="0"/>
              <a:t>0</a:t>
            </a:r>
            <a:r>
              <a:rPr spc="-5" dirty="0"/>
              <a:t> </a:t>
            </a:r>
            <a:r>
              <a:rPr spc="-50" dirty="0"/>
              <a:t>1</a:t>
            </a:r>
          </a:p>
        </p:txBody>
      </p:sp>
      <p:sp>
        <p:nvSpPr>
          <p:cNvPr id="8" name="object 8"/>
          <p:cNvSpPr txBox="1"/>
          <p:nvPr/>
        </p:nvSpPr>
        <p:spPr>
          <a:xfrm>
            <a:off x="2324615" y="4751885"/>
            <a:ext cx="1016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9" name="object 9"/>
          <p:cNvSpPr txBox="1"/>
          <p:nvPr/>
        </p:nvSpPr>
        <p:spPr>
          <a:xfrm>
            <a:off x="35438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0" name="object 10"/>
          <p:cNvSpPr txBox="1"/>
          <p:nvPr/>
        </p:nvSpPr>
        <p:spPr>
          <a:xfrm>
            <a:off x="4001015" y="4751885"/>
            <a:ext cx="7112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1" name="object 11"/>
          <p:cNvSpPr txBox="1"/>
          <p:nvPr/>
        </p:nvSpPr>
        <p:spPr>
          <a:xfrm>
            <a:off x="4915415" y="4751885"/>
            <a:ext cx="4064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2" name="object 12"/>
          <p:cNvSpPr txBox="1"/>
          <p:nvPr/>
        </p:nvSpPr>
        <p:spPr>
          <a:xfrm>
            <a:off x="5525015" y="4751885"/>
            <a:ext cx="2540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3" name="object 13"/>
          <p:cNvSpPr txBox="1"/>
          <p:nvPr/>
        </p:nvSpPr>
        <p:spPr>
          <a:xfrm>
            <a:off x="59822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0</a:t>
            </a:r>
            <a:endParaRPr sz="1000">
              <a:latin typeface="Courier New"/>
              <a:cs typeface="Courier New"/>
            </a:endParaRPr>
          </a:p>
        </p:txBody>
      </p:sp>
      <p:sp>
        <p:nvSpPr>
          <p:cNvPr id="14" name="object 14"/>
          <p:cNvSpPr txBox="1"/>
          <p:nvPr/>
        </p:nvSpPr>
        <p:spPr>
          <a:xfrm>
            <a:off x="7049015" y="4751885"/>
            <a:ext cx="8636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
        <p:nvSpPr>
          <p:cNvPr id="15" name="object 15"/>
          <p:cNvSpPr txBox="1"/>
          <p:nvPr/>
        </p:nvSpPr>
        <p:spPr>
          <a:xfrm>
            <a:off x="8115815" y="4751885"/>
            <a:ext cx="558800" cy="185420"/>
          </a:xfrm>
          <a:prstGeom prst="rect">
            <a:avLst/>
          </a:prstGeom>
        </p:spPr>
        <p:txBody>
          <a:bodyPr vert="horz" wrap="square" lIns="0" tIns="10160" rIns="0" bIns="0" rtlCol="0">
            <a:spAutoFit/>
          </a:bodyPr>
          <a:lstStyle/>
          <a:p>
            <a:pPr marL="12700">
              <a:lnSpc>
                <a:spcPct val="100000"/>
              </a:lnSpc>
              <a:spcBef>
                <a:spcPts val="80"/>
              </a:spcBef>
            </a:pP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1</a:t>
            </a:r>
            <a:r>
              <a:rPr sz="1000" spc="-5" dirty="0">
                <a:solidFill>
                  <a:srgbClr val="FFFFFF"/>
                </a:solidFill>
                <a:latin typeface="Courier New"/>
                <a:cs typeface="Courier New"/>
              </a:rPr>
              <a:t> </a:t>
            </a:r>
            <a:r>
              <a:rPr sz="1000" dirty="0">
                <a:solidFill>
                  <a:srgbClr val="FFFFFF"/>
                </a:solidFill>
                <a:latin typeface="Courier New"/>
                <a:cs typeface="Courier New"/>
              </a:rPr>
              <a:t>0</a:t>
            </a:r>
            <a:r>
              <a:rPr sz="1000" spc="-5" dirty="0">
                <a:solidFill>
                  <a:srgbClr val="FFFFFF"/>
                </a:solidFill>
                <a:latin typeface="Courier New"/>
                <a:cs typeface="Courier New"/>
              </a:rPr>
              <a:t> </a:t>
            </a:r>
            <a:r>
              <a:rPr sz="1000" spc="-50" dirty="0">
                <a:solidFill>
                  <a:srgbClr val="FFFFFF"/>
                </a:solidFill>
                <a:latin typeface="Courier New"/>
                <a:cs typeface="Courier New"/>
              </a:rPr>
              <a:t>1</a:t>
            </a:r>
            <a:endParaRPr sz="1000">
              <a:latin typeface="Courier New"/>
              <a:cs typeface="Courier New"/>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4289</Words>
  <Application>Microsoft Office PowerPoint</Application>
  <PresentationFormat>On-screen Show (16:9)</PresentationFormat>
  <Paragraphs>675</Paragraphs>
  <Slides>48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Arial MT</vt:lpstr>
      <vt:lpstr>Courier New</vt:lpstr>
      <vt:lpstr>Microsoft Sans Serif</vt:lpstr>
      <vt:lpstr>Times New Roman</vt:lpstr>
      <vt:lpstr>Office Theme</vt:lpstr>
      <vt:lpstr>&lt;/</vt:lpstr>
      <vt:lpstr>&lt;/Content</vt:lpstr>
      <vt:lpstr>&lt;/Domain Theory</vt:lpstr>
      <vt:lpstr>PowerPoint Presentation</vt:lpstr>
      <vt:lpstr>PowerPoint Presentation</vt:lpstr>
      <vt:lpstr>SIGNIFICANCE LEVEL</vt:lpstr>
      <vt:lpstr>ERRORS</vt:lpstr>
      <vt:lpstr>TYPES OF HYPOTHESIS TESTS</vt:lpstr>
      <vt:lpstr>2. One Sample Proportion Test A one-sample proportion test, also known as a one-sample z-test for proportions, is a statistical hypothesis test used to determine whether the proportion of a specific characteristic in a single sample is significantly different from a hypothesized population proportion. This test is commonly used in situations where you want to assess whether a sample proportion is different from a known or assumed population proportion.</vt:lpstr>
      <vt:lpstr>3. Two Sample Z test A two-sample Z-test is a statistical hypothesis test used to compare the means of two independent samples to determine if they are significantly different from each other. This test is often used when you have two groups or treatments and you want to assess whether there is a statistically significant difference in the means of some variable between these two groups. The test assumes that you know the population standard deviations (σ1 and σ2) for both groups.</vt:lpstr>
      <vt:lpstr>4. Two Sample T Test</vt:lpstr>
      <vt:lpstr>4. Chi-Squared Goodness of Fit Test This test is used to determine whether an observed frequency distribution of a categorical variable fits an expected theoretical distribution. It compares the observed frequencies to the expected frequencies under a specific hypothesis. The formula for the chi-squared statistic in this case is:</vt:lpstr>
      <vt:lpstr>5. Chi-Squared Test of Independence This test is used to determine whether there is a significant association or independence between two categorical variables. It is often presented in the form of a contingency table (also known as a cross-tabulation or two-way table) that shows the joint distribution of the two categorical variables. The formula for the chi-squared statistic in this case is:</vt:lpstr>
      <vt:lpstr>&lt;/ Data Description</vt:lpstr>
      <vt:lpstr>Attributes</vt:lpstr>
      <vt:lpstr>PowerPoint Presentation</vt:lpstr>
      <vt:lpstr>&lt;/ Data Cleaning</vt:lpstr>
      <vt:lpstr>PowerPoint Presentation</vt:lpstr>
      <vt:lpstr>PowerPoint Presentation</vt:lpstr>
      <vt:lpstr>PowerPoint Presentation</vt:lpstr>
      <vt:lpstr>PowerPoint Presentation</vt:lpstr>
      <vt:lpstr>PowerPoint Presentation</vt:lpstr>
      <vt:lpstr>&lt;/ Data Implementation þ Analysis</vt:lpstr>
      <vt:lpstr>PowerPoint Presentation</vt:lpstr>
      <vt:lpstr>PowerPoint Presentation</vt:lpstr>
      <vt:lpstr>2. 1 sample Z test</vt:lpstr>
      <vt:lpstr>PowerPoint Presentation</vt:lpstr>
      <vt:lpstr>PowerPoint Presentation</vt:lpstr>
      <vt:lpstr>3. Z test with 2 samples</vt:lpstr>
      <vt:lpstr>PowerPoint Presentation</vt:lpstr>
      <vt:lpstr>PowerPoint Presentation</vt:lpstr>
      <vt:lpstr>PowerPoint Presentation</vt:lpstr>
      <vt:lpstr>PowerPoint Presentation</vt:lpstr>
      <vt:lpstr>PowerPoint Presentation</vt:lpstr>
      <vt:lpstr>PowerPoint Presentation</vt:lpstr>
      <vt:lpstr>5. Chi-Squared goodness of fit test</vt:lpstr>
      <vt:lpstr>PowerPoint Presentation</vt:lpstr>
      <vt:lpstr>PowerPoint Presentation</vt:lpstr>
      <vt:lpstr>PowerPoint Presentation</vt:lpstr>
      <vt:lpstr>PowerPoint Presentation</vt:lpstr>
      <vt:lpstr>PowerPoint Presentation</vt:lpstr>
      <vt:lpstr>6. Chi-Squared test of independence</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New Operating System Design Pitch Deck Infographics by Slidesgo</dc:title>
  <dc:creator>Vidhi Damani</dc:creator>
  <cp:lastModifiedBy>VIDHI DAMANI - 70012200058</cp:lastModifiedBy>
  <cp:revision>1</cp:revision>
  <dcterms:created xsi:type="dcterms:W3CDTF">2024-04-04T04:05:48Z</dcterms:created>
  <dcterms:modified xsi:type="dcterms:W3CDTF">2024-04-04T04:06:50Z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