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6" r:id="rId2"/>
    <p:sldId id="259" r:id="rId3"/>
    <p:sldId id="258" r:id="rId4"/>
    <p:sldId id="269" r:id="rId5"/>
    <p:sldId id="260" r:id="rId6"/>
    <p:sldId id="261" r:id="rId7"/>
    <p:sldId id="262" r:id="rId8"/>
    <p:sldId id="264" r:id="rId9"/>
    <p:sldId id="297" r:id="rId10"/>
    <p:sldId id="265" r:id="rId11"/>
    <p:sldId id="266" r:id="rId12"/>
    <p:sldId id="267" r:id="rId13"/>
    <p:sldId id="274" r:id="rId14"/>
    <p:sldId id="268" r:id="rId15"/>
    <p:sldId id="270" r:id="rId16"/>
    <p:sldId id="271" r:id="rId17"/>
    <p:sldId id="275" r:id="rId18"/>
    <p:sldId id="273" r:id="rId19"/>
    <p:sldId id="276" r:id="rId20"/>
    <p:sldId id="298" r:id="rId21"/>
    <p:sldId id="284" r:id="rId22"/>
    <p:sldId id="290" r:id="rId23"/>
    <p:sldId id="286" r:id="rId24"/>
    <p:sldId id="299" r:id="rId25"/>
    <p:sldId id="301" r:id="rId26"/>
    <p:sldId id="300" r:id="rId27"/>
    <p:sldId id="302" r:id="rId28"/>
    <p:sldId id="303" r:id="rId29"/>
    <p:sldId id="291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4A"/>
    <a:srgbClr val="346E9D"/>
    <a:srgbClr val="346E9E"/>
    <a:srgbClr val="FFDA4B"/>
    <a:srgbClr val="FFD54F"/>
    <a:srgbClr val="4F81BD"/>
    <a:srgbClr val="FCD5B5"/>
    <a:srgbClr val="3090D8"/>
    <a:srgbClr val="483018"/>
    <a:srgbClr val="C0A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69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D63C5-CED3-4198-ADFC-235C7510EC39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69F8-84B8-4848-85BA-EA3E20CCD7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9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54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75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9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5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96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255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4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4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76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51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1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13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05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32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913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61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03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8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26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9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17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36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2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41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61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7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69F8-84B8-4848-85BA-EA3E20CCD79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7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5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7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9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8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2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1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1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7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BAEA-2E2F-43C1-8FC5-9FEE3A8DF45C}" type="datetimeFigureOut">
              <a:rPr lang="zh-CN" altLang="en-US" smtClean="0"/>
              <a:pPr/>
              <a:t>2024/9/4</a:t>
            </a:fld>
            <a:endParaRPr lang="zh-CN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5319-2DBA-4D9A-88B5-78BEDCD931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7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071" y="0"/>
            <a:ext cx="9129103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1049004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090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微软雅黑" panose="020B0503020204020204" pitchFamily="34" charset="-122"/>
              </a:rPr>
              <a:t>Python </a:t>
            </a:r>
            <a:r>
              <a:rPr lang="en-US" altLang="zh-CN" sz="4800" b="1" dirty="0" err="1">
                <a:solidFill>
                  <a:srgbClr val="3090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微软雅黑" panose="020B0503020204020204" pitchFamily="34" charset="-122"/>
              </a:rPr>
              <a:t>dasturlash</a:t>
            </a:r>
            <a:r>
              <a:rPr lang="en-US" altLang="zh-CN" sz="4800" b="1" dirty="0">
                <a:solidFill>
                  <a:srgbClr val="3090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微软雅黑" panose="020B0503020204020204" pitchFamily="34" charset="-122"/>
              </a:rPr>
              <a:t> </a:t>
            </a:r>
            <a:r>
              <a:rPr lang="en-US" altLang="zh-CN" sz="4800" b="1" dirty="0" err="1">
                <a:solidFill>
                  <a:srgbClr val="3090D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微软雅黑" panose="020B0503020204020204" pitchFamily="34" charset="-122"/>
              </a:rPr>
              <a:t>tili</a:t>
            </a:r>
            <a:endParaRPr lang="zh-CN" altLang="en-US" sz="4800" b="1" spc="300" dirty="0">
              <a:solidFill>
                <a:srgbClr val="3090D8"/>
              </a:solidFill>
              <a:latin typeface="Tahoma" panose="020B0604030504040204" pitchFamily="34" charset="0"/>
              <a:ea typeface="时尚中黑简体" panose="01010104010101010101" pitchFamily="2" charset="-122"/>
              <a:cs typeface="Tahoma" panose="020B060403050404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9552" y="154797"/>
            <a:ext cx="5256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Bilimga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intilishdan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tabiiyroq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istak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yo'q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0914" y="4515966"/>
            <a:ext cx="655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O’qituvchi</a:t>
            </a:r>
            <a:r>
              <a:rPr lang="ru-RU" sz="1600" dirty="0">
                <a:solidFill>
                  <a:schemeClr val="accent2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rPr>
              <a:t>: </a:t>
            </a:r>
            <a:r>
              <a:rPr lang="en-US" sz="2000" b="1" dirty="0">
                <a:latin typeface="时尚中黑简体" panose="01010104010101010101" pitchFamily="2" charset="-122"/>
                <a:ea typeface="时尚中黑简体" panose="01010104010101010101" pitchFamily="2" charset="-122"/>
              </a:rPr>
              <a:t>SAPAYEV SHAVKAT RUSTAMOVICH</a:t>
            </a:r>
            <a:endParaRPr lang="ru-RU" sz="1600" b="1" dirty="0">
              <a:latin typeface="时尚中黑简体" panose="01010104010101010101" pitchFamily="2" charset="-122"/>
              <a:ea typeface="时尚中黑简体" panose="01010104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7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872" y="1995686"/>
            <a:ext cx="4313681" cy="95410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Pythonni</a:t>
            </a:r>
            <a:r>
              <a:rPr lang="en-US" sz="2800" dirty="0"/>
              <a:t> </a:t>
            </a:r>
            <a:r>
              <a:rPr lang="en-US" sz="2800" dirty="0" err="1"/>
              <a:t>o’rnatish</a:t>
            </a:r>
            <a:endParaRPr lang="en-US" sz="2800" dirty="0"/>
          </a:p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PyC</a:t>
            </a:r>
            <a:r>
              <a:rPr lang="uz-Cyrl-UZ" sz="2800" dirty="0"/>
              <a:t>harm</a:t>
            </a:r>
            <a:r>
              <a:rPr lang="en-US" sz="2800" dirty="0"/>
              <a:t> </a:t>
            </a:r>
            <a:r>
              <a:rPr lang="en-US" sz="2800" dirty="0" err="1"/>
              <a:t>dasturini</a:t>
            </a:r>
            <a:r>
              <a:rPr lang="en-US" sz="2800" dirty="0"/>
              <a:t> </a:t>
            </a:r>
            <a:r>
              <a:rPr lang="en-US" sz="2800" dirty="0" err="1"/>
              <a:t>o’rnatish</a:t>
            </a:r>
            <a:r>
              <a:rPr lang="en-US" sz="2800" dirty="0"/>
              <a:t>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544" y="1786920"/>
            <a:ext cx="17620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1059E1-8D7F-4F32-B9F4-8390A050A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11510"/>
            <a:ext cx="4847786" cy="107954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B5A34-2DFA-452F-BAB9-A788680F6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448" y="3827561"/>
            <a:ext cx="3929593" cy="8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209173"/>
            <a:ext cx="495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Pythonni</a:t>
            </a:r>
            <a:r>
              <a:rPr lang="en-US" sz="2000" dirty="0"/>
              <a:t> </a:t>
            </a:r>
            <a:r>
              <a:rPr lang="en-US" sz="2000" dirty="0" err="1"/>
              <a:t>Windowsga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1763688" y="625252"/>
            <a:ext cx="6441669" cy="769413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fontAlgn="base"/>
            <a:r>
              <a:rPr lang="en-US" sz="1400" dirty="0"/>
              <a:t>Python-</a:t>
            </a:r>
            <a:r>
              <a:rPr lang="en-US" sz="1400" dirty="0" err="1"/>
              <a:t>ni</a:t>
            </a:r>
            <a:r>
              <a:rPr lang="en-US" sz="1400" dirty="0"/>
              <a:t> </a:t>
            </a:r>
            <a:r>
              <a:rPr lang="en-US" sz="1400" dirty="0" err="1"/>
              <a:t>yuklab</a:t>
            </a:r>
            <a:r>
              <a:rPr lang="en-US" sz="1400" dirty="0"/>
              <a:t> </a:t>
            </a:r>
            <a:r>
              <a:rPr lang="en-US" sz="1400" dirty="0" err="1"/>
              <a:t>olish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o'rnatish</a:t>
            </a:r>
            <a:r>
              <a:rPr lang="en-US" sz="1400" dirty="0"/>
              <a:t> </a:t>
            </a:r>
            <a:r>
              <a:rPr lang="en-US" sz="1400" dirty="0" err="1"/>
              <a:t>uchun</a:t>
            </a:r>
            <a:r>
              <a:rPr lang="en-US" sz="1400" dirty="0"/>
              <a:t> </a:t>
            </a:r>
            <a:r>
              <a:rPr lang="en-US" sz="1400" dirty="0" err="1"/>
              <a:t>rasmiy</a:t>
            </a:r>
            <a:r>
              <a:rPr lang="en-US" sz="1400" dirty="0"/>
              <a:t> Python </a:t>
            </a:r>
            <a:r>
              <a:rPr lang="en-US" sz="1400" dirty="0" err="1"/>
              <a:t>veb-saytiga</a:t>
            </a:r>
            <a:r>
              <a:rPr lang="en-US" sz="1400" dirty="0"/>
              <a:t> </a:t>
            </a:r>
            <a:r>
              <a:rPr lang="en-US" sz="1400" dirty="0" err="1"/>
              <a:t>tashrif</a:t>
            </a:r>
            <a:r>
              <a:rPr lang="en-US" sz="1400" dirty="0"/>
              <a:t> </a:t>
            </a:r>
            <a:r>
              <a:rPr lang="en-US" sz="1400" dirty="0" err="1"/>
              <a:t>buyuring</a:t>
            </a:r>
            <a:r>
              <a:rPr lang="en-US" sz="1400" dirty="0"/>
              <a:t> //www.python.org/downloads/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tegishli</a:t>
            </a:r>
            <a:r>
              <a:rPr lang="en-US" sz="1400" dirty="0"/>
              <a:t> </a:t>
            </a:r>
            <a:r>
              <a:rPr lang="en-US" sz="1400" dirty="0" err="1"/>
              <a:t>versiyani</a:t>
            </a:r>
            <a:r>
              <a:rPr lang="en-US" sz="1400" dirty="0"/>
              <a:t> </a:t>
            </a:r>
            <a:r>
              <a:rPr lang="en-US" sz="1400" dirty="0" err="1"/>
              <a:t>tanlang</a:t>
            </a:r>
            <a:r>
              <a:rPr lang="en-US" sz="1400" dirty="0"/>
              <a:t>. Biz Python 3.10.6 </a:t>
            </a:r>
            <a:r>
              <a:rPr lang="en-US" sz="1400" dirty="0" err="1"/>
              <a:t>versiyasini</a:t>
            </a:r>
            <a:r>
              <a:rPr lang="en-US" sz="1400" dirty="0"/>
              <a:t> </a:t>
            </a:r>
            <a:r>
              <a:rPr lang="en-US" sz="1400" dirty="0" err="1"/>
              <a:t>tanladik</a:t>
            </a:r>
            <a:endParaRPr lang="ru-RU" sz="1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421697"/>
            <a:ext cx="7501707" cy="36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" name="Рисунок 27"/>
          <p:cNvPicPr/>
          <p:nvPr/>
        </p:nvPicPr>
        <p:blipFill rotWithShape="1">
          <a:blip r:embed="rId4"/>
          <a:srcRect b="14820"/>
          <a:stretch/>
        </p:blipFill>
        <p:spPr bwMode="auto">
          <a:xfrm>
            <a:off x="1043608" y="1059582"/>
            <a:ext cx="5940425" cy="3766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7989" y="209173"/>
            <a:ext cx="4959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Pythonni</a:t>
            </a:r>
            <a:r>
              <a:rPr lang="en-US" sz="2000" dirty="0"/>
              <a:t> </a:t>
            </a:r>
            <a:r>
              <a:rPr lang="en-US" sz="2000" dirty="0" err="1"/>
              <a:t>Windowsga</a:t>
            </a:r>
            <a:r>
              <a:rPr lang="en-US" sz="2000" dirty="0"/>
              <a:t> </a:t>
            </a:r>
            <a:r>
              <a:rPr lang="en-US" sz="2000" dirty="0" err="1"/>
              <a:t>qanday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4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rot="16200000" flipH="1">
            <a:off x="-466520" y="1631929"/>
            <a:ext cx="2574582" cy="853824"/>
          </a:xfrm>
          <a:prstGeom prst="bentConnector3">
            <a:avLst>
              <a:gd name="adj1" fmla="val 99299"/>
            </a:avLst>
          </a:prstGeom>
          <a:ln w="28575"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92" y="1131590"/>
            <a:ext cx="5918876" cy="365187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722949" y="3647047"/>
            <a:ext cx="1564768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这里填写小标题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989" y="209173"/>
            <a:ext cx="209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Pythonni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/>
      <p:bldP spid="25" grpId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4645640">
            <a:off x="454790" y="386555"/>
            <a:ext cx="2621295" cy="2229905"/>
          </a:xfrm>
          <a:prstGeom prst="arc">
            <a:avLst>
              <a:gd name="adj1" fmla="val 11839608"/>
              <a:gd name="adj2" fmla="val 20486289"/>
            </a:avLst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20331"/>
            <a:ext cx="5938019" cy="36274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989" y="209173"/>
            <a:ext cx="209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Pythonni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5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834432"/>
            <a:ext cx="7560839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O'rnatish</a:t>
            </a:r>
            <a:r>
              <a:rPr lang="en-US" sz="1400" dirty="0"/>
              <a:t> </a:t>
            </a:r>
            <a:r>
              <a:rPr lang="en-US" sz="1400" dirty="0" err="1"/>
              <a:t>tugagach</a:t>
            </a:r>
            <a:r>
              <a:rPr lang="en-US" sz="1400" dirty="0"/>
              <a:t>, </a:t>
            </a:r>
            <a:r>
              <a:rPr lang="en-US" sz="1400" dirty="0" err="1"/>
              <a:t>siz</a:t>
            </a:r>
            <a:r>
              <a:rPr lang="en-US" sz="1400" dirty="0"/>
              <a:t> </a:t>
            </a:r>
            <a:r>
              <a:rPr lang="en-US" sz="1400" dirty="0" err="1"/>
              <a:t>o'rnatish</a:t>
            </a:r>
            <a:r>
              <a:rPr lang="en-US" sz="1400" dirty="0"/>
              <a:t> </a:t>
            </a:r>
            <a:r>
              <a:rPr lang="en-US" sz="1400" dirty="0" err="1"/>
              <a:t>muvaffaqiyatli</a:t>
            </a:r>
            <a:r>
              <a:rPr lang="en-US" sz="1400" dirty="0"/>
              <a:t> </a:t>
            </a:r>
            <a:r>
              <a:rPr lang="en-US" sz="1400" dirty="0" err="1"/>
              <a:t>bo'lganligi</a:t>
            </a:r>
            <a:r>
              <a:rPr lang="en-US" sz="1400" dirty="0"/>
              <a:t> </a:t>
            </a:r>
            <a:r>
              <a:rPr lang="en-US" sz="1400" dirty="0" err="1"/>
              <a:t>haqida</a:t>
            </a:r>
            <a:r>
              <a:rPr lang="en-US" sz="1400" dirty="0"/>
              <a:t> </a:t>
            </a:r>
            <a:r>
              <a:rPr lang="en-US" sz="1400" dirty="0" err="1"/>
              <a:t>panelni</a:t>
            </a:r>
            <a:r>
              <a:rPr lang="en-US" sz="1400" dirty="0"/>
              <a:t> </a:t>
            </a:r>
            <a:r>
              <a:rPr lang="en-US" sz="1400" dirty="0" err="1"/>
              <a:t>ko'rasiz</a:t>
            </a:r>
            <a:r>
              <a:rPr lang="en-US" sz="1400" dirty="0"/>
              <a:t>. </a:t>
            </a:r>
            <a:r>
              <a:rPr lang="en-US" sz="1400" dirty="0" err="1"/>
              <a:t>Endi</a:t>
            </a:r>
            <a:r>
              <a:rPr lang="en-US" sz="1400" dirty="0"/>
              <a:t> "</a:t>
            </a:r>
            <a:r>
              <a:rPr lang="en-US" sz="1400" dirty="0" err="1"/>
              <a:t>Yopish</a:t>
            </a:r>
            <a:r>
              <a:rPr lang="en-US" sz="1400" dirty="0"/>
              <a:t>" </a:t>
            </a:r>
            <a:r>
              <a:rPr lang="en-US" sz="1400" dirty="0" err="1"/>
              <a:t>tugmasini</a:t>
            </a:r>
            <a:r>
              <a:rPr lang="en-US" sz="1400" dirty="0"/>
              <a:t> </a:t>
            </a:r>
            <a:r>
              <a:rPr lang="en-US" sz="1400" dirty="0" err="1"/>
              <a:t>bosing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27" y="1660571"/>
            <a:ext cx="5505971" cy="3436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989" y="209173"/>
            <a:ext cx="2095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Pythonni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0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6200000" flipH="1">
            <a:off x="5724128" y="1347614"/>
            <a:ext cx="2880320" cy="2880320"/>
          </a:xfrm>
          <a:prstGeom prst="bentConnector3">
            <a:avLst/>
          </a:prstGeom>
          <a:ln w="57150"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5868144" y="1563638"/>
            <a:ext cx="2824633" cy="704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/>
              <a:t>PyCharm-ni</a:t>
            </a:r>
            <a:r>
              <a:rPr lang="en-US" sz="1400" dirty="0"/>
              <a:t> </a:t>
            </a:r>
            <a:r>
              <a:rPr lang="en-US" sz="1400" dirty="0" err="1"/>
              <a:t>yuklab</a:t>
            </a:r>
            <a:r>
              <a:rPr lang="en-US" sz="1400" dirty="0"/>
              <a:t> </a:t>
            </a:r>
            <a:r>
              <a:rPr lang="en-US" sz="1400" dirty="0" err="1"/>
              <a:t>olish</a:t>
            </a:r>
            <a:r>
              <a:rPr lang="en-US" sz="1400" dirty="0"/>
              <a:t> </a:t>
            </a:r>
            <a:r>
              <a:rPr lang="en-US" sz="1400" dirty="0" err="1"/>
              <a:t>uchun</a:t>
            </a:r>
            <a:r>
              <a:rPr lang="en-US" sz="1400" dirty="0"/>
              <a:t> </a:t>
            </a:r>
            <a:r>
              <a:rPr lang="en-US" sz="1400" dirty="0" err="1"/>
              <a:t>veb-saytga</a:t>
            </a:r>
            <a:r>
              <a:rPr lang="en-US" sz="1400" dirty="0"/>
              <a:t> </a:t>
            </a:r>
            <a:r>
              <a:rPr lang="en-US" sz="1400" dirty="0" err="1"/>
              <a:t>tashrif</a:t>
            </a:r>
            <a:r>
              <a:rPr lang="en-US" sz="1400" dirty="0"/>
              <a:t> </a:t>
            </a:r>
            <a:r>
              <a:rPr lang="en-US" sz="1400" dirty="0" err="1"/>
              <a:t>buyuring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724128" y="2971729"/>
            <a:ext cx="2824633" cy="102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//www.jetbrains.com/pycharm/download/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hamjamiyat</a:t>
            </a:r>
            <a:r>
              <a:rPr lang="en-US" sz="1400" dirty="0"/>
              <a:t> </a:t>
            </a:r>
            <a:r>
              <a:rPr lang="en-US" sz="1400" dirty="0" err="1"/>
              <a:t>bo'limidagi</a:t>
            </a:r>
            <a:r>
              <a:rPr lang="en-US" sz="1400" dirty="0"/>
              <a:t> YUKLASH </a:t>
            </a:r>
            <a:r>
              <a:rPr lang="en-US" sz="1400" dirty="0" err="1"/>
              <a:t>havolasini</a:t>
            </a:r>
            <a:r>
              <a:rPr lang="en-US" sz="1400" dirty="0"/>
              <a:t> </a:t>
            </a:r>
            <a:r>
              <a:rPr lang="en-US" sz="1400" dirty="0" err="1"/>
              <a:t>bosing</a:t>
            </a:r>
            <a:r>
              <a:rPr lang="en-US" sz="1400" dirty="0"/>
              <a:t>.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86821" y="1165329"/>
            <a:ext cx="5321283" cy="27745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7989" y="209173"/>
            <a:ext cx="229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PyCharm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9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79146" y="4731990"/>
            <a:ext cx="8424936" cy="0"/>
          </a:xfrm>
          <a:prstGeom prst="line">
            <a:avLst/>
          </a:prstGeom>
          <a:ln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 bwMode="auto">
          <a:xfrm>
            <a:off x="186821" y="900797"/>
            <a:ext cx="3089035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Yuklab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tugallangach</a:t>
            </a:r>
            <a:r>
              <a:rPr lang="en-US" dirty="0"/>
              <a:t>, </a:t>
            </a:r>
            <a:r>
              <a:rPr lang="en-US" dirty="0" err="1"/>
              <a:t>PyCharm-ni</a:t>
            </a:r>
            <a:r>
              <a:rPr lang="en-US" dirty="0"/>
              <a:t> </a:t>
            </a: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.exe </a:t>
            </a:r>
            <a:r>
              <a:rPr lang="en-US" dirty="0" err="1"/>
              <a:t>faylini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tushiring</a:t>
            </a:r>
            <a:r>
              <a:rPr lang="en-US" dirty="0"/>
              <a:t>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87485" y="843558"/>
            <a:ext cx="6715" cy="3312368"/>
          </a:xfrm>
          <a:prstGeom prst="line">
            <a:avLst/>
          </a:prstGeom>
          <a:ln w="38100">
            <a:solidFill>
              <a:srgbClr val="309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 bwMode="auto">
          <a:xfrm>
            <a:off x="257543" y="2541116"/>
            <a:ext cx="2998608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ustasi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"</a:t>
            </a:r>
            <a:r>
              <a:rPr lang="en-US" dirty="0" err="1"/>
              <a:t>Keyingi</a:t>
            </a:r>
            <a:r>
              <a:rPr lang="en-US" dirty="0"/>
              <a:t>" </a:t>
            </a:r>
            <a:r>
              <a:rPr lang="en-US" dirty="0" err="1"/>
              <a:t>tugmasini</a:t>
            </a:r>
            <a:r>
              <a:rPr lang="en-US" dirty="0"/>
              <a:t> </a:t>
            </a:r>
            <a:r>
              <a:rPr lang="en-US" dirty="0" err="1"/>
              <a:t>bosing</a:t>
            </a:r>
            <a:r>
              <a:rPr lang="en-US" dirty="0"/>
              <a:t>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9" name="Рисунок 28" descr="https://webformyself.com/wp-content/uploads/2019/79/6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93" y="409228"/>
            <a:ext cx="5568489" cy="42346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17989" y="209173"/>
            <a:ext cx="229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PyCharm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2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5400000">
            <a:off x="164323" y="1328518"/>
            <a:ext cx="224916" cy="193893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5400000">
            <a:off x="5944135" y="1440976"/>
            <a:ext cx="224916" cy="193893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73086" y="259528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69623" y="385806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6228184" y="1203598"/>
            <a:ext cx="277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Keyingi</a:t>
            </a:r>
            <a:r>
              <a:rPr lang="en-US" dirty="0"/>
              <a:t> </a:t>
            </a:r>
            <a:r>
              <a:rPr lang="en-US" dirty="0" err="1"/>
              <a:t>bosqichda</a:t>
            </a:r>
            <a:r>
              <a:rPr lang="en-US" dirty="0"/>
              <a:t>, agar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yo'lini</a:t>
            </a:r>
            <a:r>
              <a:rPr lang="en-US" dirty="0"/>
              <a:t> </a:t>
            </a:r>
            <a:r>
              <a:rPr lang="en-US" dirty="0" err="1"/>
              <a:t>o'zgartiring</a:t>
            </a:r>
            <a:r>
              <a:rPr lang="en-US" dirty="0"/>
              <a:t>. "</a:t>
            </a:r>
            <a:r>
              <a:rPr lang="en-US" dirty="0" err="1"/>
              <a:t>Keyingi</a:t>
            </a:r>
            <a:r>
              <a:rPr lang="en-US" dirty="0"/>
              <a:t>" </a:t>
            </a:r>
            <a:r>
              <a:rPr lang="en-US" dirty="0" err="1"/>
              <a:t>tugmasini</a:t>
            </a:r>
            <a:r>
              <a:rPr lang="en-US" dirty="0"/>
              <a:t> </a:t>
            </a:r>
            <a:r>
              <a:rPr lang="en-US" dirty="0" err="1"/>
              <a:t>bosing</a:t>
            </a:r>
            <a:r>
              <a:rPr lang="en-US" dirty="0"/>
              <a:t>.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Рисунок 18"/>
          <p:cNvPicPr/>
          <p:nvPr/>
        </p:nvPicPr>
        <p:blipFill>
          <a:blip r:embed="rId4"/>
          <a:stretch>
            <a:fillRect/>
          </a:stretch>
        </p:blipFill>
        <p:spPr>
          <a:xfrm>
            <a:off x="483204" y="1203598"/>
            <a:ext cx="4791075" cy="3724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7989" y="209173"/>
            <a:ext cx="229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PyCharm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o'rnatish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7" grpId="0" animBg="1"/>
      <p:bldP spid="38" grpId="0" animBg="1"/>
      <p:bldP spid="43" grpId="0"/>
      <p:bldP spid="45" grpId="0"/>
      <p:bldP spid="46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367978" y="193204"/>
            <a:ext cx="445249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Keyingi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bosqichda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agar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xohlasangiz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ish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stoli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yorlig'ini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yaratishingiz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mumkin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keyin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"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Keyingi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ni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bosing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5004048" y="1245800"/>
            <a:ext cx="3730566" cy="0"/>
          </a:xfrm>
          <a:prstGeom prst="line">
            <a:avLst/>
          </a:prstGeom>
          <a:noFill/>
          <a:ln w="19050" cap="flat" cmpd="sng" algn="ctr">
            <a:solidFill>
              <a:srgbClr val="3090D8"/>
            </a:solidFill>
            <a:prstDash val="solid"/>
          </a:ln>
          <a:effectLst/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88039"/>
            <a:ext cx="4761389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-1" y="193204"/>
            <a:ext cx="1331641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Joanna MT" pitchFamily="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1-</a:t>
            </a:r>
            <a:r>
              <a:rPr lang="en-US" altLang="zh-CN" dirty="0" err="1">
                <a:latin typeface="Joanna MT" pitchFamily="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ma’ruza</a:t>
            </a:r>
            <a:r>
              <a:rPr lang="en-US" altLang="zh-CN" sz="1200" dirty="0">
                <a:latin typeface="Joanna MT" pitchFamily="2" charset="0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1200" dirty="0">
              <a:latin typeface="Joanna MT" pitchFamily="2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1" y="105475"/>
            <a:ext cx="7908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“Python </a:t>
            </a:r>
            <a:r>
              <a:rPr lang="en-US" sz="2800" b="1" dirty="0" err="1"/>
              <a:t>dasturlash</a:t>
            </a:r>
            <a:r>
              <a:rPr lang="en-US" sz="2800" b="1" dirty="0"/>
              <a:t> </a:t>
            </a:r>
            <a:r>
              <a:rPr lang="en-US" sz="2800" b="1" dirty="0" err="1"/>
              <a:t>tili</a:t>
            </a:r>
            <a:r>
              <a:rPr lang="en-US" sz="2800" b="1" dirty="0"/>
              <a:t>” </a:t>
            </a:r>
            <a:r>
              <a:rPr lang="en-US" sz="2800" b="1" dirty="0" err="1"/>
              <a:t>faniga</a:t>
            </a:r>
            <a:r>
              <a:rPr lang="en-US" sz="2800" b="1" dirty="0"/>
              <a:t> </a:t>
            </a:r>
            <a:r>
              <a:rPr lang="en-US" sz="2800" b="1" dirty="0" err="1"/>
              <a:t>kirish</a:t>
            </a:r>
            <a:r>
              <a:rPr lang="en-US" sz="2800" b="1" dirty="0"/>
              <a:t> va </a:t>
            </a:r>
            <a:r>
              <a:rPr lang="en-US" sz="2800" b="1" dirty="0" err="1"/>
              <a:t>asosiy</a:t>
            </a:r>
            <a:r>
              <a:rPr lang="en-US" sz="2800" b="1" dirty="0"/>
              <a:t> </a:t>
            </a:r>
            <a:r>
              <a:rPr lang="en-US" sz="2800" b="1" dirty="0" err="1"/>
              <a:t>tushunchalari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26394" y="793898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1331640" y="1779662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2573757" y="2715766"/>
            <a:ext cx="1728192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05018" y="1231581"/>
            <a:ext cx="4295174" cy="5356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Fanning </a:t>
            </a:r>
            <a:r>
              <a:rPr lang="en-US" sz="2000" dirty="0" err="1"/>
              <a:t>maqsad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vazifalari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47713" y="2023529"/>
            <a:ext cx="4307084" cy="328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uz-Cyrl-UZ" sz="2000" dirty="0"/>
              <a:t>Python</a:t>
            </a:r>
            <a:r>
              <a:rPr lang="en-US" sz="2000" dirty="0" err="1"/>
              <a:t>ni</a:t>
            </a:r>
            <a:r>
              <a:rPr lang="en-US" sz="2000" dirty="0"/>
              <a:t> </a:t>
            </a:r>
            <a:r>
              <a:rPr lang="en-US" sz="2000" dirty="0" err="1"/>
              <a:t>o’rnatish</a:t>
            </a:r>
            <a:r>
              <a:rPr lang="uz-Cyrl-UZ" sz="2000" dirty="0"/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15410" y="2982175"/>
            <a:ext cx="4445022" cy="738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Pythonda</a:t>
            </a:r>
            <a:r>
              <a:rPr lang="en-US" sz="2000" dirty="0"/>
              <a:t> “</a:t>
            </a:r>
            <a:r>
              <a:rPr lang="en-US" sz="2000" dirty="0" err="1"/>
              <a:t>Salom</a:t>
            </a:r>
            <a:r>
              <a:rPr lang="en-US" sz="2000" dirty="0"/>
              <a:t> </a:t>
            </a:r>
            <a:r>
              <a:rPr lang="en-US" sz="2000" dirty="0" err="1"/>
              <a:t>dunyo</a:t>
            </a:r>
            <a:r>
              <a:rPr lang="en-US" sz="2000" dirty="0"/>
              <a:t>!” </a:t>
            </a:r>
            <a:r>
              <a:rPr lang="en-US" sz="2000" dirty="0" err="1"/>
              <a:t>dasturini</a:t>
            </a:r>
            <a:r>
              <a:rPr lang="en-US" sz="2000" dirty="0"/>
              <a:t> </a:t>
            </a:r>
            <a:r>
              <a:rPr lang="en-US" sz="2000" dirty="0" err="1"/>
              <a:t>yaratish</a:t>
            </a:r>
            <a:r>
              <a:rPr lang="en-US" sz="2000" dirty="0"/>
              <a:t>.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6867" y="1097588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5319" y="2161486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3228" y="3097590"/>
            <a:ext cx="7072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2"/>
          <p:cNvSpPr/>
          <p:nvPr/>
        </p:nvSpPr>
        <p:spPr>
          <a:xfrm>
            <a:off x="3156096" y="2405353"/>
            <a:ext cx="4297589" cy="328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PyC</a:t>
            </a:r>
            <a:r>
              <a:rPr lang="uz-Cyrl-UZ" sz="2000" dirty="0"/>
              <a:t>harm</a:t>
            </a:r>
            <a:r>
              <a:rPr lang="en-US" sz="2000" dirty="0"/>
              <a:t> </a:t>
            </a:r>
            <a:r>
              <a:rPr lang="en-US" sz="2000" dirty="0" err="1"/>
              <a:t>dasturini</a:t>
            </a:r>
            <a:r>
              <a:rPr lang="en-US" sz="2000" dirty="0"/>
              <a:t> </a:t>
            </a:r>
            <a:r>
              <a:rPr lang="en-US" sz="2000" dirty="0" err="1"/>
              <a:t>o’rnatish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等腰三角形 8">
            <a:extLst>
              <a:ext uri="{FF2B5EF4-FFF2-40B4-BE49-F238E27FC236}">
                <a16:creationId xmlns:a16="http://schemas.microsoft.com/office/drawing/2014/main" id="{9A67E875-1E01-4B70-9717-6C137BA2A451}"/>
              </a:ext>
            </a:extLst>
          </p:cNvPr>
          <p:cNvSpPr/>
          <p:nvPr/>
        </p:nvSpPr>
        <p:spPr>
          <a:xfrm>
            <a:off x="4004730" y="3606279"/>
            <a:ext cx="1675771" cy="1489820"/>
          </a:xfrm>
          <a:prstGeom prst="triangl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1926913A-5198-43DA-AE38-1BF4419B300D}"/>
              </a:ext>
            </a:extLst>
          </p:cNvPr>
          <p:cNvSpPr/>
          <p:nvPr/>
        </p:nvSpPr>
        <p:spPr>
          <a:xfrm>
            <a:off x="5538081" y="4014168"/>
            <a:ext cx="3590113" cy="7386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r>
              <a:rPr lang="en-US" sz="2000" dirty="0"/>
              <a:t> 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F80593-FD36-4EC9-8BF6-734954B7AB90}"/>
              </a:ext>
            </a:extLst>
          </p:cNvPr>
          <p:cNvSpPr txBox="1"/>
          <p:nvPr/>
        </p:nvSpPr>
        <p:spPr>
          <a:xfrm>
            <a:off x="4504202" y="3988103"/>
            <a:ext cx="6857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8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4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4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4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2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4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600"/>
                            </p:stCondLst>
                            <p:childTnLst>
                              <p:par>
                                <p:cTn id="10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6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1" grpId="0" animBg="1"/>
      <p:bldP spid="11" grpId="1" animBg="1"/>
      <p:bldP spid="13" grpId="0" animBg="1"/>
      <p:bldP spid="13" grpId="1" animBg="1"/>
      <p:bldP spid="15" grpId="0" animBg="1"/>
      <p:bldP spid="15" grpId="1" animBg="1"/>
      <p:bldP spid="16" grpId="0"/>
      <p:bldP spid="17" grpId="0"/>
      <p:bldP spid="18" grpId="0"/>
      <p:bldP spid="19" grpId="0" animBg="1"/>
      <p:bldP spid="19" grpId="1" animBg="1"/>
      <p:bldP spid="14" grpId="0" animBg="1"/>
      <p:bldP spid="20" grpId="0" animBg="1"/>
      <p:bldP spid="20" grpId="1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2094696"/>
            <a:ext cx="561662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!”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544" y="1786920"/>
            <a:ext cx="1704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2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591" y="200358"/>
            <a:ext cx="2465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“</a:t>
            </a:r>
            <a:r>
              <a:rPr lang="en-US" sz="2000" dirty="0"/>
              <a:t>Hello world</a:t>
            </a:r>
            <a:r>
              <a:rPr lang="ru-RU" sz="2000" dirty="0"/>
              <a:t>!”</a:t>
            </a:r>
            <a:r>
              <a:rPr lang="en-US" sz="2000" dirty="0"/>
              <a:t> </a:t>
            </a:r>
            <a:r>
              <a:rPr lang="en-US" sz="2000" dirty="0" err="1"/>
              <a:t>dasturi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Рисунок 23"/>
          <p:cNvPicPr/>
          <p:nvPr/>
        </p:nvPicPr>
        <p:blipFill>
          <a:blip r:embed="rId4"/>
          <a:stretch>
            <a:fillRect/>
          </a:stretch>
        </p:blipFill>
        <p:spPr>
          <a:xfrm>
            <a:off x="755576" y="771550"/>
            <a:ext cx="5976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-1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35696" y="625252"/>
            <a:ext cx="5918589" cy="4227902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22682" y="831613"/>
            <a:ext cx="5544616" cy="38522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91" y="200358"/>
            <a:ext cx="2465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“</a:t>
            </a:r>
            <a:r>
              <a:rPr lang="en-US" sz="2000" dirty="0"/>
              <a:t>Hello world</a:t>
            </a:r>
            <a:r>
              <a:rPr lang="ru-RU" sz="2000" dirty="0"/>
              <a:t>!”</a:t>
            </a:r>
            <a:r>
              <a:rPr lang="en-US" sz="2000" dirty="0"/>
              <a:t> </a:t>
            </a:r>
            <a:r>
              <a:rPr lang="en-US" sz="2000" dirty="0" err="1"/>
              <a:t>dasturi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4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403648" y="-524594"/>
            <a:ext cx="6205430" cy="6205430"/>
          </a:xfrm>
          <a:prstGeom prst="ellipse">
            <a:avLst/>
          </a:prstGeom>
          <a:noFill/>
          <a:ln>
            <a:solidFill>
              <a:srgbClr val="3090D8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539552" y="625252"/>
            <a:ext cx="7776864" cy="4322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91" y="200358"/>
            <a:ext cx="2465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121890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/>
              <a:t>“</a:t>
            </a:r>
            <a:r>
              <a:rPr lang="en-US" sz="2000" dirty="0"/>
              <a:t>Hello world</a:t>
            </a:r>
            <a:r>
              <a:rPr lang="ru-RU" sz="2000" dirty="0"/>
              <a:t>!”</a:t>
            </a:r>
            <a:r>
              <a:rPr lang="en-US" sz="2000" dirty="0"/>
              <a:t> </a:t>
            </a:r>
            <a:r>
              <a:rPr lang="en-US" sz="2000" dirty="0" err="1"/>
              <a:t>dasturi</a:t>
            </a:r>
            <a:endParaRPr lang="en-US" altLang="zh-CN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84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0" y="1851100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5856" y="2094696"/>
            <a:ext cx="561662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7544" y="1786920"/>
            <a:ext cx="1704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8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345128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116" y="376486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496" y="843558"/>
            <a:ext cx="87129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 fontAlgn="base"/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tilida</a:t>
            </a:r>
            <a:r>
              <a:rPr lang="en-US" dirty="0"/>
              <a:t> </a:t>
            </a:r>
            <a:r>
              <a:rPr lang="en-US" dirty="0" err="1"/>
              <a:t>yozilgan</a:t>
            </a:r>
            <a:r>
              <a:rPr lang="en-US" dirty="0"/>
              <a:t> </a:t>
            </a:r>
            <a:r>
              <a:rPr lang="en-US" dirty="0" err="1"/>
              <a:t>dastur</a:t>
            </a:r>
            <a:r>
              <a:rPr lang="en-US" dirty="0"/>
              <a:t> </a:t>
            </a:r>
            <a:r>
              <a:rPr lang="en-US" dirty="0" err="1"/>
              <a:t>ifodalar</a:t>
            </a:r>
            <a:r>
              <a:rPr lang="en-US" dirty="0"/>
              <a:t> </a:t>
            </a:r>
            <a:r>
              <a:rPr lang="en-US" dirty="0" err="1"/>
              <a:t>jamlanmasidan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. 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ifoda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qatorga</a:t>
            </a:r>
            <a:r>
              <a:rPr lang="en-US" dirty="0"/>
              <a:t> </a:t>
            </a:r>
            <a:r>
              <a:rPr lang="en-US" dirty="0" err="1"/>
              <a:t>joylashtiriladi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1296" y="3333139"/>
            <a:ext cx="3960440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tili</a:t>
            </a:r>
            <a:r>
              <a:rPr lang="en-US" dirty="0"/>
              <a:t> </a:t>
            </a:r>
            <a:r>
              <a:rPr lang="en-US" dirty="0" err="1"/>
              <a:t>kodida</a:t>
            </a:r>
            <a:r>
              <a:rPr lang="en-US" dirty="0"/>
              <a:t> </a:t>
            </a:r>
            <a:r>
              <a:rPr lang="en-US" dirty="0" err="1"/>
              <a:t>ifodalarning</a:t>
            </a:r>
            <a:r>
              <a:rPr lang="en-US" dirty="0"/>
              <a:t> </a:t>
            </a:r>
            <a:r>
              <a:rPr lang="en-US" dirty="0" err="1"/>
              <a:t>oldidan</a:t>
            </a:r>
            <a:r>
              <a:rPr lang="en-US" dirty="0"/>
              <a:t> </a:t>
            </a:r>
            <a:r>
              <a:rPr lang="en-US" dirty="0" err="1"/>
              <a:t>qoldirilgan</a:t>
            </a:r>
            <a:r>
              <a:rPr lang="en-US" dirty="0"/>
              <a:t> </a:t>
            </a:r>
            <a:r>
              <a:rPr lang="en-US" dirty="0" err="1"/>
              <a:t>oraliq</a:t>
            </a:r>
            <a:r>
              <a:rPr lang="en-US" dirty="0"/>
              <a:t> </a:t>
            </a:r>
            <a:r>
              <a:rPr lang="en-US" dirty="0" err="1"/>
              <a:t>masofalar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ro‘l</a:t>
            </a:r>
            <a:r>
              <a:rPr lang="en-US" dirty="0"/>
              <a:t> </a:t>
            </a:r>
            <a:r>
              <a:rPr lang="en-US" dirty="0" err="1"/>
              <a:t>o‘ynaydi</a:t>
            </a:r>
            <a:r>
              <a:rPr lang="en-US" dirty="0"/>
              <a:t>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CAE08D-A118-4C9C-BA57-EC4D33C20165}"/>
              </a:ext>
            </a:extLst>
          </p:cNvPr>
          <p:cNvSpPr/>
          <p:nvPr/>
        </p:nvSpPr>
        <p:spPr>
          <a:xfrm>
            <a:off x="611560" y="1679119"/>
            <a:ext cx="3131840" cy="888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print(2 + 3)</a:t>
            </a:r>
            <a:endParaRPr lang="ru-RU" dirty="0"/>
          </a:p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print("Hello")</a:t>
            </a:r>
            <a:endParaRPr lang="ru-RU" dirty="0">
              <a:effectLst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EEE051-6D86-44D2-BA2A-171D01DA28D0}"/>
              </a:ext>
            </a:extLst>
          </p:cNvPr>
          <p:cNvSpPr/>
          <p:nvPr/>
        </p:nvSpPr>
        <p:spPr>
          <a:xfrm>
            <a:off x="4932040" y="3372187"/>
            <a:ext cx="2952328" cy="88870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print(2 + 3)</a:t>
            </a:r>
            <a:endParaRPr lang="ru-RU" dirty="0"/>
          </a:p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print("Hello")</a:t>
            </a:r>
            <a:endParaRPr lang="ru-RU" dirty="0">
              <a:effectLst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9EAB9AB-DE41-45CF-9201-9D7AEA0A1279}"/>
              </a:ext>
            </a:extLst>
          </p:cNvPr>
          <p:cNvSpPr/>
          <p:nvPr/>
        </p:nvSpPr>
        <p:spPr>
          <a:xfrm>
            <a:off x="186821" y="4327734"/>
            <a:ext cx="8820980" cy="704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kodining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satrning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boshlanishi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kerak. Bu Python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C#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o‘rtasidagi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farqlardan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b="1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9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345128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116" y="376486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843136"/>
            <a:ext cx="6192688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361950" algn="just" fontAlgn="base"/>
            <a:r>
              <a:rPr lang="en-US" dirty="0" err="1"/>
              <a:t>Ba’zi</a:t>
            </a:r>
            <a:r>
              <a:rPr lang="en-US" dirty="0"/>
              <a:t> </a:t>
            </a:r>
            <a:r>
              <a:rPr lang="en-US" dirty="0" err="1"/>
              <a:t>operatorlar</a:t>
            </a:r>
            <a:r>
              <a:rPr lang="en-US" dirty="0"/>
              <a:t> </a:t>
            </a:r>
            <a:r>
              <a:rPr lang="en-US" dirty="0" err="1"/>
              <a:t>sintaksisi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qatordan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bo‘ladi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3303" y="2453100"/>
            <a:ext cx="8257394" cy="9355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dirty="0" err="1"/>
              <a:t>Ifoda</a:t>
            </a:r>
            <a:r>
              <a:rPr lang="en-US" dirty="0"/>
              <a:t> </a:t>
            </a:r>
            <a:r>
              <a:rPr lang="en-US" dirty="0" err="1"/>
              <a:t>oldida</a:t>
            </a:r>
            <a:r>
              <a:rPr lang="en-US" dirty="0"/>
              <a:t> </a:t>
            </a:r>
            <a:r>
              <a:rPr lang="en-US" dirty="0" err="1"/>
              <a:t>qoldiriladigan</a:t>
            </a:r>
            <a:r>
              <a:rPr lang="en-US" dirty="0"/>
              <a:t> </a:t>
            </a:r>
            <a:r>
              <a:rPr lang="en-US" dirty="0" err="1"/>
              <a:t>masofalarning</a:t>
            </a:r>
            <a:r>
              <a:rPr lang="en-US" dirty="0"/>
              <a:t> 4 ta </a:t>
            </a:r>
            <a:r>
              <a:rPr lang="en-US" dirty="0" err="1"/>
              <a:t>probelga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4ga</a:t>
            </a:r>
            <a:r>
              <a:rPr lang="en-US" dirty="0"/>
              <a:t> </a:t>
            </a:r>
            <a:r>
              <a:rPr lang="en-US" dirty="0" err="1"/>
              <a:t>karrali</a:t>
            </a:r>
            <a:r>
              <a:rPr lang="en-US" dirty="0"/>
              <a:t> </a:t>
            </a:r>
            <a:r>
              <a:rPr lang="en-US" dirty="0" err="1"/>
              <a:t>probellar</a:t>
            </a:r>
            <a:r>
              <a:rPr lang="en-US" dirty="0"/>
              <a:t> </a:t>
            </a:r>
            <a:r>
              <a:rPr lang="en-US" dirty="0" err="1"/>
              <a:t>soniga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bo‘lishining</a:t>
            </a:r>
            <a:r>
              <a:rPr lang="en-US" dirty="0"/>
              <a:t> </a:t>
            </a:r>
            <a:r>
              <a:rPr lang="en-US" dirty="0" err="1"/>
              <a:t>sababi</a:t>
            </a:r>
            <a:r>
              <a:rPr lang="en-US" dirty="0"/>
              <a:t> </a:t>
            </a:r>
            <a:r>
              <a:rPr lang="en-US" dirty="0" err="1"/>
              <a:t>shundaki</a:t>
            </a:r>
            <a:r>
              <a:rPr lang="en-US" dirty="0"/>
              <a:t>, 1 ta tab 4 ta </a:t>
            </a:r>
            <a:r>
              <a:rPr lang="en-US" dirty="0" err="1"/>
              <a:t>probelga</a:t>
            </a:r>
            <a:r>
              <a:rPr lang="en-US" dirty="0"/>
              <a:t> </a:t>
            </a:r>
            <a:r>
              <a:rPr lang="en-US" dirty="0" err="1"/>
              <a:t>tengligida</a:t>
            </a:r>
            <a:r>
              <a:rPr lang="en-US" dirty="0"/>
              <a:t>. </a:t>
            </a:r>
            <a:r>
              <a:rPr lang="en-US" sz="1600" dirty="0"/>
              <a:t>Ammo 4 </a:t>
            </a:r>
            <a:r>
              <a:rPr lang="en-US" sz="1600" dirty="0" err="1"/>
              <a:t>ga</a:t>
            </a:r>
            <a:r>
              <a:rPr lang="en-US" sz="1600" dirty="0"/>
              <a:t> </a:t>
            </a:r>
            <a:r>
              <a:rPr lang="en-US" sz="1600" dirty="0" err="1"/>
              <a:t>karrali</a:t>
            </a:r>
            <a:r>
              <a:rPr lang="en-US" sz="1600" dirty="0"/>
              <a:t> </a:t>
            </a:r>
            <a:r>
              <a:rPr lang="en-US" sz="1600" dirty="0" err="1"/>
              <a:t>bo‘lmay</a:t>
            </a:r>
            <a:r>
              <a:rPr lang="en-US" sz="1600" dirty="0"/>
              <a:t> </a:t>
            </a:r>
            <a:r>
              <a:rPr lang="en-US" sz="1600" dirty="0" err="1"/>
              <a:t>qolishi</a:t>
            </a:r>
            <a:r>
              <a:rPr lang="en-US" sz="1600" dirty="0"/>
              <a:t> </a:t>
            </a:r>
            <a:r>
              <a:rPr lang="en-US" sz="1600" dirty="0" err="1"/>
              <a:t>xatolik</a:t>
            </a:r>
            <a:r>
              <a:rPr lang="en-US" sz="1600" dirty="0"/>
              <a:t> </a:t>
            </a:r>
            <a:r>
              <a:rPr lang="en-US" sz="1600" dirty="0" err="1"/>
              <a:t>keltirib</a:t>
            </a:r>
            <a:r>
              <a:rPr lang="en-US" sz="1600" dirty="0"/>
              <a:t> </a:t>
            </a:r>
            <a:r>
              <a:rPr lang="en-US" sz="1600" dirty="0" err="1"/>
              <a:t>chiqarmaydi</a:t>
            </a:r>
            <a:r>
              <a:rPr lang="en-US" sz="1600" dirty="0"/>
              <a:t>.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CAE08D-A118-4C9C-BA57-EC4D33C20165}"/>
              </a:ext>
            </a:extLst>
          </p:cNvPr>
          <p:cNvSpPr/>
          <p:nvPr/>
        </p:nvSpPr>
        <p:spPr>
          <a:xfrm>
            <a:off x="1691680" y="1318294"/>
            <a:ext cx="3384376" cy="888705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1 &lt; 2:</a:t>
            </a:r>
          </a:p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print("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0F45C2-F8E4-4D8A-B278-417CE1E827EB}"/>
              </a:ext>
            </a:extLst>
          </p:cNvPr>
          <p:cNvSpPr/>
          <p:nvPr/>
        </p:nvSpPr>
        <p:spPr>
          <a:xfrm>
            <a:off x="1691680" y="3507854"/>
            <a:ext cx="4053759" cy="1304203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if 1 &lt; 2:</a:t>
            </a:r>
          </a:p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print("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")</a:t>
            </a:r>
          </a:p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print(“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Do’stlar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1437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 animBg="1"/>
      <p:bldP spid="4" grpId="0" animBg="1"/>
      <p:bldP spid="2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345128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447" y="303802"/>
            <a:ext cx="75264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Регистрозависимость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088632"/>
            <a:ext cx="4986808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361950" algn="just" fontAlgn="base"/>
            <a:r>
              <a:rPr lang="en-US" sz="2400" b="1" dirty="0"/>
              <a:t>print</a:t>
            </a:r>
            <a:r>
              <a:rPr lang="en-US" sz="2400" dirty="0"/>
              <a:t> va </a:t>
            </a:r>
            <a:r>
              <a:rPr lang="en-US" sz="2400" b="1" dirty="0"/>
              <a:t>Print</a:t>
            </a:r>
            <a:r>
              <a:rPr lang="en-US" sz="2400" dirty="0"/>
              <a:t> </a:t>
            </a:r>
            <a:r>
              <a:rPr lang="en-US" sz="2400" dirty="0" err="1"/>
              <a:t>yoki</a:t>
            </a:r>
            <a:r>
              <a:rPr lang="en-US" sz="2400" dirty="0"/>
              <a:t> </a:t>
            </a:r>
            <a:r>
              <a:rPr lang="en-US" sz="2400" b="1" dirty="0"/>
              <a:t>PRINT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050865"/>
            <a:ext cx="1800200" cy="4680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sz="2400" b="1" dirty="0" err="1"/>
              <a:t>Izohlar</a:t>
            </a:r>
            <a:endParaRPr lang="ru-RU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CAE08D-A118-4C9C-BA57-EC4D33C20165}"/>
              </a:ext>
            </a:extLst>
          </p:cNvPr>
          <p:cNvSpPr/>
          <p:nvPr/>
        </p:nvSpPr>
        <p:spPr>
          <a:xfrm>
            <a:off x="683568" y="1619429"/>
            <a:ext cx="4176464" cy="47320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Print("Hello World")</a:t>
            </a:r>
            <a:endParaRPr lang="ru-RU" dirty="0">
              <a:effectLst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EEE051-6D86-44D2-BA2A-171D01DA28D0}"/>
              </a:ext>
            </a:extLst>
          </p:cNvPr>
          <p:cNvSpPr/>
          <p:nvPr/>
        </p:nvSpPr>
        <p:spPr>
          <a:xfrm>
            <a:off x="2627784" y="2206683"/>
            <a:ext cx="5904656" cy="2446824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Konsolga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 chiqish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Salom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Dunyo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</a:rPr>
              <a:t>xabarlari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indent="450215">
              <a:lnSpc>
                <a:spcPct val="150000"/>
              </a:lnSpc>
              <a:tabLst>
                <a:tab pos="630555" algn="l"/>
              </a:tabLst>
            </a:pPr>
            <a:r>
              <a:rPr lang="en-US" dirty="0"/>
              <a:t>print("</a:t>
            </a:r>
            <a:r>
              <a:rPr lang="en-US" dirty="0" err="1"/>
              <a:t>Salom</a:t>
            </a:r>
            <a:r>
              <a:rPr lang="en-US" dirty="0"/>
              <a:t> </a:t>
            </a:r>
            <a:r>
              <a:rPr lang="en-US" dirty="0" err="1"/>
              <a:t>dunyo</a:t>
            </a:r>
            <a:r>
              <a:rPr lang="en-US" dirty="0"/>
              <a:t>")   # </a:t>
            </a:r>
            <a:r>
              <a:rPr lang="en-US" dirty="0" err="1"/>
              <a:t>Xabarni</a:t>
            </a:r>
            <a:r>
              <a:rPr lang="en-US" dirty="0"/>
              <a:t> </a:t>
            </a:r>
            <a:r>
              <a:rPr lang="en-US" dirty="0" err="1"/>
              <a:t>konsolga</a:t>
            </a:r>
            <a:r>
              <a:rPr lang="en-US" dirty="0"/>
              <a:t> chop </a:t>
            </a:r>
            <a:r>
              <a:rPr lang="en-US" dirty="0" err="1"/>
              <a:t>etish</a:t>
            </a:r>
            <a:endParaRPr lang="en-US" dirty="0"/>
          </a:p>
          <a:p>
            <a:pPr indent="450850"/>
            <a:r>
              <a:rPr lang="en-US" dirty="0">
                <a:solidFill>
                  <a:srgbClr val="FF0000"/>
                </a:solidFill>
              </a:rPr>
              <a:t>‘‘‘</a:t>
            </a:r>
            <a:endParaRPr lang="ru-RU" dirty="0">
              <a:solidFill>
                <a:srgbClr val="FF0000"/>
              </a:solidFill>
            </a:endParaRPr>
          </a:p>
          <a:p>
            <a:pPr indent="450850"/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err="1">
                <a:solidFill>
                  <a:srgbClr val="FF0000"/>
                </a:solidFill>
              </a:rPr>
              <a:t>Konsol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chiqishi</a:t>
            </a:r>
            <a:endParaRPr lang="ru-RU" dirty="0">
              <a:solidFill>
                <a:srgbClr val="FF0000"/>
              </a:solidFill>
            </a:endParaRPr>
          </a:p>
          <a:p>
            <a:pPr indent="450850"/>
            <a:r>
              <a:rPr lang="en-US" dirty="0">
                <a:solidFill>
                  <a:srgbClr val="FF0000"/>
                </a:solidFill>
              </a:rPr>
              <a:t>    </a:t>
            </a:r>
            <a:r>
              <a:rPr lang="en-US" dirty="0" err="1">
                <a:solidFill>
                  <a:srgbClr val="FF0000"/>
                </a:solidFill>
              </a:rPr>
              <a:t>Salom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dunyo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xabarlari</a:t>
            </a:r>
            <a:endParaRPr lang="ru-RU" dirty="0">
              <a:solidFill>
                <a:srgbClr val="FF0000"/>
              </a:solidFill>
            </a:endParaRPr>
          </a:p>
          <a:p>
            <a:pPr indent="450850"/>
            <a:r>
              <a:rPr lang="en-US" dirty="0">
                <a:solidFill>
                  <a:srgbClr val="FF0000"/>
                </a:solidFill>
              </a:rPr>
              <a:t>‘‘‘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 animBg="1"/>
      <p:bldP spid="4" grpId="0" animBg="1"/>
      <p:bldP spid="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345128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539" y="378715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9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2926288"/>
            <a:ext cx="6629398" cy="3740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dirty="0" err="1"/>
              <a:t>kiritilgan</a:t>
            </a:r>
            <a:r>
              <a:rPr lang="en-US" dirty="0"/>
              <a:t> </a:t>
            </a:r>
            <a:r>
              <a:rPr lang="en-US" dirty="0" err="1"/>
              <a:t>ma’lumotni</a:t>
            </a:r>
            <a:r>
              <a:rPr lang="en-US" dirty="0"/>
              <a:t> </a:t>
            </a:r>
            <a:r>
              <a:rPr lang="en-US" dirty="0" err="1"/>
              <a:t>satr</a:t>
            </a:r>
            <a:r>
              <a:rPr lang="en-US" dirty="0"/>
              <a:t> </a:t>
            </a:r>
            <a:r>
              <a:rPr lang="en-US" dirty="0" err="1"/>
              <a:t>tipida</a:t>
            </a:r>
            <a:r>
              <a:rPr lang="en-US" dirty="0"/>
              <a:t> </a:t>
            </a:r>
            <a:r>
              <a:rPr lang="en-US" dirty="0" err="1"/>
              <a:t>qaytaruvchi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– input()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CAE08D-A118-4C9C-BA57-EC4D33C20165}"/>
              </a:ext>
            </a:extLst>
          </p:cNvPr>
          <p:cNvSpPr/>
          <p:nvPr/>
        </p:nvSpPr>
        <p:spPr>
          <a:xfrm>
            <a:off x="1043608" y="1208743"/>
            <a:ext cx="6066928" cy="88870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print(2 + 3)</a:t>
            </a:r>
            <a:endParaRPr lang="ru-RU" dirty="0"/>
          </a:p>
          <a:p>
            <a:pPr indent="54038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To‘liq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:", "Tom", "Smit")</a:t>
            </a:r>
            <a:endParaRPr lang="ru-RU" dirty="0">
              <a:effectLst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3EEE051-6D86-44D2-BA2A-171D01DA28D0}"/>
              </a:ext>
            </a:extLst>
          </p:cNvPr>
          <p:cNvSpPr/>
          <p:nvPr/>
        </p:nvSpPr>
        <p:spPr>
          <a:xfrm>
            <a:off x="1259632" y="3461988"/>
            <a:ext cx="5216427" cy="888705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name = input("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Ismni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kiriting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:")</a:t>
            </a:r>
          </a:p>
          <a:p>
            <a:pPr indent="450215">
              <a:lnSpc>
                <a:spcPct val="150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 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", ism)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0674B2B-8CA7-4B08-A359-B7CBF573C8AA}"/>
              </a:ext>
            </a:extLst>
          </p:cNvPr>
          <p:cNvSpPr/>
          <p:nvPr/>
        </p:nvSpPr>
        <p:spPr>
          <a:xfrm>
            <a:off x="2843808" y="695107"/>
            <a:ext cx="4756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Konsolga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chiqarish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funksiyasi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print()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99DB7F-3202-4A69-A958-993ED06EC61C}"/>
              </a:ext>
            </a:extLst>
          </p:cNvPr>
          <p:cNvSpPr/>
          <p:nvPr/>
        </p:nvSpPr>
        <p:spPr>
          <a:xfrm>
            <a:off x="4278996" y="2177321"/>
            <a:ext cx="2440092" cy="3885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To‘liq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ismi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: Tom Smit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AB88C1-0D96-48B5-A99D-FA0E2BEF9C9C}"/>
              </a:ext>
            </a:extLst>
          </p:cNvPr>
          <p:cNvSpPr/>
          <p:nvPr/>
        </p:nvSpPr>
        <p:spPr>
          <a:xfrm>
            <a:off x="1791072" y="4448393"/>
            <a:ext cx="4572000" cy="71173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Ismni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Eugene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Eugene</a:t>
            </a:r>
            <a:endParaRPr lang="ru-RU" sz="1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49208" y="195486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" y="0"/>
            <a:ext cx="9129103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6776" y="0"/>
            <a:ext cx="3199775" cy="514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1600" y="1995686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rgbClr val="3090D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you</a:t>
            </a:r>
            <a:endParaRPr lang="zh-CN" altLang="en-US" sz="3600" b="1" spc="300" dirty="0">
              <a:solidFill>
                <a:srgbClr val="3090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8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251520" y="1854563"/>
            <a:ext cx="3203848" cy="1441301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soat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706" y="2283718"/>
            <a:ext cx="3146759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semestr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6</a:t>
            </a:r>
            <a:r>
              <a:rPr lang="ru-RU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soat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39952" y="2129829"/>
            <a:ext cx="5903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3AB982-EC81-4073-BD17-F15EDD014590}"/>
              </a:ext>
            </a:extLst>
          </p:cNvPr>
          <p:cNvSpPr/>
          <p:nvPr/>
        </p:nvSpPr>
        <p:spPr>
          <a:xfrm>
            <a:off x="1475656" y="339502"/>
            <a:ext cx="5544616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1. </a:t>
            </a:r>
            <a:r>
              <a:rPr lang="uz-Cyrl-UZ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Fanning mazmuni, maqsadi, vazifalari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3719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31496"/>
            <a:ext cx="258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Semestr davomida</a:t>
            </a:r>
            <a:endParaRPr lang="zh-CN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泪滴形 6"/>
          <p:cNvSpPr/>
          <p:nvPr/>
        </p:nvSpPr>
        <p:spPr>
          <a:xfrm rot="18900000" flipH="1">
            <a:off x="4862097" y="880304"/>
            <a:ext cx="1777385" cy="1822457"/>
          </a:xfrm>
          <a:prstGeom prst="teardrop">
            <a:avLst>
              <a:gd name="adj" fmla="val 113282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0FAB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泪滴形 7"/>
          <p:cNvSpPr/>
          <p:nvPr/>
        </p:nvSpPr>
        <p:spPr>
          <a:xfrm rot="2700000">
            <a:off x="829999" y="2037763"/>
            <a:ext cx="3055864" cy="3032013"/>
          </a:xfrm>
          <a:prstGeom prst="teardrop">
            <a:avLst>
              <a:gd name="adj" fmla="val 116236"/>
            </a:avLst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05291" y="1393995"/>
            <a:ext cx="194957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 часов</a:t>
            </a:r>
            <a:endParaRPr lang="zh-CN" altLang="en-US" sz="3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4740" y="3010188"/>
            <a:ext cx="293483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ru-RU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часа</a:t>
            </a:r>
            <a:endParaRPr lang="zh-CN" altLang="en-US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1034740" y="1215365"/>
            <a:ext cx="3154857" cy="67708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Nazariy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bilimlarsiz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biror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amaliy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bajarib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bo’lmaydi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871" y="924668"/>
            <a:ext cx="1445726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r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Nazariy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flipH="1">
            <a:off x="4878577" y="3228402"/>
            <a:ext cx="3771670" cy="677080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Nazariy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bilimlarni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mustahkamlash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uchun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albatta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amalda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qo’llash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kerak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5832" y="2900135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Amaliyot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98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4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4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4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2" grpId="1"/>
      <p:bldP spid="13" grpId="0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494" y="1059582"/>
            <a:ext cx="4990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 algn="just" fontAlgn="base"/>
            <a:r>
              <a:rPr lang="en-US" sz="1600" dirty="0" err="1"/>
              <a:t>Til</a:t>
            </a:r>
            <a:r>
              <a:rPr lang="en-US" sz="1600" dirty="0"/>
              <a:t> 1980-yillarning </a:t>
            </a:r>
            <a:r>
              <a:rPr lang="en-US" sz="1600" dirty="0" err="1"/>
              <a:t>oxirida</a:t>
            </a:r>
            <a:r>
              <a:rPr lang="en-US" sz="1600" dirty="0"/>
              <a:t> </a:t>
            </a:r>
            <a:r>
              <a:rPr lang="en-US" sz="1600" dirty="0" err="1"/>
              <a:t>dasturchi</a:t>
            </a:r>
            <a:r>
              <a:rPr lang="en-US" sz="1600" dirty="0"/>
              <a:t> </a:t>
            </a:r>
            <a:r>
              <a:rPr lang="en-US" sz="1600" b="1" dirty="0"/>
              <a:t>Guido</a:t>
            </a:r>
            <a:r>
              <a:rPr lang="en-US" sz="1600" dirty="0"/>
              <a:t> </a:t>
            </a:r>
            <a:r>
              <a:rPr lang="en-US" sz="1600" b="1" dirty="0"/>
              <a:t>van</a:t>
            </a:r>
            <a:r>
              <a:rPr lang="en-US" sz="1600" dirty="0"/>
              <a:t> </a:t>
            </a:r>
            <a:r>
              <a:rPr lang="en-US" sz="1600" b="1" dirty="0" err="1"/>
              <a:t>Rossum</a:t>
            </a:r>
            <a:r>
              <a:rPr lang="en-US" sz="1600" dirty="0"/>
              <a:t> </a:t>
            </a:r>
            <a:r>
              <a:rPr lang="en-US" sz="1600" dirty="0" err="1"/>
              <a:t>tomonidan</a:t>
            </a:r>
            <a:r>
              <a:rPr lang="en-US" sz="1600" dirty="0"/>
              <a:t> </a:t>
            </a:r>
            <a:r>
              <a:rPr lang="en-US" sz="1600" dirty="0" err="1"/>
              <a:t>ishlab</a:t>
            </a:r>
            <a:r>
              <a:rPr lang="en-US" sz="1600" dirty="0"/>
              <a:t> </a:t>
            </a:r>
            <a:r>
              <a:rPr lang="en-US" sz="1600" dirty="0" err="1"/>
              <a:t>chiqilgan</a:t>
            </a:r>
            <a:r>
              <a:rPr lang="en-US" sz="1600" dirty="0"/>
              <a:t>. </a:t>
            </a:r>
            <a:r>
              <a:rPr lang="en-US" sz="1600" dirty="0" err="1"/>
              <a:t>O'sha</a:t>
            </a:r>
            <a:r>
              <a:rPr lang="en-US" sz="1600" dirty="0"/>
              <a:t> </a:t>
            </a:r>
            <a:r>
              <a:rPr lang="en-US" sz="1600" dirty="0" err="1"/>
              <a:t>paytda</a:t>
            </a:r>
            <a:r>
              <a:rPr lang="en-US" sz="1600" dirty="0"/>
              <a:t> u </a:t>
            </a:r>
            <a:r>
              <a:rPr lang="en-US" sz="1600" dirty="0" err="1"/>
              <a:t>Niderlandiyada</a:t>
            </a:r>
            <a:r>
              <a:rPr lang="en-US" sz="1600" dirty="0"/>
              <a:t> </a:t>
            </a:r>
            <a:r>
              <a:rPr lang="en-US" sz="1600" dirty="0" err="1"/>
              <a:t>matematika</a:t>
            </a:r>
            <a:r>
              <a:rPr lang="en-US" sz="1600" dirty="0"/>
              <a:t> </a:t>
            </a:r>
            <a:r>
              <a:rPr lang="en-US" sz="1600" dirty="0" err="1"/>
              <a:t>va</a:t>
            </a:r>
            <a:r>
              <a:rPr lang="en-US" sz="1600" dirty="0"/>
              <a:t> </a:t>
            </a:r>
            <a:r>
              <a:rPr lang="en-US" sz="1600" dirty="0" err="1"/>
              <a:t>informatika</a:t>
            </a:r>
            <a:r>
              <a:rPr lang="en-US" sz="1600" dirty="0"/>
              <a:t> </a:t>
            </a:r>
            <a:r>
              <a:rPr lang="en-US" sz="1600" dirty="0" err="1"/>
              <a:t>markazida</a:t>
            </a:r>
            <a:r>
              <a:rPr lang="en-US" sz="1600" dirty="0"/>
              <a:t> </a:t>
            </a:r>
            <a:r>
              <a:rPr lang="en-US" sz="1600" dirty="0" err="1"/>
              <a:t>ishlagan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25" name="矩形 24"/>
          <p:cNvSpPr/>
          <p:nvPr/>
        </p:nvSpPr>
        <p:spPr>
          <a:xfrm>
            <a:off x="313393" y="3225846"/>
            <a:ext cx="8008090" cy="1813987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9463" y="3356235"/>
            <a:ext cx="76359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Python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yuqori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darajadagi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dasturlash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tili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boʻlib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u AT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ning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turli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sohalarida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masalan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mashinani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oʻrganish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ilovalarni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ishlab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chiqish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web,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tahlil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qilish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boshqalarda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qoʻllaniladi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tabLst>
                <a:tab pos="361950" algn="l"/>
              </a:tabLst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2019-yilda Python Java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tilini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10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foizga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ortda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qoldirib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ommabop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dasturlash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tiliga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aylandi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Bu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juda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ko'p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sabablarga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bog'liq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bo'lib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ulardan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biri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malakali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mutaxassislarning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yuqori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ish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haqi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yiliga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taxminan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100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ming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dollar).</a:t>
            </a:r>
            <a:endParaRPr lang="ru-RU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98870" y="25592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Pythonning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yaratilish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tarixi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90" y="35074"/>
            <a:ext cx="1737820" cy="13669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64088" y="1729135"/>
            <a:ext cx="36724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Tug'ilgan</a:t>
            </a:r>
            <a:r>
              <a:rPr lang="en-US" sz="1400" b="1" dirty="0"/>
              <a:t> </a:t>
            </a:r>
            <a:r>
              <a:rPr lang="en-US" sz="1400" b="1" dirty="0" err="1"/>
              <a:t>sanasi</a:t>
            </a:r>
            <a:r>
              <a:rPr lang="en-US" sz="1400" b="1" dirty="0"/>
              <a:t>: </a:t>
            </a:r>
            <a:r>
              <a:rPr lang="en-US" sz="1400" dirty="0"/>
              <a:t>1956 </a:t>
            </a:r>
            <a:r>
              <a:rPr lang="en-US" sz="1400" dirty="0" err="1"/>
              <a:t>yil</a:t>
            </a:r>
            <a:r>
              <a:rPr lang="en-US" sz="1400" dirty="0"/>
              <a:t> 31 </a:t>
            </a:r>
            <a:r>
              <a:rPr lang="en-US" sz="1400" dirty="0" err="1"/>
              <a:t>yanvar</a:t>
            </a:r>
            <a:r>
              <a:rPr lang="en-US" sz="1400" dirty="0"/>
              <a:t> (67 </a:t>
            </a:r>
            <a:r>
              <a:rPr lang="en-US" sz="1400" dirty="0" err="1"/>
              <a:t>yosh</a:t>
            </a:r>
            <a:r>
              <a:rPr lang="en-US" sz="1400" dirty="0"/>
              <a:t>)</a:t>
            </a:r>
          </a:p>
          <a:p>
            <a:r>
              <a:rPr lang="en-US" sz="1400" b="1" dirty="0" err="1"/>
              <a:t>Tug'ilgan</a:t>
            </a:r>
            <a:r>
              <a:rPr lang="en-US" sz="1400" b="1" dirty="0"/>
              <a:t> </a:t>
            </a:r>
            <a:r>
              <a:rPr lang="en-US" sz="1400" b="1" dirty="0" err="1"/>
              <a:t>joyi</a:t>
            </a:r>
            <a:r>
              <a:rPr lang="en-US" sz="1400" b="1" dirty="0"/>
              <a:t>: </a:t>
            </a:r>
            <a:r>
              <a:rPr lang="en-US" sz="1400" dirty="0"/>
              <a:t>Haarlem, </a:t>
            </a:r>
            <a:r>
              <a:rPr lang="en-US" sz="1400" dirty="0" err="1"/>
              <a:t>Niderlandiya</a:t>
            </a:r>
            <a:endParaRPr lang="en-US" sz="1400" dirty="0"/>
          </a:p>
          <a:p>
            <a:r>
              <a:rPr lang="en-US" sz="1400" b="1" dirty="0" err="1"/>
              <a:t>Ilmiy</a:t>
            </a:r>
            <a:r>
              <a:rPr lang="en-US" sz="1400" b="1" dirty="0"/>
              <a:t> </a:t>
            </a:r>
            <a:r>
              <a:rPr lang="en-US" sz="1400" b="1" dirty="0" err="1"/>
              <a:t>soha</a:t>
            </a:r>
            <a:r>
              <a:rPr lang="en-US" sz="1400" b="1" dirty="0"/>
              <a:t>: </a:t>
            </a:r>
            <a:r>
              <a:rPr lang="en-US" sz="1400" dirty="0" err="1"/>
              <a:t>dasturlash</a:t>
            </a:r>
            <a:endParaRPr lang="en-US" sz="1400" dirty="0"/>
          </a:p>
          <a:p>
            <a:r>
              <a:rPr lang="en-US" sz="1400" b="1" dirty="0" err="1"/>
              <a:t>Ish</a:t>
            </a:r>
            <a:r>
              <a:rPr lang="en-US" sz="1400" b="1" dirty="0"/>
              <a:t> </a:t>
            </a:r>
            <a:r>
              <a:rPr lang="en-US" sz="1400" b="1" dirty="0" err="1"/>
              <a:t>joyi</a:t>
            </a:r>
            <a:r>
              <a:rPr lang="en-US" sz="1400" b="1" dirty="0"/>
              <a:t>: </a:t>
            </a:r>
            <a:r>
              <a:rPr lang="en-US" sz="1400" dirty="0"/>
              <a:t>Microsoft[1], Amsterdam Alma mater </a:t>
            </a:r>
            <a:r>
              <a:rPr lang="en-US" sz="1400" dirty="0" err="1"/>
              <a:t>universiteti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443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5" grpId="0" animBg="1"/>
      <p:bldP spid="2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643" y="127370"/>
            <a:ext cx="3228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Nomning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kelib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chiqishi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86821" y="1635646"/>
            <a:ext cx="8777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 fontAlgn="base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Gvido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1970-yillarning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Monti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Pythonning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uchuvchi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komediya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sevimli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shoularidan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xayoliga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assotsiatsiya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6947" y="3003798"/>
            <a:ext cx="6061237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qatorda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logotip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o‘ylab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Guido ham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xuddi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tasodifan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shrift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“Python”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so‘zini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yozdi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361950" algn="just" fontAlgn="base"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yaratuvchisi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nomning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ilonlarga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aloqasi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yo'qligini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qayta-qayta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ta'kidlagan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bo'lsa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-da,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fikriga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ta'sir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7" name="Рисунок 66" descr="C:\Users\SHAdmin\Pictures\68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25" y="756858"/>
            <a:ext cx="3354908" cy="789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77" y="94662"/>
            <a:ext cx="2304256" cy="15611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477" y="3169441"/>
            <a:ext cx="2156282" cy="120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496" y="0"/>
            <a:ext cx="161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3600" b="1" dirty="0" err="1"/>
              <a:t>Logotip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03" b="15324"/>
          <a:stretch/>
        </p:blipFill>
        <p:spPr>
          <a:xfrm>
            <a:off x="827584" y="2110884"/>
            <a:ext cx="5436096" cy="18212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4651" y="541224"/>
            <a:ext cx="7848872" cy="1569660"/>
          </a:xfrm>
          <a:prstGeom prst="rect">
            <a:avLst/>
          </a:prstGeom>
          <a:solidFill>
            <a:srgbClr val="346E9D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indent="363538" algn="just" fontAlgn="base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Logotipda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ilonning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bo'rtib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chiqqan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kvadrat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shakllanayotgani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tasvirlangan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ko'pincha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foydalanuvchilarni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sudralib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yuruvchi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bog'lashga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undaydi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4175" y="3535419"/>
            <a:ext cx="7029825" cy="1569660"/>
          </a:xfrm>
          <a:prstGeom prst="rect">
            <a:avLst/>
          </a:prstGeom>
          <a:solidFill>
            <a:srgbClr val="FFD94A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indent="363538" algn="just" fontAlgn="base"/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Logotip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muallifning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ukasi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dasturchi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tip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dizayneri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Joost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logotip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dizaynini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Flux Regular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shriftini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6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411510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989" y="443448"/>
            <a:ext cx="775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/>
              <a:t>Python </a:t>
            </a:r>
            <a:r>
              <a:rPr lang="en-US" sz="2000" b="1" dirty="0" err="1"/>
              <a:t>dasturlash</a:t>
            </a:r>
            <a:r>
              <a:rPr lang="en-US" sz="2000" b="1" dirty="0"/>
              <a:t> </a:t>
            </a:r>
            <a:r>
              <a:rPr lang="en-US" sz="2000" b="1" dirty="0" err="1"/>
              <a:t>tilining</a:t>
            </a:r>
            <a:r>
              <a:rPr lang="en-US" sz="2000" b="1" dirty="0"/>
              <a:t> </a:t>
            </a:r>
            <a:r>
              <a:rPr lang="en-US" sz="2000" b="1" dirty="0" err="1"/>
              <a:t>imkoniyatlari</a:t>
            </a:r>
            <a:r>
              <a:rPr lang="en-US" sz="2000" b="1" dirty="0"/>
              <a:t> (</a:t>
            </a:r>
            <a:r>
              <a:rPr lang="en-US" sz="2000" b="1" dirty="0" err="1"/>
              <a:t>Qanday</a:t>
            </a:r>
            <a:r>
              <a:rPr lang="en-US" sz="2000" b="1" dirty="0"/>
              <a:t> </a:t>
            </a:r>
            <a:r>
              <a:rPr lang="en-US" sz="2000" b="1" dirty="0" err="1"/>
              <a:t>dasturlar</a:t>
            </a:r>
            <a:r>
              <a:rPr lang="en-US" sz="2000" b="1" dirty="0"/>
              <a:t> </a:t>
            </a:r>
            <a:r>
              <a:rPr lang="en-US" sz="2000" b="1" dirty="0" err="1"/>
              <a:t>tuziladi</a:t>
            </a:r>
            <a:r>
              <a:rPr lang="en-US" sz="2000" b="1" dirty="0"/>
              <a:t>?)</a:t>
            </a:r>
            <a:endParaRPr lang="ru-RU" sz="2000" dirty="0"/>
          </a:p>
        </p:txBody>
      </p:sp>
      <p:sp>
        <p:nvSpPr>
          <p:cNvPr id="8" name="矩形 7"/>
          <p:cNvSpPr/>
          <p:nvPr/>
        </p:nvSpPr>
        <p:spPr>
          <a:xfrm>
            <a:off x="467544" y="3651870"/>
            <a:ext cx="2520280" cy="576064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443" y="3739557"/>
            <a:ext cx="215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Back-end</a:t>
            </a:r>
            <a:r>
              <a:rPr lang="ru-RU" b="1" dirty="0"/>
              <a:t> </a:t>
            </a:r>
            <a:r>
              <a:rPr lang="ru-RU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сайта</a:t>
            </a:r>
          </a:p>
        </p:txBody>
      </p:sp>
      <p:sp>
        <p:nvSpPr>
          <p:cNvPr id="15" name="矩形 14"/>
          <p:cNvSpPr/>
          <p:nvPr/>
        </p:nvSpPr>
        <p:spPr>
          <a:xfrm>
            <a:off x="3305109" y="2697886"/>
            <a:ext cx="2632350" cy="593944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0364" y="2788190"/>
            <a:ext cx="82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Бот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82342" y="3593547"/>
            <a:ext cx="2094839" cy="576064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4143" y="3674410"/>
            <a:ext cx="182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База данных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3" y="1736400"/>
            <a:ext cx="2733060" cy="1919014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92" y="987574"/>
            <a:ext cx="2433944" cy="1708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r="14357"/>
          <a:stretch/>
        </p:blipFill>
        <p:spPr>
          <a:xfrm>
            <a:off x="6372200" y="1736400"/>
            <a:ext cx="2701340" cy="18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5" grpId="0" animBg="1"/>
      <p:bldP spid="16" grpId="0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0" y="193204"/>
            <a:ext cx="373643" cy="432048"/>
          </a:xfrm>
          <a:prstGeom prst="homePlate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7"/>
          <p:cNvSpPr/>
          <p:nvPr/>
        </p:nvSpPr>
        <p:spPr>
          <a:xfrm>
            <a:off x="526580" y="2753708"/>
            <a:ext cx="2035200" cy="653730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150" y="2895907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ru-RU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Нейронная</a:t>
            </a:r>
            <a:r>
              <a:rPr lang="ru-RU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ru-RU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сеть</a:t>
            </a:r>
          </a:p>
        </p:txBody>
      </p:sp>
      <p:sp>
        <p:nvSpPr>
          <p:cNvPr id="27" name="矩形 17"/>
          <p:cNvSpPr/>
          <p:nvPr/>
        </p:nvSpPr>
        <p:spPr>
          <a:xfrm>
            <a:off x="3537659" y="4341983"/>
            <a:ext cx="2035199" cy="536864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03847" y="437878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game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dev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1" r="15859"/>
          <a:stretch/>
        </p:blipFill>
        <p:spPr>
          <a:xfrm>
            <a:off x="251520" y="820957"/>
            <a:ext cx="2721865" cy="1944216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25" y="2476454"/>
            <a:ext cx="2592288" cy="1861967"/>
          </a:xfrm>
          <a:prstGeom prst="rect">
            <a:avLst/>
          </a:prstGeom>
        </p:spPr>
      </p:pic>
      <p:sp>
        <p:nvSpPr>
          <p:cNvPr id="32" name="矩形 17"/>
          <p:cNvSpPr/>
          <p:nvPr/>
        </p:nvSpPr>
        <p:spPr>
          <a:xfrm>
            <a:off x="6451036" y="2671988"/>
            <a:ext cx="2369436" cy="469104"/>
          </a:xfrm>
          <a:prstGeom prst="rect">
            <a:avLst/>
          </a:prstGeom>
          <a:solidFill>
            <a:srgbClr val="30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1837" y="2692556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mobil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dasturlar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210" y="725287"/>
            <a:ext cx="2706798" cy="194421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17989" y="209173"/>
            <a:ext cx="7754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 err="1"/>
              <a:t>Pythonda</a:t>
            </a:r>
            <a:r>
              <a:rPr lang="en-US" sz="2000" b="1" dirty="0"/>
              <a:t> </a:t>
            </a:r>
            <a:r>
              <a:rPr lang="en-US" sz="2000" b="1" dirty="0" err="1"/>
              <a:t>nima</a:t>
            </a:r>
            <a:r>
              <a:rPr lang="en-US" sz="2000" b="1" dirty="0"/>
              <a:t> </a:t>
            </a:r>
            <a:r>
              <a:rPr lang="en-US" sz="2000" b="1" dirty="0" err="1"/>
              <a:t>yozish</a:t>
            </a:r>
            <a:r>
              <a:rPr lang="en-US" sz="2000" b="1" dirty="0"/>
              <a:t> </a:t>
            </a:r>
            <a:r>
              <a:rPr lang="en-US" sz="2000" b="1" dirty="0" err="1"/>
              <a:t>mumkin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152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/>
      <p:bldP spid="27" grpId="0" animBg="1"/>
      <p:bldP spid="28" grpId="0"/>
      <p:bldP spid="32" grpId="0" animBg="1"/>
      <p:bldP spid="33" grpId="0"/>
      <p:bldP spid="3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1116</Words>
  <Application>Microsoft Office PowerPoint</Application>
  <PresentationFormat>Экран (16:9)</PresentationFormat>
  <Paragraphs>155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微软雅黑</vt:lpstr>
      <vt:lpstr>Arial</vt:lpstr>
      <vt:lpstr>Calibri</vt:lpstr>
      <vt:lpstr>Calibri Light</vt:lpstr>
      <vt:lpstr>Courier New</vt:lpstr>
      <vt:lpstr>Joanna MT</vt:lpstr>
      <vt:lpstr>Tahoma</vt:lpstr>
      <vt:lpstr>Times New Roman</vt:lpstr>
      <vt:lpstr>时尚中黑简体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蓝色工作汇报</dc:title>
  <dc:creator>第一PPT</dc:creator>
  <cp:keywords>www.1ppt.com</cp:keywords>
  <dc:description>第一PPT</dc:description>
  <cp:lastModifiedBy>Sapayev Shavkat</cp:lastModifiedBy>
  <cp:revision>179</cp:revision>
  <dcterms:created xsi:type="dcterms:W3CDTF">2015-01-08T06:32:00Z</dcterms:created>
  <dcterms:modified xsi:type="dcterms:W3CDTF">2024-09-04T12:14:02Z</dcterms:modified>
</cp:coreProperties>
</file>