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C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47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60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1950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650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628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31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781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8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00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2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42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08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13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09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99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B3A5-61CA-41A5-B29B-F79034032FBE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67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4B3A5-61CA-41A5-B29B-F79034032FBE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373DF6-26F4-446E-AB40-59CB449564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3B38A-75D2-4B79-88DD-95082DC09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926" y="1285103"/>
            <a:ext cx="11026816" cy="626076"/>
          </a:xfrm>
        </p:spPr>
        <p:txBody>
          <a:bodyPr>
            <a:noAutofit/>
          </a:bodyPr>
          <a:lstStyle/>
          <a:p>
            <a:r>
              <a:rPr lang="uz-Cyrl-UZ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mashg‘ulot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Pythonda arifmetik operatorlar.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AFAC95-BD15-4F6C-BC3D-7151B12E2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2770900"/>
            <a:ext cx="8915399" cy="1735197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Arifmetik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O‘zgaruvchilar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tipli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uz-Cyrl-UZ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EC9B981-7753-4814-BD2E-5411C6045E02}"/>
              </a:ext>
            </a:extLst>
          </p:cNvPr>
          <p:cNvSpPr/>
          <p:nvPr/>
        </p:nvSpPr>
        <p:spPr>
          <a:xfrm>
            <a:off x="4461699" y="2204024"/>
            <a:ext cx="23294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uz-Cyrl-UZ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O‘quv savollari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7317715-9EA3-484F-8156-6EC3A6F2BE6B}"/>
              </a:ext>
            </a:extLst>
          </p:cNvPr>
          <p:cNvSpPr txBox="1">
            <a:spLocks/>
          </p:cNvSpPr>
          <p:nvPr/>
        </p:nvSpPr>
        <p:spPr>
          <a:xfrm>
            <a:off x="10053812" y="492778"/>
            <a:ext cx="1989908" cy="429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amaliy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82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128138F-E4A8-4637-A3D7-DD18D041A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061" y="947351"/>
            <a:ext cx="10383140" cy="530817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err="1"/>
              <a:t>Integer6</a:t>
            </a:r>
            <a:r>
              <a:rPr lang="en-US" sz="2400" b="1" dirty="0"/>
              <a:t> </a:t>
            </a:r>
            <a:r>
              <a:rPr lang="en-US" sz="2400" dirty="0" err="1"/>
              <a:t>Ikki</a:t>
            </a:r>
            <a:r>
              <a:rPr lang="en-US" sz="2400" dirty="0"/>
              <a:t> </a:t>
            </a:r>
            <a:r>
              <a:rPr lang="en-US" sz="2400" dirty="0" err="1"/>
              <a:t>xonali</a:t>
            </a:r>
            <a:r>
              <a:rPr lang="en-US" sz="2400" dirty="0"/>
              <a:t> son </a:t>
            </a:r>
            <a:r>
              <a:rPr lang="en-US" sz="2400" dirty="0" err="1"/>
              <a:t>berilgan</a:t>
            </a:r>
            <a:r>
              <a:rPr lang="en-US" sz="2400" dirty="0"/>
              <a:t> </a:t>
            </a:r>
            <a:r>
              <a:rPr lang="en-US" sz="2400" dirty="0" err="1"/>
              <a:t>Oldin</a:t>
            </a:r>
            <a:r>
              <a:rPr lang="en-US" sz="2400" dirty="0"/>
              <a:t> </a:t>
            </a:r>
            <a:r>
              <a:rPr lang="en-US" sz="2400" dirty="0" err="1"/>
              <a:t>uning</a:t>
            </a:r>
            <a:r>
              <a:rPr lang="en-US" sz="2400" dirty="0"/>
              <a:t> </a:t>
            </a:r>
            <a:r>
              <a:rPr lang="en-US" sz="2400" dirty="0" err="1"/>
              <a:t>o‘nliklar</a:t>
            </a:r>
            <a:r>
              <a:rPr lang="en-US" sz="2400" dirty="0"/>
              <a:t> </a:t>
            </a:r>
            <a:r>
              <a:rPr lang="en-US" sz="2400" dirty="0" err="1"/>
              <a:t>xonasidagi</a:t>
            </a:r>
            <a:r>
              <a:rPr lang="en-US" sz="2400" dirty="0"/>
              <a:t> </a:t>
            </a:r>
            <a:r>
              <a:rPr lang="en-US" sz="2400" dirty="0" err="1"/>
              <a:t>raqamni</a:t>
            </a:r>
            <a:r>
              <a:rPr lang="en-US" sz="2400" dirty="0"/>
              <a:t>, </a:t>
            </a:r>
            <a:r>
              <a:rPr lang="en-US" sz="2400" dirty="0" err="1"/>
              <a:t>so‘ng</a:t>
            </a:r>
            <a:r>
              <a:rPr lang="en-US" sz="2400" dirty="0"/>
              <a:t> </a:t>
            </a:r>
            <a:r>
              <a:rPr lang="en-US" sz="2400" dirty="0" err="1"/>
              <a:t>birlar</a:t>
            </a:r>
            <a:r>
              <a:rPr lang="en-US" sz="2400" dirty="0"/>
              <a:t> </a:t>
            </a:r>
            <a:r>
              <a:rPr lang="en-US" sz="2400" dirty="0" err="1"/>
              <a:t>xonasidagi</a:t>
            </a:r>
            <a:r>
              <a:rPr lang="en-US" sz="2400" dirty="0"/>
              <a:t> </a:t>
            </a:r>
            <a:r>
              <a:rPr lang="en-US" sz="2400" dirty="0" err="1"/>
              <a:t>raqamni</a:t>
            </a:r>
            <a:r>
              <a:rPr lang="en-US" sz="2400" dirty="0"/>
              <a:t> </a:t>
            </a:r>
            <a:r>
              <a:rPr lang="en-US" sz="2400" dirty="0" err="1"/>
              <a:t>chiqaruvchi</a:t>
            </a:r>
            <a:r>
              <a:rPr lang="en-US" sz="2400" dirty="0"/>
              <a:t> </a:t>
            </a:r>
            <a:r>
              <a:rPr lang="en-US" sz="2400" dirty="0" err="1"/>
              <a:t>programma</a:t>
            </a:r>
            <a:r>
              <a:rPr lang="en-US" sz="2400" dirty="0"/>
              <a:t> </a:t>
            </a:r>
            <a:r>
              <a:rPr lang="en-US" sz="2400" dirty="0" err="1"/>
              <a:t>tuzilsin</a:t>
            </a:r>
            <a:r>
              <a:rPr lang="en-US" sz="2400" dirty="0"/>
              <a:t>.</a:t>
            </a:r>
            <a:endParaRPr lang="ru-RU" sz="2400" dirty="0"/>
          </a:p>
          <a:p>
            <a:pPr algn="just"/>
            <a:r>
              <a:rPr lang="en-US" sz="2400" b="1" dirty="0" err="1"/>
              <a:t>Integer7</a:t>
            </a:r>
            <a:r>
              <a:rPr lang="en-US" sz="2400" b="1" dirty="0"/>
              <a:t>. </a:t>
            </a:r>
            <a:r>
              <a:rPr lang="en-US" sz="2400" dirty="0" err="1"/>
              <a:t>Ikki</a:t>
            </a:r>
            <a:r>
              <a:rPr lang="en-US" sz="2400" dirty="0"/>
              <a:t> </a:t>
            </a:r>
            <a:r>
              <a:rPr lang="en-US" sz="2400" dirty="0" err="1"/>
              <a:t>xonali</a:t>
            </a:r>
            <a:r>
              <a:rPr lang="en-US" sz="2400" dirty="0"/>
              <a:t> son </a:t>
            </a:r>
            <a:r>
              <a:rPr lang="en-US" sz="2400" dirty="0" err="1"/>
              <a:t>berilgan</a:t>
            </a:r>
            <a:r>
              <a:rPr lang="en-US" sz="2400" dirty="0"/>
              <a:t>. </a:t>
            </a:r>
            <a:r>
              <a:rPr lang="en-US" sz="2400" dirty="0" err="1"/>
              <a:t>Uning</a:t>
            </a:r>
            <a:r>
              <a:rPr lang="en-US" sz="2400" dirty="0"/>
              <a:t> </a:t>
            </a:r>
            <a:r>
              <a:rPr lang="en-US" sz="2400" dirty="0" err="1"/>
              <a:t>raqamlari</a:t>
            </a:r>
            <a:r>
              <a:rPr lang="en-US" sz="2400" dirty="0"/>
              <a:t> </a:t>
            </a:r>
            <a:r>
              <a:rPr lang="en-US" sz="2400" dirty="0" err="1"/>
              <a:t>yig‘indisini</a:t>
            </a:r>
            <a:r>
              <a:rPr lang="en-US" sz="2400" dirty="0"/>
              <a:t> </a:t>
            </a:r>
            <a:r>
              <a:rPr lang="en-US" sz="2400" dirty="0" err="1"/>
              <a:t>aniqlovchi</a:t>
            </a:r>
            <a:r>
              <a:rPr lang="en-US" sz="2400" dirty="0"/>
              <a:t> </a:t>
            </a:r>
            <a:r>
              <a:rPr lang="en-US" sz="2400" dirty="0" err="1"/>
              <a:t>programma</a:t>
            </a:r>
            <a:r>
              <a:rPr lang="en-US" sz="2400" dirty="0"/>
              <a:t> </a:t>
            </a:r>
            <a:r>
              <a:rPr lang="en-US" sz="2400" dirty="0" err="1"/>
              <a:t>tuzilsin</a:t>
            </a:r>
            <a:r>
              <a:rPr lang="en-US" sz="2400" dirty="0"/>
              <a:t>.</a:t>
            </a:r>
            <a:endParaRPr lang="ru-RU" sz="2400" dirty="0"/>
          </a:p>
          <a:p>
            <a:pPr algn="just"/>
            <a:r>
              <a:rPr lang="en-US" sz="2400" b="1" dirty="0" err="1"/>
              <a:t>Integer8</a:t>
            </a:r>
            <a:r>
              <a:rPr lang="en-US" sz="2400" b="1" dirty="0"/>
              <a:t>. </a:t>
            </a:r>
            <a:r>
              <a:rPr lang="en-US" sz="2400" dirty="0" err="1"/>
              <a:t>Ikki</a:t>
            </a:r>
            <a:r>
              <a:rPr lang="en-US" sz="2400" dirty="0"/>
              <a:t> </a:t>
            </a:r>
            <a:r>
              <a:rPr lang="en-US" sz="2400" dirty="0" err="1"/>
              <a:t>xonali</a:t>
            </a:r>
            <a:r>
              <a:rPr lang="en-US" sz="2400" dirty="0"/>
              <a:t> son </a:t>
            </a:r>
            <a:r>
              <a:rPr lang="en-US" sz="2400" dirty="0" err="1"/>
              <a:t>berilgan</a:t>
            </a:r>
            <a:r>
              <a:rPr lang="en-US" sz="2400" dirty="0"/>
              <a:t> </a:t>
            </a:r>
            <a:r>
              <a:rPr lang="en-US" sz="2400" dirty="0" err="1"/>
              <a:t>Uning</a:t>
            </a:r>
            <a:r>
              <a:rPr lang="en-US" sz="2400" dirty="0"/>
              <a:t> </a:t>
            </a:r>
            <a:r>
              <a:rPr lang="en-US" sz="2400" dirty="0" err="1"/>
              <a:t>raqamlari</a:t>
            </a:r>
            <a:r>
              <a:rPr lang="en-US" sz="2400" dirty="0"/>
              <a:t> </a:t>
            </a:r>
            <a:r>
              <a:rPr lang="en-US" sz="2400" dirty="0" err="1"/>
              <a:t>o‘rnini</a:t>
            </a:r>
            <a:r>
              <a:rPr lang="en-US" sz="2400" dirty="0"/>
              <a:t> </a:t>
            </a:r>
            <a:r>
              <a:rPr lang="en-US" sz="2400" dirty="0" err="1"/>
              <a:t>almashtirishdan</a:t>
            </a:r>
            <a:r>
              <a:rPr lang="en-US" sz="2400" dirty="0"/>
              <a:t> </a:t>
            </a:r>
            <a:r>
              <a:rPr lang="en-US" sz="2400" dirty="0" err="1"/>
              <a:t>hosil</a:t>
            </a:r>
            <a:r>
              <a:rPr lang="en-US" sz="2400" dirty="0"/>
              <a:t> </a:t>
            </a:r>
            <a:r>
              <a:rPr lang="en-US" sz="2400" dirty="0" err="1"/>
              <a:t>bo‘lgan</a:t>
            </a:r>
            <a:r>
              <a:rPr lang="en-US" sz="2400" dirty="0"/>
              <a:t> </a:t>
            </a:r>
            <a:r>
              <a:rPr lang="en-US" sz="2400" dirty="0" err="1"/>
              <a:t>sonni</a:t>
            </a:r>
            <a:r>
              <a:rPr lang="en-US" sz="2400" dirty="0"/>
              <a:t> </a:t>
            </a:r>
            <a:r>
              <a:rPr lang="en-US" sz="2400" dirty="0" err="1"/>
              <a:t>aniqlovchi</a:t>
            </a:r>
            <a:r>
              <a:rPr lang="en-US" sz="2400" dirty="0"/>
              <a:t> </a:t>
            </a:r>
            <a:r>
              <a:rPr lang="en-US" sz="2400" dirty="0" err="1"/>
              <a:t>programma</a:t>
            </a:r>
            <a:r>
              <a:rPr lang="en-US" sz="2400" dirty="0"/>
              <a:t> </a:t>
            </a:r>
            <a:r>
              <a:rPr lang="en-US" sz="2400" dirty="0" err="1"/>
              <a:t>tuzilsin</a:t>
            </a:r>
            <a:r>
              <a:rPr lang="en-US" sz="2400" dirty="0"/>
              <a:t>.</a:t>
            </a:r>
            <a:endParaRPr lang="ru-RU" sz="2400" dirty="0"/>
          </a:p>
          <a:p>
            <a:pPr algn="just"/>
            <a:r>
              <a:rPr lang="en-US" sz="2400" b="1" dirty="0" err="1"/>
              <a:t>Integers9</a:t>
            </a:r>
            <a:r>
              <a:rPr lang="en-US" sz="2400" b="1" dirty="0"/>
              <a:t>. </a:t>
            </a:r>
            <a:r>
              <a:rPr lang="en-US" sz="2400" dirty="0" err="1"/>
              <a:t>Uch</a:t>
            </a:r>
            <a:r>
              <a:rPr lang="en-US" sz="2400" dirty="0"/>
              <a:t> </a:t>
            </a:r>
            <a:r>
              <a:rPr lang="en-US" sz="2400" dirty="0" err="1"/>
              <a:t>xonali</a:t>
            </a:r>
            <a:r>
              <a:rPr lang="en-US" sz="2400" dirty="0"/>
              <a:t> son </a:t>
            </a:r>
            <a:r>
              <a:rPr lang="en-US" sz="2400" dirty="0" err="1"/>
              <a:t>berilgan</a:t>
            </a:r>
            <a:r>
              <a:rPr lang="en-US" sz="2400" dirty="0"/>
              <a:t>. </a:t>
            </a:r>
            <a:r>
              <a:rPr lang="en-US" sz="2400" dirty="0" err="1"/>
              <a:t>Uning</a:t>
            </a:r>
            <a:r>
              <a:rPr lang="en-US" sz="2400" dirty="0"/>
              <a:t> </a:t>
            </a:r>
            <a:r>
              <a:rPr lang="en-US" sz="2400" dirty="0" err="1"/>
              <a:t>yuzlar</a:t>
            </a:r>
            <a:r>
              <a:rPr lang="en-US" sz="2400" dirty="0"/>
              <a:t> </a:t>
            </a:r>
            <a:r>
              <a:rPr lang="en-US" sz="2400" dirty="0" err="1"/>
              <a:t>xonasidagi</a:t>
            </a:r>
            <a:r>
              <a:rPr lang="en-US" sz="2400" dirty="0"/>
              <a:t> </a:t>
            </a:r>
            <a:r>
              <a:rPr lang="en-US" sz="2400" dirty="0" err="1"/>
              <a:t>raqamini</a:t>
            </a:r>
            <a:r>
              <a:rPr lang="en-US" sz="2400" dirty="0"/>
              <a:t> </a:t>
            </a:r>
            <a:r>
              <a:rPr lang="en-US" sz="2400" dirty="0" err="1"/>
              <a:t>aniqlovchi</a:t>
            </a:r>
            <a:r>
              <a:rPr lang="en-US" sz="2400" dirty="0"/>
              <a:t> </a:t>
            </a:r>
            <a:r>
              <a:rPr lang="en-US" sz="2400" dirty="0" err="1"/>
              <a:t>programma</a:t>
            </a:r>
            <a:r>
              <a:rPr lang="en-US" sz="2400" dirty="0"/>
              <a:t> </a:t>
            </a:r>
            <a:r>
              <a:rPr lang="en-US" sz="2400" dirty="0" err="1"/>
              <a:t>tuzilsin</a:t>
            </a:r>
            <a:r>
              <a:rPr lang="en-US" sz="2400" dirty="0"/>
              <a:t>.</a:t>
            </a:r>
            <a:endParaRPr lang="ru-RU" sz="2400" dirty="0"/>
          </a:p>
          <a:p>
            <a:pPr algn="just"/>
            <a:r>
              <a:rPr lang="en-US" sz="2400" b="1" dirty="0" err="1"/>
              <a:t>Integer10</a:t>
            </a:r>
            <a:r>
              <a:rPr lang="en-US" sz="2400" b="1" dirty="0"/>
              <a:t>. </a:t>
            </a:r>
            <a:r>
              <a:rPr lang="en-US" sz="2400" dirty="0" err="1"/>
              <a:t>Uch</a:t>
            </a:r>
            <a:r>
              <a:rPr lang="en-US" sz="2400" dirty="0"/>
              <a:t> </a:t>
            </a:r>
            <a:r>
              <a:rPr lang="en-US" sz="2400" dirty="0" err="1"/>
              <a:t>xonali</a:t>
            </a:r>
            <a:r>
              <a:rPr lang="en-US" sz="2400" dirty="0"/>
              <a:t> son </a:t>
            </a:r>
            <a:r>
              <a:rPr lang="en-US" sz="2400" dirty="0" err="1"/>
              <a:t>berilgan</a:t>
            </a:r>
            <a:r>
              <a:rPr lang="en-US" sz="2400" dirty="0"/>
              <a:t> </a:t>
            </a:r>
            <a:r>
              <a:rPr lang="en-US" sz="2400" dirty="0" err="1"/>
              <a:t>Oldin</a:t>
            </a:r>
            <a:r>
              <a:rPr lang="en-US" sz="2400" dirty="0"/>
              <a:t> </a:t>
            </a:r>
            <a:r>
              <a:rPr lang="en-US" sz="2400" dirty="0" err="1"/>
              <a:t>uni</a:t>
            </a:r>
            <a:r>
              <a:rPr lang="en-US" sz="2400" dirty="0"/>
              <a:t> </a:t>
            </a:r>
            <a:r>
              <a:rPr lang="en-US" sz="2400" dirty="0" err="1"/>
              <a:t>birliklar</a:t>
            </a:r>
            <a:r>
              <a:rPr lang="en-US" sz="2400" dirty="0"/>
              <a:t> </a:t>
            </a:r>
            <a:r>
              <a:rPr lang="en-US" sz="2400" dirty="0" err="1"/>
              <a:t>xonasidagi</a:t>
            </a:r>
            <a:r>
              <a:rPr lang="en-US" sz="2400" dirty="0"/>
              <a:t> </a:t>
            </a:r>
            <a:r>
              <a:rPr lang="en-US" sz="2400" dirty="0" err="1"/>
              <a:t>raqamni</a:t>
            </a:r>
            <a:r>
              <a:rPr lang="en-US" sz="2400" dirty="0"/>
              <a:t> </a:t>
            </a:r>
            <a:r>
              <a:rPr lang="en-US" sz="2400" dirty="0" err="1"/>
              <a:t>so‘ng</a:t>
            </a:r>
            <a:r>
              <a:rPr lang="en-US" sz="2400" dirty="0"/>
              <a:t> </a:t>
            </a:r>
            <a:r>
              <a:rPr lang="en-US" sz="2400" dirty="0" err="1"/>
              <a:t>o‘nliklar</a:t>
            </a:r>
            <a:r>
              <a:rPr lang="en-US" sz="2400" dirty="0"/>
              <a:t> </a:t>
            </a:r>
            <a:r>
              <a:rPr lang="en-US" sz="2400" dirty="0" err="1"/>
              <a:t>xonasidagi</a:t>
            </a:r>
            <a:r>
              <a:rPr lang="en-US" sz="2400" dirty="0"/>
              <a:t> </a:t>
            </a:r>
            <a:r>
              <a:rPr lang="en-US" sz="2400" dirty="0" err="1"/>
              <a:t>raqamni</a:t>
            </a:r>
            <a:r>
              <a:rPr lang="en-US" sz="2400" dirty="0"/>
              <a:t> </a:t>
            </a:r>
            <a:r>
              <a:rPr lang="en-US" sz="2400" dirty="0" err="1"/>
              <a:t>chiqaruvchi</a:t>
            </a:r>
            <a:r>
              <a:rPr lang="en-US" sz="2400" dirty="0"/>
              <a:t> </a:t>
            </a:r>
            <a:r>
              <a:rPr lang="en-US" sz="2400" dirty="0" err="1"/>
              <a:t>programma</a:t>
            </a:r>
            <a:r>
              <a:rPr lang="en-US" sz="2400" dirty="0"/>
              <a:t> </a:t>
            </a:r>
            <a:r>
              <a:rPr lang="en-US" sz="2400" dirty="0" err="1"/>
              <a:t>tuzilsin</a:t>
            </a:r>
            <a:r>
              <a:rPr lang="en-US" sz="2400" dirty="0"/>
              <a:t>.</a:t>
            </a:r>
            <a:endParaRPr lang="ru-RU" sz="2400" dirty="0"/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8944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FF306F8-59B5-4FA9-A4F0-A34BBCCA0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320" y="1543940"/>
            <a:ext cx="2110974" cy="481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Thank you. </a:t>
            </a:r>
            <a:endParaRPr lang="ru-RU" sz="20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9C00BEB-75DB-41F3-B25D-1A36E7011166}"/>
              </a:ext>
            </a:extLst>
          </p:cNvPr>
          <p:cNvSpPr/>
          <p:nvPr/>
        </p:nvSpPr>
        <p:spPr>
          <a:xfrm>
            <a:off x="4418176" y="2415392"/>
            <a:ext cx="4039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See you next lesson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8864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FF0E0-BD73-4870-A380-6D2372B4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551" y="694540"/>
            <a:ext cx="5213724" cy="63627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Arifmetik</a:t>
            </a:r>
            <a:r>
              <a:rPr lang="en-US" b="1" dirty="0"/>
              <a:t> </a:t>
            </a:r>
            <a:r>
              <a:rPr lang="en-US" b="1" dirty="0" err="1"/>
              <a:t>operatorlar</a:t>
            </a:r>
            <a:r>
              <a:rPr lang="uz-Cyrl-UZ" b="1" dirty="0"/>
              <a:t>.</a:t>
            </a:r>
            <a:r>
              <a:rPr lang="en-US" b="1" dirty="0"/>
              <a:t> 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A06AECF-54A0-42E4-B9E7-808871C528F0}"/>
              </a:ext>
            </a:extLst>
          </p:cNvPr>
          <p:cNvSpPr/>
          <p:nvPr/>
        </p:nvSpPr>
        <p:spPr>
          <a:xfrm>
            <a:off x="1721708" y="1674471"/>
            <a:ext cx="9860692" cy="39095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270510" marR="539115">
              <a:lnSpc>
                <a:spcPct val="150000"/>
              </a:lnSpc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Qo‘shish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(+):   	    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print(6 + 2)   # 8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539115">
              <a:lnSpc>
                <a:spcPct val="150000"/>
              </a:lnSpc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Ayirish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(-): 		   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print(6 - 2)   # 4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539115">
              <a:lnSpc>
                <a:spcPct val="150000"/>
              </a:lnSpc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Ko‘paytirish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(*):	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print(6 * 2)   # 12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539115">
              <a:lnSpc>
                <a:spcPct val="150000"/>
              </a:lnSpc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Bo‘linish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(/):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print(6/2)   # 3.0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539115">
              <a:lnSpc>
                <a:spcPct val="150000"/>
              </a:lnSpc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Bo‘lib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butunni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olish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(//):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print(7 // 2)  # 3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539115">
              <a:lnSpc>
                <a:spcPct val="150000"/>
              </a:lnSpc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Darajaga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oshirish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(**):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print(6 ** 2)  # 6</a:t>
            </a:r>
            <a:r>
              <a:rPr lang="en-US" sz="2400" baseline="300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natija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36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539115">
              <a:lnSpc>
                <a:spcPct val="150000"/>
              </a:lnSpc>
              <a:spcAft>
                <a:spcPts val="0"/>
              </a:spcAft>
            </a:pP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Bo‘lib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qoldig‘ini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olish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(%):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print(7 % 2) # 1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37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AB48CD-C4AA-4252-ABC6-F334B3F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989" y="434639"/>
            <a:ext cx="9634623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Arifmetik</a:t>
            </a:r>
            <a:r>
              <a:rPr lang="en-US" b="1" dirty="0"/>
              <a:t> </a:t>
            </a:r>
            <a:r>
              <a:rPr lang="en-US" b="1" dirty="0" err="1"/>
              <a:t>amallarning</a:t>
            </a:r>
            <a:r>
              <a:rPr lang="en-US" b="1" dirty="0"/>
              <a:t> </a:t>
            </a:r>
            <a:r>
              <a:rPr lang="en-US" b="1" dirty="0" err="1"/>
              <a:t>tenglik</a:t>
            </a:r>
            <a:r>
              <a:rPr lang="en-US" b="1" dirty="0"/>
              <a:t> </a:t>
            </a:r>
            <a:r>
              <a:rPr lang="en-US" b="1" dirty="0" err="1"/>
              <a:t>belgisi</a:t>
            </a:r>
            <a:r>
              <a:rPr lang="en-US" b="1" dirty="0"/>
              <a:t> </a:t>
            </a:r>
            <a:r>
              <a:rPr lang="en-US" b="1" dirty="0" err="1"/>
              <a:t>bilan</a:t>
            </a:r>
            <a:r>
              <a:rPr lang="en-US" b="1" dirty="0"/>
              <a:t> </a:t>
            </a:r>
            <a:r>
              <a:rPr lang="en-US" b="1" dirty="0" err="1"/>
              <a:t>ishlatilishi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8A0842F-0414-4B04-9BCB-7DA5BBC25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81061"/>
              </p:ext>
            </p:extLst>
          </p:nvPr>
        </p:nvGraphicFramePr>
        <p:xfrm>
          <a:off x="1688482" y="1793029"/>
          <a:ext cx="8641767" cy="4367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0383">
                  <a:extLst>
                    <a:ext uri="{9D8B030D-6E8A-4147-A177-3AD203B41FA5}">
                      <a16:colId xmlns:a16="http://schemas.microsoft.com/office/drawing/2014/main" val="3332125822"/>
                    </a:ext>
                  </a:extLst>
                </a:gridCol>
                <a:gridCol w="7751384">
                  <a:extLst>
                    <a:ext uri="{9D8B030D-6E8A-4147-A177-3AD203B41FA5}">
                      <a16:colId xmlns:a16="http://schemas.microsoft.com/office/drawing/2014/main" val="1966772518"/>
                    </a:ext>
                  </a:extLst>
                </a:gridCol>
              </a:tblGrid>
              <a:tr h="6133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AMAL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Vazofasi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611627"/>
                  </a:ext>
                </a:extLst>
              </a:tr>
              <a:tr h="3423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+=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Qo‘shishdan hosil bo‘lgan natijani o‘zlashtirish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0446649"/>
                  </a:ext>
                </a:extLst>
              </a:tr>
              <a:tr h="3423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-=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Ayirishdan hosil bo‘lgan natijani o‘zlashtirish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7105509"/>
                  </a:ext>
                </a:extLst>
              </a:tr>
              <a:tr h="3423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*=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Ko‘paytirishdan hosil bo‘lgan natijani o‘zlashtirish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7495469"/>
                  </a:ext>
                </a:extLst>
              </a:tr>
              <a:tr h="3423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/=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Bo‘linishdan hosil bo‘lgan natijani o‘zlashtirish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3319636"/>
                  </a:ext>
                </a:extLst>
              </a:tr>
              <a:tr h="7157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//=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Bo‘lib butunni olishdan hosil bo‘lgan natijani o‘zlashtirish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0091794"/>
                  </a:ext>
                </a:extLst>
              </a:tr>
              <a:tr h="7157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**=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Raqam </a:t>
                      </a:r>
                      <a:r>
                        <a:rPr lang="en-US" sz="2000" dirty="0" err="1">
                          <a:effectLst/>
                        </a:rPr>
                        <a:t>darajaga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oshirishdan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hosil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bo‘lgan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natijani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o‘zlashtirish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4094195"/>
                  </a:ext>
                </a:extLst>
              </a:tr>
              <a:tr h="7157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%=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Bo‘lib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qoldig‘ini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oshishdan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hosil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bo‘lgan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natijani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o‘zlashtirish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481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13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D617C33-A096-4323-BFB7-F86D63B80E25}"/>
              </a:ext>
            </a:extLst>
          </p:cNvPr>
          <p:cNvSpPr/>
          <p:nvPr/>
        </p:nvSpPr>
        <p:spPr>
          <a:xfrm>
            <a:off x="1878227" y="61429"/>
            <a:ext cx="8435546" cy="655564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indent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 = 10</a:t>
            </a:r>
          </a:p>
          <a:p>
            <a:pPr indent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 += 5</a:t>
            </a:r>
          </a:p>
          <a:p>
            <a:pPr indent="540385"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(raqam)  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10 + 5 = 15</a:t>
            </a:r>
          </a:p>
          <a:p>
            <a:pPr indent="540385"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indent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 -= 3</a:t>
            </a:r>
          </a:p>
          <a:p>
            <a:pPr indent="540385"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(raqam)  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15 - 3 = 12</a:t>
            </a:r>
          </a:p>
          <a:p>
            <a:pPr indent="540385"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indent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 *= 4</a:t>
            </a:r>
          </a:p>
          <a:p>
            <a:pPr indent="540385"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(raqam)  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12 * 4 = 48</a:t>
            </a:r>
          </a:p>
          <a:p>
            <a:pPr indent="540385"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indent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 /= 2</a:t>
            </a:r>
          </a:p>
          <a:p>
            <a:pPr indent="540385"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(raqam)  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48 / 2 = 24.0</a:t>
            </a:r>
          </a:p>
          <a:p>
            <a:pPr indent="540385"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indent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 //= 5</a:t>
            </a:r>
          </a:p>
          <a:p>
            <a:pPr indent="540385"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(raqam)  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24 // 5 = 4</a:t>
            </a:r>
          </a:p>
          <a:p>
            <a:pPr indent="540385"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indent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 **= 3</a:t>
            </a:r>
          </a:p>
          <a:p>
            <a:pPr indent="540385"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(raqam)  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4 ** 3 = 64</a:t>
            </a:r>
          </a:p>
          <a:p>
            <a:pPr indent="540385"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indent="540385"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raqam %= 6</a:t>
            </a:r>
          </a:p>
          <a:p>
            <a:pPr indent="540385"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(raqam)  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64 % 6 = 4</a:t>
            </a:r>
          </a:p>
        </p:txBody>
      </p:sp>
    </p:spTree>
    <p:extLst>
      <p:ext uri="{BB962C8B-B14F-4D97-AF65-F5344CB8AC3E}">
        <p14:creationId xmlns:p14="http://schemas.microsoft.com/office/powerpoint/2010/main" val="203001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B5B7F-AC15-46E2-959E-ECF3ADB2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476" y="640995"/>
            <a:ext cx="8911687" cy="611566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Sonlar</a:t>
            </a:r>
            <a:r>
              <a:rPr lang="en-US" b="1" dirty="0"/>
              <a:t> </a:t>
            </a:r>
            <a:r>
              <a:rPr lang="en-US" b="1" dirty="0" err="1"/>
              <a:t>bilan</a:t>
            </a:r>
            <a:r>
              <a:rPr lang="en-US" b="1" dirty="0"/>
              <a:t> </a:t>
            </a:r>
            <a:r>
              <a:rPr lang="en-US" b="1" dirty="0" err="1"/>
              <a:t>ishlash</a:t>
            </a:r>
            <a:r>
              <a:rPr lang="en-US" b="1" dirty="0"/>
              <a:t>. </a:t>
            </a:r>
            <a:r>
              <a:rPr lang="en-US" b="1" dirty="0" err="1"/>
              <a:t>O’zgaruvchilar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D01CB71-996E-4F4C-BFD9-A1898730A159}"/>
              </a:ext>
            </a:extLst>
          </p:cNvPr>
          <p:cNvSpPr/>
          <p:nvPr/>
        </p:nvSpPr>
        <p:spPr>
          <a:xfrm>
            <a:off x="1285102" y="1524170"/>
            <a:ext cx="97560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O‘zgaruvchilar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qiymatlarni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saqlash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mo‘ljallangan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dastur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elementi</a:t>
            </a:r>
            <a:endParaRPr lang="ru-RU" sz="2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3E01F5D-0778-4D6A-BE12-71C8290F446B}"/>
              </a:ext>
            </a:extLst>
          </p:cNvPr>
          <p:cNvSpPr/>
          <p:nvPr/>
        </p:nvSpPr>
        <p:spPr>
          <a:xfrm>
            <a:off x="4589415" y="2511166"/>
            <a:ext cx="46121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O‘zgaruvchilarni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e’lon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qilish</a:t>
            </a:r>
            <a:endParaRPr lang="ru-RU" sz="2800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A45D529-B913-48A1-B347-66976317E9C7}"/>
              </a:ext>
            </a:extLst>
          </p:cNvPr>
          <p:cNvSpPr/>
          <p:nvPr/>
        </p:nvSpPr>
        <p:spPr>
          <a:xfrm>
            <a:off x="3698789" y="3351050"/>
            <a:ext cx="3947876" cy="472565"/>
          </a:xfrm>
          <a:prstGeom prst="rect">
            <a:avLst/>
          </a:prstGeom>
          <a:solidFill>
            <a:srgbClr val="92D05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foydalanuvchi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"Tomson"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2FD3664-67BD-4B11-AB5F-9B40D4F01E01}"/>
              </a:ext>
            </a:extLst>
          </p:cNvPr>
          <p:cNvSpPr/>
          <p:nvPr/>
        </p:nvSpPr>
        <p:spPr>
          <a:xfrm>
            <a:off x="1376026" y="436947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Camel case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DA8A18B-C624-461E-B9A9-F7E3E1BC854F}"/>
              </a:ext>
            </a:extLst>
          </p:cNvPr>
          <p:cNvSpPr/>
          <p:nvPr/>
        </p:nvSpPr>
        <p:spPr>
          <a:xfrm>
            <a:off x="941221" y="4767881"/>
            <a:ext cx="3258584" cy="47256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"Tomson"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914E88D-F172-4AF4-B9CB-B3C02FA3E869}"/>
              </a:ext>
            </a:extLst>
          </p:cNvPr>
          <p:cNvSpPr/>
          <p:nvPr/>
        </p:nvSpPr>
        <p:spPr>
          <a:xfrm>
            <a:off x="6849582" y="4422138"/>
            <a:ext cx="225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Underscore notation 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8E5B947-FEB4-49BC-9B62-92185D8986AC}"/>
              </a:ext>
            </a:extLst>
          </p:cNvPr>
          <p:cNvSpPr/>
          <p:nvPr/>
        </p:nvSpPr>
        <p:spPr>
          <a:xfrm>
            <a:off x="6208517" y="4738802"/>
            <a:ext cx="3396443" cy="47256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indent="450215"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user_name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"Tomson"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4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9A193-BADC-49D6-8C58-D7823147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6876"/>
            <a:ext cx="8911687" cy="6198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/>
              <a:t>Ma’lumotlar</a:t>
            </a:r>
            <a:r>
              <a:rPr lang="en-US" b="1" dirty="0"/>
              <a:t> </a:t>
            </a:r>
            <a:r>
              <a:rPr lang="en-US" b="1" dirty="0" err="1"/>
              <a:t>turlari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8A0477-9C8F-4E13-9DE3-865A818435E4}"/>
              </a:ext>
            </a:extLst>
          </p:cNvPr>
          <p:cNvSpPr/>
          <p:nvPr/>
        </p:nvSpPr>
        <p:spPr>
          <a:xfrm>
            <a:off x="1836411" y="1256680"/>
            <a:ext cx="3272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 …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F4C256-16AC-48A6-AAD2-4FA65016FBFF}"/>
              </a:ext>
            </a:extLst>
          </p:cNvPr>
          <p:cNvSpPr/>
          <p:nvPr/>
        </p:nvSpPr>
        <p:spPr>
          <a:xfrm>
            <a:off x="914400" y="187648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bool (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Mantiqiy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qiymatlar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bool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turli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o‘zgaruvchilar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ikkita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mantiqiy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qiymatni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qabul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qiladi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True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rost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1)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False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yolg‘on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yoki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0). 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64AD15B-CF8A-4736-B997-BD17B32A54E2}"/>
              </a:ext>
            </a:extLst>
          </p:cNvPr>
          <p:cNvSpPr/>
          <p:nvPr/>
        </p:nvSpPr>
        <p:spPr>
          <a:xfrm>
            <a:off x="7257765" y="1978948"/>
            <a:ext cx="4358502" cy="7184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isMarried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False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isMarried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     # 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</a:rPr>
              <a:t>False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7F1174-88A9-4936-A17D-BD97893F57D5}"/>
              </a:ext>
            </a:extLst>
          </p:cNvPr>
          <p:cNvSpPr/>
          <p:nvPr/>
        </p:nvSpPr>
        <p:spPr>
          <a:xfrm>
            <a:off x="914400" y="29681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 (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Butun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sonlar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minus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cheksizlikdan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plus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cheksizlikkacha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bo‘lgan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barcha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butun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sonlar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to‘plamiga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tushuvchi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sonni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qabul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qiladi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BB4FFC-2240-4E46-AA23-0FD9F980AE8E}"/>
              </a:ext>
            </a:extLst>
          </p:cNvPr>
          <p:cNvSpPr/>
          <p:nvPr/>
        </p:nvSpPr>
        <p:spPr>
          <a:xfrm>
            <a:off x="7257765" y="2977549"/>
            <a:ext cx="435850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age = 21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Yosh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:", age)#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Yosh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21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0E723FD-B8A5-4EC2-BE1E-C4066C706EF0}"/>
              </a:ext>
            </a:extLst>
          </p:cNvPr>
          <p:cNvSpPr/>
          <p:nvPr/>
        </p:nvSpPr>
        <p:spPr>
          <a:xfrm>
            <a:off x="855133" y="41641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float (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Kasr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sonlar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float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turi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vergulli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sonini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ifodalaydi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haqiqiy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sonlar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to‘pamiga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kiruvchi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biror-bir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sonni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qabul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qiladi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8B4AA26-E5FA-4336-AB57-E72BF02FED7E}"/>
              </a:ext>
            </a:extLst>
          </p:cNvPr>
          <p:cNvSpPr/>
          <p:nvPr/>
        </p:nvSpPr>
        <p:spPr>
          <a:xfrm>
            <a:off x="7257765" y="4091776"/>
            <a:ext cx="435850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vazn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= 68.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vazn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    # 68.0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B96537-C25E-44F0-8673-A839B2A99ACF}"/>
              </a:ext>
            </a:extLst>
          </p:cNvPr>
          <p:cNvSpPr/>
          <p:nvPr/>
        </p:nvSpPr>
        <p:spPr>
          <a:xfrm>
            <a:off x="855133" y="5257535"/>
            <a:ext cx="4149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 (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satrli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tip).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turi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satrlarni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ifodalaydi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03A6793-F04B-46F4-8B5E-36B28A5F64FD}"/>
              </a:ext>
            </a:extLst>
          </p:cNvPr>
          <p:cNvSpPr/>
          <p:nvPr/>
        </p:nvSpPr>
        <p:spPr>
          <a:xfrm>
            <a:off x="7222549" y="5052863"/>
            <a:ext cx="442893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hi = "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Salom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dunyo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!"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print (hi )   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Salom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dunyo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8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E4895-DCE6-4587-86F6-3D8CFD7F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946" y="603925"/>
            <a:ext cx="8911687" cy="685706"/>
          </a:xfrm>
        </p:spPr>
        <p:txBody>
          <a:bodyPr/>
          <a:lstStyle/>
          <a:p>
            <a:r>
              <a:rPr lang="en-US" b="1" dirty="0"/>
              <a:t>Bool </a:t>
            </a:r>
            <a:r>
              <a:rPr lang="en-US" b="1" dirty="0" err="1"/>
              <a:t>tipli</a:t>
            </a:r>
            <a:r>
              <a:rPr lang="en-US" b="1" dirty="0"/>
              <a:t> </a:t>
            </a:r>
            <a:r>
              <a:rPr lang="en-US" b="1" dirty="0" err="1"/>
              <a:t>ma’lumotlar</a:t>
            </a:r>
            <a:r>
              <a:rPr lang="en-US" b="1" dirty="0"/>
              <a:t> </a:t>
            </a:r>
            <a:r>
              <a:rPr lang="en-US" b="1" dirty="0" err="1"/>
              <a:t>bilan</a:t>
            </a:r>
            <a:r>
              <a:rPr lang="en-US" b="1" dirty="0"/>
              <a:t> </a:t>
            </a:r>
            <a:r>
              <a:rPr lang="en-US" b="1" dirty="0" err="1"/>
              <a:t>ishlash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005BFD6-9BE4-44D7-A343-0E6715964562}"/>
              </a:ext>
            </a:extLst>
          </p:cNvPr>
          <p:cNvSpPr/>
          <p:nvPr/>
        </p:nvSpPr>
        <p:spPr>
          <a:xfrm>
            <a:off x="8963497" y="1241436"/>
            <a:ext cx="1212704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rost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7FD3F3D-FED0-4CD0-9C13-F850E833E812}"/>
              </a:ext>
            </a:extLst>
          </p:cNvPr>
          <p:cNvSpPr/>
          <p:nvPr/>
        </p:nvSpPr>
        <p:spPr>
          <a:xfrm>
            <a:off x="10242104" y="1434616"/>
            <a:ext cx="1685077" cy="3693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False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yolg‘on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B7E8977-24A5-4C5A-8CEB-502B21D6B0A7}"/>
              </a:ext>
            </a:extLst>
          </p:cNvPr>
          <p:cNvSpPr/>
          <p:nvPr/>
        </p:nvSpPr>
        <p:spPr>
          <a:xfrm>
            <a:off x="3660899" y="1619282"/>
            <a:ext cx="46185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Solishtirish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operatorlari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3200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67492A7-668F-49FA-A7DF-1C33393BB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36562"/>
              </p:ext>
            </p:extLst>
          </p:nvPr>
        </p:nvGraphicFramePr>
        <p:xfrm>
          <a:off x="1153688" y="2146180"/>
          <a:ext cx="8911688" cy="4107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0939">
                  <a:extLst>
                    <a:ext uri="{9D8B030D-6E8A-4147-A177-3AD203B41FA5}">
                      <a16:colId xmlns:a16="http://schemas.microsoft.com/office/drawing/2014/main" val="170992766"/>
                    </a:ext>
                  </a:extLst>
                </a:gridCol>
                <a:gridCol w="7300749">
                  <a:extLst>
                    <a:ext uri="{9D8B030D-6E8A-4147-A177-3AD203B41FA5}">
                      <a16:colId xmlns:a16="http://schemas.microsoft.com/office/drawing/2014/main" val="652129257"/>
                    </a:ext>
                  </a:extLst>
                </a:gridCol>
              </a:tblGrid>
              <a:tr h="4250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Shakli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26" marR="5752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Vazifasi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26" marR="57526" marT="0" marB="0" anchor="ctr"/>
                </a:tc>
                <a:extLst>
                  <a:ext uri="{0D108BD9-81ED-4DB2-BD59-A6C34878D82A}">
                    <a16:rowId xmlns:a16="http://schemas.microsoft.com/office/drawing/2014/main" val="2490339835"/>
                  </a:ext>
                </a:extLst>
              </a:tr>
              <a:tr h="5768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26" marR="5752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Ikkala operand teng bo‘lsa, True qiymatini qaytaradi. Aks holda False qaytaradi.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26" marR="57526" marT="0" marB="0" anchor="ctr"/>
                </a:tc>
                <a:extLst>
                  <a:ext uri="{0D108BD9-81ED-4DB2-BD59-A6C34878D82A}">
                    <a16:rowId xmlns:a16="http://schemas.microsoft.com/office/drawing/2014/main" val="1740923301"/>
                  </a:ext>
                </a:extLst>
              </a:tr>
              <a:tr h="5768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26" marR="5752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Ikkala operand teng bo‘lmasa, True qiymatini qaytaradi. Aks holda False qaytaradi.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26" marR="57526" marT="0" marB="0" anchor="ctr"/>
                </a:tc>
                <a:extLst>
                  <a:ext uri="{0D108BD9-81ED-4DB2-BD59-A6C34878D82A}">
                    <a16:rowId xmlns:a16="http://schemas.microsoft.com/office/drawing/2014/main" val="2234882376"/>
                  </a:ext>
                </a:extLst>
              </a:tr>
              <a:tr h="5768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(katta)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26" marR="5752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Agar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birinchi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operand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ikkinchisidan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katta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bo‘lsa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True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qiymatini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qaytaradi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26" marR="57526" marT="0" marB="0" anchor="ctr"/>
                </a:tc>
                <a:extLst>
                  <a:ext uri="{0D108BD9-81ED-4DB2-BD59-A6C34878D82A}">
                    <a16:rowId xmlns:a16="http://schemas.microsoft.com/office/drawing/2014/main" val="558469018"/>
                  </a:ext>
                </a:extLst>
              </a:tr>
              <a:tr h="5768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(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kichik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26" marR="5752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Agar birinchi operand ikkinchidan kichik bo‘lsa, True qiymatini qaytaradi.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26" marR="57526" marT="0" marB="0" anchor="ctr"/>
                </a:tc>
                <a:extLst>
                  <a:ext uri="{0D108BD9-81ED-4DB2-BD59-A6C34878D82A}">
                    <a16:rowId xmlns:a16="http://schemas.microsoft.com/office/drawing/2014/main" val="2448532188"/>
                  </a:ext>
                </a:extLst>
              </a:tr>
              <a:tr h="5768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 (katta yoki teng)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26" marR="5752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Birinchi operand ikkinchidan katta yoki teng bo‘lsa, True qiymatini qaytaradi.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26" marR="57526" marT="0" marB="0" anchor="ctr"/>
                </a:tc>
                <a:extLst>
                  <a:ext uri="{0D108BD9-81ED-4DB2-BD59-A6C34878D82A}">
                    <a16:rowId xmlns:a16="http://schemas.microsoft.com/office/drawing/2014/main" val="933842076"/>
                  </a:ext>
                </a:extLst>
              </a:tr>
              <a:tr h="5768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 (kichik yoki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26" marR="5752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Birinchi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operand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ikkinchidan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kichik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yoki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bo‘lsa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True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qiymatini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qaytaradi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26" marR="57526" marT="0" marB="0" anchor="ctr"/>
                </a:tc>
                <a:extLst>
                  <a:ext uri="{0D108BD9-81ED-4DB2-BD59-A6C34878D82A}">
                    <a16:rowId xmlns:a16="http://schemas.microsoft.com/office/drawing/2014/main" val="1757494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76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236DD30-E432-4E30-B0B2-F47170C1EC4A}"/>
              </a:ext>
            </a:extLst>
          </p:cNvPr>
          <p:cNvSpPr/>
          <p:nvPr/>
        </p:nvSpPr>
        <p:spPr>
          <a:xfrm>
            <a:off x="1787611" y="1965112"/>
            <a:ext cx="8616778" cy="3284810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indent="540385"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a = 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b = 9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>
              <a:lnSpc>
                <a:spcPct val="150000"/>
              </a:lnSpc>
              <a:spcAft>
                <a:spcPts val="0"/>
              </a:spcAft>
            </a:pP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res = 6 == 9  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#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natijani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o‘zgaruvchiga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yuklash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Calibri" panose="020F0502020204030204" pitchFamily="34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(res)  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# False 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Calibri" panose="020F0502020204030204" pitchFamily="34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(a &gt; b)  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# False 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Calibri" panose="020F0502020204030204" pitchFamily="34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(a != b) 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 # True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>
              <a:lnSpc>
                <a:spcPct val="150000"/>
              </a:lnSpc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ea typeface="Calibri" panose="020F0502020204030204" pitchFamily="34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ea typeface="Calibri" panose="020F0502020204030204" pitchFamily="34" charset="0"/>
              </a:rPr>
              <a:t>(a &lt; b)  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# True</a:t>
            </a:r>
            <a:endParaRPr lang="ru-RU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00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D5F82-FADE-4FB3-8FCE-A90F8490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198" y="679528"/>
            <a:ext cx="8911687" cy="770581"/>
          </a:xfrm>
        </p:spPr>
        <p:txBody>
          <a:bodyPr/>
          <a:lstStyle/>
          <a:p>
            <a:r>
              <a:rPr lang="en-US" dirty="0" err="1"/>
              <a:t>Masalalar</a:t>
            </a:r>
            <a:r>
              <a:rPr lang="en-US" dirty="0"/>
              <a:t>: </a:t>
            </a:r>
            <a:r>
              <a:rPr lang="en-US" dirty="0" err="1"/>
              <a:t>namunasi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6C97653-FBD8-4450-BA24-15B384C6A28B}"/>
              </a:ext>
            </a:extLst>
          </p:cNvPr>
          <p:cNvSpPr/>
          <p:nvPr/>
        </p:nvSpPr>
        <p:spPr>
          <a:xfrm>
            <a:off x="960581" y="1683604"/>
            <a:ext cx="10658763" cy="83099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Faylning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hajmi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baytlarda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berilgan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Bo‘lib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butunni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olish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operatsiyasidan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foydalanib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fayl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hajmining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to‘liq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kilobaytlarda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ifodalovchi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programma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tuzilsin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. (1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Kb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=1024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bayt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D60C411-D6B4-4DE9-92A1-C2BA34444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581" y="2902544"/>
            <a:ext cx="755734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f_hajmi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input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"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faylning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hajmini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kiriting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: 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f_hajmi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f_hajmi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f_h_KB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f_hajmi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//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1024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</a:br>
            <a:r>
              <a:rPr lang="ru-RU" altLang="ru-RU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print</a:t>
            </a:r>
            <a:r>
              <a:rPr lang="ru-RU" altLang="ru-RU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ru-RU" altLang="ru-RU" b="1" dirty="0">
                <a:solidFill>
                  <a:srgbClr val="008000"/>
                </a:solidFill>
                <a:latin typeface="Lucida Console" panose="020B0609040504020204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Faylning</a:t>
            </a:r>
            <a:r>
              <a:rPr lang="ru-RU" altLang="ru-RU" b="1" dirty="0">
                <a:solidFill>
                  <a:srgbClr val="008000"/>
                </a:solidFill>
                <a:latin typeface="Lucida Console" panose="020B0609040504020204" pitchFamily="49" charset="0"/>
              </a:rPr>
              <a:t> </a:t>
            </a:r>
            <a:r>
              <a:rPr lang="ru-RU" altLang="ru-RU" b="1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hajmi</a:t>
            </a:r>
            <a:r>
              <a:rPr lang="ru-RU" altLang="ru-RU" b="1" dirty="0">
                <a:solidFill>
                  <a:srgbClr val="008000"/>
                </a:solidFill>
                <a:latin typeface="Lucida Console" panose="020B0609040504020204" pitchFamily="49" charset="0"/>
              </a:rPr>
              <a:t> </a:t>
            </a:r>
            <a:r>
              <a:rPr lang="ru-RU" altLang="ru-RU" b="1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KB</a:t>
            </a:r>
            <a:r>
              <a:rPr lang="ru-RU" altLang="ru-RU" b="1" dirty="0">
                <a:solidFill>
                  <a:srgbClr val="008000"/>
                </a:solidFill>
                <a:latin typeface="Lucida Console" panose="020B0609040504020204" pitchFamily="49" charset="0"/>
              </a:rPr>
              <a:t> </a:t>
            </a:r>
            <a:r>
              <a:rPr lang="ru-RU" altLang="ru-RU" b="1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larda</a:t>
            </a:r>
            <a:r>
              <a:rPr lang="ru-RU" altLang="ru-RU" b="1" dirty="0">
                <a:solidFill>
                  <a:srgbClr val="008000"/>
                </a:solidFill>
                <a:latin typeface="Lucida Console" panose="020B0609040504020204" pitchFamily="49" charset="0"/>
              </a:rPr>
              <a:t>:"</a:t>
            </a:r>
            <a:r>
              <a:rPr lang="ru-RU" altLang="ru-RU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ru-RU" altLang="ru-RU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f_h_KB</a:t>
            </a:r>
            <a:r>
              <a:rPr lang="ru-RU" altLang="ru-RU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ru-RU" altLang="ru-RU" b="1" dirty="0">
                <a:solidFill>
                  <a:srgbClr val="008000"/>
                </a:solidFill>
                <a:latin typeface="Lucida Console" panose="020B0609040504020204" pitchFamily="49" charset="0"/>
              </a:rPr>
              <a:t>"</a:t>
            </a:r>
            <a:r>
              <a:rPr lang="ru-RU" altLang="ru-RU" b="1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ga</a:t>
            </a:r>
            <a:r>
              <a:rPr lang="ru-RU" altLang="ru-RU" b="1" dirty="0">
                <a:solidFill>
                  <a:srgbClr val="008000"/>
                </a:solidFill>
                <a:latin typeface="Lucida Console" panose="020B0609040504020204" pitchFamily="49" charset="0"/>
              </a:rPr>
              <a:t> </a:t>
            </a:r>
            <a:r>
              <a:rPr lang="ru-RU" altLang="ru-RU" b="1" dirty="0" err="1">
                <a:solidFill>
                  <a:srgbClr val="008000"/>
                </a:solidFill>
                <a:latin typeface="Lucida Console" panose="020B0609040504020204" pitchFamily="49" charset="0"/>
              </a:rPr>
              <a:t>teng</a:t>
            </a:r>
            <a:r>
              <a:rPr lang="ru-RU" altLang="ru-RU" b="1" dirty="0">
                <a:solidFill>
                  <a:srgbClr val="008000"/>
                </a:solidFill>
                <a:latin typeface="Lucida Console" panose="020B06090405040202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518B187-5BA8-45FD-8F8C-D7C23B749B40}"/>
              </a:ext>
            </a:extLst>
          </p:cNvPr>
          <p:cNvSpPr/>
          <p:nvPr/>
        </p:nvSpPr>
        <p:spPr>
          <a:xfrm>
            <a:off x="1900198" y="5321813"/>
            <a:ext cx="6096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r>
              <a:rPr lang="en-US" dirty="0" err="1"/>
              <a:t>faylning</a:t>
            </a:r>
            <a:r>
              <a:rPr lang="en-US" dirty="0"/>
              <a:t> </a:t>
            </a:r>
            <a:r>
              <a:rPr lang="en-US" dirty="0" err="1"/>
              <a:t>hajmini</a:t>
            </a:r>
            <a:r>
              <a:rPr lang="en-US" dirty="0"/>
              <a:t> </a:t>
            </a:r>
            <a:r>
              <a:rPr lang="en-US" dirty="0" err="1"/>
              <a:t>kiriting</a:t>
            </a:r>
            <a:r>
              <a:rPr lang="en-US" dirty="0"/>
              <a:t>: 12563</a:t>
            </a:r>
          </a:p>
          <a:p>
            <a:r>
              <a:rPr lang="en-US" dirty="0" err="1"/>
              <a:t>Faylning</a:t>
            </a:r>
            <a:r>
              <a:rPr lang="en-US" dirty="0"/>
              <a:t> </a:t>
            </a:r>
            <a:r>
              <a:rPr lang="en-US" dirty="0" err="1"/>
              <a:t>hajmi</a:t>
            </a:r>
            <a:r>
              <a:rPr lang="en-US" dirty="0"/>
              <a:t> KB </a:t>
            </a:r>
            <a:r>
              <a:rPr lang="en-US" dirty="0" err="1"/>
              <a:t>larda</a:t>
            </a:r>
            <a:r>
              <a:rPr lang="en-US" dirty="0"/>
              <a:t>: 12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teng</a:t>
            </a:r>
            <a:endParaRPr lang="ru-R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5FA266-639B-4195-B625-7764446EE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66395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75</TotalTime>
  <Words>884</Words>
  <Application>Microsoft Office PowerPoint</Application>
  <PresentationFormat>Широкоэкранный</PresentationFormat>
  <Paragraphs>111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Century Gothic</vt:lpstr>
      <vt:lpstr>Consolas</vt:lpstr>
      <vt:lpstr>Courier New</vt:lpstr>
      <vt:lpstr>Lucida Console</vt:lpstr>
      <vt:lpstr>Times New Roman</vt:lpstr>
      <vt:lpstr>Wingdings 3</vt:lpstr>
      <vt:lpstr>Легкий дым</vt:lpstr>
      <vt:lpstr>2-mashg‘ulot. Pythonda arifmetik operatorlar.</vt:lpstr>
      <vt:lpstr>Arifmetik operatorlar. </vt:lpstr>
      <vt:lpstr>Arifmetik amallarning tenglik belgisi bilan ishlatilishi </vt:lpstr>
      <vt:lpstr>Презентация PowerPoint</vt:lpstr>
      <vt:lpstr>Sonlar bilan ishlash. O’zgaruvchilar</vt:lpstr>
      <vt:lpstr>Ma’lumotlar turlari</vt:lpstr>
      <vt:lpstr>Bool tipli ma’lumotlar bilan ishlash</vt:lpstr>
      <vt:lpstr>Презентация PowerPoint</vt:lpstr>
      <vt:lpstr>Masalalar: namunasi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2-mashg‘ulot. Pythonda arifmetik operatorlar.</dc:title>
  <dc:creator>IT</dc:creator>
  <cp:lastModifiedBy>Sapayev Shavkat</cp:lastModifiedBy>
  <cp:revision>31</cp:revision>
  <dcterms:created xsi:type="dcterms:W3CDTF">2024-09-05T11:17:45Z</dcterms:created>
  <dcterms:modified xsi:type="dcterms:W3CDTF">2024-09-05T11:31:51Z</dcterms:modified>
</cp:coreProperties>
</file>