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27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DB45"/>
    <a:srgbClr val="967C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B3A5-61CA-41A5-B29B-F79034032FBE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A373DF6-26F4-446E-AB40-59CB44956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47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B3A5-61CA-41A5-B29B-F79034032FBE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373DF6-26F4-446E-AB40-59CB44956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60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B3A5-61CA-41A5-B29B-F79034032FBE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373DF6-26F4-446E-AB40-59CB4495647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1950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B3A5-61CA-41A5-B29B-F79034032FBE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373DF6-26F4-446E-AB40-59CB44956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650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B3A5-61CA-41A5-B29B-F79034032FBE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373DF6-26F4-446E-AB40-59CB44956479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4628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B3A5-61CA-41A5-B29B-F79034032FBE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373DF6-26F4-446E-AB40-59CB44956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312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B3A5-61CA-41A5-B29B-F79034032FBE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DF6-26F4-446E-AB40-59CB44956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781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B3A5-61CA-41A5-B29B-F79034032FBE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DF6-26F4-446E-AB40-59CB44956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48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B3A5-61CA-41A5-B29B-F79034032FBE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DF6-26F4-446E-AB40-59CB44956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00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B3A5-61CA-41A5-B29B-F79034032FBE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373DF6-26F4-446E-AB40-59CB44956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2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B3A5-61CA-41A5-B29B-F79034032FBE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373DF6-26F4-446E-AB40-59CB44956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42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B3A5-61CA-41A5-B29B-F79034032FBE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373DF6-26F4-446E-AB40-59CB44956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08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B3A5-61CA-41A5-B29B-F79034032FBE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DF6-26F4-446E-AB40-59CB44956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13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B3A5-61CA-41A5-B29B-F79034032FBE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DF6-26F4-446E-AB40-59CB44956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09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B3A5-61CA-41A5-B29B-F79034032FBE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DF6-26F4-446E-AB40-59CB44956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99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B3A5-61CA-41A5-B29B-F79034032FBE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373DF6-26F4-446E-AB40-59CB44956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67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4B3A5-61CA-41A5-B29B-F79034032FBE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A373DF6-26F4-446E-AB40-59CB44956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6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3B38A-75D2-4B79-88DD-95082DC09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926" y="1285103"/>
            <a:ext cx="11026816" cy="626076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mashg‘ulot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ishlovchi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metodlar</a:t>
            </a:r>
            <a:r>
              <a:rPr lang="uz-Cyrl-U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AFAC95-BD15-4F6C-BC3D-7151B12E2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2958534"/>
            <a:ext cx="8915399" cy="1143074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	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Satrlar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ishlovchi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operatorlar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 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metodlar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0"/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str.format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metodi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satrlarni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formatlash</a:t>
            </a:r>
            <a:endParaRPr lang="ru-RU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EC9B981-7753-4814-BD2E-5411C6045E02}"/>
              </a:ext>
            </a:extLst>
          </p:cNvPr>
          <p:cNvSpPr/>
          <p:nvPr/>
        </p:nvSpPr>
        <p:spPr>
          <a:xfrm>
            <a:off x="4461699" y="2204024"/>
            <a:ext cx="2329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uz-Cyrl-UZ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O‘quv savollari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7317715-9EA3-484F-8156-6EC3A6F2BE6B}"/>
              </a:ext>
            </a:extLst>
          </p:cNvPr>
          <p:cNvSpPr txBox="1">
            <a:spLocks/>
          </p:cNvSpPr>
          <p:nvPr/>
        </p:nvSpPr>
        <p:spPr>
          <a:xfrm>
            <a:off x="10053812" y="492778"/>
            <a:ext cx="1989908" cy="429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amaliy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82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8BD26-DC81-4ADC-91EB-682A363B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261" y="692476"/>
            <a:ext cx="8911687" cy="640668"/>
          </a:xfrm>
        </p:spPr>
        <p:txBody>
          <a:bodyPr/>
          <a:lstStyle/>
          <a:p>
            <a:r>
              <a:rPr lang="en-US" b="1" dirty="0" err="1"/>
              <a:t>Satrni</a:t>
            </a:r>
            <a:r>
              <a:rPr lang="en-US" b="1" dirty="0"/>
              <a:t> </a:t>
            </a:r>
            <a:r>
              <a:rPr lang="en-US" b="1" dirty="0" err="1"/>
              <a:t>takrorlash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315E66E-23B9-471F-9911-CBFFEAA4623B}"/>
              </a:ext>
            </a:extLst>
          </p:cNvPr>
          <p:cNvSpPr/>
          <p:nvPr/>
        </p:nvSpPr>
        <p:spPr>
          <a:xfrm>
            <a:off x="1014100" y="1644505"/>
            <a:ext cx="103005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Satrlarga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arifmetik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ko‘paytirish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amalini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qo‘llash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ularning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shuncha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marta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takrorlaydi</a:t>
            </a:r>
            <a:endParaRPr lang="ru-RU" sz="2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8B8D4D8-3BCE-4306-806E-EE33578810A4}"/>
              </a:ext>
            </a:extLst>
          </p:cNvPr>
          <p:cNvSpPr/>
          <p:nvPr/>
        </p:nvSpPr>
        <p:spPr>
          <a:xfrm>
            <a:off x="1909261" y="2852335"/>
            <a:ext cx="7805159" cy="1153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("char" * 3)   #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charcharchar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("u" * 4)   #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uuuu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10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03A05-8DB6-4342-8CCD-399AC599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170" y="600807"/>
            <a:ext cx="8911687" cy="691942"/>
          </a:xfrm>
        </p:spPr>
        <p:txBody>
          <a:bodyPr/>
          <a:lstStyle/>
          <a:p>
            <a:r>
              <a:rPr lang="en-US" b="1" dirty="0" err="1"/>
              <a:t>Satrlarni</a:t>
            </a:r>
            <a:r>
              <a:rPr lang="en-US" b="1" dirty="0"/>
              <a:t> </a:t>
            </a:r>
            <a:r>
              <a:rPr lang="en-US" b="1" dirty="0" err="1"/>
              <a:t>taqqoslash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8FAD5D6-8260-4E9F-8391-C0D744DF33D4}"/>
              </a:ext>
            </a:extLst>
          </p:cNvPr>
          <p:cNvSpPr/>
          <p:nvPr/>
        </p:nvSpPr>
        <p:spPr>
          <a:xfrm>
            <a:off x="988463" y="1442650"/>
            <a:ext cx="10873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Satrlarni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taqqoslashda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asosiy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diqqatni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belgiga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va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ularning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katta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yoki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kichik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harfligiga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qaratiladi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 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Demak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raqamli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belgi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shartli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ravishda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har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qanday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alifbo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belgisidan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kichik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hisoblanadi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 Katta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harfdagi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alifbo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belgilari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shartli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ravishda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kichik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alifbo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belgilaridan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kichik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hisoblanadi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 </a:t>
            </a:r>
            <a:endParaRPr lang="ru-RU" sz="2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E772924-7067-43AC-8517-FAC3CB98262B}"/>
              </a:ext>
            </a:extLst>
          </p:cNvPr>
          <p:cNvSpPr/>
          <p:nvPr/>
        </p:nvSpPr>
        <p:spPr>
          <a:xfrm>
            <a:off x="1783222" y="3284867"/>
            <a:ext cx="6096000" cy="216059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pPr marL="90170">
              <a:lnSpc>
                <a:spcPct val="115000"/>
              </a:lnSpc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str1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"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1a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70">
              <a:lnSpc>
                <a:spcPct val="115000"/>
              </a:lnSpc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"aa"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70">
              <a:lnSpc>
                <a:spcPct val="115000"/>
              </a:lnSpc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str3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"aa"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70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str1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</a:t>
            </a:r>
            <a:r>
              <a:rPr lang="en-US" dirty="0"/>
              <a:t>#False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725"/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str3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</a:t>
            </a:r>
            <a:r>
              <a:rPr lang="en-US" dirty="0"/>
              <a:t>#True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43879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C496A-176F-4834-B48C-0EC97DFB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796" y="690537"/>
            <a:ext cx="9769816" cy="512481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Satr</a:t>
            </a:r>
            <a:r>
              <a:rPr lang="en-US" sz="2400" b="1" dirty="0"/>
              <a:t> </a:t>
            </a:r>
            <a:r>
              <a:rPr lang="en-US" sz="2400" b="1" dirty="0" err="1"/>
              <a:t>bilan</a:t>
            </a:r>
            <a:r>
              <a:rPr lang="en-US" sz="2400" b="1" dirty="0"/>
              <a:t> </a:t>
            </a:r>
            <a:r>
              <a:rPr lang="en-US" sz="2400" b="1" dirty="0" err="1"/>
              <a:t>ishlovchi</a:t>
            </a:r>
            <a:r>
              <a:rPr lang="en-US" sz="2400" b="1" dirty="0"/>
              <a:t> </a:t>
            </a:r>
            <a:r>
              <a:rPr lang="en-US" sz="2400" b="1" dirty="0" err="1"/>
              <a:t>operatorlar</a:t>
            </a:r>
            <a:r>
              <a:rPr lang="en-US" sz="2400" b="1" dirty="0"/>
              <a:t> va </a:t>
            </a:r>
            <a:r>
              <a:rPr lang="en-US" sz="2400" b="1" dirty="0" err="1"/>
              <a:t>metodlardan</a:t>
            </a:r>
            <a:r>
              <a:rPr lang="en-US" sz="2400" b="1" dirty="0"/>
              <a:t> </a:t>
            </a:r>
            <a:r>
              <a:rPr lang="en-US" sz="2400" b="1" dirty="0" err="1"/>
              <a:t>foydalanish</a:t>
            </a:r>
            <a:endParaRPr lang="ru-RU" sz="2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99C346E-7DB0-4181-B342-D0C3C4761A14}"/>
              </a:ext>
            </a:extLst>
          </p:cNvPr>
          <p:cNvSpPr/>
          <p:nvPr/>
        </p:nvSpPr>
        <p:spPr>
          <a:xfrm>
            <a:off x="928643" y="1530019"/>
            <a:ext cx="9881788" cy="40941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en-US" sz="22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isalpha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():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agar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faqat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alfavit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belgilaridan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iborat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bo‘lsa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True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qaytaradi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en-US" sz="22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islower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():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Agar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faqat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kichik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harflardan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iborat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bo‘lsa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True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qiymatini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qaytaradi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en-US" sz="22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isupper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():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Agar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satrdagi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barcha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belgilar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katta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harflardan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iborat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bo‘lsa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True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qiymatini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qaytaradi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en-US" sz="22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isdigit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():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agar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satrning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barcha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belgilari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raqam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bo‘lsa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True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qiymatini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qaytaradi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en-US" sz="22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isnumeric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():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agar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raqam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bo‘lsa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True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qiymatini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qaytaradi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en-US" sz="22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startswith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(str):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agar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pastki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qator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str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boshlansa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True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qiymatini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qaytaradi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978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E4F9C6-1046-4A1C-B9A8-A51CF4774E9E}"/>
              </a:ext>
            </a:extLst>
          </p:cNvPr>
          <p:cNvSpPr/>
          <p:nvPr/>
        </p:nvSpPr>
        <p:spPr>
          <a:xfrm>
            <a:off x="1165076" y="1391990"/>
            <a:ext cx="10576845" cy="483209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en-US" sz="22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endswith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(str):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agar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oxiri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tugasa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True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qiymatini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qaytaradi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low():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satrni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kichik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harfga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o‘zgartiradi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upper():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satrni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katta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harfga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aylantirish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title():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Satrdagi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barcha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soʻzlarning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birinchi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harflarini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bosh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harfga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oʻzgartiradi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en-US" sz="2200" b="1" i="1" dirty="0">
                <a:latin typeface="Times New Roman" panose="02020603050405020304" pitchFamily="18" charset="0"/>
                <a:ea typeface="Calibri" panose="020F0502020204030204" pitchFamily="34" charset="0"/>
              </a:rPr>
              <a:t>capitalize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():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satrning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faqat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birinchi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so‘zining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birinchi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harfini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bosh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harf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yozadi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en-US" sz="22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lstrip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():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boshidagi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probellarni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o‘chirib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satrni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tozalaydi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en-US" sz="22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rstrip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():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oxiridagi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probellarni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o‘chirib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satrni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tozalaydi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strip():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satrdan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oldingi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va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keyingi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boʻshliqlarni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olib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tashlaydi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2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ljust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(width):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agar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uzunligi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width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parametridan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kichik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bo‘lsa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kenglik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qiymatini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to‘ldirish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satrning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o‘ng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tomoniga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bo‘shliqlar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qo‘shiladi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va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satrning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o‘zi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oqlanadi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623970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6BCD3E6-6B1A-4CC3-84C7-AA10084D60EF}"/>
              </a:ext>
            </a:extLst>
          </p:cNvPr>
          <p:cNvSpPr/>
          <p:nvPr/>
        </p:nvSpPr>
        <p:spPr>
          <a:xfrm>
            <a:off x="495656" y="1384417"/>
            <a:ext cx="11391544" cy="5109860"/>
          </a:xfrm>
          <a:prstGeom prst="rect">
            <a:avLst/>
          </a:prstGeom>
          <a:solidFill>
            <a:srgbClr val="B7DB45"/>
          </a:solidFill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en-US" sz="22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rjust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(width):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agar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uzunligi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width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parametridan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kichik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bo‘lsa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kenglik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qiymatini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to‘ldirish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satrning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chap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tomoniga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bo‘shliqlar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qo‘shiladi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va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satrning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o‘zi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o‘ng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tomonga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asoslanadi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center(width):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agar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satrning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uzunligi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kenglik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parametridan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kichik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bo‘lsa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kenglik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qiymatini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to‘ldirish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satrning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chap va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o‘ng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tomoniga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bo‘shliqlar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teng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ravishda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qo‘shiladi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va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satrning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o‘zi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markazlashtiriladi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find(str[, start [, end]):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satrning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ko‘rsatilgan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intervalidan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qism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qatorini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qidirish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Agar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satrdan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qism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qator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topilsa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indeksini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qaytaradi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 Agar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qator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topilmasa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-1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raqami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qaytariladi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replace(old, new[, num]):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satrdagi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qism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qatorni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boshqasiga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almashtiradi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split([</a:t>
            </a:r>
            <a:r>
              <a:rPr lang="en-US" sz="22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delimeter</a:t>
            </a: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[, num]]):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ajratuvchiga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qarab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qatorni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qism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qatorlarga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ajratadi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en-US" sz="22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join(strs):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nechta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satrni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ular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orasiga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maʼlum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ajratuvchi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qoʻyib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qatorga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birlashtiradi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400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B6A91E9-A69B-4BD2-B00F-DA1E633703D2}"/>
              </a:ext>
            </a:extLst>
          </p:cNvPr>
          <p:cNvSpPr/>
          <p:nvPr/>
        </p:nvSpPr>
        <p:spPr>
          <a:xfrm>
            <a:off x="1749040" y="399328"/>
            <a:ext cx="6694206" cy="173586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 = input(" 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Raqamni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kiriting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:")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str.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isnumeric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():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   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raqam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(str)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   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raqam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8F92678-460A-43A7-B269-D2E777DFEF2A}"/>
              </a:ext>
            </a:extLst>
          </p:cNvPr>
          <p:cNvSpPr/>
          <p:nvPr/>
        </p:nvSpPr>
        <p:spPr>
          <a:xfrm>
            <a:off x="2834355" y="2449514"/>
            <a:ext cx="8514460" cy="170732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 = "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hello.py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startsWithHello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f.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startswith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("hello") </a:t>
            </a:r>
            <a:r>
              <a:rPr lang="en-US" sz="24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#True</a:t>
            </a:r>
            <a:endParaRPr lang="ru-RU" sz="20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endsWithExe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f.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endswith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("exe") </a:t>
            </a:r>
            <a:r>
              <a:rPr lang="en-US" sz="24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 False</a:t>
            </a:r>
            <a:endParaRPr lang="ru-RU" sz="20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520226D-A982-4979-BB2F-FEBA61BDBA80}"/>
              </a:ext>
            </a:extLst>
          </p:cNvPr>
          <p:cNvSpPr/>
          <p:nvPr/>
        </p:nvSpPr>
        <p:spPr>
          <a:xfrm>
            <a:off x="995585" y="4471167"/>
            <a:ext cx="6096000" cy="1438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 = "    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Salom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  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dunyo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!   "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 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str.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strip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print(str)            </a:t>
            </a:r>
            <a:r>
              <a:rPr lang="en-US" sz="20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 </a:t>
            </a:r>
            <a:r>
              <a:rPr 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salom</a:t>
            </a:r>
            <a:r>
              <a:rPr lang="en-US" sz="20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  </a:t>
            </a:r>
            <a:r>
              <a:rPr 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dunyo</a:t>
            </a:r>
            <a:r>
              <a:rPr lang="en-US" sz="20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!</a:t>
            </a:r>
            <a:endParaRPr lang="ru-RU" sz="20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8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449FE6A-7721-4DD2-8716-F454F818BE6E}"/>
              </a:ext>
            </a:extLst>
          </p:cNvPr>
          <p:cNvSpPr/>
          <p:nvPr/>
        </p:nvSpPr>
        <p:spPr>
          <a:xfrm>
            <a:off x="1834496" y="387046"/>
            <a:ext cx="6634385" cy="9764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print("Redmi 7:", "500".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rjust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(10))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print("Nokia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P10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:", "360".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rjust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(10))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FC7D9B0-6CB4-4A11-BCDB-54AC87DD6499}"/>
              </a:ext>
            </a:extLst>
          </p:cNvPr>
          <p:cNvSpPr/>
          <p:nvPr/>
        </p:nvSpPr>
        <p:spPr>
          <a:xfrm>
            <a:off x="1196411" y="1697693"/>
            <a:ext cx="8614161" cy="45820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Hi_bye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"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Salom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dunyo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!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Xayr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dunyo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!"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indeks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Hi_bye.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find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("dun")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indeks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         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#6</a:t>
            </a:r>
            <a:endParaRPr lang="ru-RU" sz="14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 10 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indeksdan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qidirish</a:t>
            </a:r>
            <a:endParaRPr lang="ru-RU" sz="16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indeks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Hi_bye.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find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dun",10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indeks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        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#21</a:t>
            </a:r>
            <a:endParaRPr lang="ru-RU" sz="16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 10 dan 15 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gacha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indekslarni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qidirish</a:t>
            </a:r>
            <a:endParaRPr lang="ru-RU" sz="16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indeks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Hi_bye.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find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dun",10,15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indeks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        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 -1 – 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topilmaganini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anglatadi</a:t>
            </a:r>
            <a:endParaRPr lang="ru-RU" sz="16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8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07C862-AA63-420B-A9F4-7FAE81A2E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166" y="709568"/>
            <a:ext cx="8911687" cy="657759"/>
          </a:xfrm>
        </p:spPr>
        <p:txBody>
          <a:bodyPr/>
          <a:lstStyle/>
          <a:p>
            <a:r>
              <a:rPr lang="en-US" b="1" dirty="0" err="1"/>
              <a:t>Satrda</a:t>
            </a:r>
            <a:r>
              <a:rPr lang="en-US" b="1" dirty="0"/>
              <a:t> </a:t>
            </a:r>
            <a:r>
              <a:rPr lang="en-US" b="1" dirty="0" err="1"/>
              <a:t>almashtirish</a:t>
            </a:r>
            <a:r>
              <a:rPr lang="en-US" b="1" dirty="0"/>
              <a:t> (</a:t>
            </a:r>
            <a:r>
              <a:rPr lang="en-US" b="1" i="1" dirty="0"/>
              <a:t>replace</a:t>
            </a:r>
            <a:r>
              <a:rPr lang="en-US" b="1" dirty="0"/>
              <a:t>). 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09DA10D-6943-40B1-8F8A-9739FF91FEBD}"/>
              </a:ext>
            </a:extLst>
          </p:cNvPr>
          <p:cNvSpPr/>
          <p:nvPr/>
        </p:nvSpPr>
        <p:spPr>
          <a:xfrm>
            <a:off x="746242" y="1591770"/>
            <a:ext cx="110155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replace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old, new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):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satrdagi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old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satrlarni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almashtiradi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replace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old, new, num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):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num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parametri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old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satrlarning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nechtasini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almashtirishni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belgilab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beradi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 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Odatda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num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parametridan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foydalanilmasa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u -1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qiymatni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qabul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qiladi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esa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barcha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old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satrlarni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almashtirilishini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anglatadi</a:t>
            </a:r>
            <a:endParaRPr lang="ru-RU" sz="20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C7C4E26-4E05-4FC5-909E-B701DF53049C}"/>
              </a:ext>
            </a:extLst>
          </p:cNvPr>
          <p:cNvSpPr/>
          <p:nvPr/>
        </p:nvSpPr>
        <p:spPr>
          <a:xfrm>
            <a:off x="1132578" y="3429000"/>
            <a:ext cx="9473737" cy="23153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tel_num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"+99-899-667-89-10"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 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defislarni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bo‘sh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joylar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bilan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almashtirish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tahrirlangan_telefon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tel_num.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replace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("-", " ")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tahrirlangan_telefon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      </a:t>
            </a:r>
            <a:r>
              <a:rPr lang="en-US" sz="20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 +99 899 667 89 10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013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C42BF92-3716-4948-8D0B-EA2DE864DEEA}"/>
              </a:ext>
            </a:extLst>
          </p:cNvPr>
          <p:cNvSpPr/>
          <p:nvPr/>
        </p:nvSpPr>
        <p:spPr>
          <a:xfrm>
            <a:off x="709301" y="1421642"/>
            <a:ext cx="10682243" cy="35086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 </a:t>
            </a:r>
            <a:r>
              <a:rPr 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defislarni</a:t>
            </a:r>
            <a:r>
              <a:rPr lang="en-US" sz="20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olib</a:t>
            </a:r>
            <a:r>
              <a:rPr lang="en-US" sz="20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tashlash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tahrirlangan_telefon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tel_num.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replace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("-", "")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tahrirlangan_telefon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      </a:t>
            </a:r>
            <a:r>
              <a:rPr lang="en-US" sz="24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 +998996678910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sz="2000" i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 </a:t>
            </a:r>
            <a:r>
              <a:rPr 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faqat</a:t>
            </a:r>
            <a:r>
              <a:rPr lang="en-US" sz="20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birinchi</a:t>
            </a:r>
            <a:r>
              <a:rPr lang="en-US" sz="20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defisni</a:t>
            </a:r>
            <a:r>
              <a:rPr lang="en-US" sz="20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almashtirish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tahrirlangan_telefon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tel_num.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replace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("-", "", 1)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tahrirlangan_telefon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      </a:t>
            </a:r>
            <a:r>
              <a:rPr lang="en-US" sz="24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 +99899-667-89-10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86174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A84678-F150-4931-B623-9295CE516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986" y="701023"/>
            <a:ext cx="5679405" cy="674851"/>
          </a:xfrm>
        </p:spPr>
        <p:txBody>
          <a:bodyPr/>
          <a:lstStyle/>
          <a:p>
            <a:r>
              <a:rPr lang="en-US" b="1" dirty="0" err="1"/>
              <a:t>Qism</a:t>
            </a:r>
            <a:r>
              <a:rPr lang="en-US" b="1" dirty="0"/>
              <a:t> </a:t>
            </a:r>
            <a:r>
              <a:rPr lang="en-US" b="1" dirty="0" err="1"/>
              <a:t>qatorlarga</a:t>
            </a:r>
            <a:r>
              <a:rPr lang="en-US" b="1" dirty="0"/>
              <a:t> </a:t>
            </a:r>
            <a:r>
              <a:rPr lang="en-US" b="1" dirty="0" err="1"/>
              <a:t>ajratish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2C023C8-901F-4AE6-BFFC-81A799B81771}"/>
              </a:ext>
            </a:extLst>
          </p:cNvPr>
          <p:cNvSpPr/>
          <p:nvPr/>
        </p:nvSpPr>
        <p:spPr>
          <a:xfrm>
            <a:off x="769120" y="1536174"/>
            <a:ext cx="10938617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5113" algn="just">
              <a:lnSpc>
                <a:spcPct val="150000"/>
              </a:lnSpc>
              <a:spcAft>
                <a:spcPts val="0"/>
              </a:spcAft>
            </a:pPr>
            <a:r>
              <a:rPr lang="en-US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split():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ajratuvchi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sifatida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bo‘sh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joy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qilinadi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 Va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probeldan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probelgacha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bo‘lgan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joylarni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element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qilib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oladi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65113" algn="just">
              <a:lnSpc>
                <a:spcPct val="150000"/>
              </a:lnSpc>
              <a:spcAft>
                <a:spcPts val="0"/>
              </a:spcAft>
            </a:pPr>
            <a:r>
              <a:rPr lang="en-US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split(</a:t>
            </a:r>
            <a:r>
              <a:rPr lang="en-US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delimeter</a:t>
            </a:r>
            <a:r>
              <a:rPr lang="en-US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):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cheklovchi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sifatida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delimeter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foydalaniladi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65113" algn="just"/>
            <a:r>
              <a:rPr lang="en-US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split(</a:t>
            </a:r>
            <a:r>
              <a:rPr lang="en-US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delimeter</a:t>
            </a:r>
            <a:r>
              <a:rPr lang="en-US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num):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num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parametri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bo‘linish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delimeter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ajratuvchi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ning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necha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marta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ishlatilishini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belgilaydi</a:t>
            </a:r>
            <a:endParaRPr lang="ru-RU" sz="20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369AC62-9574-4301-B81F-7628592F29B8}"/>
              </a:ext>
            </a:extLst>
          </p:cNvPr>
          <p:cNvSpPr/>
          <p:nvPr/>
        </p:nvSpPr>
        <p:spPr>
          <a:xfrm>
            <a:off x="549781" y="3931597"/>
            <a:ext cx="10938616" cy="25229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text = "Bu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katta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ikki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bo‘yli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eman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shoxlari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singan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va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po‘stlog‘i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singan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probellardan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ajratiladi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dirty="0" err="1">
                <a:latin typeface="Courier New" panose="02070309020205020404" pitchFamily="49" charset="0"/>
                <a:ea typeface="Calibri" panose="020F0502020204030204" pitchFamily="34" charset="0"/>
              </a:rPr>
              <a:t>splitted_text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ea typeface="Calibri" panose="020F0502020204030204" pitchFamily="34" charset="0"/>
              </a:rPr>
              <a:t>text.</a:t>
            </a:r>
            <a:r>
              <a:rPr lang="en-US" sz="20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split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</a:rPr>
              <a:t>()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dirty="0">
                <a:latin typeface="Courier New" panose="02070309020205020404" pitchFamily="49" charset="0"/>
                <a:ea typeface="Calibri" panose="020F0502020204030204" pitchFamily="34" charset="0"/>
              </a:rPr>
              <a:t>print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ea typeface="Calibri" panose="020F0502020204030204" pitchFamily="34" charset="0"/>
              </a:rPr>
              <a:t>splitted_text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</a:rPr>
              <a:t>)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dirty="0">
                <a:latin typeface="Courier New" panose="02070309020205020404" pitchFamily="49" charset="0"/>
                <a:ea typeface="Calibri" panose="020F0502020204030204" pitchFamily="34" charset="0"/>
              </a:rPr>
              <a:t>print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ea typeface="Calibri" panose="020F0502020204030204" pitchFamily="34" charset="0"/>
              </a:rPr>
              <a:t>splitted_text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</a:rPr>
              <a:t>[6])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singan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4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55C4539-B184-47E6-9AB8-1F55A969A7B2}"/>
              </a:ext>
            </a:extLst>
          </p:cNvPr>
          <p:cNvSpPr/>
          <p:nvPr/>
        </p:nvSpPr>
        <p:spPr>
          <a:xfrm>
            <a:off x="1923231" y="187584"/>
            <a:ext cx="73575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Satrlar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ishlovchi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operatorlar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 </a:t>
            </a:r>
            <a:r>
              <a:rPr lang="en-US" sz="2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metodlar</a:t>
            </a:r>
            <a:endParaRPr lang="ru-RU" sz="2800" b="1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D67B863-63D9-4246-81A7-72C75B5C54C0}"/>
              </a:ext>
            </a:extLst>
          </p:cNvPr>
          <p:cNvSpPr/>
          <p:nvPr/>
        </p:nvSpPr>
        <p:spPr>
          <a:xfrm>
            <a:off x="1296110" y="1129094"/>
            <a:ext cx="94032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deb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mavjud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belgilar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ketma-ketligiga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aytiladi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Satrlarni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pythonda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aniqlash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ham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bittalik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ham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qo‘shtirnoqlardan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foydalaniladi</a:t>
            </a:r>
            <a:endParaRPr lang="ru-RU" sz="20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D5D91A6-7DBF-4225-BACA-4A150A5338FF}"/>
              </a:ext>
            </a:extLst>
          </p:cNvPr>
          <p:cNvSpPr/>
          <p:nvPr/>
        </p:nvSpPr>
        <p:spPr>
          <a:xfrm>
            <a:off x="329653" y="2020922"/>
            <a:ext cx="5272328" cy="236218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msg = '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Salom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Dunyo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!'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(msg)   #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Salom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Dunyo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!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nomi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="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Jeyson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nomi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   #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Jeyson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B9A6A3C-9F72-4F79-891D-F110D30B0DDC}"/>
              </a:ext>
            </a:extLst>
          </p:cNvPr>
          <p:cNvSpPr/>
          <p:nvPr/>
        </p:nvSpPr>
        <p:spPr>
          <a:xfrm>
            <a:off x="5954281" y="2020922"/>
            <a:ext cx="6009119" cy="17613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text = ("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Salom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hurmatli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kursantlar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"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Bugun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biz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sizlar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bilan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Satrlar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ustida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amallar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bajarib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k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o'r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amiz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")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(text)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EA56388-D2E9-4599-8919-E1981DC09D62}"/>
              </a:ext>
            </a:extLst>
          </p:cNvPr>
          <p:cNvSpPr/>
          <p:nvPr/>
        </p:nvSpPr>
        <p:spPr>
          <a:xfrm>
            <a:off x="5910840" y="3966180"/>
            <a:ext cx="6096000" cy="258532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'''</a:t>
            </a:r>
          </a:p>
          <a:p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Bu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izoh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'''</a:t>
            </a:r>
          </a:p>
          <a:p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'''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Salom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hurmatli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kursantlar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Bugun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biz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sizlar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bilan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Satrlar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ustida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amallar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bajarib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ko‘ramiz</a:t>
            </a:r>
            <a:endParaRPr 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'''</a:t>
            </a:r>
          </a:p>
          <a:p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1371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0048176-2092-42CF-BE19-EBF635D8EABB}"/>
              </a:ext>
            </a:extLst>
          </p:cNvPr>
          <p:cNvSpPr/>
          <p:nvPr/>
        </p:nvSpPr>
        <p:spPr>
          <a:xfrm>
            <a:off x="1461329" y="1271101"/>
            <a:ext cx="8879081" cy="4778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 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vergul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ustida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tanaffus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400" dirty="0" err="1">
                <a:latin typeface="Courier New" panose="02070309020205020404" pitchFamily="49" charset="0"/>
                <a:ea typeface="Calibri" panose="020F0502020204030204" pitchFamily="34" charset="0"/>
              </a:rPr>
              <a:t>splitted_text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ea typeface="Calibri" panose="020F0502020204030204" pitchFamily="34" charset="0"/>
              </a:rPr>
              <a:t>text.</a:t>
            </a:r>
            <a:r>
              <a:rPr lang="en-US" sz="2400" b="1" dirty="0" err="1">
                <a:latin typeface="Courier New" panose="02070309020205020404" pitchFamily="49" charset="0"/>
                <a:ea typeface="Calibri" panose="020F0502020204030204" pitchFamily="34" charset="0"/>
              </a:rPr>
              <a:t>split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(",")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print(</a:t>
            </a:r>
            <a:r>
              <a:rPr lang="en-US" sz="2400" dirty="0" err="1">
                <a:latin typeface="Courier New" panose="02070309020205020404" pitchFamily="49" charset="0"/>
                <a:ea typeface="Calibri" panose="020F0502020204030204" pitchFamily="34" charset="0"/>
              </a:rPr>
              <a:t>splitted_text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)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print(</a:t>
            </a:r>
            <a:r>
              <a:rPr lang="en-US" sz="2400" dirty="0" err="1">
                <a:latin typeface="Courier New" panose="02070309020205020404" pitchFamily="49" charset="0"/>
                <a:ea typeface="Calibri" panose="020F0502020204030204" pitchFamily="34" charset="0"/>
              </a:rPr>
              <a:t>splitted_text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[1])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#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ikki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bo‘yli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eman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birinchi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besh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boʻshliqqa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boʻlingan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splitted_text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text.</a:t>
            </a:r>
            <a:r>
              <a:rPr lang="en-US" sz="2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split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 ", 5)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bo‘lingan_matn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       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bo‘lingan_matn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[5])    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shoxlari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singan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va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po‘stlog‘i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singan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36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71A8E-5A87-417B-AED5-0F7DF259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712" y="701022"/>
            <a:ext cx="8911687" cy="691942"/>
          </a:xfrm>
        </p:spPr>
        <p:txBody>
          <a:bodyPr/>
          <a:lstStyle/>
          <a:p>
            <a:r>
              <a:rPr lang="en-US" b="1" dirty="0" err="1"/>
              <a:t>Satrlarni</a:t>
            </a:r>
            <a:r>
              <a:rPr lang="en-US" b="1" dirty="0"/>
              <a:t> </a:t>
            </a:r>
            <a:r>
              <a:rPr lang="en-US" b="1" dirty="0" err="1"/>
              <a:t>birlashtirish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C9286A7-2E6B-46C2-A683-6B4A3AFEF657}"/>
              </a:ext>
            </a:extLst>
          </p:cNvPr>
          <p:cNvSpPr/>
          <p:nvPr/>
        </p:nvSpPr>
        <p:spPr>
          <a:xfrm>
            <a:off x="659318" y="1495692"/>
            <a:ext cx="110312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Satrlar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ustidagi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oddiy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amallarni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ko‘rib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chiqa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turib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qo‘shish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amali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yordamida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qatorlarni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birlashtirishni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ko‘rsatdik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 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Satrlarni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birlashtirishning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yana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imkoniyati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- </a:t>
            </a:r>
            <a:r>
              <a:rPr lang="en-US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join() </a:t>
            </a:r>
            <a:r>
              <a:rPr lang="en-US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usuli</a:t>
            </a:r>
            <a:r>
              <a:rPr lang="en-US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u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nechta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satrlarni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birlashtirish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ishlatiladi</a:t>
            </a:r>
            <a:endParaRPr lang="ru-RU" sz="20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602809A-C0A4-4071-9DE7-2B28E6641A73}"/>
              </a:ext>
            </a:extLst>
          </p:cNvPr>
          <p:cNvSpPr/>
          <p:nvPr/>
        </p:nvSpPr>
        <p:spPr>
          <a:xfrm>
            <a:off x="659318" y="2910448"/>
            <a:ext cx="11206473" cy="32465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strings = ["Let’s", "go", "speaking", "from", "my", "heart", "into", "</a:t>
            </a:r>
            <a:r>
              <a:rPr lang="en-US" sz="1600" dirty="0"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My box"]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sentence = " ".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</a:rPr>
              <a:t>join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(strings)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</a:rPr>
              <a:t>print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(sentence)  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sz="1600" i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 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ajratuvchi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- 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vertikal</a:t>
            </a:r>
            <a:r>
              <a:rPr lang="en-US" sz="16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chiziq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sentence = " | ".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</a:rPr>
              <a:t>join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(strings)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</a:rPr>
              <a:t>print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(sentence)  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600" i="1" dirty="0">
                <a:latin typeface="Courier New" panose="02070309020205020404" pitchFamily="49" charset="0"/>
                <a:ea typeface="Calibri" panose="020F0502020204030204" pitchFamily="34" charset="0"/>
              </a:rPr>
              <a:t># Let’s | go | speaking | from | my | heart | into | My box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211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CFE2A36-B2E1-4687-B5A3-2F4C0E6B4AF8}"/>
              </a:ext>
            </a:extLst>
          </p:cNvPr>
          <p:cNvSpPr/>
          <p:nvPr/>
        </p:nvSpPr>
        <p:spPr>
          <a:xfrm>
            <a:off x="1561032" y="2603332"/>
            <a:ext cx="9069936" cy="22621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str = "hello"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dirty="0" err="1">
                <a:latin typeface="Courier New" panose="02070309020205020404" pitchFamily="49" charset="0"/>
                <a:ea typeface="Calibri" panose="020F0502020204030204" pitchFamily="34" charset="0"/>
              </a:rPr>
              <a:t>joined_str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 = "\".</a:t>
            </a: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</a:rPr>
              <a:t>join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(str)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 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ea typeface="Calibri" panose="020F0502020204030204" pitchFamily="34" charset="0"/>
              </a:rPr>
              <a:t>joined_str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)      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</a:rPr>
              <a:t># h\e\l\l\o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83FFC67-134C-49A8-97EF-CBFCC53A9A9E}"/>
              </a:ext>
            </a:extLst>
          </p:cNvPr>
          <p:cNvSpPr/>
          <p:nvPr/>
        </p:nvSpPr>
        <p:spPr>
          <a:xfrm>
            <a:off x="794759" y="1465042"/>
            <a:ext cx="104087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Ro‘yxat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o‘rniga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oddiy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qo‘shilish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usuliga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o‘tkazilishi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mumkin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keyin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ajratuvchi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ushbu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belgilari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orasiga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kiritiladi</a:t>
            </a:r>
            <a:endParaRPr lang="ru-RU" sz="240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FBF03A3-D05C-48A0-B051-12CE74C9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712" y="701022"/>
            <a:ext cx="8911687" cy="691942"/>
          </a:xfrm>
        </p:spPr>
        <p:txBody>
          <a:bodyPr/>
          <a:lstStyle/>
          <a:p>
            <a:r>
              <a:rPr lang="en-US" b="1" dirty="0" err="1"/>
              <a:t>Satrlarni</a:t>
            </a:r>
            <a:r>
              <a:rPr lang="en-US" b="1" dirty="0"/>
              <a:t> </a:t>
            </a:r>
            <a:r>
              <a:rPr lang="en-US" b="1" dirty="0" err="1"/>
              <a:t>birlashtirish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4078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15A711-0DE5-4C6C-B7DF-85CE8BF2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47808"/>
            <a:ext cx="9607446" cy="597939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str.format</a:t>
            </a:r>
            <a:r>
              <a:rPr lang="en-US" sz="2800" b="1" dirty="0"/>
              <a:t>() </a:t>
            </a:r>
            <a:r>
              <a:rPr lang="en-US" sz="2800" b="1" dirty="0" err="1"/>
              <a:t>metodi</a:t>
            </a:r>
            <a:r>
              <a:rPr lang="en-US" sz="2800" b="1" dirty="0"/>
              <a:t> </a:t>
            </a:r>
            <a:r>
              <a:rPr lang="en-US" sz="2800" b="1" dirty="0" err="1"/>
              <a:t>yordamida</a:t>
            </a:r>
            <a:r>
              <a:rPr lang="en-US" sz="2800" b="1" dirty="0"/>
              <a:t> </a:t>
            </a:r>
            <a:r>
              <a:rPr lang="en-US" sz="2800" b="1" dirty="0" err="1"/>
              <a:t>satrlarni</a:t>
            </a:r>
            <a:r>
              <a:rPr lang="en-US" sz="2800" b="1" dirty="0"/>
              <a:t> </a:t>
            </a:r>
            <a:r>
              <a:rPr lang="en-US" sz="2800" b="1" dirty="0" err="1"/>
              <a:t>formatlash</a:t>
            </a:r>
            <a:endParaRPr lang="ru-RU" sz="28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07FC363-9EAB-48B0-8F41-FC8CD6823DD9}"/>
              </a:ext>
            </a:extLst>
          </p:cNvPr>
          <p:cNvSpPr/>
          <p:nvPr/>
        </p:nvSpPr>
        <p:spPr>
          <a:xfrm>
            <a:off x="1486968" y="1738152"/>
            <a:ext cx="8289421" cy="42946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300" dirty="0" err="1">
                <a:latin typeface="Courier New" panose="02070309020205020404" pitchFamily="49" charset="0"/>
                <a:ea typeface="Calibri" panose="020F0502020204030204" pitchFamily="34" charset="0"/>
              </a:rPr>
              <a:t>first_name</a:t>
            </a:r>
            <a:r>
              <a:rPr lang="en-US" sz="2300" dirty="0">
                <a:latin typeface="Courier New" panose="02070309020205020404" pitchFamily="49" charset="0"/>
                <a:ea typeface="Calibri" panose="020F0502020204030204" pitchFamily="34" charset="0"/>
              </a:rPr>
              <a:t>="</a:t>
            </a:r>
            <a:r>
              <a:rPr lang="en-US" sz="2300" dirty="0" err="1">
                <a:latin typeface="Courier New" panose="02070309020205020404" pitchFamily="49" charset="0"/>
                <a:ea typeface="Calibri" panose="020F0502020204030204" pitchFamily="34" charset="0"/>
              </a:rPr>
              <a:t>Jeyson</a:t>
            </a:r>
            <a:r>
              <a:rPr lang="en-US" sz="2300" dirty="0">
                <a:latin typeface="Courier New" panose="02070309020205020404" pitchFamily="49" charset="0"/>
                <a:ea typeface="Calibri" panose="020F0502020204030204" pitchFamily="34" charset="0"/>
              </a:rPr>
              <a:t>"</a:t>
            </a:r>
            <a:endParaRPr lang="ru-RU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300" dirty="0">
                <a:latin typeface="Courier New" panose="02070309020205020404" pitchFamily="49" charset="0"/>
                <a:ea typeface="Calibri" panose="020F0502020204030204" pitchFamily="34" charset="0"/>
              </a:rPr>
              <a:t>text = </a:t>
            </a:r>
            <a:r>
              <a:rPr lang="en-US" sz="2300" dirty="0" err="1">
                <a:latin typeface="Courier New" panose="02070309020205020404" pitchFamily="49" charset="0"/>
                <a:ea typeface="Calibri" panose="020F0502020204030204" pitchFamily="34" charset="0"/>
              </a:rPr>
              <a:t>f"Hello</a:t>
            </a:r>
            <a:r>
              <a:rPr lang="en-US" sz="2300" dirty="0">
                <a:latin typeface="Courier New" panose="02070309020205020404" pitchFamily="49" charset="0"/>
                <a:ea typeface="Calibri" panose="020F0502020204030204" pitchFamily="34" charset="0"/>
              </a:rPr>
              <a:t>, {</a:t>
            </a:r>
            <a:r>
              <a:rPr lang="en-US" sz="2300" dirty="0" err="1">
                <a:latin typeface="Courier New" panose="02070309020205020404" pitchFamily="49" charset="0"/>
                <a:ea typeface="Calibri" panose="020F0502020204030204" pitchFamily="34" charset="0"/>
              </a:rPr>
              <a:t>first_name</a:t>
            </a:r>
            <a:r>
              <a:rPr lang="en-US" sz="2300" dirty="0">
                <a:latin typeface="Courier New" panose="02070309020205020404" pitchFamily="49" charset="0"/>
                <a:ea typeface="Calibri" panose="020F0502020204030204" pitchFamily="34" charset="0"/>
              </a:rPr>
              <a:t>}."</a:t>
            </a:r>
            <a:endParaRPr lang="ru-RU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300" dirty="0">
                <a:latin typeface="Courier New" panose="02070309020205020404" pitchFamily="49" charset="0"/>
                <a:ea typeface="Calibri" panose="020F0502020204030204" pitchFamily="34" charset="0"/>
              </a:rPr>
              <a:t>print(text)     # Hello, </a:t>
            </a:r>
            <a:r>
              <a:rPr lang="en-US" sz="2300" dirty="0" err="1">
                <a:latin typeface="Courier New" panose="02070309020205020404" pitchFamily="49" charset="0"/>
                <a:ea typeface="Calibri" panose="020F0502020204030204" pitchFamily="34" charset="0"/>
              </a:rPr>
              <a:t>Jeyson</a:t>
            </a:r>
            <a:r>
              <a:rPr lang="en-US" sz="2300" dirty="0">
                <a:latin typeface="Courier New" panose="02070309020205020404" pitchFamily="49" charset="0"/>
                <a:ea typeface="Calibri" panose="020F0502020204030204" pitchFamily="34" charset="0"/>
              </a:rPr>
              <a:t>.</a:t>
            </a:r>
            <a:endParaRPr lang="ru-RU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300" dirty="0"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endParaRPr lang="ru-RU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300" dirty="0">
                <a:latin typeface="Courier New" panose="02070309020205020404" pitchFamily="49" charset="0"/>
                <a:ea typeface="Calibri" panose="020F0502020204030204" pitchFamily="34" charset="0"/>
              </a:rPr>
              <a:t>name="Bobo"</a:t>
            </a:r>
            <a:endParaRPr lang="ru-RU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300" dirty="0">
                <a:latin typeface="Courier New" panose="02070309020205020404" pitchFamily="49" charset="0"/>
                <a:ea typeface="Calibri" panose="020F0502020204030204" pitchFamily="34" charset="0"/>
              </a:rPr>
              <a:t>age=73</a:t>
            </a:r>
            <a:endParaRPr lang="ru-RU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300" dirty="0">
                <a:latin typeface="Courier New" panose="02070309020205020404" pitchFamily="49" charset="0"/>
                <a:ea typeface="Calibri" panose="020F0502020204030204" pitchFamily="34" charset="0"/>
              </a:rPr>
              <a:t>info = </a:t>
            </a:r>
            <a:r>
              <a:rPr lang="en-US" sz="2300" dirty="0" err="1">
                <a:latin typeface="Courier New" panose="02070309020205020404" pitchFamily="49" charset="0"/>
                <a:ea typeface="Calibri" panose="020F0502020204030204" pitchFamily="34" charset="0"/>
              </a:rPr>
              <a:t>f"Ismi</a:t>
            </a:r>
            <a:r>
              <a:rPr lang="en-US" sz="2300" dirty="0">
                <a:latin typeface="Courier New" panose="02070309020205020404" pitchFamily="49" charset="0"/>
                <a:ea typeface="Calibri" panose="020F0502020204030204" pitchFamily="34" charset="0"/>
              </a:rPr>
              <a:t>: {name}\t Yoshi: {age}"</a:t>
            </a:r>
            <a:endParaRPr lang="ru-RU" sz="23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300" b="1" dirty="0">
                <a:latin typeface="Courier New" panose="02070309020205020404" pitchFamily="49" charset="0"/>
                <a:ea typeface="Calibri" panose="020F0502020204030204" pitchFamily="34" charset="0"/>
              </a:rPr>
              <a:t>print</a:t>
            </a:r>
            <a:r>
              <a:rPr lang="en-US" sz="2300" dirty="0">
                <a:latin typeface="Courier New" panose="02070309020205020404" pitchFamily="49" charset="0"/>
                <a:ea typeface="Calibri" panose="020F0502020204030204" pitchFamily="34" charset="0"/>
              </a:rPr>
              <a:t>(info)     # </a:t>
            </a:r>
            <a:r>
              <a:rPr lang="en-US" sz="2300" dirty="0" err="1">
                <a:latin typeface="Courier New" panose="02070309020205020404" pitchFamily="49" charset="0"/>
                <a:ea typeface="Calibri" panose="020F0502020204030204" pitchFamily="34" charset="0"/>
              </a:rPr>
              <a:t>Ismi</a:t>
            </a:r>
            <a:r>
              <a:rPr lang="en-US" sz="2300" dirty="0">
                <a:latin typeface="Courier New" panose="02070309020205020404" pitchFamily="49" charset="0"/>
                <a:ea typeface="Calibri" panose="020F0502020204030204" pitchFamily="34" charset="0"/>
              </a:rPr>
              <a:t>: Bobo  Yoshi: 73</a:t>
            </a:r>
            <a:endParaRPr lang="ru-RU" sz="2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299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B0B896-4097-4335-9547-6353ED38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349" y="634990"/>
            <a:ext cx="8911687" cy="623576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Nomlangan</a:t>
            </a:r>
            <a:r>
              <a:rPr lang="en-US" b="1" dirty="0"/>
              <a:t> </a:t>
            </a:r>
            <a:r>
              <a:rPr lang="en-US" b="1" dirty="0" err="1"/>
              <a:t>parametrlar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D9E7725-D555-4515-AC0D-0B0DE98377C5}"/>
              </a:ext>
            </a:extLst>
          </p:cNvPr>
          <p:cNvSpPr/>
          <p:nvPr/>
        </p:nvSpPr>
        <p:spPr>
          <a:xfrm>
            <a:off x="828942" y="1771922"/>
            <a:ext cx="9229458" cy="21242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indent="180340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txt = 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Salom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, 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first_name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}.".format(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first_name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="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Jeyson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")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print(txt)     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#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Salom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Jeyson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ru-RU" sz="16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info = 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Ismi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: {name}\t Yoshi: {age}".format(name="Bobo", age=73)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print(info)     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#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Ismi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: Bobo  Yoshi: 73</a:t>
            </a:r>
            <a:endParaRPr lang="ru-RU" sz="16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972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06473-A4D7-4B93-8620-AB5E7619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353" y="718113"/>
            <a:ext cx="8911687" cy="743217"/>
          </a:xfrm>
        </p:spPr>
        <p:txBody>
          <a:bodyPr/>
          <a:lstStyle/>
          <a:p>
            <a:r>
              <a:rPr lang="en-US" b="1" dirty="0" err="1"/>
              <a:t>Joylashgan</a:t>
            </a:r>
            <a:r>
              <a:rPr lang="en-US" b="1" dirty="0"/>
              <a:t> </a:t>
            </a:r>
            <a:r>
              <a:rPr lang="en-US" b="1" dirty="0" err="1"/>
              <a:t>o‘rni</a:t>
            </a:r>
            <a:r>
              <a:rPr lang="en-US" b="1" dirty="0"/>
              <a:t> </a:t>
            </a:r>
            <a:r>
              <a:rPr lang="en-US" b="1" dirty="0" err="1"/>
              <a:t>bo‘yicha</a:t>
            </a:r>
            <a:r>
              <a:rPr lang="en-US" b="1" dirty="0"/>
              <a:t> </a:t>
            </a:r>
            <a:r>
              <a:rPr lang="en-US" b="1" dirty="0" err="1"/>
              <a:t>parametrlar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D537DA7-7093-489E-BD7A-FBA5000CCBB2}"/>
              </a:ext>
            </a:extLst>
          </p:cNvPr>
          <p:cNvSpPr/>
          <p:nvPr/>
        </p:nvSpPr>
        <p:spPr>
          <a:xfrm>
            <a:off x="1518303" y="1879910"/>
            <a:ext cx="8911686" cy="88806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info = "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Ismi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{0}\t Age: {1}".format("Bobo", 73)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print(info)    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 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Ismi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Bobo  Age: 73</a:t>
            </a:r>
            <a:endParaRPr lang="ru-RU" sz="16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3AFF8EC-FA3E-4563-9034-C88FCD5C95BB}"/>
              </a:ext>
            </a:extLst>
          </p:cNvPr>
          <p:cNvSpPr/>
          <p:nvPr/>
        </p:nvSpPr>
        <p:spPr>
          <a:xfrm>
            <a:off x="1338841" y="4225961"/>
            <a:ext cx="9091148" cy="4725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txt = "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Salom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{0} {0} {0}.".format("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Jeyson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")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17A9AA-A0A8-4DD9-BED8-28CE9FE798CD}"/>
              </a:ext>
            </a:extLst>
          </p:cNvPr>
          <p:cNvSpPr/>
          <p:nvPr/>
        </p:nvSpPr>
        <p:spPr>
          <a:xfrm>
            <a:off x="966999" y="3429000"/>
            <a:ext cx="9621185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Bunday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holda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argumentlar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satrga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necha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marta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chaqirilishi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ham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mumkin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17E72DF-EB90-44DB-926D-DA3C59DA917E}"/>
              </a:ext>
            </a:extLst>
          </p:cNvPr>
          <p:cNvSpPr/>
          <p:nvPr/>
        </p:nvSpPr>
        <p:spPr>
          <a:xfrm>
            <a:off x="1926353" y="4992432"/>
            <a:ext cx="3906839" cy="4725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Salom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Jeyson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Jeyson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Jeyson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451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6397CC-E766-4D5E-8B52-C7DC39502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713" y="639263"/>
            <a:ext cx="4910282" cy="61503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Almashtirishlar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D36BA72-8395-460C-90B6-1F38B8F3D7EB}"/>
              </a:ext>
            </a:extLst>
          </p:cNvPr>
          <p:cNvSpPr/>
          <p:nvPr/>
        </p:nvSpPr>
        <p:spPr>
          <a:xfrm>
            <a:off x="831791" y="1725381"/>
            <a:ext cx="10670848" cy="18836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49580">
              <a:lnSpc>
                <a:spcPct val="150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s: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String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tipli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ma’lumot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kiritish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>
              <a:lnSpc>
                <a:spcPct val="150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d: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Double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tipli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sonlarni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kiritish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 algn="just">
              <a:lnSpc>
                <a:spcPct val="150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f: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Float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tipli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sonlarni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kiritish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 Bu tur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nuqta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orqali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kasr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sonini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aniqlash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ham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mumkin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>
              <a:lnSpc>
                <a:spcPct val="150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%: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qiymat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100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ko‘paytiriladi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va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foiz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belgisini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qo‘shib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qo‘yiladi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BC1F211-955C-4634-8C36-32DF620A52FC}"/>
              </a:ext>
            </a:extLst>
          </p:cNvPr>
          <p:cNvSpPr/>
          <p:nvPr/>
        </p:nvSpPr>
        <p:spPr>
          <a:xfrm>
            <a:off x="1806713" y="4066816"/>
            <a:ext cx="8360635" cy="208057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hi = "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Salom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sizga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{:s}"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 = "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Jeyson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formatted_txt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hi.</a:t>
            </a:r>
            <a:r>
              <a:rPr lang="en-US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format</a:t>
            </a: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(name)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print(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formatted_txt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       #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Salom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sizga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Jeyson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382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D7498A2-E7B3-4CA2-96C4-D1528777ECE5}"/>
              </a:ext>
            </a:extLst>
          </p:cNvPr>
          <p:cNvSpPr/>
          <p:nvPr/>
        </p:nvSpPr>
        <p:spPr>
          <a:xfrm>
            <a:off x="1697765" y="1179154"/>
            <a:ext cx="6096000" cy="1438151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 = 300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txt = f"{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n:,d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belgi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print(txt)   # 200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belgi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5495C06-01DB-4547-8A3E-A1C2ABEEEDF4}"/>
              </a:ext>
            </a:extLst>
          </p:cNvPr>
          <p:cNvSpPr/>
          <p:nvPr/>
        </p:nvSpPr>
        <p:spPr>
          <a:xfrm>
            <a:off x="2979634" y="3196558"/>
            <a:ext cx="8198266" cy="23614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 = 115.2548695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print("{:.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2f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}".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format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(num))   </a:t>
            </a:r>
            <a:r>
              <a:rPr lang="en-US" sz="20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 115.25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print("{:.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3f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}".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format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(num))   </a:t>
            </a:r>
            <a:r>
              <a:rPr lang="en-US" sz="20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 115.254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print("{:.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4f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}".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format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(num))   </a:t>
            </a:r>
            <a:r>
              <a:rPr lang="en-US" sz="20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 115.2548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print("{:,.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2f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}".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format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(12582.23664))    </a:t>
            </a:r>
            <a:r>
              <a:rPr lang="en-US" sz="20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 12,582.23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62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E3FFBD-3218-422F-B13C-C2E22AE84D3F}"/>
              </a:ext>
            </a:extLst>
          </p:cNvPr>
          <p:cNvSpPr/>
          <p:nvPr/>
        </p:nvSpPr>
        <p:spPr>
          <a:xfrm>
            <a:off x="2107962" y="737836"/>
            <a:ext cx="6796756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print("{: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10.2f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}".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format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(115.2548695))   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#115.25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print("{: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8d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}".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format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(25))              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 25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23CD3E7-6869-45D5-A5FC-CBFC942D0C52}"/>
              </a:ext>
            </a:extLst>
          </p:cNvPr>
          <p:cNvSpPr/>
          <p:nvPr/>
        </p:nvSpPr>
        <p:spPr>
          <a:xfrm>
            <a:off x="632389" y="2056722"/>
            <a:ext cx="596496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115.2548695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print(f"{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n1:10.2f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}")   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#115.25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26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print(f"{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n2:8d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}")      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#26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6940786-1D59-4BE6-B888-F4D66F559AAF}"/>
              </a:ext>
            </a:extLst>
          </p:cNvPr>
          <p:cNvSpPr/>
          <p:nvPr/>
        </p:nvSpPr>
        <p:spPr>
          <a:xfrm>
            <a:off x="4953712" y="3600950"/>
            <a:ext cx="6719843" cy="2277547"/>
          </a:xfrm>
          <a:prstGeom prst="rect">
            <a:avLst/>
          </a:prstGeom>
          <a:solidFill>
            <a:srgbClr val="B7DB45"/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 = .123456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print("{:%}".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format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(num))       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 12.3456000%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print("{:.0%}".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format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(num))     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 12%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print("{:.1%}".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format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(num))     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 12.3%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print(f"{num:%}")       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 12.3456000%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print(f"{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num:.0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%}")     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 12%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print(f"{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num:.1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%}")      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 12.3%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309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449D3-E9D6-4B74-B893-8C042FAF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525" y="630717"/>
            <a:ext cx="9727087" cy="63212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Format </a:t>
            </a:r>
            <a:r>
              <a:rPr lang="en-US" b="1" dirty="0" err="1"/>
              <a:t>metodini</a:t>
            </a:r>
            <a:r>
              <a:rPr lang="en-US" b="1" dirty="0"/>
              <a:t> </a:t>
            </a:r>
            <a:r>
              <a:rPr lang="en-US" b="1" dirty="0" err="1"/>
              <a:t>ishlatmasdan</a:t>
            </a:r>
            <a:r>
              <a:rPr lang="en-US" b="1" dirty="0"/>
              <a:t> </a:t>
            </a:r>
            <a:r>
              <a:rPr lang="en-US" b="1" dirty="0" err="1"/>
              <a:t>formatlash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97C5784-7A96-4F46-9661-8479DFF3747F}"/>
              </a:ext>
            </a:extLst>
          </p:cNvPr>
          <p:cNvSpPr/>
          <p:nvPr/>
        </p:nvSpPr>
        <p:spPr>
          <a:xfrm>
            <a:off x="986368" y="1748479"/>
            <a:ext cx="4596130" cy="4725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%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param1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param2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,..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paramN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9D53081-1A04-49FC-AD45-33300AD85E4F}"/>
              </a:ext>
            </a:extLst>
          </p:cNvPr>
          <p:cNvSpPr/>
          <p:nvPr/>
        </p:nvSpPr>
        <p:spPr>
          <a:xfrm>
            <a:off x="2013958" y="2706684"/>
            <a:ext cx="7728247" cy="88806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info = " Ism : 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%s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\t Yoshi: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%d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%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("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Jeck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", 32)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print(info)    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 Ism : 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Jeck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     Yoshi : 32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30A23C9-6D3F-4366-B225-28472ACF23D6}"/>
              </a:ext>
            </a:extLst>
          </p:cNvPr>
          <p:cNvSpPr/>
          <p:nvPr/>
        </p:nvSpPr>
        <p:spPr>
          <a:xfrm>
            <a:off x="3646205" y="4195821"/>
            <a:ext cx="6771118" cy="130356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raqam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23.8689578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print("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%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0.2f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  -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%e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%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raqam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raqam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  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 23.87   - 2.386896 e +01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27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31EBF-BAA1-4EA7-B20B-44C7C264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979" y="622171"/>
            <a:ext cx="7631395" cy="649213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Satrdagi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qo‘llaniladigan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maxsus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simvollar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F84A2C-F00E-47AE-8DF3-845FEE7F8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801" y="1552485"/>
            <a:ext cx="9451812" cy="2677684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b="1" dirty="0"/>
              <a:t>\    :</a:t>
            </a:r>
            <a:r>
              <a:rPr lang="en-US" sz="2400" dirty="0"/>
              <a:t> </a:t>
            </a:r>
            <a:r>
              <a:rPr lang="en-US" sz="2400" dirty="0" err="1"/>
              <a:t>satr</a:t>
            </a:r>
            <a:r>
              <a:rPr lang="en-US" sz="2400" dirty="0"/>
              <a:t> </a:t>
            </a:r>
            <a:r>
              <a:rPr lang="en-US" sz="2400" dirty="0" err="1"/>
              <a:t>tarkibiga</a:t>
            </a:r>
            <a:r>
              <a:rPr lang="en-US" sz="2400" dirty="0"/>
              <a:t> </a:t>
            </a:r>
            <a:r>
              <a:rPr lang="en-US" sz="2400" dirty="0" err="1"/>
              <a:t>slesh</a:t>
            </a:r>
            <a:r>
              <a:rPr lang="en-US" sz="2400" dirty="0"/>
              <a:t> </a:t>
            </a:r>
            <a:r>
              <a:rPr lang="en-US" sz="2400" dirty="0" err="1"/>
              <a:t>simbolini</a:t>
            </a:r>
            <a:r>
              <a:rPr lang="en-US" sz="2400" dirty="0"/>
              <a:t> </a:t>
            </a:r>
            <a:r>
              <a:rPr lang="en-US" sz="2400" dirty="0" err="1"/>
              <a:t>qo‘shish</a:t>
            </a:r>
            <a:r>
              <a:rPr lang="en-US" sz="2400" dirty="0"/>
              <a:t> </a:t>
            </a:r>
            <a:r>
              <a:rPr lang="en-US" sz="2400" dirty="0" err="1"/>
              <a:t>imkonini</a:t>
            </a:r>
            <a:r>
              <a:rPr lang="en-US" sz="2400" dirty="0"/>
              <a:t> </a:t>
            </a:r>
            <a:r>
              <a:rPr lang="en-US" sz="2400" dirty="0" err="1"/>
              <a:t>beradi</a:t>
            </a:r>
            <a:endParaRPr lang="ru-RU" sz="2400" dirty="0"/>
          </a:p>
          <a:p>
            <a:pPr marL="0" lvl="0" indent="0">
              <a:buNone/>
            </a:pPr>
            <a:r>
              <a:rPr lang="en-US" sz="2400" b="1" dirty="0"/>
              <a:t>\'   :</a:t>
            </a:r>
            <a:r>
              <a:rPr lang="en-US" sz="2400" dirty="0"/>
              <a:t> </a:t>
            </a:r>
            <a:r>
              <a:rPr lang="en-US" sz="2400" dirty="0" err="1"/>
              <a:t>satr</a:t>
            </a:r>
            <a:r>
              <a:rPr lang="en-US" sz="2400" dirty="0"/>
              <a:t> </a:t>
            </a:r>
            <a:r>
              <a:rPr lang="en-US" sz="2400" dirty="0" err="1"/>
              <a:t>ichiga</a:t>
            </a:r>
            <a:r>
              <a:rPr lang="en-US" sz="2400" dirty="0"/>
              <a:t> </a:t>
            </a:r>
            <a:r>
              <a:rPr lang="en-US" sz="2400" dirty="0" err="1"/>
              <a:t>bitta</a:t>
            </a:r>
            <a:r>
              <a:rPr lang="en-US" sz="2400" dirty="0"/>
              <a:t> </a:t>
            </a:r>
            <a:r>
              <a:rPr lang="en-US" sz="2400" dirty="0" err="1"/>
              <a:t>tirnoq</a:t>
            </a:r>
            <a:r>
              <a:rPr lang="en-US" sz="2400" dirty="0"/>
              <a:t> </a:t>
            </a:r>
            <a:r>
              <a:rPr lang="en-US" sz="2400" dirty="0" err="1"/>
              <a:t>qo‘shish</a:t>
            </a:r>
            <a:r>
              <a:rPr lang="en-US" sz="2400" dirty="0"/>
              <a:t> </a:t>
            </a:r>
            <a:r>
              <a:rPr lang="en-US" sz="2400" dirty="0" err="1"/>
              <a:t>imkonini</a:t>
            </a:r>
            <a:r>
              <a:rPr lang="en-US" sz="2400" dirty="0"/>
              <a:t> </a:t>
            </a:r>
            <a:r>
              <a:rPr lang="en-US" sz="2400" dirty="0" err="1"/>
              <a:t>beradi</a:t>
            </a:r>
            <a:endParaRPr lang="ru-RU" sz="2400" dirty="0"/>
          </a:p>
          <a:p>
            <a:pPr marL="0" lvl="0" indent="0">
              <a:buNone/>
            </a:pPr>
            <a:r>
              <a:rPr lang="en-US" sz="2400" b="1" dirty="0"/>
              <a:t>\"   :</a:t>
            </a:r>
            <a:r>
              <a:rPr lang="en-US" sz="2400" dirty="0"/>
              <a:t> </a:t>
            </a:r>
            <a:r>
              <a:rPr lang="en-US" sz="2400" dirty="0" err="1"/>
              <a:t>qatorga</a:t>
            </a:r>
            <a:r>
              <a:rPr lang="en-US" sz="2400" dirty="0"/>
              <a:t> </a:t>
            </a:r>
            <a:r>
              <a:rPr lang="en-US" sz="2400" dirty="0" err="1"/>
              <a:t>qoʻsh</a:t>
            </a:r>
            <a:r>
              <a:rPr lang="en-US" sz="2400" dirty="0"/>
              <a:t> </a:t>
            </a:r>
            <a:r>
              <a:rPr lang="en-US" sz="2400" dirty="0" err="1"/>
              <a:t>tirnoq</a:t>
            </a:r>
            <a:r>
              <a:rPr lang="en-US" sz="2400" dirty="0"/>
              <a:t> </a:t>
            </a:r>
            <a:r>
              <a:rPr lang="en-US" sz="2400" dirty="0" err="1"/>
              <a:t>qoʻshish</a:t>
            </a:r>
            <a:r>
              <a:rPr lang="en-US" sz="2400" dirty="0"/>
              <a:t> </a:t>
            </a:r>
            <a:r>
              <a:rPr lang="en-US" sz="2400" dirty="0" err="1"/>
              <a:t>imkonini</a:t>
            </a:r>
            <a:r>
              <a:rPr lang="en-US" sz="2400" dirty="0"/>
              <a:t> </a:t>
            </a:r>
            <a:r>
              <a:rPr lang="en-US" sz="2400" dirty="0" err="1"/>
              <a:t>beradi</a:t>
            </a:r>
            <a:endParaRPr lang="ru-RU" sz="2400" dirty="0"/>
          </a:p>
          <a:p>
            <a:pPr marL="0" lvl="0" indent="0">
              <a:buNone/>
            </a:pPr>
            <a:r>
              <a:rPr lang="en-US" sz="2400" b="1" dirty="0"/>
              <a:t>\n  :</a:t>
            </a:r>
            <a:r>
              <a:rPr lang="en-US" sz="2400" dirty="0"/>
              <a:t> </a:t>
            </a:r>
            <a:r>
              <a:rPr lang="en-US" sz="2400" dirty="0" err="1"/>
              <a:t>Yangi</a:t>
            </a:r>
            <a:r>
              <a:rPr lang="en-US" sz="2400" dirty="0"/>
              <a:t> </a:t>
            </a:r>
            <a:r>
              <a:rPr lang="en-US" sz="2400" dirty="0" err="1"/>
              <a:t>qatorga</a:t>
            </a:r>
            <a:r>
              <a:rPr lang="en-US" sz="2400" dirty="0"/>
              <a:t> </a:t>
            </a:r>
            <a:r>
              <a:rPr lang="en-US" sz="2400" dirty="0" err="1"/>
              <a:t>oʻtadi</a:t>
            </a:r>
            <a:endParaRPr lang="ru-RU" sz="2400" dirty="0"/>
          </a:p>
          <a:p>
            <a:pPr marL="0" lvl="0" indent="0">
              <a:buNone/>
            </a:pPr>
            <a:r>
              <a:rPr lang="en-US" sz="2400" b="1" dirty="0"/>
              <a:t>\t   :</a:t>
            </a:r>
            <a:r>
              <a:rPr lang="en-US" sz="2400" dirty="0"/>
              <a:t> </a:t>
            </a:r>
            <a:r>
              <a:rPr lang="en-US" sz="2400" dirty="0" err="1"/>
              <a:t>Tabulyatsiya</a:t>
            </a:r>
            <a:r>
              <a:rPr lang="en-US" sz="2400" dirty="0"/>
              <a:t> </a:t>
            </a:r>
            <a:r>
              <a:rPr lang="en-US" sz="2400" dirty="0" err="1"/>
              <a:t>qo‘shadi</a:t>
            </a:r>
            <a:r>
              <a:rPr lang="en-US" sz="2400" dirty="0"/>
              <a:t> (4 ta </a:t>
            </a:r>
            <a:r>
              <a:rPr lang="en-US" sz="2400" dirty="0" err="1"/>
              <a:t>probelga</a:t>
            </a:r>
            <a:r>
              <a:rPr lang="en-US" sz="2400" dirty="0"/>
              <a:t> </a:t>
            </a:r>
            <a:r>
              <a:rPr lang="en-US" sz="2400" dirty="0" err="1"/>
              <a:t>teng</a:t>
            </a:r>
            <a:r>
              <a:rPr lang="en-US" sz="2400" dirty="0"/>
              <a:t> </a:t>
            </a:r>
            <a:r>
              <a:rPr lang="en-US" sz="2400" dirty="0" err="1"/>
              <a:t>bo‘sh</a:t>
            </a:r>
            <a:r>
              <a:rPr lang="en-US" sz="2400" dirty="0"/>
              <a:t> joy)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2288EBC-E25B-4D20-8337-553625B746F7}"/>
              </a:ext>
            </a:extLst>
          </p:cNvPr>
          <p:cNvSpPr/>
          <p:nvPr/>
        </p:nvSpPr>
        <p:spPr>
          <a:xfrm>
            <a:off x="1392801" y="4575026"/>
            <a:ext cx="9451812" cy="1153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text = "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Xabar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:\n\"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Salom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Dunyo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\""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(text)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FC886BD-E564-4E2F-8584-1CAC4FE1E01B}"/>
              </a:ext>
            </a:extLst>
          </p:cNvPr>
          <p:cNvSpPr/>
          <p:nvPr/>
        </p:nvSpPr>
        <p:spPr>
          <a:xfrm>
            <a:off x="3996584" y="5815952"/>
            <a:ext cx="3375995" cy="9764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Xabar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Salom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Dunyo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637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FF306F8-59B5-4FA9-A4F0-A34BBCCA0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2320" y="1543940"/>
            <a:ext cx="2110974" cy="481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Thank you. </a:t>
            </a:r>
            <a:endParaRPr lang="ru-RU" sz="20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9C00BEB-75DB-41F3-B25D-1A36E7011166}"/>
              </a:ext>
            </a:extLst>
          </p:cNvPr>
          <p:cNvSpPr/>
          <p:nvPr/>
        </p:nvSpPr>
        <p:spPr>
          <a:xfrm>
            <a:off x="4418176" y="2415392"/>
            <a:ext cx="40398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See you next lesson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8864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0839C-2F6C-4671-BBE2-BF274D55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261" y="605080"/>
            <a:ext cx="8911687" cy="683396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xolatida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437B2E5-7685-4BC7-B912-35AADFFC99A4}"/>
              </a:ext>
            </a:extLst>
          </p:cNvPr>
          <p:cNvSpPr/>
          <p:nvPr/>
        </p:nvSpPr>
        <p:spPr>
          <a:xfrm>
            <a:off x="1535394" y="1557821"/>
            <a:ext cx="6967672" cy="1153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URL = "D:\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python_course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\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name.txt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(URL)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E9DE1CC-DF99-4CB8-9C00-78754B3D47CC}"/>
              </a:ext>
            </a:extLst>
          </p:cNvPr>
          <p:cNvSpPr/>
          <p:nvPr/>
        </p:nvSpPr>
        <p:spPr>
          <a:xfrm>
            <a:off x="8733802" y="2267118"/>
            <a:ext cx="3313021" cy="8880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c:\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python_course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ame.txt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2ADF5AB-3696-49E6-AA6D-7F09C37ACE2A}"/>
              </a:ext>
            </a:extLst>
          </p:cNvPr>
          <p:cNvSpPr/>
          <p:nvPr/>
        </p:nvSpPr>
        <p:spPr>
          <a:xfrm>
            <a:off x="1535393" y="3429000"/>
            <a:ext cx="6967672" cy="1153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URL =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r"C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:\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python_course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\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name.txt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(URL)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093378B-4F62-4FF6-AE3D-F9F822497C89}"/>
              </a:ext>
            </a:extLst>
          </p:cNvPr>
          <p:cNvSpPr/>
          <p:nvPr/>
        </p:nvSpPr>
        <p:spPr>
          <a:xfrm>
            <a:off x="7520299" y="4785358"/>
            <a:ext cx="4526525" cy="514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c:\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python_course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\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name.txt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24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548B1-1980-4C11-8C09-FEB9E30E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719" y="683931"/>
            <a:ext cx="6559621" cy="700488"/>
          </a:xfrm>
        </p:spPr>
        <p:txBody>
          <a:bodyPr/>
          <a:lstStyle/>
          <a:p>
            <a:r>
              <a:rPr lang="en-US" b="1" dirty="0" err="1"/>
              <a:t>Qatorga</a:t>
            </a:r>
            <a:r>
              <a:rPr lang="en-US" b="1" dirty="0"/>
              <a:t> </a:t>
            </a:r>
            <a:r>
              <a:rPr lang="en-US" b="1" dirty="0" err="1"/>
              <a:t>qiymatlarni</a:t>
            </a:r>
            <a:r>
              <a:rPr lang="en-US" b="1" dirty="0"/>
              <a:t> </a:t>
            </a:r>
            <a:r>
              <a:rPr lang="en-US" b="1" dirty="0" err="1"/>
              <a:t>kiritish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2D83AA6-3651-4D03-B239-75D089248812}"/>
              </a:ext>
            </a:extLst>
          </p:cNvPr>
          <p:cNvSpPr/>
          <p:nvPr/>
        </p:nvSpPr>
        <p:spPr>
          <a:xfrm>
            <a:off x="1170773" y="1483379"/>
            <a:ext cx="9434557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Python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boshqa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o‘zgaruvchilarning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qiymatlarini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satrga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joylashtirish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imkonini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beradi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 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Buning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ichida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oʻzgaruvchilar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jingalak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qavslarga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{}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joylashtiriladi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va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oldidagi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qo‘shtirnoq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belgisi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oldiga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f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harfi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qoʻyiladi</a:t>
            </a:r>
            <a:endParaRPr lang="ru-RU" sz="20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9578BA0-1C21-4B98-9086-8AF61F0A4509}"/>
              </a:ext>
            </a:extLst>
          </p:cNvPr>
          <p:cNvSpPr/>
          <p:nvPr/>
        </p:nvSpPr>
        <p:spPr>
          <a:xfrm>
            <a:off x="1270474" y="3013141"/>
            <a:ext cx="9135454" cy="236148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user_name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"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Jeyson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user_age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22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user = 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"Ismi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{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user_name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  Yoshi: {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user_age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}"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user_age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  </a:t>
            </a:r>
            <a:r>
              <a:rPr lang="en-US" sz="20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 </a:t>
            </a:r>
            <a:r>
              <a:rPr 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Ismi</a:t>
            </a:r>
            <a:r>
              <a:rPr lang="en-US" sz="20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20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Jeyson</a:t>
            </a:r>
            <a:r>
              <a:rPr lang="en-US" sz="2000" i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Yoshi: 22</a:t>
            </a:r>
            <a:endParaRPr lang="ru-RU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19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F6943A-F5B0-409F-8563-3F827CE4D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545" y="583715"/>
            <a:ext cx="8911687" cy="726126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Satr</a:t>
            </a:r>
            <a:r>
              <a:rPr lang="en-US" b="1" dirty="0"/>
              <a:t> </a:t>
            </a:r>
            <a:r>
              <a:rPr lang="en-US" b="1" dirty="0" err="1"/>
              <a:t>tarkibidagi</a:t>
            </a:r>
            <a:r>
              <a:rPr lang="en-US" b="1" dirty="0"/>
              <a:t> </a:t>
            </a:r>
            <a:r>
              <a:rPr lang="en-US" b="1" dirty="0" err="1"/>
              <a:t>belgilarga</a:t>
            </a:r>
            <a:r>
              <a:rPr lang="en-US" b="1" dirty="0"/>
              <a:t> </a:t>
            </a:r>
            <a:r>
              <a:rPr lang="en-US" b="1" dirty="0" err="1"/>
              <a:t>murojaat</a:t>
            </a:r>
            <a:r>
              <a:rPr lang="en-US" b="1" dirty="0"/>
              <a:t> </a:t>
            </a:r>
            <a:r>
              <a:rPr lang="en-US" b="1" dirty="0" err="1"/>
              <a:t>qilish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A5EF6D0-4C9B-4C85-8994-A244DB324E46}"/>
              </a:ext>
            </a:extLst>
          </p:cNvPr>
          <p:cNvSpPr/>
          <p:nvPr/>
        </p:nvSpPr>
        <p:spPr>
          <a:xfrm>
            <a:off x="689361" y="2205247"/>
            <a:ext cx="4714430" cy="327698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str = "hello world!"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dirty="0" err="1">
                <a:latin typeface="Courier New" panose="02070309020205020404" pitchFamily="49" charset="0"/>
                <a:ea typeface="Calibri" panose="020F0502020204030204" pitchFamily="34" charset="0"/>
              </a:rPr>
              <a:t>belgi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 = str[0]  # h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ea typeface="Calibri" panose="020F0502020204030204" pitchFamily="34" charset="0"/>
              </a:rPr>
              <a:t>belgi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)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dirty="0" err="1">
                <a:latin typeface="Courier New" panose="02070309020205020404" pitchFamily="49" charset="0"/>
                <a:ea typeface="Calibri" panose="020F0502020204030204" pitchFamily="34" charset="0"/>
              </a:rPr>
              <a:t>belgi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 = str[6]  # w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b="1" dirty="0">
                <a:latin typeface="Courier New" panose="02070309020205020404" pitchFamily="49" charset="0"/>
                <a:ea typeface="Calibri" panose="020F0502020204030204" pitchFamily="34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ea typeface="Calibri" panose="020F0502020204030204" pitchFamily="34" charset="0"/>
              </a:rPr>
              <a:t>belgi</a:t>
            </a:r>
            <a:r>
              <a:rPr lang="en-US" sz="2400" dirty="0">
                <a:latin typeface="Courier New" panose="02070309020205020404" pitchFamily="49" charset="0"/>
                <a:ea typeface="Calibri" panose="020F0502020204030204" pitchFamily="34" charset="0"/>
              </a:rPr>
              <a:t>)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2C23BD4-3B95-47DE-8548-6530DC91AB1A}"/>
              </a:ext>
            </a:extLst>
          </p:cNvPr>
          <p:cNvSpPr/>
          <p:nvPr/>
        </p:nvSpPr>
        <p:spPr>
          <a:xfrm>
            <a:off x="6517592" y="2368309"/>
            <a:ext cx="3933914" cy="277697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 = "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salom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dunyo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!"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belgi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str[-1] 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belgi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     #!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belgi2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str[-5]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belgi2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    #u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544F594-31B2-47E6-87BC-859180F635EF}"/>
              </a:ext>
            </a:extLst>
          </p:cNvPr>
          <p:cNvSpPr/>
          <p:nvPr/>
        </p:nvSpPr>
        <p:spPr>
          <a:xfrm>
            <a:off x="7355080" y="1726782"/>
            <a:ext cx="2988549" cy="599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Manfiy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endParaRPr lang="ru-RU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8FFE1D0-A931-4C9C-9D06-6FDD3383ADB6}"/>
              </a:ext>
            </a:extLst>
          </p:cNvPr>
          <p:cNvSpPr/>
          <p:nvPr/>
        </p:nvSpPr>
        <p:spPr>
          <a:xfrm>
            <a:off x="1073921" y="1515100"/>
            <a:ext cx="3096426" cy="599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Musbat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endParaRPr lang="ru-RU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999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AC437-9200-492C-A00A-E9DE5B5E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254" y="666839"/>
            <a:ext cx="8911687" cy="691942"/>
          </a:xfrm>
        </p:spPr>
        <p:txBody>
          <a:bodyPr/>
          <a:lstStyle/>
          <a:p>
            <a:r>
              <a:rPr lang="en-US" b="1" dirty="0" err="1"/>
              <a:t>Matndan</a:t>
            </a:r>
            <a:r>
              <a:rPr lang="en-US" b="1" dirty="0"/>
              <a:t> </a:t>
            </a:r>
            <a:r>
              <a:rPr lang="en-US" b="1" dirty="0" err="1"/>
              <a:t>belgilar</a:t>
            </a:r>
            <a:r>
              <a:rPr lang="en-US" b="1" dirty="0"/>
              <a:t> </a:t>
            </a:r>
            <a:r>
              <a:rPr lang="en-US" b="1" dirty="0" err="1"/>
              <a:t>ketma-ketligini</a:t>
            </a:r>
            <a:r>
              <a:rPr lang="en-US" b="1" dirty="0"/>
              <a:t> </a:t>
            </a:r>
            <a:r>
              <a:rPr lang="en-US" b="1" dirty="0" err="1"/>
              <a:t>olish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B13D4E3-80BC-4E0B-835A-3C7DD7B878BC}"/>
              </a:ext>
            </a:extLst>
          </p:cNvPr>
          <p:cNvSpPr/>
          <p:nvPr/>
        </p:nvSpPr>
        <p:spPr>
          <a:xfrm>
            <a:off x="1202108" y="1895702"/>
            <a:ext cx="9924515" cy="960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str[:end]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ushbu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ifoda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0 -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indeksdan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to end -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indeksgacha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belgilar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ketma-ketligini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chiqaradi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end –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elementni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o‘zini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olmaydi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End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o‘rnida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son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beriladi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str[:10]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0FEF00A-340F-4922-82A5-A4E1938AF332}"/>
              </a:ext>
            </a:extLst>
          </p:cNvPr>
          <p:cNvSpPr/>
          <p:nvPr/>
        </p:nvSpPr>
        <p:spPr>
          <a:xfrm>
            <a:off x="1214840" y="3256187"/>
            <a:ext cx="9924515" cy="960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str[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start:end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belgilar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ketma-ketligi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start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dan to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indeksigacha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bo‘lgan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belgilar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ketma-ketligini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qaytaradi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Ammo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ikkinchi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index – end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xisobga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olinmaydi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CE17373-F784-48D9-A42A-373A01E70246}"/>
              </a:ext>
            </a:extLst>
          </p:cNvPr>
          <p:cNvSpPr/>
          <p:nvPr/>
        </p:nvSpPr>
        <p:spPr>
          <a:xfrm>
            <a:off x="1214840" y="4616673"/>
            <a:ext cx="9924514" cy="9596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444500"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string[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start:end:step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belgilar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ketma-ketligini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start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dan to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indeksigacha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bo‘lgan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belgilar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ketma-ketligini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step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qadami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qaytaradi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5707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27B330-2E99-4043-9D7F-80955863BE61}"/>
              </a:ext>
            </a:extLst>
          </p:cNvPr>
          <p:cNvSpPr/>
          <p:nvPr/>
        </p:nvSpPr>
        <p:spPr>
          <a:xfrm>
            <a:off x="2125053" y="850859"/>
            <a:ext cx="9445952" cy="46813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 = "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salom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dunyo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 0-</a:t>
            </a:r>
            <a:r>
              <a:rPr lang="en-US" sz="2000" i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indeksdan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5 - </a:t>
            </a:r>
            <a:r>
              <a:rPr lang="en-US" sz="2000" i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indeksgacha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i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sub_str1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str[:5]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sub_str1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      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# </a:t>
            </a:r>
            <a:r>
              <a:rPr lang="en-US" sz="2000" i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salom</a:t>
            </a:r>
            <a:endParaRPr lang="ru-RU" i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 2-</a:t>
            </a:r>
            <a:r>
              <a:rPr lang="en-US" sz="2000" i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indeksdan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5-</a:t>
            </a:r>
            <a:r>
              <a:rPr lang="en-US" sz="2000" i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indeksgacha</a:t>
            </a:r>
            <a:endParaRPr lang="ru-RU" i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sub_str2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str[2:5]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sub_str2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       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</a:t>
            </a:r>
            <a:r>
              <a:rPr lang="en-US" sz="2000" i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llo</a:t>
            </a:r>
            <a:endParaRPr lang="ru-RU" i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 2 - </a:t>
            </a:r>
            <a:r>
              <a:rPr lang="en-US" sz="2000" i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indeksdan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9-</a:t>
            </a:r>
            <a:r>
              <a:rPr lang="en-US" sz="2000" i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indeksgacha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oraliqda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2 </a:t>
            </a:r>
            <a:r>
              <a:rPr lang="en-US" sz="2000" i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qadam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bilan</a:t>
            </a:r>
            <a:endParaRPr lang="ru-RU" i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sub_str3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str[2:9:2]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sub_str3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       </a:t>
            </a:r>
            <a:r>
              <a:rPr lang="en-US" sz="2000" i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</a:t>
            </a:r>
            <a:r>
              <a:rPr lang="en-US" i="1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lmdn</a:t>
            </a:r>
            <a:endParaRPr lang="ru-RU" i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34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081C1-BE70-4BCD-BB7C-72558C55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709" y="683930"/>
            <a:ext cx="8911687" cy="649213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Satrlarni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birlashtirish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7198ACE-5576-4873-A6D0-C6FC0BD0C14E}"/>
              </a:ext>
            </a:extLst>
          </p:cNvPr>
          <p:cNvSpPr/>
          <p:nvPr/>
        </p:nvSpPr>
        <p:spPr>
          <a:xfrm>
            <a:off x="723545" y="1636112"/>
            <a:ext cx="6096000" cy="19620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 = "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Jeyson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surname = "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Stethom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full_name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name + " " + surname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full_name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  #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Jeyson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Stethom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9AD405B-8BA3-4ABA-AE0C-20C644B29225}"/>
              </a:ext>
            </a:extLst>
          </p:cNvPr>
          <p:cNvSpPr/>
          <p:nvPr/>
        </p:nvSpPr>
        <p:spPr>
          <a:xfrm>
            <a:off x="5680105" y="3769128"/>
            <a:ext cx="6096000" cy="25500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name="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Jeyson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"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age = 38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info_per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"Ism: " + name + " Yoshi: " +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(age)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info_per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   # Ism: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Jeyson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Yoshi: 38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199130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201</TotalTime>
  <Words>2387</Words>
  <Application>Microsoft Office PowerPoint</Application>
  <PresentationFormat>Широкоэкранный</PresentationFormat>
  <Paragraphs>262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7" baseType="lpstr">
      <vt:lpstr>Arial</vt:lpstr>
      <vt:lpstr>Century Gothic</vt:lpstr>
      <vt:lpstr>Consolas</vt:lpstr>
      <vt:lpstr>Courier New</vt:lpstr>
      <vt:lpstr>Times New Roman</vt:lpstr>
      <vt:lpstr>Wingdings 3</vt:lpstr>
      <vt:lpstr>Легкий дым</vt:lpstr>
      <vt:lpstr>3-mashg‘ulot. Satrlar bilan ishlovchi operatorlar va metodlar.</vt:lpstr>
      <vt:lpstr>Презентация PowerPoint</vt:lpstr>
      <vt:lpstr>Satrdagi qo‘llaniladigan maxsus simvollar</vt:lpstr>
      <vt:lpstr>URL ni o’z xolatida satr sifatida foydalanish</vt:lpstr>
      <vt:lpstr>Qatorga qiymatlarni kiritish</vt:lpstr>
      <vt:lpstr>Satr tarkibidagi belgilarga murojaat qilish</vt:lpstr>
      <vt:lpstr>Matndan belgilar ketma-ketligini olish</vt:lpstr>
      <vt:lpstr>Презентация PowerPoint</vt:lpstr>
      <vt:lpstr>Satrlarni birlashtirish</vt:lpstr>
      <vt:lpstr>Satrni takrorlash</vt:lpstr>
      <vt:lpstr>Satrlarni taqqoslash</vt:lpstr>
      <vt:lpstr>Satr bilan ishlovchi operatorlar va metodlardan foydalanish</vt:lpstr>
      <vt:lpstr>Презентация PowerPoint</vt:lpstr>
      <vt:lpstr>Презентация PowerPoint</vt:lpstr>
      <vt:lpstr>Презентация PowerPoint</vt:lpstr>
      <vt:lpstr>Презентация PowerPoint</vt:lpstr>
      <vt:lpstr>Satrda almashtirish (replace). </vt:lpstr>
      <vt:lpstr>Презентация PowerPoint</vt:lpstr>
      <vt:lpstr>Qism qatorlarga ajratish</vt:lpstr>
      <vt:lpstr>Презентация PowerPoint</vt:lpstr>
      <vt:lpstr>Satrlarni birlashtirish</vt:lpstr>
      <vt:lpstr>Satrlarni birlashtirish</vt:lpstr>
      <vt:lpstr>str.format() metodi yordamida satrlarni formatlash</vt:lpstr>
      <vt:lpstr>Nomlangan parametrlar</vt:lpstr>
      <vt:lpstr>Joylashgan o‘rni bo‘yicha parametrlar</vt:lpstr>
      <vt:lpstr>Almashtirishlar</vt:lpstr>
      <vt:lpstr>Презентация PowerPoint</vt:lpstr>
      <vt:lpstr>Презентация PowerPoint</vt:lpstr>
      <vt:lpstr>Format metodini ishlatmasdan formatlash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2-mashg‘ulot. Pythonda arifmetik operatorlar.</dc:title>
  <dc:creator>IT</dc:creator>
  <cp:lastModifiedBy>Sapayev Shavkat</cp:lastModifiedBy>
  <cp:revision>103</cp:revision>
  <dcterms:created xsi:type="dcterms:W3CDTF">2024-09-05T11:17:45Z</dcterms:created>
  <dcterms:modified xsi:type="dcterms:W3CDTF">2024-09-09T09:16:26Z</dcterms:modified>
</cp:coreProperties>
</file>