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317" r:id="rId5"/>
    <p:sldId id="318" r:id="rId6"/>
    <p:sldId id="259" r:id="rId7"/>
    <p:sldId id="352" r:id="rId8"/>
    <p:sldId id="264" r:id="rId9"/>
    <p:sldId id="348" r:id="rId10"/>
    <p:sldId id="335" r:id="rId11"/>
    <p:sldId id="326" r:id="rId12"/>
    <p:sldId id="354" r:id="rId13"/>
    <p:sldId id="355" r:id="rId14"/>
    <p:sldId id="34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4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6984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8456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41731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4580AF-3414-46B4-BBFA-C4FCC424BB58}"/>
              </a:ext>
            </a:extLst>
          </p:cNvPr>
          <p:cNvSpPr/>
          <p:nvPr userDrawn="1"/>
        </p:nvSpPr>
        <p:spPr>
          <a:xfrm flipH="1">
            <a:off x="0" y="-1"/>
            <a:ext cx="3607904" cy="6858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4" name="Picture 3" descr="E:\002-KIMS BUSINESS\007-02-MaxPPT-Contents\150902-com-Global-Laptop\mo900.png">
            <a:extLst>
              <a:ext uri="{FF2B5EF4-FFF2-40B4-BE49-F238E27FC236}">
                <a16:creationId xmlns:a16="http://schemas.microsoft.com/office/drawing/2014/main" id="{B6E3BFF2-CA30-4CB4-BD72-23018CB9987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53"/>
          <a:stretch/>
        </p:blipFill>
        <p:spPr bwMode="auto">
          <a:xfrm>
            <a:off x="-1" y="549778"/>
            <a:ext cx="5139665" cy="630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CEDB44B-B298-47D4-9B34-97201A4B19E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9265" y="1017019"/>
            <a:ext cx="2398240" cy="3733886"/>
          </a:xfrm>
          <a:custGeom>
            <a:avLst/>
            <a:gdLst>
              <a:gd name="connsiteX0" fmla="*/ 0 w 1746098"/>
              <a:gd name="connsiteY0" fmla="*/ 0 h 2942176"/>
              <a:gd name="connsiteX1" fmla="*/ 1746098 w 1746098"/>
              <a:gd name="connsiteY1" fmla="*/ 0 h 2942176"/>
              <a:gd name="connsiteX2" fmla="*/ 1746098 w 1746098"/>
              <a:gd name="connsiteY2" fmla="*/ 2942176 h 2942176"/>
              <a:gd name="connsiteX3" fmla="*/ 0 w 1746098"/>
              <a:gd name="connsiteY3" fmla="*/ 2942176 h 2942176"/>
              <a:gd name="connsiteX4" fmla="*/ 0 w 1746098"/>
              <a:gd name="connsiteY4" fmla="*/ 0 h 2942176"/>
              <a:gd name="connsiteX0" fmla="*/ 21771 w 1746098"/>
              <a:gd name="connsiteY0" fmla="*/ 0 h 2991162"/>
              <a:gd name="connsiteX1" fmla="*/ 1746098 w 1746098"/>
              <a:gd name="connsiteY1" fmla="*/ 48986 h 2991162"/>
              <a:gd name="connsiteX2" fmla="*/ 1746098 w 1746098"/>
              <a:gd name="connsiteY2" fmla="*/ 2991162 h 2991162"/>
              <a:gd name="connsiteX3" fmla="*/ 0 w 1746098"/>
              <a:gd name="connsiteY3" fmla="*/ 2991162 h 2991162"/>
              <a:gd name="connsiteX4" fmla="*/ 21771 w 1746098"/>
              <a:gd name="connsiteY4" fmla="*/ 0 h 2991162"/>
              <a:gd name="connsiteX0" fmla="*/ 21771 w 1795084"/>
              <a:gd name="connsiteY0" fmla="*/ 38100 h 3029262"/>
              <a:gd name="connsiteX1" fmla="*/ 1795084 w 1795084"/>
              <a:gd name="connsiteY1" fmla="*/ 0 h 3029262"/>
              <a:gd name="connsiteX2" fmla="*/ 1746098 w 1795084"/>
              <a:gd name="connsiteY2" fmla="*/ 3029262 h 3029262"/>
              <a:gd name="connsiteX3" fmla="*/ 0 w 1795084"/>
              <a:gd name="connsiteY3" fmla="*/ 3029262 h 3029262"/>
              <a:gd name="connsiteX4" fmla="*/ 21771 w 1795084"/>
              <a:gd name="connsiteY4" fmla="*/ 38100 h 3029262"/>
              <a:gd name="connsiteX0" fmla="*/ 212271 w 1985584"/>
              <a:gd name="connsiteY0" fmla="*/ 38100 h 3067362"/>
              <a:gd name="connsiteX1" fmla="*/ 1985584 w 1985584"/>
              <a:gd name="connsiteY1" fmla="*/ 0 h 3067362"/>
              <a:gd name="connsiteX2" fmla="*/ 1936598 w 1985584"/>
              <a:gd name="connsiteY2" fmla="*/ 3029262 h 3067362"/>
              <a:gd name="connsiteX3" fmla="*/ 0 w 1985584"/>
              <a:gd name="connsiteY3" fmla="*/ 3067362 h 3067362"/>
              <a:gd name="connsiteX4" fmla="*/ 212271 w 1985584"/>
              <a:gd name="connsiteY4" fmla="*/ 38100 h 3067362"/>
              <a:gd name="connsiteX0" fmla="*/ 212271 w 1985584"/>
              <a:gd name="connsiteY0" fmla="*/ 38100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38100 h 3110905"/>
              <a:gd name="connsiteX0" fmla="*/ 212271 w 1985584"/>
              <a:gd name="connsiteY0" fmla="*/ 16329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212271 w 1985584"/>
              <a:gd name="connsiteY4" fmla="*/ 16329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0052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67362 h 3110905"/>
              <a:gd name="connsiteX4" fmla="*/ 195942 w 1985584"/>
              <a:gd name="connsiteY4" fmla="*/ 21772 h 3110905"/>
              <a:gd name="connsiteX0" fmla="*/ 195942 w 1985584"/>
              <a:gd name="connsiteY0" fmla="*/ 21772 h 3110905"/>
              <a:gd name="connsiteX1" fmla="*/ 1985584 w 1985584"/>
              <a:gd name="connsiteY1" fmla="*/ 0 h 3110905"/>
              <a:gd name="connsiteX2" fmla="*/ 1831006 w 1985584"/>
              <a:gd name="connsiteY2" fmla="*/ 3110905 h 3110905"/>
              <a:gd name="connsiteX3" fmla="*/ 0 w 1985584"/>
              <a:gd name="connsiteY3" fmla="*/ 3075245 h 3110905"/>
              <a:gd name="connsiteX4" fmla="*/ 195942 w 1985584"/>
              <a:gd name="connsiteY4" fmla="*/ 21772 h 3110905"/>
              <a:gd name="connsiteX0" fmla="*/ 195942 w 1998431"/>
              <a:gd name="connsiteY0" fmla="*/ 28227 h 3117360"/>
              <a:gd name="connsiteX1" fmla="*/ 1998431 w 1998431"/>
              <a:gd name="connsiteY1" fmla="*/ 0 h 3117360"/>
              <a:gd name="connsiteX2" fmla="*/ 1831006 w 1998431"/>
              <a:gd name="connsiteY2" fmla="*/ 3117360 h 3117360"/>
              <a:gd name="connsiteX3" fmla="*/ 0 w 1998431"/>
              <a:gd name="connsiteY3" fmla="*/ 3081700 h 3117360"/>
              <a:gd name="connsiteX4" fmla="*/ 195942 w 1998431"/>
              <a:gd name="connsiteY4" fmla="*/ 28227 h 3117360"/>
              <a:gd name="connsiteX0" fmla="*/ 195942 w 2004855"/>
              <a:gd name="connsiteY0" fmla="*/ 60503 h 3149636"/>
              <a:gd name="connsiteX1" fmla="*/ 2004855 w 2004855"/>
              <a:gd name="connsiteY1" fmla="*/ 0 h 3149636"/>
              <a:gd name="connsiteX2" fmla="*/ 1831006 w 2004855"/>
              <a:gd name="connsiteY2" fmla="*/ 3149636 h 3149636"/>
              <a:gd name="connsiteX3" fmla="*/ 0 w 2004855"/>
              <a:gd name="connsiteY3" fmla="*/ 3113976 h 3149636"/>
              <a:gd name="connsiteX4" fmla="*/ 195942 w 2004855"/>
              <a:gd name="connsiteY4" fmla="*/ 60503 h 3149636"/>
              <a:gd name="connsiteX0" fmla="*/ 195942 w 2004855"/>
              <a:gd name="connsiteY0" fmla="*/ 47593 h 3136726"/>
              <a:gd name="connsiteX1" fmla="*/ 2004855 w 2004855"/>
              <a:gd name="connsiteY1" fmla="*/ 0 h 3136726"/>
              <a:gd name="connsiteX2" fmla="*/ 1831006 w 2004855"/>
              <a:gd name="connsiteY2" fmla="*/ 3136726 h 3136726"/>
              <a:gd name="connsiteX3" fmla="*/ 0 w 2004855"/>
              <a:gd name="connsiteY3" fmla="*/ 3101066 h 3136726"/>
              <a:gd name="connsiteX4" fmla="*/ 195942 w 2004855"/>
              <a:gd name="connsiteY4" fmla="*/ 47593 h 31367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4855" h="3136726">
                <a:moveTo>
                  <a:pt x="195942" y="47593"/>
                </a:moveTo>
                <a:lnTo>
                  <a:pt x="2004855" y="0"/>
                </a:lnTo>
                <a:lnTo>
                  <a:pt x="1831006" y="3136726"/>
                </a:lnTo>
                <a:lnTo>
                  <a:pt x="0" y="3101066"/>
                </a:lnTo>
                <a:lnTo>
                  <a:pt x="195942" y="4759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lIns="252000" tIns="216000"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10699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29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9" r:id="rId18"/>
    <p:sldLayoutId id="2147483670" r:id="rId19"/>
    <p:sldLayoutId id="2147483671" r:id="rId20"/>
    <p:sldLayoutId id="2147483672" r:id="rId21"/>
    <p:sldLayoutId id="2147483673" r:id="rId2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ru.com/osnovy/stroki-python" TargetMode="External"/><Relationship Id="rId1" Type="http://schemas.openxmlformats.org/officeDocument/2006/relationships/slideLayout" Target="../slideLayouts/slideLayout2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934486D-C867-42D5-AB84-16D8DE8908B3}"/>
              </a:ext>
            </a:extLst>
          </p:cNvPr>
          <p:cNvSpPr/>
          <p:nvPr/>
        </p:nvSpPr>
        <p:spPr>
          <a:xfrm>
            <a:off x="1227708" y="4142104"/>
            <a:ext cx="8649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Mavzu</a:t>
            </a:r>
            <a:r>
              <a:rPr 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: </a:t>
            </a:r>
            <a:r>
              <a:rPr lang="uz-Cyrl-UZ" sz="36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Fayllar va kataloglar bilan ishlash.</a:t>
            </a:r>
            <a:endParaRPr lang="ru-RU" sz="3600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1A6A472-24FB-4D3A-8BA5-DC6C967F3F76}"/>
              </a:ext>
            </a:extLst>
          </p:cNvPr>
          <p:cNvSpPr/>
          <p:nvPr/>
        </p:nvSpPr>
        <p:spPr>
          <a:xfrm>
            <a:off x="1349828" y="499906"/>
            <a:ext cx="8839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Georgia" panose="02040502050405020303" pitchFamily="18" charset="0"/>
                <a:cs typeface="Times New Roman" pitchFamily="18" charset="0"/>
              </a:rPr>
              <a:t>O‘R MV AXBOROT-KOMMUNIKATSIYA TEXNOLOGIYALARI VA ALOQA HARBIY INSTITUTI</a:t>
            </a:r>
            <a:endParaRPr lang="ru-RU" sz="3200" dirty="0">
              <a:solidFill>
                <a:schemeClr val="bg1"/>
              </a:solidFill>
              <a:latin typeface="Georgia" panose="02040502050405020303" pitchFamily="18" charset="0"/>
              <a:cs typeface="Times New Roman" pitchFamily="18" charset="0"/>
            </a:endParaRPr>
          </a:p>
        </p:txBody>
      </p:sp>
      <p:pic>
        <p:nvPicPr>
          <p:cNvPr id="8" name="Picture 8" descr="ШЕБРО">
            <a:extLst>
              <a:ext uri="{FF2B5EF4-FFF2-40B4-BE49-F238E27FC236}">
                <a16:creationId xmlns:a16="http://schemas.microsoft.com/office/drawing/2014/main" id="{2B83645D-2CD9-406F-ADCD-7248150D4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8852" y="1974095"/>
            <a:ext cx="1965492" cy="1965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516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4B46A664-DC66-4D0E-9278-9C8ED41A9844}"/>
              </a:ext>
            </a:extLst>
          </p:cNvPr>
          <p:cNvSpPr/>
          <p:nvPr/>
        </p:nvSpPr>
        <p:spPr>
          <a:xfrm>
            <a:off x="0" y="196947"/>
            <a:ext cx="12192000" cy="5809958"/>
          </a:xfrm>
          <a:prstGeom prst="round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b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endParaRPr lang="en-US" b="1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b="1">
                <a:solidFill>
                  <a:schemeClr val="bg1">
                    <a:lumMod val="95000"/>
                    <a:lumOff val="5000"/>
                  </a:schemeClr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&gt;&gt;&gt; f = open('example.txt','r')</a:t>
            </a:r>
            <a:endParaRPr lang="ru-RU" b="1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&gt;&gt;&gt; f.read(7)</a:t>
            </a:r>
            <a:endParaRPr lang="ru-RU" b="1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15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b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'This is '</a:t>
            </a:r>
            <a:endParaRPr lang="ru-RU" b="1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en-US" b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Tarjimon faylning 7 ta belgisini o‘qidi va agar siz yana  read() funksiyasidan foydalansangiz , o‘qish 8-belgidan boshlanadi. </a:t>
            </a:r>
            <a:endParaRPr lang="ru-RU" b="1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&gt;&gt;&gt; f.read(7)  # keyingi 7 ta belgini o‘qing ' a text'</a:t>
            </a:r>
            <a:endParaRPr lang="ru-RU" b="1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b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readline() funktsiyasi</a:t>
            </a:r>
            <a:endParaRPr lang="ru-RU" b="1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en-US" b="1">
                <a:solidFill>
                  <a:schemeClr val="bg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Readline() funksiyasi   fayl mazmunini satr bo‘yicha o‘qish uchun ishlatiladi. U katta hajmdagi fayllar uchun ishlatiladi. Uning yordamida istalgan vaqtda istalgan qatorga kirishingiz mumkin.</a:t>
            </a:r>
          </a:p>
          <a:p>
            <a:r>
              <a:rPr 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Misol</a:t>
            </a:r>
            <a:endParaRPr lang="ru-RU" b="1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 Bir necha qatordan iborat test.txt faylini  yaratamiz:</a:t>
            </a:r>
            <a:endParaRPr lang="ru-RU" b="1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This is line1.</a:t>
            </a:r>
            <a:endParaRPr lang="ru-RU" b="1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This is line2.</a:t>
            </a:r>
            <a:endParaRPr lang="ru-RU" b="1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b="1">
                <a:solidFill>
                  <a:schemeClr val="bg1">
                    <a:lumMod val="95000"/>
                    <a:lumOff val="5000"/>
                  </a:schemeClr>
                </a:solidFill>
              </a:rPr>
              <a:t>This is line3.</a:t>
            </a:r>
            <a:endParaRPr lang="ru-RU" b="1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indent="449580" algn="just">
              <a:lnSpc>
                <a:spcPct val="115000"/>
              </a:lnSpc>
              <a:spcAft>
                <a:spcPts val="0"/>
              </a:spcAft>
            </a:pPr>
            <a:endParaRPr lang="ru-RU" b="1" dirty="0">
              <a:solidFill>
                <a:schemeClr val="bg1">
                  <a:lumMod val="95000"/>
                  <a:lumOff val="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onut 39">
            <a:extLst>
              <a:ext uri="{FF2B5EF4-FFF2-40B4-BE49-F238E27FC236}">
                <a16:creationId xmlns:a16="http://schemas.microsoft.com/office/drawing/2014/main" id="{50C6CDDE-E5B4-458F-B1E3-86EA272EF4FC}"/>
              </a:ext>
            </a:extLst>
          </p:cNvPr>
          <p:cNvSpPr/>
          <p:nvPr/>
        </p:nvSpPr>
        <p:spPr>
          <a:xfrm>
            <a:off x="4145726" y="1217753"/>
            <a:ext cx="330653" cy="30607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6322D231-CCA9-46B2-8149-CC171A19C3B1}"/>
              </a:ext>
            </a:extLst>
          </p:cNvPr>
          <p:cNvSpPr/>
          <p:nvPr/>
        </p:nvSpPr>
        <p:spPr>
          <a:xfrm>
            <a:off x="2563313" y="1254605"/>
            <a:ext cx="336743" cy="281490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5" name="Rectangle 16">
            <a:extLst>
              <a:ext uri="{FF2B5EF4-FFF2-40B4-BE49-F238E27FC236}">
                <a16:creationId xmlns:a16="http://schemas.microsoft.com/office/drawing/2014/main" id="{FC68290F-FA45-4BA7-9F63-C1149D34A7EB}"/>
              </a:ext>
            </a:extLst>
          </p:cNvPr>
          <p:cNvSpPr/>
          <p:nvPr/>
        </p:nvSpPr>
        <p:spPr>
          <a:xfrm>
            <a:off x="3080360" y="1254605"/>
            <a:ext cx="353565" cy="232368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00F4A491-0B38-4FEC-A280-A054B796EA9F}"/>
              </a:ext>
            </a:extLst>
          </p:cNvPr>
          <p:cNvSpPr>
            <a:spLocks noChangeAspect="1"/>
          </p:cNvSpPr>
          <p:nvPr/>
        </p:nvSpPr>
        <p:spPr>
          <a:xfrm>
            <a:off x="3659724" y="1215053"/>
            <a:ext cx="336743" cy="339555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" name="Блок-схема: альтернативный процесс 2">
            <a:extLst>
              <a:ext uri="{FF2B5EF4-FFF2-40B4-BE49-F238E27FC236}">
                <a16:creationId xmlns:a16="http://schemas.microsoft.com/office/drawing/2014/main" id="{57CA8FF5-C567-4A8F-804A-34AE515359BC}"/>
              </a:ext>
            </a:extLst>
          </p:cNvPr>
          <p:cNvSpPr/>
          <p:nvPr/>
        </p:nvSpPr>
        <p:spPr>
          <a:xfrm>
            <a:off x="0" y="385961"/>
            <a:ext cx="11964877" cy="6310259"/>
          </a:xfrm>
          <a:prstGeom prst="flowChartAlternateProcess">
            <a:avLst/>
          </a:prstGeom>
          <a:solidFill>
            <a:schemeClr val="accent1"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300" b="1" dirty="0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Test.txt  da  </a:t>
            </a:r>
            <a:r>
              <a:rPr lang="en-US" sz="2300" b="1" dirty="0" err="1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sz="2300" b="1" dirty="0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 </a:t>
            </a:r>
            <a:r>
              <a:rPr lang="en-US" sz="2300" b="1" dirty="0" err="1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funksiyasi</a:t>
            </a:r>
            <a:r>
              <a:rPr lang="en-US" sz="2300" b="1" dirty="0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2300" b="1" dirty="0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ishlashini</a:t>
            </a:r>
            <a:r>
              <a:rPr lang="en-US" sz="2300" b="1" dirty="0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ko‘rib</a:t>
            </a:r>
            <a:r>
              <a:rPr lang="en-US" sz="2300" b="1" dirty="0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chiqamiz</a:t>
            </a:r>
            <a:r>
              <a:rPr lang="en-US" sz="2300" b="1" dirty="0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.</a:t>
            </a:r>
            <a:endParaRPr lang="ru-RU" sz="2300" b="1" dirty="0">
              <a:solidFill>
                <a:schemeClr val="tx1"/>
              </a:solidFill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300" b="1" dirty="0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&gt;&gt;&gt; x = open('</a:t>
            </a:r>
            <a:r>
              <a:rPr lang="en-US" sz="2300" b="1" dirty="0" err="1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test.txt','r</a:t>
            </a:r>
            <a:r>
              <a:rPr lang="en-US" sz="2300" b="1" dirty="0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endParaRPr lang="ru-RU" sz="2300" b="1" dirty="0">
              <a:solidFill>
                <a:schemeClr val="tx1"/>
              </a:solidFill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15000"/>
              </a:lnSpc>
              <a:spcAft>
                <a:spcPts val="0"/>
              </a:spcAft>
            </a:pPr>
            <a:r>
              <a:rPr lang="en-US" sz="2300" b="1" dirty="0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2300" b="1" dirty="0" err="1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x.readline</a:t>
            </a:r>
            <a:r>
              <a:rPr lang="en-US" sz="2300" b="1" dirty="0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# </a:t>
            </a:r>
            <a:r>
              <a:rPr lang="en-US" sz="2300" b="1" dirty="0" err="1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2300" b="1" dirty="0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qatorni</a:t>
            </a:r>
            <a:r>
              <a:rPr lang="en-US" sz="2300" b="1" dirty="0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o‘qing</a:t>
            </a:r>
            <a:r>
              <a:rPr lang="en-US" sz="2300" b="1" dirty="0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ru-RU" sz="2300" b="1" dirty="0">
              <a:solidFill>
                <a:schemeClr val="tx1"/>
              </a:solidFill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300" b="1" dirty="0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line1.</a:t>
            </a:r>
            <a:endParaRPr lang="ru-RU" sz="2300" b="1" dirty="0">
              <a:solidFill>
                <a:schemeClr val="tx1"/>
              </a:solidFill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15000"/>
              </a:lnSpc>
              <a:spcAft>
                <a:spcPts val="0"/>
              </a:spcAft>
            </a:pPr>
            <a:r>
              <a:rPr lang="en-US" sz="2300" b="1" dirty="0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2300" b="1" dirty="0" err="1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x.readline</a:t>
            </a:r>
            <a:r>
              <a:rPr lang="en-US" sz="2300" b="1" dirty="0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(2)  # </a:t>
            </a:r>
            <a:r>
              <a:rPr lang="en-US" sz="2300" b="1" dirty="0" err="1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ikkinchi</a:t>
            </a:r>
            <a:r>
              <a:rPr lang="en-US" sz="2300" b="1" dirty="0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qatorni</a:t>
            </a:r>
            <a:r>
              <a:rPr lang="en-US" sz="2300" b="1" dirty="0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o‘qing</a:t>
            </a:r>
            <a:r>
              <a:rPr lang="en-US" sz="2300" b="1" dirty="0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ru-RU" sz="2300" b="1" dirty="0">
              <a:solidFill>
                <a:schemeClr val="tx1"/>
              </a:solidFill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300" b="1" dirty="0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is line2.</a:t>
            </a:r>
            <a:endParaRPr lang="ru-RU" sz="2300" b="1" dirty="0">
              <a:solidFill>
                <a:schemeClr val="tx1"/>
              </a:solidFill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15000"/>
              </a:lnSpc>
              <a:spcAft>
                <a:spcPts val="0"/>
              </a:spcAft>
            </a:pPr>
            <a:r>
              <a:rPr lang="en-US" sz="2300" b="1" dirty="0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2300" b="1" dirty="0" err="1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x.readlines</a:t>
            </a:r>
            <a:r>
              <a:rPr lang="en-US" sz="2300" b="1" dirty="0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 # </a:t>
            </a:r>
            <a:r>
              <a:rPr lang="en-US" sz="2300" b="1" dirty="0" err="1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2300" b="1" dirty="0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300" b="1" dirty="0" err="1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satrlarni</a:t>
            </a:r>
            <a:r>
              <a:rPr lang="en-US" sz="2300" b="1" dirty="0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300" b="1" dirty="0" err="1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o‘qing</a:t>
            </a:r>
            <a:r>
              <a:rPr lang="en-US" sz="2300" b="1" dirty="0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300" b="1" dirty="0">
              <a:solidFill>
                <a:schemeClr val="tx1"/>
              </a:solidFill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300" b="1" dirty="0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['This is line1.','This is line2.','This is line3.']</a:t>
            </a:r>
            <a:endParaRPr lang="ru-RU" sz="2300" b="1" dirty="0">
              <a:solidFill>
                <a:schemeClr val="tx1"/>
              </a:solidFill>
              <a:latin typeface="Bahnschrift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300" b="1" dirty="0" err="1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Ikkinchi</a:t>
            </a:r>
            <a:r>
              <a:rPr lang="en-US" sz="2300" b="1" dirty="0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holatda</a:t>
            </a:r>
            <a:r>
              <a:rPr lang="en-US" sz="2300" b="1" dirty="0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chiziqlar</a:t>
            </a:r>
            <a:r>
              <a:rPr lang="en-US" sz="2300" b="1" dirty="0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bir-biridan</a:t>
            </a:r>
            <a:r>
              <a:rPr lang="en-US" sz="2300" b="1" dirty="0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2300" b="1" dirty="0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ajratilganiga</a:t>
            </a:r>
            <a:r>
              <a:rPr lang="en-US" sz="2300" b="1" dirty="0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e’tibor</a:t>
            </a:r>
            <a:r>
              <a:rPr lang="en-US" sz="2300" b="1" dirty="0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bering</a:t>
            </a:r>
            <a:r>
              <a:rPr lang="en-US" sz="2300" b="1" dirty="0">
                <a:solidFill>
                  <a:schemeClr val="tx1"/>
                </a:solidFill>
                <a:latin typeface="Bahnschrift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300" b="1" dirty="0">
                <a:solidFill>
                  <a:schemeClr val="bg1"/>
                </a:solidFill>
                <a:latin typeface="Bahnschrift" panose="020B0502040204020203" pitchFamily="34" charset="0"/>
              </a:rPr>
              <a:t>write() </a:t>
            </a:r>
            <a:r>
              <a:rPr lang="en-US" sz="2300" b="1" dirty="0" err="1">
                <a:solidFill>
                  <a:schemeClr val="bg1"/>
                </a:solidFill>
                <a:latin typeface="Bahnschrift" panose="020B0502040204020203" pitchFamily="34" charset="0"/>
              </a:rPr>
              <a:t>funktsiyasi</a:t>
            </a:r>
            <a:endParaRPr lang="ru-RU" sz="2300" b="1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en-US" sz="2300" b="1" dirty="0">
                <a:latin typeface="Bahnschrift" panose="020B0502040204020203" pitchFamily="34" charset="0"/>
              </a:rPr>
              <a:t>write() </a:t>
            </a:r>
            <a:r>
              <a:rPr lang="en-US" sz="2300" b="1" dirty="0" err="1">
                <a:latin typeface="Bahnschrift" panose="020B0502040204020203" pitchFamily="34" charset="0"/>
              </a:rPr>
              <a:t>funksiyasi</a:t>
            </a:r>
            <a:r>
              <a:rPr lang="en-US" sz="2300" b="1" dirty="0">
                <a:latin typeface="Bahnschrift" panose="020B0502040204020203" pitchFamily="34" charset="0"/>
              </a:rPr>
              <a:t>   </a:t>
            </a:r>
            <a:r>
              <a:rPr lang="en-US" sz="2300" b="1" dirty="0" err="1">
                <a:latin typeface="Bahnschrift" panose="020B0502040204020203" pitchFamily="34" charset="0"/>
              </a:rPr>
              <a:t>yozish</a:t>
            </a:r>
            <a:r>
              <a:rPr lang="en-US" sz="2300" b="1" dirty="0">
                <a:latin typeface="Bahnschrift" panose="020B0502040204020203" pitchFamily="34" charset="0"/>
              </a:rPr>
              <a:t> </a:t>
            </a:r>
            <a:r>
              <a:rPr lang="en-US" sz="2300" b="1" dirty="0" err="1">
                <a:latin typeface="Bahnschrift" panose="020B0502040204020203" pitchFamily="34" charset="0"/>
              </a:rPr>
              <a:t>rejimida</a:t>
            </a:r>
            <a:r>
              <a:rPr lang="en-US" sz="2300" b="1" dirty="0">
                <a:latin typeface="Bahnschrift" panose="020B0502040204020203" pitchFamily="34" charset="0"/>
              </a:rPr>
              <a:t> </a:t>
            </a:r>
            <a:r>
              <a:rPr lang="en-US" sz="2300" b="1" dirty="0" err="1">
                <a:latin typeface="Bahnschrift" panose="020B0502040204020203" pitchFamily="34" charset="0"/>
              </a:rPr>
              <a:t>ochilgan</a:t>
            </a:r>
            <a:r>
              <a:rPr lang="en-US" sz="2300" b="1" dirty="0">
                <a:latin typeface="Bahnschrift" panose="020B0502040204020203" pitchFamily="34" charset="0"/>
              </a:rPr>
              <a:t> Python </a:t>
            </a:r>
            <a:r>
              <a:rPr lang="en-US" sz="2300" b="1" dirty="0" err="1">
                <a:latin typeface="Bahnschrift" panose="020B0502040204020203" pitchFamily="34" charset="0"/>
              </a:rPr>
              <a:t>fayllariga</a:t>
            </a:r>
            <a:r>
              <a:rPr lang="en-US" sz="2300" b="1" dirty="0">
                <a:latin typeface="Bahnschrift" panose="020B0502040204020203" pitchFamily="34" charset="0"/>
              </a:rPr>
              <a:t> </a:t>
            </a:r>
            <a:r>
              <a:rPr lang="en-US" sz="2300" b="1" dirty="0" err="1">
                <a:latin typeface="Bahnschrift" panose="020B0502040204020203" pitchFamily="34" charset="0"/>
              </a:rPr>
              <a:t>yozish</a:t>
            </a:r>
            <a:r>
              <a:rPr lang="en-US" sz="2300" b="1" dirty="0">
                <a:latin typeface="Bahnschrift" panose="020B0502040204020203" pitchFamily="34" charset="0"/>
              </a:rPr>
              <a:t> </a:t>
            </a:r>
            <a:r>
              <a:rPr lang="en-US" sz="2300" b="1" dirty="0" err="1">
                <a:latin typeface="Bahnschrift" panose="020B0502040204020203" pitchFamily="34" charset="0"/>
              </a:rPr>
              <a:t>uchun</a:t>
            </a:r>
            <a:r>
              <a:rPr lang="en-US" sz="2300" b="1" dirty="0">
                <a:latin typeface="Bahnschrift" panose="020B0502040204020203" pitchFamily="34" charset="0"/>
              </a:rPr>
              <a:t> </a:t>
            </a:r>
            <a:r>
              <a:rPr lang="en-US" sz="2300" b="1" dirty="0" err="1">
                <a:latin typeface="Bahnschrift" panose="020B0502040204020203" pitchFamily="34" charset="0"/>
              </a:rPr>
              <a:t>ishlatiladi</a:t>
            </a:r>
            <a:r>
              <a:rPr lang="en-US" sz="2300" b="1" dirty="0">
                <a:latin typeface="Bahnschrift" panose="020B0502040204020203" pitchFamily="34" charset="0"/>
              </a:rPr>
              <a:t>.</a:t>
            </a:r>
            <a:endParaRPr lang="ru-RU" sz="2300" b="1" dirty="0">
              <a:latin typeface="Bahnschrift" panose="020B0502040204020203" pitchFamily="34" charset="0"/>
            </a:endParaRPr>
          </a:p>
          <a:p>
            <a:r>
              <a:rPr lang="en-US" sz="2300" b="1" dirty="0">
                <a:latin typeface="Bahnschrift" panose="020B0502040204020203" pitchFamily="34" charset="0"/>
              </a:rPr>
              <a:t>Agar </a:t>
            </a:r>
            <a:r>
              <a:rPr lang="en-US" sz="2300" b="1" dirty="0" err="1">
                <a:latin typeface="Bahnschrift" panose="020B0502040204020203" pitchFamily="34" charset="0"/>
              </a:rPr>
              <a:t>siz</a:t>
            </a:r>
            <a:r>
              <a:rPr lang="en-US" sz="2300" b="1" dirty="0">
                <a:latin typeface="Bahnschrift" panose="020B0502040204020203" pitchFamily="34" charset="0"/>
              </a:rPr>
              <a:t> </a:t>
            </a:r>
            <a:r>
              <a:rPr lang="en-US" sz="2300" b="1" dirty="0" err="1">
                <a:latin typeface="Bahnschrift" panose="020B0502040204020203" pitchFamily="34" charset="0"/>
              </a:rPr>
              <a:t>ushbu</a:t>
            </a:r>
            <a:r>
              <a:rPr lang="en-US" sz="2300" b="1" dirty="0">
                <a:latin typeface="Bahnschrift" panose="020B0502040204020203" pitchFamily="34" charset="0"/>
              </a:rPr>
              <a:t> </a:t>
            </a:r>
            <a:r>
              <a:rPr lang="en-US" sz="2300" b="1" dirty="0" err="1">
                <a:latin typeface="Bahnschrift" panose="020B0502040204020203" pitchFamily="34" charset="0"/>
              </a:rPr>
              <a:t>rejimda</a:t>
            </a:r>
            <a:r>
              <a:rPr lang="en-US" sz="2300" b="1" dirty="0">
                <a:latin typeface="Bahnschrift" panose="020B0502040204020203" pitchFamily="34" charset="0"/>
              </a:rPr>
              <a:t> </a:t>
            </a:r>
            <a:r>
              <a:rPr lang="en-US" sz="2300" b="1" dirty="0" err="1">
                <a:latin typeface="Bahnschrift" panose="020B0502040204020203" pitchFamily="34" charset="0"/>
              </a:rPr>
              <a:t>mavjud</a:t>
            </a:r>
            <a:r>
              <a:rPr lang="en-US" sz="2300" b="1" dirty="0">
                <a:latin typeface="Bahnschrift" panose="020B0502040204020203" pitchFamily="34" charset="0"/>
              </a:rPr>
              <a:t> </a:t>
            </a:r>
            <a:r>
              <a:rPr lang="en-US" sz="2300" b="1" dirty="0" err="1">
                <a:latin typeface="Bahnschrift" panose="020B0502040204020203" pitchFamily="34" charset="0"/>
              </a:rPr>
              <a:t>bo‘lmagan</a:t>
            </a:r>
            <a:r>
              <a:rPr lang="en-US" sz="2300" b="1" dirty="0">
                <a:latin typeface="Bahnschrift" panose="020B0502040204020203" pitchFamily="34" charset="0"/>
              </a:rPr>
              <a:t> </a:t>
            </a:r>
            <a:r>
              <a:rPr lang="en-US" sz="2300" b="1" dirty="0" err="1">
                <a:latin typeface="Bahnschrift" panose="020B0502040204020203" pitchFamily="34" charset="0"/>
              </a:rPr>
              <a:t>faylni</a:t>
            </a:r>
            <a:r>
              <a:rPr lang="en-US" sz="2300" b="1" dirty="0">
                <a:latin typeface="Bahnschrift" panose="020B0502040204020203" pitchFamily="34" charset="0"/>
              </a:rPr>
              <a:t> </a:t>
            </a:r>
            <a:r>
              <a:rPr lang="en-US" sz="2300" b="1" dirty="0" err="1">
                <a:latin typeface="Bahnschrift" panose="020B0502040204020203" pitchFamily="34" charset="0"/>
              </a:rPr>
              <a:t>ochishga</a:t>
            </a:r>
            <a:r>
              <a:rPr lang="en-US" sz="2300" b="1" dirty="0">
                <a:latin typeface="Bahnschrift" panose="020B0502040204020203" pitchFamily="34" charset="0"/>
              </a:rPr>
              <a:t> harakat </a:t>
            </a:r>
            <a:r>
              <a:rPr lang="en-US" sz="2300" b="1" dirty="0" err="1">
                <a:latin typeface="Bahnschrift" panose="020B0502040204020203" pitchFamily="34" charset="0"/>
              </a:rPr>
              <a:t>qilsangiz</a:t>
            </a:r>
            <a:r>
              <a:rPr lang="en-US" sz="2300" b="1" dirty="0">
                <a:latin typeface="Bahnschrift" panose="020B0502040204020203" pitchFamily="34" charset="0"/>
              </a:rPr>
              <a:t>, </a:t>
            </a:r>
            <a:r>
              <a:rPr lang="en-US" sz="2300" b="1" dirty="0" err="1">
                <a:latin typeface="Bahnschrift" panose="020B0502040204020203" pitchFamily="34" charset="0"/>
              </a:rPr>
              <a:t>yangisi</a:t>
            </a:r>
            <a:r>
              <a:rPr lang="en-US" sz="2300" b="1" dirty="0">
                <a:latin typeface="Bahnschrift" panose="020B0502040204020203" pitchFamily="34" charset="0"/>
              </a:rPr>
              <a:t> </a:t>
            </a:r>
            <a:r>
              <a:rPr lang="en-US" sz="2300" b="1" dirty="0" err="1">
                <a:latin typeface="Bahnschrift" panose="020B0502040204020203" pitchFamily="34" charset="0"/>
              </a:rPr>
              <a:t>yaratiladi</a:t>
            </a:r>
            <a:r>
              <a:rPr lang="en-US" sz="2300" b="1" dirty="0">
                <a:latin typeface="Bahnschrift" panose="020B0502040204020203" pitchFamily="34" charset="0"/>
              </a:rPr>
              <a:t>.</a:t>
            </a:r>
            <a:endParaRPr lang="ru-RU" sz="2300" b="1" dirty="0">
              <a:latin typeface="Bahnschrift" panose="020B0502040204020203" pitchFamily="34" charset="0"/>
            </a:endParaRPr>
          </a:p>
          <a:p>
            <a:r>
              <a:rPr lang="en-US" sz="2300" b="1" dirty="0" err="1">
                <a:latin typeface="Bahnschrift" panose="020B0502040204020203" pitchFamily="34" charset="0"/>
              </a:rPr>
              <a:t>Sintaksis</a:t>
            </a:r>
            <a:endParaRPr lang="ru-RU" sz="2300" b="1" dirty="0">
              <a:latin typeface="Bahnschrift" panose="020B0502040204020203" pitchFamily="34" charset="0"/>
            </a:endParaRPr>
          </a:p>
          <a:p>
            <a:r>
              <a:rPr lang="en-US" sz="2300" b="1" dirty="0" err="1">
                <a:latin typeface="Bahnschrift" panose="020B0502040204020203" pitchFamily="34" charset="0"/>
              </a:rPr>
              <a:t>file.write</a:t>
            </a:r>
            <a:r>
              <a:rPr lang="en-US" sz="2300" b="1" dirty="0">
                <a:latin typeface="Bahnschrift" panose="020B0502040204020203" pitchFamily="34" charset="0"/>
              </a:rPr>
              <a:t>(string)</a:t>
            </a:r>
            <a:endParaRPr lang="ru-RU" sz="2300" b="1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01D3C0B-A051-412C-A560-03081A766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047768"/>
              </p:ext>
            </p:extLst>
          </p:nvPr>
        </p:nvGraphicFramePr>
        <p:xfrm>
          <a:off x="275771" y="635619"/>
          <a:ext cx="11640457" cy="62223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49438">
                  <a:extLst>
                    <a:ext uri="{9D8B030D-6E8A-4147-A177-3AD203B41FA5}">
                      <a16:colId xmlns:a16="http://schemas.microsoft.com/office/drawing/2014/main" val="644477932"/>
                    </a:ext>
                  </a:extLst>
                </a:gridCol>
                <a:gridCol w="7491019">
                  <a:extLst>
                    <a:ext uri="{9D8B030D-6E8A-4147-A177-3AD203B41FA5}">
                      <a16:colId xmlns:a16="http://schemas.microsoft.com/office/drawing/2014/main" val="1548336895"/>
                    </a:ext>
                  </a:extLst>
                </a:gridCol>
              </a:tblGrid>
              <a:tr h="52586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err="1">
                          <a:effectLst/>
                        </a:rPr>
                        <a:t>file.close</a:t>
                      </a:r>
                      <a:r>
                        <a:rPr lang="ru-RU" sz="1300" dirty="0">
                          <a:effectLst/>
                        </a:rPr>
                        <a:t>()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ochiq faylni yopadi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115" marR="105115" marT="70077" marB="70077" anchor="ctr"/>
                </a:tc>
                <a:extLst>
                  <a:ext uri="{0D108BD9-81ED-4DB2-BD59-A6C34878D82A}">
                    <a16:rowId xmlns:a16="http://schemas.microsoft.com/office/drawing/2014/main" val="4116555208"/>
                  </a:ext>
                </a:extLst>
              </a:tr>
              <a:tr h="5260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file.fileno()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err="1">
                          <a:effectLst/>
                        </a:rPr>
                        <a:t>butun</a:t>
                      </a:r>
                      <a:r>
                        <a:rPr lang="ru-RU" sz="1300" dirty="0">
                          <a:effectLst/>
                        </a:rPr>
                        <a:t> </a:t>
                      </a:r>
                      <a:r>
                        <a:rPr lang="ru-RU" sz="1300" dirty="0" err="1">
                          <a:effectLst/>
                        </a:rPr>
                        <a:t>fayl</a:t>
                      </a:r>
                      <a:r>
                        <a:rPr lang="ru-RU" sz="1300" dirty="0">
                          <a:effectLst/>
                        </a:rPr>
                        <a:t> </a:t>
                      </a:r>
                      <a:r>
                        <a:rPr lang="ru-RU" sz="1300" dirty="0" err="1">
                          <a:effectLst/>
                        </a:rPr>
                        <a:t>deskriptorini</a:t>
                      </a:r>
                      <a:r>
                        <a:rPr lang="ru-RU" sz="1300" dirty="0">
                          <a:effectLst/>
                        </a:rPr>
                        <a:t> </a:t>
                      </a:r>
                      <a:r>
                        <a:rPr lang="ru-RU" sz="1300" dirty="0" err="1">
                          <a:effectLst/>
                        </a:rPr>
                        <a:t>qaytaradi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115" marR="105115" marT="70077" marB="70077" anchor="ctr"/>
                </a:tc>
                <a:extLst>
                  <a:ext uri="{0D108BD9-81ED-4DB2-BD59-A6C34878D82A}">
                    <a16:rowId xmlns:a16="http://schemas.microsoft.com/office/drawing/2014/main" val="293578642"/>
                  </a:ext>
                </a:extLst>
              </a:tr>
              <a:tr h="5260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file.flush()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ichki buferni tozalaydi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115" marR="105115" marT="70077" marB="70077" anchor="ctr"/>
                </a:tc>
                <a:extLst>
                  <a:ext uri="{0D108BD9-81ED-4DB2-BD59-A6C34878D82A}">
                    <a16:rowId xmlns:a16="http://schemas.microsoft.com/office/drawing/2014/main" val="525828367"/>
                  </a:ext>
                </a:extLst>
              </a:tr>
              <a:tr h="8654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file.isatty()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fayl terminalga biriktirilgan bo‘lsa, True qiymatini qaytaradi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115" marR="105115" marT="70077" marB="70077" anchor="ctr"/>
                </a:tc>
                <a:extLst>
                  <a:ext uri="{0D108BD9-81ED-4DB2-BD59-A6C34878D82A}">
                    <a16:rowId xmlns:a16="http://schemas.microsoft.com/office/drawing/2014/main" val="2199943034"/>
                  </a:ext>
                </a:extLst>
              </a:tr>
              <a:tr h="52605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file.next()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faylning keyingi qatorini qaytaradi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115" marR="105115" marT="70077" marB="70077" anchor="ctr"/>
                </a:tc>
                <a:extLst>
                  <a:ext uri="{0D108BD9-81ED-4DB2-BD59-A6C34878D82A}">
                    <a16:rowId xmlns:a16="http://schemas.microsoft.com/office/drawing/2014/main" val="278799921"/>
                  </a:ext>
                </a:extLst>
              </a:tr>
              <a:tr h="8654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file.read(n)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faylning birinchi n ta belgisini o‘qish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115" marR="105115" marT="70077" marB="70077" anchor="ctr"/>
                </a:tc>
                <a:extLst>
                  <a:ext uri="{0D108BD9-81ED-4DB2-BD59-A6C34878D82A}">
                    <a16:rowId xmlns:a16="http://schemas.microsoft.com/office/drawing/2014/main" val="1802151459"/>
                  </a:ext>
                </a:extLst>
              </a:tr>
              <a:tr h="8654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file.readline()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satr yoki faylning bir qatorini o‘qiydi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115" marR="105115" marT="70077" marB="70077" anchor="ctr"/>
                </a:tc>
                <a:extLst>
                  <a:ext uri="{0D108BD9-81ED-4DB2-BD59-A6C34878D82A}">
                    <a16:rowId xmlns:a16="http://schemas.microsoft.com/office/drawing/2014/main" val="3007027795"/>
                  </a:ext>
                </a:extLst>
              </a:tr>
              <a:tr h="865464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file.readlines()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300">
                          <a:effectLst/>
                        </a:rPr>
                        <a:t>fayldagi barcha satrlar roʻyxatini oʻqiydi va qaytaradi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115" marR="105115" marT="70077" marB="70077" anchor="ctr"/>
                </a:tc>
                <a:extLst>
                  <a:ext uri="{0D108BD9-81ED-4DB2-BD59-A6C34878D82A}">
                    <a16:rowId xmlns:a16="http://schemas.microsoft.com/office/drawing/2014/main" val="3065140332"/>
                  </a:ext>
                </a:extLst>
              </a:tr>
              <a:tr h="65648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effectLst/>
                        </a:rPr>
                        <a:t>file.seek(offset[,whene])</a:t>
                      </a:r>
                      <a:endParaRPr lang="ru-RU" sz="1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err="1">
                          <a:effectLst/>
                        </a:rPr>
                        <a:t>fayldagi</a:t>
                      </a:r>
                      <a:r>
                        <a:rPr lang="ru-RU" sz="1300" dirty="0">
                          <a:effectLst/>
                        </a:rPr>
                        <a:t> </a:t>
                      </a:r>
                      <a:r>
                        <a:rPr lang="ru-RU" sz="1300" dirty="0" err="1">
                          <a:effectLst/>
                        </a:rPr>
                        <a:t>joriy</a:t>
                      </a:r>
                      <a:r>
                        <a:rPr lang="ru-RU" sz="1300" dirty="0">
                          <a:effectLst/>
                        </a:rPr>
                        <a:t> </a:t>
                      </a:r>
                      <a:r>
                        <a:rPr lang="ru-RU" sz="1300" dirty="0" err="1">
                          <a:effectLst/>
                        </a:rPr>
                        <a:t>pozitsiyani</a:t>
                      </a:r>
                      <a:r>
                        <a:rPr lang="ru-RU" sz="1300" dirty="0">
                          <a:effectLst/>
                        </a:rPr>
                        <a:t> </a:t>
                      </a:r>
                      <a:r>
                        <a:rPr lang="ru-RU" sz="1300" dirty="0" err="1">
                          <a:effectLst/>
                        </a:rPr>
                        <a:t>o‘rnatadi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115" marR="105115" marT="70077" marB="70077" anchor="ctr"/>
                </a:tc>
                <a:extLst>
                  <a:ext uri="{0D108BD9-81ED-4DB2-BD59-A6C34878D82A}">
                    <a16:rowId xmlns:a16="http://schemas.microsoft.com/office/drawing/2014/main" val="974361957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12ACFA0A-9971-4105-A437-2883C0B18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7443" y="68022"/>
            <a:ext cx="45722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Pythonda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fayl</a:t>
            </a:r>
            <a:r>
              <a:rPr kumimoji="0" lang="ru-RU" altLang="ru-RU" sz="2400" b="1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usullari</a:t>
            </a:r>
            <a:endParaRPr kumimoji="0" lang="ru-RU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969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82D620C7-642D-40E9-9E05-6BABEC1CB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992659"/>
              </p:ext>
            </p:extLst>
          </p:nvPr>
        </p:nvGraphicFramePr>
        <p:xfrm>
          <a:off x="103667" y="0"/>
          <a:ext cx="12088333" cy="66349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309090">
                  <a:extLst>
                    <a:ext uri="{9D8B030D-6E8A-4147-A177-3AD203B41FA5}">
                      <a16:colId xmlns:a16="http://schemas.microsoft.com/office/drawing/2014/main" val="2052235804"/>
                    </a:ext>
                  </a:extLst>
                </a:gridCol>
                <a:gridCol w="7779243">
                  <a:extLst>
                    <a:ext uri="{9D8B030D-6E8A-4147-A177-3AD203B41FA5}">
                      <a16:colId xmlns:a16="http://schemas.microsoft.com/office/drawing/2014/main" val="2187127911"/>
                    </a:ext>
                  </a:extLst>
                </a:gridCol>
              </a:tblGrid>
              <a:tr h="171201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file.seekable()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faylning tasodifiy kirishni qo‘llab-quvvatlashini tekshiradi. Ha bo‘lsa True qaytaradi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2813669420"/>
                  </a:ext>
                </a:extLst>
              </a:tr>
              <a:tr h="7492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file.tell()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fayldagi joriy pozitsiyani qaytaradi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3198196742"/>
                  </a:ext>
                </a:extLst>
              </a:tr>
              <a:tr h="219379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file.truncate(n)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fayl hajmini kamaytiradi. </a:t>
                      </a:r>
                      <a:r>
                        <a:rPr lang="en-US" sz="1400">
                          <a:effectLst/>
                        </a:rPr>
                        <a:t>Agar n belgilansa</a:t>
                      </a:r>
                      <a:r>
                        <a:rPr lang="ru-RU" sz="1400">
                          <a:effectLst/>
                        </a:rPr>
                        <a:t>, </a:t>
                      </a:r>
                      <a:r>
                        <a:rPr lang="en-US" sz="1400">
                          <a:effectLst/>
                        </a:rPr>
                        <a:t>fayl n baytga</a:t>
                      </a:r>
                      <a:r>
                        <a:rPr lang="ru-RU" sz="1400">
                          <a:effectLst/>
                        </a:rPr>
                        <a:t>, </a:t>
                      </a:r>
                      <a:r>
                        <a:rPr lang="en-US" sz="1400">
                          <a:effectLst/>
                        </a:rPr>
                        <a:t>agar bo</a:t>
                      </a:r>
                      <a:r>
                        <a:rPr lang="ru-RU" sz="1400">
                          <a:effectLst/>
                        </a:rPr>
                        <a:t>‘</a:t>
                      </a:r>
                      <a:r>
                        <a:rPr lang="en-US" sz="1400">
                          <a:effectLst/>
                        </a:rPr>
                        <a:t>lmasa</a:t>
                      </a:r>
                      <a:r>
                        <a:rPr lang="ru-RU" sz="1400">
                          <a:effectLst/>
                        </a:rPr>
                        <a:t>, </a:t>
                      </a:r>
                      <a:r>
                        <a:rPr lang="en-US" sz="1400">
                          <a:effectLst/>
                        </a:rPr>
                        <a:t>joriy holatga qisqartiriladi</a:t>
                      </a:r>
                      <a:r>
                        <a:rPr lang="ru-RU" sz="1400">
                          <a:effectLst/>
                        </a:rPr>
                        <a:t>.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990575886"/>
                  </a:ext>
                </a:extLst>
              </a:tr>
              <a:tr h="74921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file.write(str)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faylga str </a:t>
                      </a:r>
                      <a:r>
                        <a:rPr lang="en-US" sz="1400" u="sng">
                          <a:effectLst/>
                          <a:hlinkClick r:id="rId2"/>
                        </a:rPr>
                        <a:t>qatorini</a:t>
                      </a:r>
                      <a:r>
                        <a:rPr lang="en-US" sz="1400">
                          <a:effectLst/>
                        </a:rPr>
                        <a:t> qo‘shadi 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645923997"/>
                  </a:ext>
                </a:extLst>
              </a:tr>
              <a:tr h="12307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file.writelines(sequence)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faylga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qatorlar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ketma-ketligini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qo‘shadi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00" marR="114300" marT="76200" marB="76200" anchor="ctr"/>
                </a:tc>
                <a:extLst>
                  <a:ext uri="{0D108BD9-81ED-4DB2-BD59-A6C34878D82A}">
                    <a16:rowId xmlns:a16="http://schemas.microsoft.com/office/drawing/2014/main" val="1294462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843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362797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 err="1">
                <a:solidFill>
                  <a:schemeClr val="bg1"/>
                </a:solidFill>
                <a:latin typeface="Bad Script" panose="02000000000000000000" pitchFamily="2" charset="0"/>
                <a:cs typeface="Arial" pitchFamily="34" charset="0"/>
              </a:rPr>
              <a:t>E’tiboriz</a:t>
            </a:r>
            <a:r>
              <a:rPr lang="en-US" altLang="ko-KR" sz="6000" dirty="0">
                <a:solidFill>
                  <a:schemeClr val="bg1"/>
                </a:solidFill>
                <a:latin typeface="Bad Script" panose="02000000000000000000" pitchFamily="2" charset="0"/>
                <a:cs typeface="Arial" pitchFamily="34" charset="0"/>
              </a:rPr>
              <a:t> </a:t>
            </a:r>
            <a:r>
              <a:rPr lang="en-US" altLang="ko-KR" sz="6000" dirty="0" err="1">
                <a:solidFill>
                  <a:schemeClr val="bg1"/>
                </a:solidFill>
                <a:latin typeface="Bad Script" panose="02000000000000000000" pitchFamily="2" charset="0"/>
                <a:cs typeface="Arial" pitchFamily="34" charset="0"/>
              </a:rPr>
              <a:t>uchun</a:t>
            </a:r>
            <a:r>
              <a:rPr lang="en-US" altLang="ko-KR" sz="6000" dirty="0">
                <a:solidFill>
                  <a:schemeClr val="bg1"/>
                </a:solidFill>
                <a:latin typeface="Bad Script" panose="02000000000000000000" pitchFamily="2" charset="0"/>
                <a:cs typeface="Arial" pitchFamily="34" charset="0"/>
              </a:rPr>
              <a:t> </a:t>
            </a:r>
            <a:r>
              <a:rPr lang="en-US" altLang="ko-KR" sz="6000" dirty="0" err="1">
                <a:solidFill>
                  <a:schemeClr val="bg1"/>
                </a:solidFill>
                <a:latin typeface="Bad Script" panose="02000000000000000000" pitchFamily="2" charset="0"/>
                <a:cs typeface="Arial" pitchFamily="34" charset="0"/>
              </a:rPr>
              <a:t>raxmat</a:t>
            </a:r>
            <a:r>
              <a:rPr lang="en-US" altLang="ko-KR" sz="6000" dirty="0">
                <a:solidFill>
                  <a:schemeClr val="bg1"/>
                </a:solidFill>
                <a:latin typeface="Bad Script" panose="02000000000000000000" pitchFamily="2" charset="0"/>
                <a:cs typeface="Arial" pitchFamily="34" charset="0"/>
              </a:rPr>
              <a:t>!</a:t>
            </a:r>
            <a:endParaRPr lang="ko-KR" altLang="en-US" sz="6000" dirty="0">
              <a:solidFill>
                <a:schemeClr val="bg1"/>
              </a:solidFill>
              <a:latin typeface="Bad Script" panose="02000000000000000000" pitchFamily="2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Стрелка: вправо 1">
            <a:extLst>
              <a:ext uri="{FF2B5EF4-FFF2-40B4-BE49-F238E27FC236}">
                <a16:creationId xmlns:a16="http://schemas.microsoft.com/office/drawing/2014/main" id="{79C9EC6C-072B-4812-8334-B9DFD2C57C15}"/>
              </a:ext>
            </a:extLst>
          </p:cNvPr>
          <p:cNvSpPr/>
          <p:nvPr/>
        </p:nvSpPr>
        <p:spPr>
          <a:xfrm>
            <a:off x="1186249" y="2199502"/>
            <a:ext cx="1458097" cy="939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</a:t>
            </a:r>
            <a:endParaRPr lang="ru-RU" dirty="0"/>
          </a:p>
        </p:txBody>
      </p:sp>
      <p:sp>
        <p:nvSpPr>
          <p:cNvPr id="3" name="Стрелка: вправо 2">
            <a:extLst>
              <a:ext uri="{FF2B5EF4-FFF2-40B4-BE49-F238E27FC236}">
                <a16:creationId xmlns:a16="http://schemas.microsoft.com/office/drawing/2014/main" id="{B4DD4DF0-6691-4E08-AAE4-8D7890F99B8F}"/>
              </a:ext>
            </a:extLst>
          </p:cNvPr>
          <p:cNvSpPr/>
          <p:nvPr/>
        </p:nvSpPr>
        <p:spPr>
          <a:xfrm>
            <a:off x="1186249" y="4188941"/>
            <a:ext cx="1458097" cy="9391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</a:t>
            </a:r>
            <a:endParaRPr lang="ru-RU" dirty="0"/>
          </a:p>
        </p:txBody>
      </p:sp>
      <p:sp>
        <p:nvSpPr>
          <p:cNvPr id="4" name="Выноска: стрелка вниз 3">
            <a:extLst>
              <a:ext uri="{FF2B5EF4-FFF2-40B4-BE49-F238E27FC236}">
                <a16:creationId xmlns:a16="http://schemas.microsoft.com/office/drawing/2014/main" id="{72D55947-1731-4C1D-A170-1985F19CCEBF}"/>
              </a:ext>
            </a:extLst>
          </p:cNvPr>
          <p:cNvSpPr/>
          <p:nvPr/>
        </p:nvSpPr>
        <p:spPr>
          <a:xfrm>
            <a:off x="2644346" y="617838"/>
            <a:ext cx="5016843" cy="1124465"/>
          </a:xfrm>
          <a:prstGeom prst="down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/>
              <a:t>Reja</a:t>
            </a:r>
            <a:r>
              <a:rPr lang="en-US" sz="4000" dirty="0"/>
              <a:t>: </a:t>
            </a:r>
            <a:endParaRPr lang="ru-RU" sz="4000" dirty="0"/>
          </a:p>
        </p:txBody>
      </p:sp>
      <p:sp>
        <p:nvSpPr>
          <p:cNvPr id="6" name="Волна 5">
            <a:extLst>
              <a:ext uri="{FF2B5EF4-FFF2-40B4-BE49-F238E27FC236}">
                <a16:creationId xmlns:a16="http://schemas.microsoft.com/office/drawing/2014/main" id="{3CA00E63-F522-4EF4-97FD-9CDEB2D6647E}"/>
              </a:ext>
            </a:extLst>
          </p:cNvPr>
          <p:cNvSpPr/>
          <p:nvPr/>
        </p:nvSpPr>
        <p:spPr>
          <a:xfrm>
            <a:off x="3385751" y="2298355"/>
            <a:ext cx="4707925" cy="1124465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latin typeface="Verdana" panose="020B0604030504040204" pitchFamily="34" charset="0"/>
                <a:ea typeface="Verdana" panose="020B0604030504040204" pitchFamily="34" charset="0"/>
              </a:rPr>
              <a:t>Faylni</a:t>
            </a:r>
            <a:r>
              <a:rPr lang="en-US" sz="3200" b="1" dirty="0">
                <a:latin typeface="Freehand521 BT" panose="03080802030307080304" pitchFamily="66" charset="0"/>
              </a:rPr>
              <a:t> </a:t>
            </a:r>
            <a:r>
              <a:rPr lang="uz-Cyrl-UZ" sz="3200" b="1" dirty="0"/>
              <a:t>ochi</a:t>
            </a:r>
            <a:r>
              <a:rPr lang="en-US" sz="3200" b="1" dirty="0" err="1">
                <a:latin typeface="Freehand521 BT" panose="03080802030307080304" pitchFamily="66" charset="0"/>
              </a:rPr>
              <a:t>sh</a:t>
            </a:r>
            <a:endParaRPr lang="ru-RU" sz="3200" dirty="0"/>
          </a:p>
        </p:txBody>
      </p:sp>
      <p:sp>
        <p:nvSpPr>
          <p:cNvPr id="7" name="Стрелка: пятиугольник 6">
            <a:extLst>
              <a:ext uri="{FF2B5EF4-FFF2-40B4-BE49-F238E27FC236}">
                <a16:creationId xmlns:a16="http://schemas.microsoft.com/office/drawing/2014/main" id="{CC628F19-CC6B-4410-9844-36579F3CAB5B}"/>
              </a:ext>
            </a:extLst>
          </p:cNvPr>
          <p:cNvSpPr/>
          <p:nvPr/>
        </p:nvSpPr>
        <p:spPr>
          <a:xfrm>
            <a:off x="3385751" y="4188941"/>
            <a:ext cx="5820033" cy="939113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z-Cyrl-UZ" sz="2400" b="1" dirty="0"/>
              <a:t>Fayllar bilan ishlaydigan usullar.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758532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780D8CC-DE03-42A2-AE42-9333779FADDD}"/>
              </a:ext>
            </a:extLst>
          </p:cNvPr>
          <p:cNvSpPr/>
          <p:nvPr/>
        </p:nvSpPr>
        <p:spPr>
          <a:xfrm>
            <a:off x="111211" y="0"/>
            <a:ext cx="12080789" cy="69865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CentSchbkCyrill BT" panose="02040603050705020303" pitchFamily="18" charset="-52"/>
                <a:ea typeface="Verdana" panose="020B0604030504040204" pitchFamily="34" charset="0"/>
              </a:rPr>
              <a:t>Python </a:t>
            </a:r>
            <a:r>
              <a:rPr lang="en-US" sz="2800" b="1" dirty="0" err="1">
                <a:solidFill>
                  <a:schemeClr val="bg1"/>
                </a:solidFill>
                <a:latin typeface="CentSchbkCyrill BT" panose="02040603050705020303" pitchFamily="18" charset="-52"/>
                <a:ea typeface="Verdana" panose="020B0604030504040204" pitchFamily="34" charset="0"/>
              </a:rPr>
              <a:t>fayllar</a:t>
            </a:r>
            <a:endParaRPr lang="ru-RU" sz="2800" b="1" dirty="0">
              <a:solidFill>
                <a:schemeClr val="bg1"/>
              </a:solidFill>
              <a:latin typeface="CentSchbkCyrill BT" panose="02040603050705020303" pitchFamily="18" charset="-52"/>
              <a:ea typeface="Verdana" panose="020B0604030504040204" pitchFamily="34" charset="0"/>
            </a:endParaRPr>
          </a:p>
          <a:p>
            <a:r>
              <a:rPr lang="en-US" sz="2800" b="1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Fayl</a:t>
            </a:r>
            <a:r>
              <a:rPr lang="en-US" sz="2800" b="1" dirty="0"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b="1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faqat</a:t>
            </a:r>
            <a:r>
              <a:rPr lang="en-US" sz="2800" b="1" dirty="0"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b="1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kompyuterda</a:t>
            </a:r>
            <a:r>
              <a:rPr lang="en-US" sz="2800" b="1" dirty="0"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b="1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bitlar</a:t>
            </a:r>
            <a:r>
              <a:rPr lang="en-US" sz="2800" b="1" dirty="0"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b="1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ketma-ketligi</a:t>
            </a:r>
            <a:r>
              <a:rPr lang="en-US" sz="2800" b="1" dirty="0"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b="1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sifatida</a:t>
            </a:r>
            <a:r>
              <a:rPr lang="en-US" sz="2800" b="1" dirty="0"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b="1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saqlanadigan</a:t>
            </a:r>
            <a:r>
              <a:rPr lang="en-US" sz="2800" b="1" dirty="0"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b="1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ma’lumotlar</a:t>
            </a:r>
            <a:r>
              <a:rPr lang="en-US" sz="2800" b="1" dirty="0"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b="1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to‘plamidir</a:t>
            </a:r>
            <a:r>
              <a:rPr lang="en-US" sz="2800" b="1" dirty="0">
                <a:latin typeface="CentSchbkCyrill BT" panose="02040603050705020303" pitchFamily="18" charset="-52"/>
                <a:ea typeface="Verdana" panose="020B0604030504040204" pitchFamily="34" charset="0"/>
              </a:rPr>
              <a:t>. </a:t>
            </a:r>
            <a:r>
              <a:rPr lang="en-US" sz="2800" b="1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Axborot</a:t>
            </a:r>
            <a:r>
              <a:rPr lang="en-US" sz="2800" b="1" dirty="0"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b="1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ma’lumotlar</a:t>
            </a:r>
            <a:r>
              <a:rPr lang="en-US" sz="2800" b="1" dirty="0"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b="1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to‘plamida</a:t>
            </a:r>
            <a:r>
              <a:rPr lang="en-US" sz="2800" b="1" dirty="0">
                <a:latin typeface="CentSchbkCyrill BT" panose="02040603050705020303" pitchFamily="18" charset="-52"/>
                <a:ea typeface="Verdana" panose="020B0604030504040204" pitchFamily="34" charset="0"/>
              </a:rPr>
              <a:t> (</a:t>
            </a:r>
            <a:r>
              <a:rPr lang="en-US" sz="2800" b="1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ma’lumotlar</a:t>
            </a:r>
            <a:r>
              <a:rPr lang="en-US" sz="2800" b="1" dirty="0"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b="1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strukturasi</a:t>
            </a:r>
            <a:r>
              <a:rPr lang="en-US" sz="2800" b="1" dirty="0">
                <a:latin typeface="CentSchbkCyrill BT" panose="02040603050705020303" pitchFamily="18" charset="-52"/>
                <a:ea typeface="Verdana" panose="020B0604030504040204" pitchFamily="34" charset="0"/>
              </a:rPr>
              <a:t>) </a:t>
            </a:r>
            <a:r>
              <a:rPr lang="en-US" sz="2800" b="1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saqlanadi</a:t>
            </a:r>
            <a:r>
              <a:rPr lang="en-US" sz="2800" b="1" dirty="0"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b="1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va</a:t>
            </a:r>
            <a:r>
              <a:rPr lang="en-US" sz="2800" b="1" dirty="0">
                <a:latin typeface="CentSchbkCyrill BT" panose="02040603050705020303" pitchFamily="18" charset="-52"/>
                <a:ea typeface="Verdana" panose="020B0604030504040204" pitchFamily="34" charset="0"/>
              </a:rPr>
              <a:t> "</a:t>
            </a:r>
            <a:r>
              <a:rPr lang="en-US" sz="2800" b="1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fayl</a:t>
            </a:r>
            <a:r>
              <a:rPr lang="en-US" sz="2800" b="1" dirty="0"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b="1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nomi</a:t>
            </a:r>
            <a:r>
              <a:rPr lang="en-US" sz="2800" b="1" dirty="0">
                <a:latin typeface="CentSchbkCyrill BT" panose="02040603050705020303" pitchFamily="18" charset="-52"/>
                <a:ea typeface="Verdana" panose="020B0604030504040204" pitchFamily="34" charset="0"/>
              </a:rPr>
              <a:t>" (</a:t>
            </a:r>
            <a:r>
              <a:rPr lang="en-US" sz="2800" b="1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fayl</a:t>
            </a:r>
            <a:r>
              <a:rPr lang="en-US" sz="2800" b="1" dirty="0"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b="1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nomi</a:t>
            </a:r>
            <a:r>
              <a:rPr lang="en-US" sz="2800" b="1" dirty="0">
                <a:latin typeface="CentSchbkCyrill BT" panose="02040603050705020303" pitchFamily="18" charset="-52"/>
                <a:ea typeface="Verdana" panose="020B0604030504040204" pitchFamily="34" charset="0"/>
              </a:rPr>
              <a:t>) deb </a:t>
            </a:r>
            <a:r>
              <a:rPr lang="en-US" sz="2800" b="1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ataladi</a:t>
            </a:r>
            <a:r>
              <a:rPr lang="en-US" sz="2800" b="1" dirty="0">
                <a:latin typeface="CentSchbkCyrill BT" panose="02040603050705020303" pitchFamily="18" charset="-52"/>
                <a:ea typeface="Verdana" panose="020B0604030504040204" pitchFamily="34" charset="0"/>
              </a:rPr>
              <a:t>.</a:t>
            </a:r>
          </a:p>
          <a:p>
            <a:endParaRPr lang="ru-RU" sz="2800" b="1" dirty="0">
              <a:latin typeface="CentSchbkCyrill BT" panose="02040603050705020303" pitchFamily="18" charset="-52"/>
              <a:ea typeface="Verdana" panose="020B0604030504040204" pitchFamily="34" charset="0"/>
            </a:endParaRPr>
          </a:p>
          <a:p>
            <a:r>
              <a:rPr lang="en-US" sz="2800" b="1" dirty="0">
                <a:solidFill>
                  <a:schemeClr val="bg1"/>
                </a:solidFill>
                <a:latin typeface="CentSchbkCyrill BT" panose="02040603050705020303" pitchFamily="18" charset="-52"/>
                <a:ea typeface="Verdana" panose="020B0604030504040204" pitchFamily="34" charset="0"/>
              </a:rPr>
              <a:t>Python-da </a:t>
            </a:r>
            <a:r>
              <a:rPr lang="en-US" sz="2800" b="1" dirty="0" err="1">
                <a:solidFill>
                  <a:schemeClr val="bg1"/>
                </a:solidFill>
                <a:latin typeface="CentSchbkCyrill BT" panose="02040603050705020303" pitchFamily="18" charset="-52"/>
                <a:ea typeface="Verdana" panose="020B0604030504040204" pitchFamily="34" charset="0"/>
              </a:rPr>
              <a:t>ikkita</a:t>
            </a:r>
            <a:r>
              <a:rPr lang="en-US" sz="2800" b="1" dirty="0">
                <a:solidFill>
                  <a:schemeClr val="bg1"/>
                </a:solidFill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entSchbkCyrill BT" panose="02040603050705020303" pitchFamily="18" charset="-52"/>
                <a:ea typeface="Verdana" panose="020B0604030504040204" pitchFamily="34" charset="0"/>
              </a:rPr>
              <a:t>turdagi</a:t>
            </a:r>
            <a:r>
              <a:rPr lang="en-US" sz="2800" b="1" dirty="0">
                <a:solidFill>
                  <a:schemeClr val="bg1"/>
                </a:solidFill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entSchbkCyrill BT" panose="02040603050705020303" pitchFamily="18" charset="-52"/>
                <a:ea typeface="Verdana" panose="020B0604030504040204" pitchFamily="34" charset="0"/>
              </a:rPr>
              <a:t>fayllar</a:t>
            </a:r>
            <a:r>
              <a:rPr lang="en-US" sz="2800" b="1" dirty="0">
                <a:solidFill>
                  <a:schemeClr val="bg1"/>
                </a:solidFill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CentSchbkCyrill BT" panose="02040603050705020303" pitchFamily="18" charset="-52"/>
                <a:ea typeface="Verdana" panose="020B0604030504040204" pitchFamily="34" charset="0"/>
              </a:rPr>
              <a:t>mavjud</a:t>
            </a:r>
            <a:r>
              <a:rPr lang="en-US" sz="2800" b="1" dirty="0">
                <a:solidFill>
                  <a:schemeClr val="bg1"/>
                </a:solidFill>
                <a:latin typeface="CentSchbkCyrill BT" panose="02040603050705020303" pitchFamily="18" charset="-52"/>
                <a:ea typeface="Verdana" panose="020B0604030504040204" pitchFamily="34" charset="0"/>
              </a:rPr>
              <a:t>:</a:t>
            </a:r>
            <a:endParaRPr lang="ru-RU" sz="2800" b="1" dirty="0">
              <a:solidFill>
                <a:schemeClr val="bg1"/>
              </a:solidFill>
              <a:latin typeface="CentSchbkCyrill BT" panose="02040603050705020303" pitchFamily="18" charset="-52"/>
              <a:ea typeface="Verdana" panose="020B0604030504040204" pitchFamily="34" charset="0"/>
            </a:endParaRPr>
          </a:p>
          <a:p>
            <a:r>
              <a:rPr lang="en-US" sz="2800" b="1" dirty="0">
                <a:latin typeface="CentSchbkCyrill BT" panose="02040603050705020303" pitchFamily="18" charset="-52"/>
                <a:ea typeface="Verdana" panose="020B0604030504040204" pitchFamily="34" charset="0"/>
              </a:rPr>
              <a:t>1. </a:t>
            </a:r>
            <a:r>
              <a:rPr lang="en-US" sz="2800" b="1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Matn</a:t>
            </a:r>
            <a:endParaRPr lang="ru-RU" sz="2800" b="1" dirty="0">
              <a:latin typeface="CentSchbkCyrill BT" panose="02040603050705020303" pitchFamily="18" charset="-52"/>
              <a:ea typeface="Verdana" panose="020B0604030504040204" pitchFamily="34" charset="0"/>
            </a:endParaRPr>
          </a:p>
          <a:p>
            <a:r>
              <a:rPr lang="en-US" sz="2800" b="1" dirty="0">
                <a:latin typeface="CentSchbkCyrill BT" panose="02040603050705020303" pitchFamily="18" charset="-52"/>
                <a:ea typeface="Verdana" panose="020B0604030504040204" pitchFamily="34" charset="0"/>
              </a:rPr>
              <a:t>2. </a:t>
            </a:r>
            <a:r>
              <a:rPr lang="en-US" sz="2800" b="1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Ikkilik</a:t>
            </a:r>
            <a:endParaRPr lang="en-US" sz="2800" b="1" dirty="0">
              <a:latin typeface="CentSchbkCyrill BT" panose="02040603050705020303" pitchFamily="18" charset="-52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sz="2800" b="1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Matnli</a:t>
            </a:r>
            <a:r>
              <a:rPr lang="en-US" sz="2800" b="1" dirty="0"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b="1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fayllar</a:t>
            </a:r>
            <a:endParaRPr lang="ru-RU" sz="2800" dirty="0">
              <a:latin typeface="CentSchbkCyrill BT" panose="02040603050705020303" pitchFamily="18" charset="-52"/>
              <a:ea typeface="Verdana" panose="020B0604030504040204" pitchFamily="34" charset="0"/>
            </a:endParaRPr>
          </a:p>
          <a:p>
            <a:r>
              <a:rPr lang="en-US" sz="2800" dirty="0">
                <a:latin typeface="CentSchbkCyrill BT" panose="02040603050705020303" pitchFamily="18" charset="-52"/>
                <a:ea typeface="Verdana" panose="020B0604030504040204" pitchFamily="34" charset="0"/>
              </a:rPr>
              <a:t>Bu </a:t>
            </a:r>
            <a:r>
              <a:rPr lang="en-US" sz="2800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odamlar</a:t>
            </a:r>
            <a:r>
              <a:rPr lang="en-US" sz="2800" dirty="0"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o‘qiy</a:t>
            </a:r>
            <a:r>
              <a:rPr lang="en-US" sz="2800" dirty="0"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oladigan</a:t>
            </a:r>
            <a:r>
              <a:rPr lang="en-US" sz="2800" dirty="0"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tarkibga</a:t>
            </a:r>
            <a:r>
              <a:rPr lang="en-US" sz="2800" dirty="0"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ega</a:t>
            </a:r>
            <a:r>
              <a:rPr lang="en-US" sz="2800" dirty="0"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fayllar</a:t>
            </a:r>
            <a:r>
              <a:rPr lang="en-US" sz="2800" dirty="0">
                <a:latin typeface="CentSchbkCyrill BT" panose="02040603050705020303" pitchFamily="18" charset="-52"/>
                <a:ea typeface="Verdana" panose="020B0604030504040204" pitchFamily="34" charset="0"/>
              </a:rPr>
              <a:t>. </a:t>
            </a:r>
            <a:r>
              <a:rPr lang="en-US" sz="2800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Ular</a:t>
            </a:r>
            <a:r>
              <a:rPr lang="en-US" sz="2800" dirty="0"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inson</a:t>
            </a:r>
            <a:r>
              <a:rPr lang="en-US" sz="2800" dirty="0"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tushunadigan</a:t>
            </a:r>
            <a:r>
              <a:rPr lang="en-US" sz="2800" dirty="0"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belgilar</a:t>
            </a:r>
            <a:r>
              <a:rPr lang="en-US" sz="2800" dirty="0"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ketma-ketligini</a:t>
            </a:r>
            <a:r>
              <a:rPr lang="en-US" sz="2800" dirty="0"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saqlaydi</a:t>
            </a:r>
            <a:r>
              <a:rPr lang="en-US" sz="2800" dirty="0">
                <a:latin typeface="CentSchbkCyrill BT" panose="02040603050705020303" pitchFamily="18" charset="-52"/>
                <a:ea typeface="Verdana" panose="020B0604030504040204" pitchFamily="34" charset="0"/>
              </a:rPr>
              <a:t>. </a:t>
            </a:r>
            <a:r>
              <a:rPr lang="en-US" sz="2800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Bloknot</a:t>
            </a:r>
            <a:r>
              <a:rPr lang="en-US" sz="2800" dirty="0"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va</a:t>
            </a:r>
            <a:r>
              <a:rPr lang="en-US" sz="2800" dirty="0"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boshqa</a:t>
            </a:r>
            <a:r>
              <a:rPr lang="en-US" sz="2800" dirty="0"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standart</a:t>
            </a:r>
            <a:r>
              <a:rPr lang="en-US" sz="2800" dirty="0"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muharrirlar</a:t>
            </a:r>
            <a:r>
              <a:rPr lang="en-US" sz="2800" dirty="0"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ushbu</a:t>
            </a:r>
            <a:r>
              <a:rPr lang="en-US" sz="2800" dirty="0"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fayl</a:t>
            </a:r>
            <a:r>
              <a:rPr lang="en-US" sz="2800" dirty="0"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turini</a:t>
            </a:r>
            <a:r>
              <a:rPr lang="en-US" sz="2800" dirty="0"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o‘qishlari</a:t>
            </a:r>
            <a:r>
              <a:rPr lang="en-US" sz="2800" dirty="0"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va</a:t>
            </a:r>
            <a:r>
              <a:rPr lang="en-US" sz="2800" dirty="0"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tahrirlashlari</a:t>
            </a:r>
            <a:r>
              <a:rPr lang="en-US" sz="2800" dirty="0"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mumkin</a:t>
            </a:r>
            <a:r>
              <a:rPr lang="en-US" sz="2800" dirty="0">
                <a:latin typeface="CentSchbkCyrill BT" panose="02040603050705020303" pitchFamily="18" charset="-52"/>
                <a:ea typeface="Verdana" panose="020B0604030504040204" pitchFamily="34" charset="0"/>
              </a:rPr>
              <a:t>.</a:t>
            </a:r>
            <a:endParaRPr lang="ru-RU" sz="2800" dirty="0">
              <a:latin typeface="CentSchbkCyrill BT" panose="02040603050705020303" pitchFamily="18" charset="-52"/>
              <a:ea typeface="Verdana" panose="020B0604030504040204" pitchFamily="34" charset="0"/>
            </a:endParaRPr>
          </a:p>
          <a:p>
            <a:r>
              <a:rPr lang="en-US" sz="2800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Matn</a:t>
            </a:r>
            <a:r>
              <a:rPr lang="en-US" sz="2800" dirty="0"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ikki</a:t>
            </a:r>
            <a:r>
              <a:rPr lang="en-US" sz="2800" dirty="0"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formatda</a:t>
            </a:r>
            <a:r>
              <a:rPr lang="en-US" sz="2800" dirty="0"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saqlanishi</a:t>
            </a:r>
            <a:r>
              <a:rPr lang="en-US" sz="2800" dirty="0"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mumkin</a:t>
            </a:r>
            <a:r>
              <a:rPr lang="en-US" sz="2800" dirty="0">
                <a:latin typeface="CentSchbkCyrill BT" panose="02040603050705020303" pitchFamily="18" charset="-52"/>
                <a:ea typeface="Verdana" panose="020B0604030504040204" pitchFamily="34" charset="0"/>
              </a:rPr>
              <a:t>: ( .txt ) - </a:t>
            </a:r>
            <a:r>
              <a:rPr lang="en-US" sz="2800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oddiy</a:t>
            </a:r>
            <a:r>
              <a:rPr lang="en-US" sz="2800" dirty="0"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matn</a:t>
            </a:r>
            <a:r>
              <a:rPr lang="en-US" sz="2800" dirty="0"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va</a:t>
            </a:r>
            <a:r>
              <a:rPr lang="en-US" sz="2800" dirty="0">
                <a:latin typeface="CentSchbkCyrill BT" panose="02040603050705020303" pitchFamily="18" charset="-52"/>
                <a:ea typeface="Verdana" panose="020B0604030504040204" pitchFamily="34" charset="0"/>
              </a:rPr>
              <a:t> ( .rtf ) - "boy </a:t>
            </a:r>
            <a:r>
              <a:rPr lang="en-US" sz="2800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matn</a:t>
            </a:r>
            <a:r>
              <a:rPr lang="en-US" sz="2800" dirty="0">
                <a:latin typeface="CentSchbkCyrill BT" panose="02040603050705020303" pitchFamily="18" charset="-52"/>
                <a:ea typeface="Verdana" panose="020B0604030504040204" pitchFamily="34" charset="0"/>
              </a:rPr>
              <a:t> </a:t>
            </a:r>
            <a:r>
              <a:rPr lang="en-US" sz="2800" dirty="0" err="1">
                <a:latin typeface="CentSchbkCyrill BT" panose="02040603050705020303" pitchFamily="18" charset="-52"/>
                <a:ea typeface="Verdana" panose="020B0604030504040204" pitchFamily="34" charset="0"/>
              </a:rPr>
              <a:t>formati</a:t>
            </a:r>
            <a:r>
              <a:rPr lang="en-US" sz="2800" dirty="0">
                <a:latin typeface="CentSchbkCyrill BT" panose="02040603050705020303" pitchFamily="18" charset="-52"/>
                <a:ea typeface="Verdana" panose="020B0604030504040204" pitchFamily="34" charset="0"/>
              </a:rPr>
              <a:t>".</a:t>
            </a:r>
            <a:endParaRPr lang="ru-RU" sz="2800" dirty="0">
              <a:latin typeface="CentSchbkCyrill BT" panose="02040603050705020303" pitchFamily="18" charset="-52"/>
              <a:ea typeface="Verdana" panose="020B0604030504040204" pitchFamily="34" charset="0"/>
            </a:endParaRPr>
          </a:p>
          <a:p>
            <a:endParaRPr lang="ru-RU" sz="2800" b="1" dirty="0">
              <a:latin typeface="CentSchbkCyrill BT" panose="02040603050705020303" pitchFamily="18" charset="-52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92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7">
            <a:extLst>
              <a:ext uri="{FF2B5EF4-FFF2-40B4-BE49-F238E27FC236}">
                <a16:creationId xmlns:a16="http://schemas.microsoft.com/office/drawing/2014/main" id="{71C1581F-6ED3-4ED7-85D4-D424294BFEB4}"/>
              </a:ext>
            </a:extLst>
          </p:cNvPr>
          <p:cNvSpPr/>
          <p:nvPr/>
        </p:nvSpPr>
        <p:spPr>
          <a:xfrm>
            <a:off x="0" y="0"/>
            <a:ext cx="12192000" cy="64008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53000">
                <a:schemeClr val="accent1">
                  <a:lumMod val="97000"/>
                  <a:lumOff val="3000"/>
                  <a:alpha val="70000"/>
                </a:schemeClr>
              </a:gs>
              <a:gs pos="100000">
                <a:schemeClr val="accent1">
                  <a:alpha val="70000"/>
                </a:schemeClr>
              </a:gs>
            </a:gsLst>
            <a:lin ang="19200000" scaled="0"/>
            <a:tileRect/>
          </a:gra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E24CD2E2-15B6-40CE-88F0-191B2D49539D}"/>
              </a:ext>
            </a:extLst>
          </p:cNvPr>
          <p:cNvSpPr/>
          <p:nvPr/>
        </p:nvSpPr>
        <p:spPr>
          <a:xfrm>
            <a:off x="3693311" y="5658167"/>
            <a:ext cx="614782" cy="490480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2" name="Rounded Rectangle 5">
            <a:extLst>
              <a:ext uri="{FF2B5EF4-FFF2-40B4-BE49-F238E27FC236}">
                <a16:creationId xmlns:a16="http://schemas.microsoft.com/office/drawing/2014/main" id="{12F7CF2B-7F60-4C3B-94DE-EA6477D36ED0}"/>
              </a:ext>
            </a:extLst>
          </p:cNvPr>
          <p:cNvSpPr/>
          <p:nvPr/>
        </p:nvSpPr>
        <p:spPr>
          <a:xfrm flipH="1">
            <a:off x="5554101" y="5649829"/>
            <a:ext cx="614781" cy="507157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3" name="Donut 24">
            <a:extLst>
              <a:ext uri="{FF2B5EF4-FFF2-40B4-BE49-F238E27FC236}">
                <a16:creationId xmlns:a16="http://schemas.microsoft.com/office/drawing/2014/main" id="{256C4F46-ECF9-4780-AB8D-F0123BDF2B43}"/>
              </a:ext>
            </a:extLst>
          </p:cNvPr>
          <p:cNvSpPr/>
          <p:nvPr/>
        </p:nvSpPr>
        <p:spPr>
          <a:xfrm>
            <a:off x="6526883" y="5590338"/>
            <a:ext cx="621083" cy="626139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FBABD5C3-BEB5-485E-A303-5C03B41B69A6}"/>
              </a:ext>
            </a:extLst>
          </p:cNvPr>
          <p:cNvSpPr/>
          <p:nvPr/>
        </p:nvSpPr>
        <p:spPr>
          <a:xfrm>
            <a:off x="4666093" y="5655340"/>
            <a:ext cx="530008" cy="496135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0C9F9B0-20D5-49AF-BD51-AA1BDB5D0180}"/>
              </a:ext>
            </a:extLst>
          </p:cNvPr>
          <p:cNvSpPr/>
          <p:nvPr/>
        </p:nvSpPr>
        <p:spPr>
          <a:xfrm>
            <a:off x="670512" y="138505"/>
            <a:ext cx="10381957" cy="5696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9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Faylni</a:t>
            </a:r>
            <a:r>
              <a:rPr lang="en-US" sz="29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ochish</a:t>
            </a:r>
            <a:r>
              <a:rPr lang="en-US" sz="29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open() </a:t>
            </a:r>
            <a:r>
              <a:rPr lang="en-US" sz="29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metodi</a:t>
            </a:r>
            <a:endParaRPr lang="ru-RU" sz="2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o‘rnatilgan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open() </a:t>
            </a: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funksiyasiga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kompyuteringizda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istalgan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faylni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ochishingiz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Texnik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jihatdan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asosida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ob’ekt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yaratadi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15000"/>
              </a:lnSpc>
              <a:spcAft>
                <a:spcPts val="0"/>
              </a:spcAft>
            </a:pP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Sintaksis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quyidagicha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:</a:t>
            </a:r>
            <a:endParaRPr lang="ru-RU" sz="2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indent="449580" algn="just"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9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 = open(</a:t>
            </a:r>
            <a:r>
              <a:rPr lang="en-US" sz="29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file_name</a:t>
            </a:r>
            <a:r>
              <a:rPr lang="en-US" sz="29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900" dirty="0" err="1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access_mode</a:t>
            </a:r>
            <a:r>
              <a:rPr lang="en-US" sz="29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ru-RU" sz="29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9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file_name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 =  </a:t>
            </a: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ochiladigan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 </a:t>
            </a: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fayl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nomi</a:t>
            </a:r>
            <a:endParaRPr lang="ru-RU" sz="29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9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access_mode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 = </a:t>
            </a: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faylni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ochish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rejimi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 Bu </a:t>
            </a: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shunday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bo‘lishi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mumkin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o‘qish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yozish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va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hokazo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. Agar </a:t>
            </a: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boshqacha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ko‘rsatilmagan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bo‘lsa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standart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rejim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o‘qiladi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( r ). </a:t>
            </a: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Quyida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faylni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ochish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rejimlarining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toʻliq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roʻyxati</a:t>
            </a:r>
            <a:r>
              <a:rPr lang="en-US" sz="2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900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keltirilgan</a:t>
            </a:r>
            <a:endParaRPr lang="ru-RU" sz="29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77C0AA6D-ABA7-423D-A465-23508AF695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8809874"/>
              </p:ext>
            </p:extLst>
          </p:nvPr>
        </p:nvGraphicFramePr>
        <p:xfrm>
          <a:off x="126609" y="0"/>
          <a:ext cx="11676185" cy="46080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6280">
                  <a:extLst>
                    <a:ext uri="{9D8B030D-6E8A-4147-A177-3AD203B41FA5}">
                      <a16:colId xmlns:a16="http://schemas.microsoft.com/office/drawing/2014/main" val="3622594175"/>
                    </a:ext>
                  </a:extLst>
                </a:gridCol>
                <a:gridCol w="10009905">
                  <a:extLst>
                    <a:ext uri="{9D8B030D-6E8A-4147-A177-3AD203B41FA5}">
                      <a16:colId xmlns:a16="http://schemas.microsoft.com/office/drawing/2014/main" val="2449711312"/>
                    </a:ext>
                  </a:extLst>
                </a:gridCol>
              </a:tblGrid>
              <a:tr h="48823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Rejim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878" marR="105878" marT="70585" marB="7058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err="1">
                          <a:effectLst/>
                        </a:rPr>
                        <a:t>Tavsif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878" marR="105878" marT="70585" marB="70585" anchor="ctr"/>
                </a:tc>
                <a:extLst>
                  <a:ext uri="{0D108BD9-81ED-4DB2-BD59-A6C34878D82A}">
                    <a16:rowId xmlns:a16="http://schemas.microsoft.com/office/drawing/2014/main" val="3230537316"/>
                  </a:ext>
                </a:extLst>
              </a:tr>
              <a:tr h="37422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r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878" marR="105878" marT="70585" marB="7058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Faqat o‘qish uchun.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878" marR="105878" marT="70585" marB="70585" anchor="ctr"/>
                </a:tc>
                <a:extLst>
                  <a:ext uri="{0D108BD9-81ED-4DB2-BD59-A6C34878D82A}">
                    <a16:rowId xmlns:a16="http://schemas.microsoft.com/office/drawing/2014/main" val="4052732935"/>
                  </a:ext>
                </a:extLst>
              </a:tr>
              <a:tr h="61498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w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878" marR="105878" marT="70585" marB="7058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Faqat yozish uchun. Belgilangan nom bilan topilmasa, yangi fayl yaratadi.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878" marR="105878" marT="70585" marB="70585" anchor="ctr"/>
                </a:tc>
                <a:extLst>
                  <a:ext uri="{0D108BD9-81ED-4DB2-BD59-A6C34878D82A}">
                    <a16:rowId xmlns:a16="http://schemas.microsoft.com/office/drawing/2014/main" val="2815033367"/>
                  </a:ext>
                </a:extLst>
              </a:tr>
              <a:tr h="37422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r+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878" marR="105878" marT="70585" marB="7058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O‘qish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yozish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uchun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878" marR="105878" marT="70585" marB="70585" anchor="ctr"/>
                </a:tc>
                <a:extLst>
                  <a:ext uri="{0D108BD9-81ED-4DB2-BD59-A6C34878D82A}">
                    <a16:rowId xmlns:a16="http://schemas.microsoft.com/office/drawing/2014/main" val="3311726510"/>
                  </a:ext>
                </a:extLst>
              </a:tr>
              <a:tr h="85573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w+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878" marR="105878" marT="70585" marB="7058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Yozish va o‘qish uchun. Belgilangan nom bilan topilmasa, berilgan nomdagi yangi fayl yaratadi.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878" marR="105878" marT="70585" marB="70585" anchor="ctr"/>
                </a:tc>
                <a:extLst>
                  <a:ext uri="{0D108BD9-81ED-4DB2-BD59-A6C34878D82A}">
                    <a16:rowId xmlns:a16="http://schemas.microsoft.com/office/drawing/2014/main" val="1034659708"/>
                  </a:ext>
                </a:extLst>
              </a:tr>
              <a:tr h="85573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a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878" marR="105878" marT="70585" marB="7058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Yangi tarkib qo‘shish uchun ochiladi. Belgilangan nom bilan topilmasa, qo’shish uchun yangi fayl yaratadi.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878" marR="105878" marT="70585" marB="70585" anchor="ctr"/>
                </a:tc>
                <a:extLst>
                  <a:ext uri="{0D108BD9-81ED-4DB2-BD59-A6C34878D82A}">
                    <a16:rowId xmlns:a16="http://schemas.microsoft.com/office/drawing/2014/main" val="3421316008"/>
                  </a:ext>
                </a:extLst>
              </a:tr>
              <a:tr h="85573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>
                          <a:effectLst/>
                        </a:rPr>
                        <a:t>a+</a:t>
                      </a:r>
                      <a:endParaRPr lang="ru-RU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878" marR="105878" marT="70585" marB="7058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Yangi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tarkib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qo‘shish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o‘qish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uchun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ochiladi</a:t>
                      </a:r>
                      <a:r>
                        <a:rPr lang="en-US" sz="2000" dirty="0">
                          <a:effectLst/>
                        </a:rPr>
                        <a:t>. </a:t>
                      </a:r>
                      <a:r>
                        <a:rPr lang="en-US" sz="2000" dirty="0" err="1">
                          <a:effectLst/>
                        </a:rPr>
                        <a:t>Belgilangan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fayl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topilmasa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yozish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va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o‘qish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uchun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yangi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fayl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yaratadi</a:t>
                      </a:r>
                      <a:r>
                        <a:rPr lang="en-US" sz="2000" dirty="0">
                          <a:effectLst/>
                        </a:rPr>
                        <a:t>.</a:t>
                      </a:r>
                      <a:endParaRPr lang="ru-RU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5878" marR="105878" marT="70585" marB="70585" anchor="ctr"/>
                </a:tc>
                <a:extLst>
                  <a:ext uri="{0D108BD9-81ED-4DB2-BD59-A6C34878D82A}">
                    <a16:rowId xmlns:a16="http://schemas.microsoft.com/office/drawing/2014/main" val="4043111103"/>
                  </a:ext>
                </a:extLst>
              </a:tr>
            </a:tbl>
          </a:graphicData>
        </a:graphic>
      </p:graphicFrame>
      <p:sp>
        <p:nvSpPr>
          <p:cNvPr id="8" name="Стрелка: пятиугольник 7">
            <a:extLst>
              <a:ext uri="{FF2B5EF4-FFF2-40B4-BE49-F238E27FC236}">
                <a16:creationId xmlns:a16="http://schemas.microsoft.com/office/drawing/2014/main" id="{A2D1ED73-5A0D-4712-9FE8-8A601E3D47EF}"/>
              </a:ext>
            </a:extLst>
          </p:cNvPr>
          <p:cNvSpPr/>
          <p:nvPr/>
        </p:nvSpPr>
        <p:spPr>
          <a:xfrm>
            <a:off x="328245" y="4956641"/>
            <a:ext cx="7029157" cy="140195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/>
              <a:t>Misol</a:t>
            </a:r>
            <a:endParaRPr lang="ru-RU" sz="2400" dirty="0"/>
          </a:p>
          <a:p>
            <a:r>
              <a:rPr lang="en-US" sz="2400" dirty="0"/>
              <a:t>example.txt </a:t>
            </a:r>
            <a:r>
              <a:rPr lang="en-US" sz="2400" dirty="0" err="1"/>
              <a:t>matn</a:t>
            </a:r>
            <a:r>
              <a:rPr lang="en-US" sz="2400" dirty="0"/>
              <a:t> </a:t>
            </a:r>
            <a:r>
              <a:rPr lang="en-US" sz="2400" dirty="0" err="1"/>
              <a:t>faylini</a:t>
            </a:r>
            <a:r>
              <a:rPr lang="en-US" sz="2400" dirty="0"/>
              <a:t> </a:t>
            </a:r>
            <a:r>
              <a:rPr lang="en-US" sz="2400" dirty="0" err="1"/>
              <a:t>yaratamiz</a:t>
            </a:r>
            <a:r>
              <a:rPr lang="en-US" sz="2400" dirty="0"/>
              <a:t>   </a:t>
            </a:r>
            <a:r>
              <a:rPr lang="en-US" sz="2400" dirty="0" err="1"/>
              <a:t>va</a:t>
            </a:r>
            <a:r>
              <a:rPr lang="en-US" sz="2400" dirty="0"/>
              <a:t> </a:t>
            </a:r>
            <a:r>
              <a:rPr lang="en-US" sz="2400" dirty="0" err="1"/>
              <a:t>uni</a:t>
            </a:r>
            <a:r>
              <a:rPr lang="en-US" sz="2400" dirty="0"/>
              <a:t> </a:t>
            </a:r>
            <a:r>
              <a:rPr lang="en-US" sz="2400" dirty="0" err="1"/>
              <a:t>ishchi</a:t>
            </a:r>
            <a:r>
              <a:rPr lang="en-US" sz="2400" dirty="0"/>
              <a:t> </a:t>
            </a:r>
            <a:r>
              <a:rPr lang="en-US" sz="2400" dirty="0" err="1"/>
              <a:t>katalogga</a:t>
            </a:r>
            <a:r>
              <a:rPr lang="en-US" sz="2400" dirty="0"/>
              <a:t> </a:t>
            </a:r>
            <a:r>
              <a:rPr lang="en-US" sz="2400" dirty="0" err="1"/>
              <a:t>saqlaymiz</a:t>
            </a:r>
            <a:r>
              <a:rPr lang="en-US" sz="2400" dirty="0"/>
              <a:t>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58419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B8111D4-F6FE-46A5-B9A0-620636CBD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7514" y="481354"/>
            <a:ext cx="18473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600"/>
          </a:p>
        </p:txBody>
      </p:sp>
      <p:pic>
        <p:nvPicPr>
          <p:cNvPr id="1025" name="Рисунок 2" descr="Matn fayli misol">
            <a:extLst>
              <a:ext uri="{FF2B5EF4-FFF2-40B4-BE49-F238E27FC236}">
                <a16:creationId xmlns:a16="http://schemas.microsoft.com/office/drawing/2014/main" id="{B099435D-4F68-4F30-9223-12FA9F7E3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13" y="0"/>
            <a:ext cx="9148565" cy="213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404BCFA1-6D29-4C24-BE48-4555C7D0B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2597" y="2136531"/>
            <a:ext cx="1313922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ochish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example.txt'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o‘qish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rejimida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ishchi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katalogdan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faylni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ochish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'C:/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xyz.txt'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istalgan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katalogdan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faylni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70809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ochish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misolda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f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o‘zgaruvchisi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example.txt  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fayliga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ishora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.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fayl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mazmunini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haqidagi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ma’lumotlarni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ko‘rsatish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выводим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содержимое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файла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text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077AA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выводим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70809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99999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TextIOWrapper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name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'example.txt'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mode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'r'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encoding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6699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'cp1252'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A67F5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0" lang="ru-RU" altLang="ru-RU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Windowsda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standart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kodlash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 cp1252 , </a:t>
            </a:r>
          </a:p>
          <a:p>
            <a:pPr marL="0" marR="0" lvl="0" indent="44926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Linuxda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esa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  utf-08 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ekanligini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ru-RU" sz="24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unutmang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kumimoji="0" lang="en-US" altLang="ru-R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343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58EBED4-BE9A-4E0F-8616-7D1BE529CC3D}"/>
              </a:ext>
            </a:extLst>
          </p:cNvPr>
          <p:cNvSpPr/>
          <p:nvPr/>
        </p:nvSpPr>
        <p:spPr>
          <a:xfrm>
            <a:off x="253218" y="295423"/>
            <a:ext cx="11746524" cy="62123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Bef>
                <a:spcPts val="1200"/>
              </a:spcBef>
              <a:spcAft>
                <a:spcPts val="800"/>
              </a:spcAft>
            </a:pP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Faylni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yopish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close()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metodi</a:t>
            </a:r>
            <a:endParaRPr lang="ru-RU" sz="2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Python-da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fayl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ochilgandan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so‘ng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yopish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resurslar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bo‘shatiladi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axlat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chiqariladi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Ob’ekt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faylga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tayinlanganda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faylni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avtomatik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ravishda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yopadi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15000"/>
              </a:lnSpc>
              <a:spcAft>
                <a:spcPts val="0"/>
              </a:spcAft>
            </a:pP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usullar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15000"/>
              </a:lnSpc>
              <a:spcAft>
                <a:spcPts val="0"/>
              </a:spcAft>
            </a:pP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Usul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raqami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endParaRPr lang="ru-RU" sz="2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Faylni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ochgandan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yopishning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oson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yo‘li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close() 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usulidan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foydalanishdir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.</a:t>
            </a:r>
            <a:endParaRPr lang="ru-RU" sz="2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 = open('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example.txt','r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endParaRPr lang="ru-RU" sz="2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15000"/>
              </a:lnSpc>
              <a:spcAft>
                <a:spcPts val="0"/>
              </a:spcAft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fayl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endParaRPr lang="ru-RU" sz="2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f.close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Yopilgandan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so‘ng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fayl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ochilmaguncha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foydalanilmaydi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72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E8A9A6AB-75FC-4D2F-A14E-02CE01FEAA7A}"/>
              </a:ext>
            </a:extLst>
          </p:cNvPr>
          <p:cNvSpPr/>
          <p:nvPr/>
        </p:nvSpPr>
        <p:spPr>
          <a:xfrm>
            <a:off x="279009" y="-40107"/>
            <a:ext cx="11633982" cy="6605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2-usul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raqami</a:t>
            </a:r>
            <a:endParaRPr lang="ru-RU" sz="2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try/finally 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yozishingiz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,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fayldagi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operatsiyalar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faylni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ochgandan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istisnolarga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keladigan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bo‘lsa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avtomatik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ravishda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yopilishini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ta’minlaydi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Busiz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noto‘g‘ri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tugaydi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istisnoni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 = open('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example.txt','r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try:</a:t>
            </a:r>
            <a:endParaRPr lang="ru-RU" sz="2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15000"/>
              </a:lnSpc>
              <a:spcAft>
                <a:spcPts val="0"/>
              </a:spcAft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#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fayl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endParaRPr lang="ru-RU" sz="2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finally:     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f.close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800"/>
              </a:spcAft>
            </a:pP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Fayl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try 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iborasidan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oldin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ochilishi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chunki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agar  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ochiq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bayonotning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 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o‘zi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xatoga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yo‘l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qo‘ysa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keyinroq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yopilish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fayl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ochilmaydi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usul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agar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fayl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ustidagi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operatsiyalar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istisnolardan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voz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kechsa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tugashidan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oldin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chiqib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ketishini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ta’minlaydi</a:t>
            </a: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b="1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4E9BD2A-340D-4699-9162-208E9909F24B}"/>
              </a:ext>
            </a:extLst>
          </p:cNvPr>
          <p:cNvSpPr/>
          <p:nvPr/>
        </p:nvSpPr>
        <p:spPr>
          <a:xfrm>
            <a:off x="0" y="-156918"/>
            <a:ext cx="12360812" cy="7171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958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2200" b="1" dirty="0">
                <a:solidFill>
                  <a:schemeClr val="bg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3-usul</a:t>
            </a:r>
            <a:endParaRPr lang="ru-RU" sz="2200" b="1" dirty="0">
              <a:solidFill>
                <a:schemeClr val="bg1"/>
              </a:solidFill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15000"/>
              </a:lnSpc>
              <a:spcAft>
                <a:spcPts val="800"/>
              </a:spcAft>
            </a:pP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instruksiyasi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Yana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yondashuv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with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operatorini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ishlatishdir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dastlabki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operatsiyalarni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yopish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tozalash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vazifalarini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qamrab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olgan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istisnolardan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foydalanishni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soddalashtiradi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Bunday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close 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chunki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with </a:t>
            </a:r>
            <a:r>
              <a:rPr lang="en-US" sz="2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operatori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2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fayl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avtomatik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ravishda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yopiladi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Buni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kodda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oshirish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open('example.txt') as f:</a:t>
            </a:r>
            <a:endParaRPr lang="ru-RU" sz="2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9580" algn="just">
              <a:lnSpc>
                <a:spcPct val="115000"/>
              </a:lnSpc>
              <a:spcAft>
                <a:spcPts val="0"/>
              </a:spcAft>
            </a:pP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#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fayl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endParaRPr lang="ru-RU" sz="2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Python-da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fayllarni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o‘qish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yozish</a:t>
            </a:r>
            <a:endParaRPr lang="ru-RU" sz="2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Pythonda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fayllarni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tegishli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rejimlardan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foydalanib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o‘qish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yozish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b="1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read()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funktsiyasi</a:t>
            </a:r>
            <a:endParaRPr lang="en-US" sz="2200" b="1" dirty="0">
              <a:solidFill>
                <a:schemeClr val="bg1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Read()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funktsiyasi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faylni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o‘qish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(r)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rejimida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ochgandan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so‘ng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449580" algn="just">
              <a:lnSpc>
                <a:spcPct val="115000"/>
              </a:lnSpc>
              <a:spcAft>
                <a:spcPts val="0"/>
              </a:spcAft>
            </a:pP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mazmunini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o‘qish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Sintaksis</a:t>
            </a:r>
            <a:endParaRPr lang="ru-RU" sz="2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file.read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(size)</a:t>
            </a:r>
            <a:endParaRPr lang="ru-RU" sz="2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file =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fayl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ob’ekti</a:t>
            </a:r>
            <a:endParaRPr lang="ru-RU" sz="2200" b="1" dirty="0">
              <a:solidFill>
                <a:schemeClr val="bg1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size =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o‘qilishi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kerak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bo‘lgan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belgilar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soni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. 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Agar </a:t>
            </a:r>
            <a:r>
              <a:rPr lang="en-US" sz="2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belgilanmagan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bo‘lsa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US" sz="2200" b="1" dirty="0">
                <a:solidFill>
                  <a:schemeClr val="bg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butun</a:t>
            </a:r>
            <a:r>
              <a:rPr lang="en-US" sz="2200" b="1" dirty="0">
                <a:solidFill>
                  <a:schemeClr val="bg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fayl</a:t>
            </a:r>
            <a:r>
              <a:rPr lang="en-US" sz="2200" b="1" dirty="0">
                <a:solidFill>
                  <a:schemeClr val="bg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200" b="1" dirty="0" err="1">
                <a:solidFill>
                  <a:schemeClr val="bg1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Times New Roman" panose="02020603050405020304" pitchFamily="18" charset="0"/>
              </a:rPr>
              <a:t>o‘qiladi</a:t>
            </a:r>
            <a:r>
              <a:rPr lang="en-US" sz="2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72</TotalTime>
  <Words>1261</Words>
  <Application>Microsoft Office PowerPoint</Application>
  <PresentationFormat>Широкоэкранный</PresentationFormat>
  <Paragraphs>141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8" baseType="lpstr">
      <vt:lpstr>Arial</vt:lpstr>
      <vt:lpstr>Bad Script</vt:lpstr>
      <vt:lpstr>Bahnschrift</vt:lpstr>
      <vt:lpstr>Calibri</vt:lpstr>
      <vt:lpstr>CentSchbkCyrill BT</vt:lpstr>
      <vt:lpstr>Century Gothic</vt:lpstr>
      <vt:lpstr>Consolas</vt:lpstr>
      <vt:lpstr>Freehand521 BT</vt:lpstr>
      <vt:lpstr>Georgia</vt:lpstr>
      <vt:lpstr>Symbol</vt:lpstr>
      <vt:lpstr>Times New Roman</vt:lpstr>
      <vt:lpstr>Verdana</vt:lpstr>
      <vt:lpstr>Wingdings 3</vt:lpstr>
      <vt:lpstr>Сектор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User11</dc:creator>
  <cp:lastModifiedBy>Sapayev Shavkat</cp:lastModifiedBy>
  <cp:revision>11</cp:revision>
  <dcterms:created xsi:type="dcterms:W3CDTF">2023-12-14T03:48:46Z</dcterms:created>
  <dcterms:modified xsi:type="dcterms:W3CDTF">2025-01-31T10:47:27Z</dcterms:modified>
</cp:coreProperties>
</file>