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8" r:id="rId24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255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04862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104862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04863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10486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D8B175-9E46-4EA2-89C7-AB2013B77B32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9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3"/>
          <p:cNvSpPr>
            <a:spLocks noChangeArrowheads="1"/>
          </p:cNvSpPr>
          <p:nvPr/>
        </p:nvSpPr>
        <p:spPr bwMode="auto">
          <a:xfrm>
            <a:off x="1" y="3429001"/>
            <a:ext cx="7920567" cy="13684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4859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934" y="3240088"/>
            <a:ext cx="8064500" cy="1109662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5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3934" y="4100513"/>
            <a:ext cx="8064500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2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213851" y="1557338"/>
            <a:ext cx="2546349" cy="48942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16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68451" y="1557338"/>
            <a:ext cx="7442200" cy="48942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580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21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07" name="Содержимое 2"/>
          <p:cNvSpPr>
            <a:spLocks noGrp="1"/>
          </p:cNvSpPr>
          <p:nvPr>
            <p:ph sz="half" idx="1"/>
          </p:nvPr>
        </p:nvSpPr>
        <p:spPr>
          <a:xfrm>
            <a:off x="1568451" y="2133600"/>
            <a:ext cx="4993216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08" name="Содержимое 3"/>
          <p:cNvSpPr>
            <a:spLocks noGrp="1"/>
          </p:cNvSpPr>
          <p:nvPr>
            <p:ph sz="half" idx="2"/>
          </p:nvPr>
        </p:nvSpPr>
        <p:spPr>
          <a:xfrm>
            <a:off x="6764867" y="2133600"/>
            <a:ext cx="4995333" cy="431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10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11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12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13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25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26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18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048619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78517" y="1557338"/>
            <a:ext cx="87376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48577" name="Rectangle 8"/>
          <p:cNvSpPr>
            <a:spLocks noChangeArrowheads="1"/>
          </p:cNvSpPr>
          <p:nvPr/>
        </p:nvSpPr>
        <p:spPr bwMode="auto">
          <a:xfrm>
            <a:off x="0" y="5516564"/>
            <a:ext cx="12192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485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68451" y="2133600"/>
            <a:ext cx="10191749" cy="431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9336" y="3645024"/>
            <a:ext cx="8064500" cy="1109662"/>
          </a:xfrm>
          <a:noFill/>
        </p:spPr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/>
              <a:t>Python da Tuples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br>
              <a:rPr lang="ru-RU" sz="2000" dirty="0"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8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Прямоугольник 3"/>
          <p:cNvSpPr/>
          <p:nvPr/>
        </p:nvSpPr>
        <p:spPr>
          <a:xfrm>
            <a:off x="992236" y="-1"/>
            <a:ext cx="11521280" cy="55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sv-SE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Kortejlar bilan ishlash usullari</a:t>
            </a:r>
            <a:r>
              <a:rPr lang="uz-Latn-UZ" sz="28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Прямоугольник 7"/>
          <p:cNvSpPr/>
          <p:nvPr/>
        </p:nvSpPr>
        <p:spPr>
          <a:xfrm>
            <a:off x="992236" y="1582914"/>
            <a:ext cx="9183540" cy="4305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0576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bo‘lganidek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nested = (1, "do", ["param", 10, 20]) </a:t>
            </a: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05765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o‘ylaysiz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["param", 10, 20] biz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olamizmi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emasdek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tuyulsa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noto‘g‘ri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tuyuladi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nested[2][1] = 15 &gt;&gt;&gt;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nested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(1, 'do‘, ['param', 15, 20])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Прямоугольник 3"/>
          <p:cNvSpPr/>
          <p:nvPr/>
        </p:nvSpPr>
        <p:spPr>
          <a:xfrm>
            <a:off x="551384" y="764704"/>
            <a:ext cx="11305256" cy="5509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4057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Eslatma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Tur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nested[2][1]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ob'ektlarga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ichki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4057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G‘alati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o‘zgarmasdir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baribir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o‘zgartirishimiz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o‘zgarishsiz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qoladi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bo‘lmaydi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o‘zingiz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o‘zgartirishingiz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405765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Tushunishni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osonlashtirish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yozamiz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200" dirty="0"/>
              <a:t>              l = ["param", 10, 20]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200" dirty="0"/>
              <a:t>		   t = (1, "do", l) 145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200" dirty="0"/>
              <a:t>		   t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200" dirty="0"/>
              <a:t>		   (1, 'do‘, ['param', 10, 20]</a:t>
            </a:r>
            <a:endParaRPr lang="ru-RU" sz="22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2F8B025-CF00-4B3B-8755-440FF0C8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88640"/>
            <a:ext cx="10191749" cy="6840760"/>
          </a:xfrm>
        </p:spPr>
        <p:txBody>
          <a:bodyPr/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xohlaganingizcha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l.pop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‘param’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(1, 'do‘, [10, 20])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ishlamaydi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 a = "Kat"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 = (a, l)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 ('Kat', [10, 20])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 = "Bat"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 ('Kat', [10, 20])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Ya'ni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ko‘chiriladi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78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3A470-F48D-40E3-A945-5C8111D0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200" y="260648"/>
            <a:ext cx="8737600" cy="508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DAF779-3F34-4597-96F7-8740334B9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837952"/>
            <a:ext cx="10191749" cy="57594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o‘zgartirmaslik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[:].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ta'sir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qilmasligiga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ishonch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	 0 dan 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o‘nta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tasodifiy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to‘ldiring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-5 dan 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to‘ldiring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to‘ldirish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birlashtiring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Tuple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72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EDBE092-9DB1-45C2-8C87-47D522331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260648"/>
            <a:ext cx="10191749" cy="4318000"/>
          </a:xfrm>
        </p:spPr>
        <p:txBody>
          <a:bodyPr/>
          <a:lstStyle/>
          <a:p>
            <a:r>
              <a:rPr lang="en-US" dirty="0" err="1"/>
              <a:t>Qavsli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qavssiz</a:t>
            </a:r>
            <a:r>
              <a:rPr lang="en-US" dirty="0"/>
              <a:t> </a:t>
            </a:r>
            <a:r>
              <a:rPr lang="en-US" dirty="0" err="1"/>
              <a:t>kortejni</a:t>
            </a:r>
            <a:r>
              <a:rPr lang="en-US" dirty="0"/>
              <a:t> </a:t>
            </a:r>
            <a:r>
              <a:rPr lang="en-US" dirty="0" err="1"/>
              <a:t>ishga</a:t>
            </a:r>
            <a:r>
              <a:rPr lang="en-US" dirty="0"/>
              <a:t> </a:t>
            </a:r>
            <a:r>
              <a:rPr lang="en-US" dirty="0" err="1"/>
              <a:t>tushirishingiz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FB88C7-D2B0-42AC-8F91-175253A2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052736"/>
            <a:ext cx="5430008" cy="116221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4EDED6-1201-47E5-8217-06996C5B5035}"/>
              </a:ext>
            </a:extLst>
          </p:cNvPr>
          <p:cNvSpPr/>
          <p:nvPr/>
        </p:nvSpPr>
        <p:spPr>
          <a:xfrm>
            <a:off x="1000125" y="2685822"/>
            <a:ext cx="10801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ta'kidlash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Initialize a tuple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(3, 7, 4, 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Access the first item of a tuple at index 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print(z[0])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9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258EA8-3860-40CC-B8AC-F99B7E6D3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25" y="404664"/>
            <a:ext cx="10928523" cy="63367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Python ham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indekslashni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qo‘llab-quvvatlaydi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salbiy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indekslashdan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uzunligini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(z[-1])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33AE6F-E0D3-49ED-91BD-B11EABD6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974" y="3573016"/>
            <a:ext cx="5782482" cy="100979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72FD89-AA76-44CD-8DEC-2DAFD25471B5}"/>
              </a:ext>
            </a:extLst>
          </p:cNvPr>
          <p:cNvSpPr/>
          <p:nvPr/>
        </p:nvSpPr>
        <p:spPr>
          <a:xfrm>
            <a:off x="1199904" y="451434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ijobiy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ko‘rsatilganidek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Z-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muqobil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81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669C7-76C7-4622-9F43-EA6C1D00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417856"/>
            <a:ext cx="8737600" cy="5080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bo‘laklar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EB292A-1271-483E-9DDE-AEFFC695D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456" y="1196752"/>
            <a:ext cx="10191749" cy="576064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operatsiyalari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so‘ralgan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kortejingizdagi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inklyuziv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Initialize a tuple z = (3, 7, 4, 2)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# first index is inclusive (before the : ) and last (after the : ) is not.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print(z[0:2]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92C80A-D268-41FE-9E38-8725223E7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215725"/>
            <a:ext cx="494416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624996"/>
            <a:ext cx="10191749" cy="5468300"/>
          </a:xfrm>
        </p:spPr>
        <p:txBody>
          <a:bodyPr/>
          <a:lstStyle/>
          <a:p>
            <a:pPr marL="0" indent="0">
              <a:buNone/>
            </a:pPr>
            <a:r>
              <a:rPr lang="uz-Latn-UZ" dirty="0"/>
              <a:t>Tuple sintaksisi parchasi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# everything up to but not including index 3</a:t>
            </a:r>
            <a:br>
              <a:rPr lang="en-US" dirty="0"/>
            </a:br>
            <a:r>
              <a:rPr lang="en-US" dirty="0"/>
              <a:t>      print(z[:3]) </a:t>
            </a:r>
            <a:br>
              <a:rPr lang="en-US" dirty="0"/>
            </a:br>
            <a:br>
              <a:rPr lang="uz-Latn-UZ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259996"/>
            <a:ext cx="6792912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2536555"/>
      </p:ext>
    </p:extLst>
  </p:cSld>
  <p:clrMapOvr>
    <a:masterClrMapping/>
  </p:clrMapOvr>
  <p:transition spd="slow">
    <p:wheel spokes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332656"/>
            <a:ext cx="10191749" cy="4318000"/>
          </a:xfrm>
        </p:spPr>
        <p:txBody>
          <a:bodyPr/>
          <a:lstStyle/>
          <a:p>
            <a:r>
              <a:rPr lang="uz-Latn-UZ" sz="3200" dirty="0"/>
              <a:t>Hammasi, lekin indeks 3 dan tashqari</a:t>
            </a:r>
            <a:br>
              <a:rPr lang="uz-Latn-UZ" sz="3200" dirty="0"/>
            </a:br>
            <a:endParaRPr lang="en-US" sz="3200" dirty="0"/>
          </a:p>
          <a:p>
            <a:r>
              <a:rPr lang="uz-Latn-UZ" sz="3200" dirty="0"/>
              <a:t>Siz hatto manfiy indeksli bo‘laklarni ham qilishingiz mumkin.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        </a:t>
            </a:r>
            <a:r>
              <a:rPr lang="uz-Latn-UZ" sz="3200" dirty="0"/>
              <a:t>print(z[-4:-1]) </a:t>
            </a:r>
            <a:br>
              <a:rPr lang="uz-Latn-UZ" dirty="0"/>
            </a:br>
            <a:r>
              <a:rPr lang="uz-Latn-UZ" dirty="0"/>
              <a:t> </a:t>
            </a:r>
            <a:br>
              <a:rPr lang="uz-Latn-UZ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780928"/>
            <a:ext cx="6831012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87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7528" y="260648"/>
            <a:ext cx="8737600" cy="508000"/>
          </a:xfrm>
        </p:spPr>
        <p:txBody>
          <a:bodyPr/>
          <a:lstStyle/>
          <a:p>
            <a:pPr algn="ctr"/>
            <a:r>
              <a:rPr lang="uz-Latn-UZ" b="1" dirty="0">
                <a:solidFill>
                  <a:srgbClr val="FF0000"/>
                </a:solidFill>
              </a:rPr>
              <a:t>Kortejlar o‘zgarmasligi</a:t>
            </a:r>
            <a:r>
              <a:rPr lang="uz-Latn-UZ" dirty="0"/>
              <a:t> </a:t>
            </a:r>
            <a:br>
              <a:rPr lang="uz-Latn-UZ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55440" y="620688"/>
            <a:ext cx="10191749" cy="7560840"/>
          </a:xfrm>
        </p:spPr>
        <p:txBody>
          <a:bodyPr/>
          <a:lstStyle/>
          <a:p>
            <a:r>
              <a:rPr lang="uz-Latn-UZ" sz="2400" dirty="0"/>
              <a:t>Kortejlar o‘zgarmasdir, ya'ni kortej ishga tushirilgandan so‘ng, kortejdagi alohida</a:t>
            </a:r>
            <a:br>
              <a:rPr lang="uz-Latn-UZ" sz="2400" dirty="0"/>
            </a:br>
            <a:r>
              <a:rPr lang="uz-Latn-UZ" sz="2400" dirty="0"/>
              <a:t>elementlarni yangilab bo‘lmaydi. Quyidagi kodda ko‘rib turganingizdek, siz kortej</a:t>
            </a:r>
            <a:br>
              <a:rPr lang="uz-Latn-UZ" sz="2400" dirty="0"/>
            </a:br>
            <a:r>
              <a:rPr lang="uz-Latn-UZ" sz="2400" dirty="0"/>
              <a:t>elementlarining qiymatlarini yangilay yoki o‘zgartira olmaysiz (bu</a:t>
            </a:r>
            <a:br>
              <a:rPr lang="uz-Latn-UZ" sz="2400" dirty="0"/>
            </a:br>
            <a:r>
              <a:rPr lang="uz-Latn-UZ" sz="2400" dirty="0"/>
              <a:t>o‘zgaruvchan Python ro‘yxatlaridan farq qiladi) .</a:t>
            </a:r>
            <a:br>
              <a:rPr lang="uz-Latn-UZ" sz="2400" dirty="0"/>
            </a:br>
            <a:r>
              <a:rPr lang="uz-Latn-UZ" sz="2400" dirty="0"/>
              <a:t>Garchi kortejlar o‘zgarmas bo‘lsa-da, quyidagi misolda ko‘rsatilganidek, yangi</a:t>
            </a:r>
            <a:br>
              <a:rPr lang="uz-Latn-UZ" sz="2400" dirty="0"/>
            </a:br>
            <a:r>
              <a:rPr lang="uz-Latn-UZ" sz="2400" dirty="0"/>
              <a:t>kortejlar yaratish uchun mavjud kortejlarning qismlaridan foydalanishingiz mumkin.</a:t>
            </a:r>
            <a:br>
              <a:rPr lang="uz-Latn-UZ" sz="2400" dirty="0"/>
            </a:br>
            <a:r>
              <a:rPr lang="en-US" sz="2400" dirty="0"/>
              <a:t>     </a:t>
            </a:r>
            <a:r>
              <a:rPr lang="uz-Latn-UZ" sz="2400" dirty="0"/>
              <a:t>Initialize tuple</a:t>
            </a:r>
            <a:br>
              <a:rPr lang="uz-Latn-UZ" sz="2400" dirty="0"/>
            </a:br>
            <a:r>
              <a:rPr lang="en-US" sz="2400" dirty="0"/>
              <a:t>     </a:t>
            </a:r>
            <a:r>
              <a:rPr lang="uz-Latn-UZ" sz="2400" dirty="0"/>
              <a:t>tup1 = ('Python', 'SQL')</a:t>
            </a:r>
            <a:br>
              <a:rPr lang="uz-Latn-UZ" sz="2400" dirty="0"/>
            </a:br>
            <a:r>
              <a:rPr lang="en-US" sz="2400" dirty="0"/>
              <a:t>    </a:t>
            </a:r>
            <a:r>
              <a:rPr lang="uz-Latn-UZ" sz="2400" dirty="0"/>
              <a:t> Initialize another Tuple</a:t>
            </a:r>
            <a:br>
              <a:rPr lang="uz-Latn-UZ" sz="2400" dirty="0"/>
            </a:br>
            <a:r>
              <a:rPr lang="en-US" sz="2400" dirty="0"/>
              <a:t>     </a:t>
            </a:r>
            <a:r>
              <a:rPr lang="uz-Latn-UZ" sz="2400" dirty="0"/>
              <a:t>tup2 = ('R',)</a:t>
            </a:r>
            <a:br>
              <a:rPr lang="uz-Latn-UZ" sz="2400" dirty="0"/>
            </a:br>
            <a:r>
              <a:rPr lang="en-US" sz="2400" dirty="0"/>
              <a:t>     </a:t>
            </a:r>
            <a:r>
              <a:rPr lang="uz-Latn-UZ" sz="2400" dirty="0"/>
              <a:t>Create new tuple based on existing tuples</a:t>
            </a:r>
            <a:br>
              <a:rPr lang="uz-Latn-UZ" sz="2400" dirty="0"/>
            </a:br>
            <a:r>
              <a:rPr lang="en-US" sz="2400" dirty="0"/>
              <a:t>     </a:t>
            </a:r>
            <a:r>
              <a:rPr lang="uz-Latn-UZ" sz="2400" dirty="0"/>
              <a:t>new_tuple = tup1 + tup2;</a:t>
            </a:r>
            <a:br>
              <a:rPr lang="uz-Latn-UZ" sz="2400" dirty="0"/>
            </a:br>
            <a:r>
              <a:rPr lang="en-US" sz="2400" dirty="0"/>
              <a:t>     </a:t>
            </a:r>
            <a:r>
              <a:rPr lang="uz-Latn-UZ" sz="2400" dirty="0"/>
              <a:t>print(new_tuple) </a:t>
            </a:r>
            <a:br>
              <a:rPr lang="uz-Latn-UZ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6049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65160-6BF3-4EEA-B923-E7974426B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1196752"/>
            <a:ext cx="8737600" cy="5080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O‘quv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savollari</a:t>
            </a:r>
            <a:r>
              <a:rPr lang="en-US" dirty="0">
                <a:solidFill>
                  <a:srgbClr val="FF0000"/>
                </a:solidFill>
              </a:rPr>
              <a:t>: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B9B07-6E82-4D34-A4A8-7A9A0232B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Kortejlar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qo‘llanilishi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Kortejlar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usullari</a:t>
            </a:r>
            <a:endParaRPr lang="en-US" dirty="0"/>
          </a:p>
          <a:p>
            <a:r>
              <a:rPr lang="en-US" dirty="0" err="1"/>
              <a:t>Kortejlar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usullari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5279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22816" y="-29273"/>
            <a:ext cx="8737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z-Latn-UZ" b="1" dirty="0">
                <a:solidFill>
                  <a:srgbClr val="FF0000"/>
                </a:solidFill>
              </a:rPr>
              <a:t>Tuple usullari</a:t>
            </a:r>
            <a:r>
              <a:rPr lang="uz-Latn-UZ" dirty="0"/>
              <a:t> </a:t>
            </a:r>
            <a:br>
              <a:rPr lang="uz-Latn-UZ" dirty="0"/>
            </a:b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836712"/>
            <a:ext cx="5772956" cy="1476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207568" y="2348880"/>
            <a:ext cx="792088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dirty="0"/>
              <a:t>Ushbu bo‘limni boshlashdan oldin, keling, birinchi navbatda kortejni ishga</a:t>
            </a:r>
          </a:p>
          <a:p>
            <a:r>
              <a:rPr lang="uz-Latn-UZ" dirty="0"/>
              <a:t>tushiramiz.</a:t>
            </a:r>
          </a:p>
          <a:p>
            <a:r>
              <a:rPr lang="en-US" dirty="0"/>
              <a:t>       </a:t>
            </a:r>
            <a:r>
              <a:rPr lang="uz-Latn-UZ" dirty="0"/>
              <a:t># Initialize a tuple</a:t>
            </a:r>
          </a:p>
          <a:p>
            <a:r>
              <a:rPr lang="en-US" dirty="0"/>
              <a:t>       </a:t>
            </a:r>
            <a:r>
              <a:rPr lang="uz-Latn-UZ" dirty="0"/>
              <a:t>animals = ('lama', 'sheep', 'lama', 48)</a:t>
            </a:r>
          </a:p>
          <a:p>
            <a:pPr algn="ctr"/>
            <a:r>
              <a:rPr lang="uz-Latn-UZ" sz="4400" b="1" dirty="0">
                <a:solidFill>
                  <a:srgbClr val="FF0000"/>
                </a:solidFill>
              </a:rPr>
              <a:t>Indeks usuli</a:t>
            </a:r>
          </a:p>
          <a:p>
            <a:r>
              <a:rPr lang="uz-Latn-UZ" dirty="0"/>
              <a:t>Indeks usuli qiymat paydo bo‘lgan birinchi indeksni qaytaradi.</a:t>
            </a:r>
            <a:endParaRPr lang="en-US" dirty="0"/>
          </a:p>
          <a:p>
            <a:endParaRPr lang="uz-Latn-UZ" dirty="0"/>
          </a:p>
          <a:p>
            <a:r>
              <a:rPr lang="en-US" dirty="0"/>
              <a:t>       </a:t>
            </a:r>
            <a:r>
              <a:rPr lang="uz-Latn-UZ" dirty="0"/>
              <a:t>print(animals.index('lama'))</a:t>
            </a:r>
            <a:endParaRPr lang="en-US" dirty="0"/>
          </a:p>
          <a:p>
            <a:pPr algn="ctr"/>
            <a:r>
              <a:rPr lang="uz-Latn-UZ" sz="4400" b="1" dirty="0">
                <a:solidFill>
                  <a:srgbClr val="FF0000"/>
                </a:solidFill>
              </a:rPr>
              <a:t>Hisoblash usuli</a:t>
            </a:r>
            <a:endParaRPr lang="en-US" b="1" dirty="0"/>
          </a:p>
          <a:p>
            <a:r>
              <a:rPr lang="uz-Latn-UZ" dirty="0"/>
              <a:t>Hisoblash usuli qiymat kortejda necha marta sodir bo‘lishini qaytaradi</a:t>
            </a:r>
            <a:r>
              <a:rPr lang="en-US" dirty="0"/>
              <a:t>.</a:t>
            </a:r>
          </a:p>
          <a:p>
            <a:r>
              <a:rPr lang="en-US" dirty="0"/>
              <a:t>       </a:t>
            </a:r>
            <a:r>
              <a:rPr lang="uz-Latn-UZ" dirty="0"/>
              <a:t>print(animals.count('lama'))</a:t>
            </a:r>
            <a:br>
              <a:rPr lang="uz-Latn-UZ" dirty="0"/>
            </a:br>
            <a:r>
              <a:rPr lang="uz-Latn-UZ" dirty="0"/>
              <a:t>"llama" qatori hayvonlar to‘plamida ikki marta paydo bo‘ladi </a:t>
            </a:r>
            <a:br>
              <a:rPr lang="uz-Latn-UZ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29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692696"/>
            <a:ext cx="10920784" cy="4318000"/>
          </a:xfrm>
        </p:spPr>
        <p:txBody>
          <a:bodyPr/>
          <a:lstStyle/>
          <a:p>
            <a:pPr marL="0" indent="0" algn="ctr">
              <a:buNone/>
            </a:pPr>
            <a:r>
              <a:rPr lang="uz-Latn-UZ" b="1" dirty="0">
                <a:solidFill>
                  <a:srgbClr val="FF0000"/>
                </a:solidFill>
              </a:rPr>
              <a:t>Kortejda takrorlash</a:t>
            </a:r>
            <a:br>
              <a:rPr lang="uz-Latn-UZ" b="1" dirty="0"/>
            </a:br>
            <a:r>
              <a:rPr lang="uz-Latn-UZ" dirty="0"/>
              <a:t>For tsikli yordamida kortej elementlarini takrorlashingiz mumkin.</a:t>
            </a:r>
            <a:br>
              <a:rPr lang="uz-Latn-UZ" dirty="0"/>
            </a:br>
            <a:r>
              <a:rPr lang="uz-Latn-UZ" dirty="0"/>
              <a:t>for item in ('lama', 'sheep', 'lama', 48):</a:t>
            </a:r>
            <a:br>
              <a:rPr lang="uz-Latn-UZ" dirty="0"/>
            </a:br>
            <a:r>
              <a:rPr lang="uz-Latn-UZ" dirty="0"/>
              <a:t>print(item)</a:t>
            </a:r>
            <a:br>
              <a:rPr lang="uz-Latn-UZ" dirty="0"/>
            </a:br>
            <a:r>
              <a:rPr lang="uz-Latn-UZ" b="1" dirty="0">
                <a:solidFill>
                  <a:srgbClr val="FF0000"/>
                </a:solidFill>
              </a:rPr>
              <a:t>Tupleni ochish</a:t>
            </a:r>
            <a:br>
              <a:rPr lang="uz-Latn-UZ" b="1" dirty="0"/>
            </a:br>
            <a:r>
              <a:rPr lang="uz-Latn-UZ" dirty="0"/>
              <a:t>Tuplelar ketma-ketliklarni ochish uchun foydalidir.</a:t>
            </a:r>
            <a:br>
              <a:rPr lang="uz-Latn-UZ" dirty="0"/>
            </a:br>
            <a:r>
              <a:rPr lang="uz-Latn-UZ" dirty="0"/>
              <a:t>x, y = (7, 10);</a:t>
            </a:r>
            <a:br>
              <a:rPr lang="uz-Latn-UZ" dirty="0"/>
            </a:br>
            <a:r>
              <a:rPr lang="uz-Latn-UZ" dirty="0"/>
              <a:t>print("Value of x is {}, the value of y is {}.".format(x,</a:t>
            </a:r>
            <a:br>
              <a:rPr lang="uz-Latn-UZ" dirty="0"/>
            </a:br>
            <a:r>
              <a:rPr lang="uz-Latn-UZ" dirty="0"/>
              <a:t>y)) </a:t>
            </a:r>
            <a:br>
              <a:rPr lang="uz-Latn-UZ" dirty="0"/>
            </a:br>
            <a:br>
              <a:rPr lang="uz-Latn-UZ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692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836712"/>
            <a:ext cx="967921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1487488" y="3933056"/>
            <a:ext cx="76328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timeit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timeit.timeit</a:t>
            </a:r>
            <a:r>
              <a:rPr lang="en-US" dirty="0"/>
              <a:t>('x=(1,2,3,4,5,6,7,8,9,10,11,12)',</a:t>
            </a:r>
          </a:p>
          <a:p>
            <a:r>
              <a:rPr lang="en-US" dirty="0"/>
              <a:t>number=1000000))</a:t>
            </a:r>
          </a:p>
          <a:p>
            <a:r>
              <a:rPr lang="en-US" dirty="0"/>
              <a:t>print(</a:t>
            </a:r>
            <a:r>
              <a:rPr lang="en-US" dirty="0" err="1"/>
              <a:t>timeit.timeit</a:t>
            </a:r>
            <a:r>
              <a:rPr lang="en-US" dirty="0"/>
              <a:t>('x=[1,2,3,4,5,6,7,8,9,10,11,12]',</a:t>
            </a:r>
          </a:p>
          <a:p>
            <a:r>
              <a:rPr lang="en-US" dirty="0"/>
              <a:t>number=1000000))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17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Прямоугольник 3"/>
          <p:cNvSpPr/>
          <p:nvPr/>
        </p:nvSpPr>
        <p:spPr>
          <a:xfrm>
            <a:off x="1656328" y="2967335"/>
            <a:ext cx="8082280" cy="89154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Etiboringiz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uchun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sz="54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haxmat</a:t>
            </a:r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!</a:t>
            </a:r>
            <a:endParaRPr lang="ru-RU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2"/>
          <p:cNvSpPr>
            <a:spLocks noGrp="1" noChangeArrowheads="1"/>
          </p:cNvSpPr>
          <p:nvPr>
            <p:ph type="title"/>
          </p:nvPr>
        </p:nvSpPr>
        <p:spPr>
          <a:xfrm>
            <a:off x="5591944" y="440061"/>
            <a:ext cx="6120482" cy="649287"/>
          </a:xfrm>
        </p:spPr>
        <p:txBody>
          <a:bodyPr/>
          <a:lstStyle/>
          <a:p>
            <a:pPr algn="ctr"/>
            <a:r>
              <a:rPr lang="en-US" sz="1800" b="1" dirty="0" err="1">
                <a:solidFill>
                  <a:schemeClr val="bg2"/>
                </a:solidFill>
              </a:rPr>
              <a:t>Kortejlar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va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ularning</a:t>
            </a:r>
            <a:r>
              <a:rPr lang="en-US" sz="1800" b="1" dirty="0">
                <a:solidFill>
                  <a:schemeClr val="bg2"/>
                </a:solidFill>
              </a:rPr>
              <a:t> </a:t>
            </a:r>
            <a:r>
              <a:rPr lang="en-US" sz="1800" b="1" dirty="0" err="1">
                <a:solidFill>
                  <a:schemeClr val="bg2"/>
                </a:solidFill>
              </a:rPr>
              <a:t>qo‘llanilishi</a:t>
            </a:r>
            <a:r>
              <a:rPr lang="en-US" sz="1800" b="1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.</a:t>
            </a:r>
            <a:endParaRPr lang="ru-RU" sz="1800" b="1" dirty="0">
              <a:solidFill>
                <a:schemeClr val="bg2"/>
              </a:solidFill>
              <a:effectLst/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10485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360" y="1268760"/>
            <a:ext cx="11233248" cy="521908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istisno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tuzilmalaridir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yumaloq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o‘ralgan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= (10, 2.13, "square", 89, 'C’)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(10, 2.13, 'square', 89, 'C’) 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bo‘laklarni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a[3]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89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a[1:3]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(2.13, 'square')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089348"/>
            <a:ext cx="11233248" cy="5219080"/>
          </a:xfrm>
        </p:spPr>
        <p:txBody>
          <a:bodyPr/>
          <a:lstStyle/>
          <a:p>
            <a:pPr indent="449580" algn="just"/>
            <a:r>
              <a:rPr lang="en-US" sz="1800" dirty="0" err="1"/>
              <a:t>Biroq</a:t>
            </a:r>
            <a:r>
              <a:rPr lang="en-US" sz="1800" dirty="0"/>
              <a:t>, </a:t>
            </a:r>
            <a:r>
              <a:rPr lang="en-US" sz="1800" dirty="0" err="1"/>
              <a:t>siz</a:t>
            </a:r>
            <a:r>
              <a:rPr lang="en-US" sz="1800" dirty="0"/>
              <a:t> </a:t>
            </a:r>
            <a:r>
              <a:rPr lang="en-US" sz="1800" dirty="0" err="1"/>
              <a:t>uning</a:t>
            </a:r>
            <a:r>
              <a:rPr lang="en-US" sz="1800" dirty="0"/>
              <a:t> </a:t>
            </a:r>
            <a:r>
              <a:rPr lang="en-US" sz="1800" dirty="0" err="1"/>
              <a:t>elementlarini</a:t>
            </a:r>
            <a:r>
              <a:rPr lang="en-US" sz="1800" dirty="0"/>
              <a:t> </a:t>
            </a:r>
            <a:r>
              <a:rPr lang="en-US" sz="1800" dirty="0" err="1"/>
              <a:t>o‘zgartira</a:t>
            </a:r>
            <a:r>
              <a:rPr lang="en-US" sz="1800" dirty="0"/>
              <a:t> </a:t>
            </a:r>
            <a:r>
              <a:rPr lang="en-US" sz="1800" dirty="0" err="1"/>
              <a:t>olmaysiz</a:t>
            </a:r>
            <a:r>
              <a:rPr lang="en-US" sz="1800" dirty="0"/>
              <a:t>:</a:t>
            </a:r>
          </a:p>
          <a:p>
            <a:pPr indent="0" algn="just">
              <a:buNone/>
            </a:pPr>
            <a:r>
              <a:rPr lang="en-US" sz="1800" dirty="0"/>
              <a:t>                 a[0] = 11 </a:t>
            </a:r>
          </a:p>
          <a:p>
            <a:pPr indent="0" algn="just">
              <a:buNone/>
            </a:pPr>
            <a:r>
              <a:rPr lang="en-US" sz="1800" dirty="0"/>
              <a:t>                 Traceback (most recent call last):</a:t>
            </a:r>
          </a:p>
          <a:p>
            <a:pPr indent="0" algn="just">
              <a:buNone/>
            </a:pPr>
            <a:r>
              <a:rPr lang="en-US" sz="1800" dirty="0"/>
              <a:t>                    File "", line 1, in </a:t>
            </a:r>
          </a:p>
          <a:p>
            <a:pPr indent="0" algn="just">
              <a:buNone/>
            </a:pPr>
            <a:r>
              <a:rPr lang="en-US" sz="1800" dirty="0"/>
              <a:t>                 </a:t>
            </a:r>
            <a:r>
              <a:rPr lang="en-US" sz="1800" dirty="0" err="1"/>
              <a:t>TypeError</a:t>
            </a:r>
            <a:r>
              <a:rPr lang="en-US" sz="1800" dirty="0"/>
              <a:t>: 'tuple' object does not </a:t>
            </a:r>
          </a:p>
          <a:p>
            <a:pPr indent="0" algn="just">
              <a:buNone/>
            </a:pPr>
            <a:r>
              <a:rPr lang="en-US" sz="1800" dirty="0"/>
              <a:t>                  support item assignment</a:t>
            </a:r>
          </a:p>
          <a:p>
            <a:pPr indent="0" algn="just">
              <a:buNone/>
            </a:pPr>
            <a:r>
              <a:rPr lang="en-US" sz="2000" dirty="0"/>
              <a:t>      </a:t>
            </a:r>
            <a:r>
              <a:rPr lang="en-US" sz="2000" dirty="0" err="1"/>
              <a:t>Bundan</a:t>
            </a:r>
            <a:r>
              <a:rPr lang="en-US" sz="2000" dirty="0"/>
              <a:t> </a:t>
            </a:r>
            <a:r>
              <a:rPr lang="en-US" sz="2000" dirty="0" err="1"/>
              <a:t>tashqari</a:t>
            </a:r>
            <a:r>
              <a:rPr lang="en-US" sz="2000" dirty="0"/>
              <a:t>, </a:t>
            </a:r>
            <a:r>
              <a:rPr lang="en-US" sz="2000" dirty="0" err="1"/>
              <a:t>turdagi</a:t>
            </a:r>
            <a:r>
              <a:rPr lang="en-US" sz="2000" dirty="0"/>
              <a:t> </a:t>
            </a:r>
            <a:r>
              <a:rPr lang="en-US" sz="2000" dirty="0" err="1"/>
              <a:t>elementlarni</a:t>
            </a:r>
            <a:r>
              <a:rPr lang="en-US" sz="2000" dirty="0"/>
              <a:t> </a:t>
            </a:r>
            <a:r>
              <a:rPr lang="en-US" sz="2000" dirty="0" err="1"/>
              <a:t>qo‘shish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olib</a:t>
            </a:r>
            <a:r>
              <a:rPr lang="en-US" sz="2000" dirty="0"/>
              <a:t> </a:t>
            </a:r>
            <a:r>
              <a:rPr lang="en-US" sz="2000" dirty="0" err="1"/>
              <a:t>tashlash</a:t>
            </a:r>
            <a:r>
              <a:rPr lang="en-US" sz="2000" dirty="0"/>
              <a:t> </a:t>
            </a:r>
            <a:r>
              <a:rPr lang="en-US" sz="2000" dirty="0" err="1"/>
              <a:t>usullari</a:t>
            </a:r>
            <a:r>
              <a:rPr lang="en-US" sz="2000" dirty="0"/>
              <a:t> </a:t>
            </a:r>
            <a:r>
              <a:rPr lang="en-US" sz="2000" dirty="0" err="1"/>
              <a:t>mavjud</a:t>
            </a:r>
            <a:r>
              <a:rPr lang="en-US" sz="2000" dirty="0"/>
              <a:t> </a:t>
            </a:r>
            <a:r>
              <a:rPr lang="en-US" sz="2000" dirty="0" err="1"/>
              <a:t>emas</a:t>
            </a:r>
            <a:r>
              <a:rPr lang="en-US" sz="2000" dirty="0"/>
              <a:t>. Tuple</a:t>
            </a:r>
          </a:p>
          <a:p>
            <a:pPr indent="0" algn="just">
              <a:buNone/>
            </a:pPr>
            <a:r>
              <a:rPr lang="en-US" sz="2000" dirty="0"/>
              <a:t>      </a:t>
            </a:r>
            <a:r>
              <a:rPr lang="en-US" sz="2000" dirty="0" err="1"/>
              <a:t>Mantiqiy</a:t>
            </a:r>
            <a:r>
              <a:rPr lang="en-US" sz="2000" dirty="0"/>
              <a:t> </a:t>
            </a:r>
            <a:r>
              <a:rPr lang="en-US" sz="2000" dirty="0" err="1"/>
              <a:t>savol</a:t>
            </a:r>
            <a:r>
              <a:rPr lang="en-US" sz="2000" dirty="0"/>
              <a:t> </a:t>
            </a:r>
            <a:r>
              <a:rPr lang="en-US" sz="2000" dirty="0" err="1"/>
              <a:t>tug‘iladi</a:t>
            </a:r>
            <a:r>
              <a:rPr lang="en-US" sz="2000" dirty="0"/>
              <a:t>. </a:t>
            </a:r>
            <a:r>
              <a:rPr lang="en-US" sz="2000" dirty="0" err="1"/>
              <a:t>Nima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ma'lumotlar</a:t>
            </a:r>
            <a:r>
              <a:rPr lang="en-US" sz="2000" dirty="0"/>
              <a:t> </a:t>
            </a:r>
            <a:r>
              <a:rPr lang="en-US" sz="2000" dirty="0" err="1"/>
              <a:t>turi</a:t>
            </a:r>
            <a:r>
              <a:rPr lang="en-US" sz="2000" dirty="0"/>
              <a:t> </a:t>
            </a:r>
            <a:r>
              <a:rPr lang="en-US" sz="2000" dirty="0" err="1"/>
              <a:t>dasturlash</a:t>
            </a:r>
            <a:r>
              <a:rPr lang="en-US" sz="2000" dirty="0"/>
              <a:t> </a:t>
            </a:r>
            <a:r>
              <a:rPr lang="en-US" sz="2000" dirty="0" err="1"/>
              <a:t>tiliga</a:t>
            </a:r>
            <a:r>
              <a:rPr lang="en-US" sz="2000" dirty="0"/>
              <a:t> </a:t>
            </a:r>
            <a:r>
              <a:rPr lang="en-US" sz="2000" dirty="0" err="1"/>
              <a:t>kiritildi</a:t>
            </a:r>
            <a:r>
              <a:rPr lang="en-US" sz="2000" dirty="0"/>
              <a:t>,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aslida</a:t>
            </a:r>
            <a:r>
              <a:rPr lang="en-US" sz="2000" dirty="0"/>
              <a:t> </a:t>
            </a:r>
            <a:r>
              <a:rPr lang="en-US" sz="2000" dirty="0" err="1"/>
              <a:t>o‘zgarmas</a:t>
            </a:r>
            <a:r>
              <a:rPr lang="en-US" sz="2000" dirty="0"/>
              <a:t> </a:t>
            </a:r>
            <a:r>
              <a:rPr lang="en-US" sz="2000" dirty="0" err="1"/>
              <a:t>ro‘yxat</a:t>
            </a:r>
            <a:r>
              <a:rPr lang="en-US" sz="2000" dirty="0"/>
              <a:t>? Gap </a:t>
            </a:r>
            <a:r>
              <a:rPr lang="en-US" sz="2000" dirty="0" err="1"/>
              <a:t>shundaki</a:t>
            </a:r>
            <a:r>
              <a:rPr lang="en-US" sz="2000" dirty="0"/>
              <a:t>, </a:t>
            </a:r>
            <a:r>
              <a:rPr lang="en-US" sz="2000" dirty="0" err="1"/>
              <a:t>ba'zida</a:t>
            </a:r>
            <a:r>
              <a:rPr lang="en-US" sz="2000" dirty="0"/>
              <a:t> </a:t>
            </a:r>
            <a:r>
              <a:rPr lang="en-US" sz="2000" dirty="0" err="1"/>
              <a:t>ro‘yxatni</a:t>
            </a:r>
            <a:r>
              <a:rPr lang="en-US" sz="2000" dirty="0"/>
              <a:t> </a:t>
            </a:r>
            <a:r>
              <a:rPr lang="en-US" sz="2000" dirty="0" err="1"/>
              <a:t>o‘zgarishlardan</a:t>
            </a:r>
            <a:r>
              <a:rPr lang="en-US" sz="2000" dirty="0"/>
              <a:t> </a:t>
            </a:r>
            <a:r>
              <a:rPr lang="en-US" sz="2000" dirty="0" err="1"/>
              <a:t>himoya</a:t>
            </a:r>
            <a:r>
              <a:rPr lang="en-US" sz="2000" dirty="0"/>
              <a:t> </a:t>
            </a:r>
            <a:r>
              <a:rPr lang="en-US" sz="2000" dirty="0" err="1"/>
              <a:t>qilish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. Agar </a:t>
            </a:r>
            <a:r>
              <a:rPr lang="en-US" sz="2000" dirty="0" err="1"/>
              <a:t>kerak</a:t>
            </a:r>
            <a:r>
              <a:rPr lang="en-US" sz="2000" dirty="0"/>
              <a:t> </a:t>
            </a:r>
            <a:r>
              <a:rPr lang="en-US" sz="2000" dirty="0" err="1"/>
              <a:t>bo‘lsa</a:t>
            </a:r>
            <a:r>
              <a:rPr lang="en-US" sz="2000" dirty="0"/>
              <a:t>, </a:t>
            </a:r>
            <a:r>
              <a:rPr lang="en-US" sz="2000" dirty="0" err="1"/>
              <a:t>kortejni</a:t>
            </a:r>
            <a:r>
              <a:rPr lang="en-US" sz="2000" dirty="0"/>
              <a:t> </a:t>
            </a:r>
            <a:r>
              <a:rPr lang="en-US" sz="2000" dirty="0" err="1"/>
              <a:t>ro‘yxatga</a:t>
            </a:r>
            <a:r>
              <a:rPr lang="en-US" sz="2000" dirty="0"/>
              <a:t> </a:t>
            </a:r>
            <a:r>
              <a:rPr lang="en-US" sz="2000" dirty="0" err="1"/>
              <a:t>aylantirish</a:t>
            </a:r>
            <a:r>
              <a:rPr lang="en-US" sz="2000" dirty="0"/>
              <a:t>, </a:t>
            </a:r>
            <a:r>
              <a:rPr lang="en-US" sz="2000" dirty="0" err="1"/>
              <a:t>shuningdek</a:t>
            </a:r>
            <a:r>
              <a:rPr lang="en-US" sz="2000" dirty="0"/>
              <a:t>, </a:t>
            </a:r>
            <a:r>
              <a:rPr lang="en-US" sz="2000" dirty="0" err="1"/>
              <a:t>teskari</a:t>
            </a:r>
            <a:r>
              <a:rPr lang="en-US" sz="2000" dirty="0"/>
              <a:t> </a:t>
            </a:r>
            <a:r>
              <a:rPr lang="en-US" sz="2000" dirty="0" err="1"/>
              <a:t>amalni</a:t>
            </a:r>
            <a:r>
              <a:rPr lang="en-US" sz="2000" dirty="0"/>
              <a:t> </a:t>
            </a:r>
            <a:r>
              <a:rPr lang="en-US" sz="2000" dirty="0" err="1"/>
              <a:t>bajarish</a:t>
            </a:r>
            <a:r>
              <a:rPr lang="en-US" sz="2000" dirty="0"/>
              <a:t>, Python-</a:t>
            </a:r>
            <a:r>
              <a:rPr lang="en-US" sz="2000" dirty="0" err="1"/>
              <a:t>ning</a:t>
            </a:r>
            <a:r>
              <a:rPr lang="en-US" sz="2000" dirty="0"/>
              <a:t> </a:t>
            </a:r>
            <a:r>
              <a:rPr lang="en-US" sz="2000" dirty="0" err="1"/>
              <a:t>o‘rnatilgan</a:t>
            </a:r>
            <a:r>
              <a:rPr lang="en-US" sz="2000" dirty="0"/>
              <a:t> </a:t>
            </a:r>
            <a:r>
              <a:rPr lang="en-US" sz="2000" dirty="0" err="1"/>
              <a:t>funktsiyalaridan</a:t>
            </a:r>
            <a:r>
              <a:rPr lang="en-US" sz="2000" dirty="0"/>
              <a:t> </a:t>
            </a:r>
            <a:r>
              <a:rPr lang="en-US" sz="2000" dirty="0" err="1"/>
              <a:t>foydalanish</a:t>
            </a:r>
            <a:r>
              <a:rPr lang="en-US" sz="2000" dirty="0"/>
              <a:t> </a:t>
            </a:r>
            <a:r>
              <a:rPr lang="en-US" sz="2000" dirty="0" err="1"/>
              <a:t>oson</a:t>
            </a:r>
            <a:r>
              <a:rPr lang="en-US" sz="2000" dirty="0"/>
              <a:t> list() </a:t>
            </a:r>
            <a:r>
              <a:rPr lang="en-US" sz="2000" dirty="0" err="1"/>
              <a:t>va</a:t>
            </a:r>
            <a:r>
              <a:rPr lang="en-US" sz="2000" dirty="0"/>
              <a:t> tuple():</a:t>
            </a:r>
            <a:endParaRPr lang="uk-UA"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528048" y="836712"/>
            <a:ext cx="5319800" cy="648072"/>
          </a:xfrm>
        </p:spPr>
        <p:txBody>
          <a:bodyPr/>
          <a:lstStyle/>
          <a:p>
            <a:pPr algn="ctr"/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Wifi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avlodlari</a:t>
            </a:r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Sylfaen" panose="010A0502050306030303" pitchFamily="18" charset="0"/>
              </a:rPr>
              <a:t>.</a:t>
            </a:r>
            <a:endParaRPr lang="ru-RU" sz="2000" dirty="0">
              <a:solidFill>
                <a:schemeClr val="bg1"/>
              </a:solidFill>
              <a:effectLst/>
              <a:latin typeface="Sylfaen" panose="010A0502050306030303" pitchFamily="18" charset="0"/>
              <a:ea typeface="Times New Roman" panose="02020603050405020304" pitchFamily="18" charset="0"/>
              <a:cs typeface="Sylfaen" panose="010A0502050306030303" pitchFamily="18" charset="0"/>
            </a:endParaRPr>
          </a:p>
        </p:txBody>
      </p:sp>
      <p:sp>
        <p:nvSpPr>
          <p:cNvPr id="1048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4600" y="1541764"/>
            <a:ext cx="11233248" cy="53277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teskari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list()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tuple():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 = (10, 2.13, "square", 89, ‘C’)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 = [1, 2, 3]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 = list(a)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 = tuple(b)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[10, 2.13, 'square', 89, 'C’]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(1, 2, 3)</a:t>
            </a:r>
          </a:p>
          <a:p>
            <a:r>
              <a:rPr lang="en-US" sz="2000" dirty="0" err="1"/>
              <a:t>Tuplardan</a:t>
            </a:r>
            <a:r>
              <a:rPr lang="en-US" sz="2000" dirty="0"/>
              <a:t> </a:t>
            </a:r>
            <a:r>
              <a:rPr lang="en-US" sz="2000" dirty="0" err="1"/>
              <a:t>foydalanish</a:t>
            </a:r>
            <a:r>
              <a:rPr lang="en-US" sz="2000" dirty="0"/>
              <a:t> </a:t>
            </a:r>
            <a:r>
              <a:rPr lang="en-US" sz="2000" dirty="0" err="1"/>
              <a:t>o‘rinli</a:t>
            </a:r>
            <a:r>
              <a:rPr lang="en-US" sz="2000" dirty="0"/>
              <a:t> </a:t>
            </a:r>
            <a:r>
              <a:rPr lang="en-US" sz="2000" dirty="0" err="1"/>
              <a:t>bo‘lgan</a:t>
            </a:r>
            <a:r>
              <a:rPr lang="en-US" sz="2000" dirty="0"/>
              <a:t> </a:t>
            </a:r>
            <a:r>
              <a:rPr lang="en-US" sz="2000" dirty="0" err="1"/>
              <a:t>holatni</a:t>
            </a:r>
            <a:r>
              <a:rPr lang="en-US" sz="2000" dirty="0"/>
              <a:t> </a:t>
            </a:r>
            <a:r>
              <a:rPr lang="en-US" sz="2000" dirty="0" err="1"/>
              <a:t>ko‘rib</a:t>
            </a:r>
            <a:r>
              <a:rPr lang="en-US" sz="2000" dirty="0"/>
              <a:t> </a:t>
            </a:r>
            <a:r>
              <a:rPr lang="en-US" sz="2000" dirty="0" err="1"/>
              <a:t>chiqing</a:t>
            </a:r>
            <a:r>
              <a:rPr lang="en-US" sz="2000" dirty="0"/>
              <a:t>. </a:t>
            </a:r>
            <a:r>
              <a:rPr lang="en-US" sz="2000" dirty="0" err="1"/>
              <a:t>Pythonda</a:t>
            </a:r>
            <a:r>
              <a:rPr lang="en-US" sz="2000" dirty="0"/>
              <a:t> </a:t>
            </a:r>
            <a:r>
              <a:rPr lang="en-US" sz="2000" dirty="0" err="1"/>
              <a:t>o‘zgaruvchan</a:t>
            </a:r>
            <a:r>
              <a:rPr lang="en-US" sz="2000" dirty="0"/>
              <a:t> </a:t>
            </a:r>
            <a:r>
              <a:rPr lang="en-US" sz="2000" dirty="0" err="1"/>
              <a:t>ob'ektlar</a:t>
            </a:r>
            <a:r>
              <a:rPr lang="en-US" sz="2000" dirty="0"/>
              <a:t> </a:t>
            </a:r>
            <a:r>
              <a:rPr lang="en-US" sz="2000" dirty="0" err="1"/>
              <a:t>mos</a:t>
            </a:r>
            <a:r>
              <a:rPr lang="en-US" sz="2000" dirty="0"/>
              <a:t> </a:t>
            </a:r>
            <a:r>
              <a:rPr lang="en-US" sz="2000" dirty="0" err="1"/>
              <a:t>yozuvlar</a:t>
            </a:r>
            <a:r>
              <a:rPr lang="en-US" sz="2000" dirty="0"/>
              <a:t> </a:t>
            </a:r>
            <a:r>
              <a:rPr lang="en-US" sz="2000" dirty="0" err="1"/>
              <a:t>orqali</a:t>
            </a:r>
            <a:r>
              <a:rPr lang="en-US" sz="2000" dirty="0"/>
              <a:t> </a:t>
            </a:r>
            <a:r>
              <a:rPr lang="en-US" sz="2000" dirty="0" err="1"/>
              <a:t>funksiyaga</a:t>
            </a:r>
            <a:r>
              <a:rPr lang="en-US" sz="2000" dirty="0"/>
              <a:t> </a:t>
            </a:r>
            <a:r>
              <a:rPr lang="en-US" sz="2000" dirty="0" err="1"/>
              <a:t>uzatiladi</a:t>
            </a:r>
            <a:r>
              <a:rPr lang="en-US" sz="2000" dirty="0"/>
              <a:t>.</a:t>
            </a:r>
          </a:p>
          <a:p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Прямоугольник 4"/>
          <p:cNvSpPr/>
          <p:nvPr/>
        </p:nvSpPr>
        <p:spPr>
          <a:xfrm>
            <a:off x="839416" y="476672"/>
            <a:ext cx="10225136" cy="608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anglatadiki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yaratilmaydi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o‘zgaruvchisiga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allaqachon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tanasida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o‘zgarishlar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def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(seq, num):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(seq)):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seq[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num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seq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origin = [3, 6, 2, 6]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changed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add_num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(origin, 3)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print(origin)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print(changed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noto‘g‘ri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istisno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olamiz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[6, 9, 5, 9] 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[6, 9, 5, 9]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Прямоугольник 4"/>
          <p:cNvSpPr/>
          <p:nvPr/>
        </p:nvSpPr>
        <p:spPr>
          <a:xfrm>
            <a:off x="191345" y="260648"/>
            <a:ext cx="11738404" cy="289380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/>
              <a:t>Ya'ni</a:t>
            </a:r>
            <a:r>
              <a:rPr lang="en-US" sz="2000" dirty="0"/>
              <a:t>, </a:t>
            </a:r>
            <a:r>
              <a:rPr lang="en-US" sz="2000" dirty="0" err="1"/>
              <a:t>asl</a:t>
            </a:r>
            <a:r>
              <a:rPr lang="en-US" sz="2000" dirty="0"/>
              <a:t> </a:t>
            </a:r>
            <a:r>
              <a:rPr lang="en-US" sz="2000" dirty="0" err="1"/>
              <a:t>ro‘yxat</a:t>
            </a:r>
            <a:r>
              <a:rPr lang="en-US" sz="2000" dirty="0"/>
              <a:t> ham </a:t>
            </a:r>
            <a:r>
              <a:rPr lang="en-US" sz="2000" dirty="0" err="1"/>
              <a:t>o‘zgartirildi</a:t>
            </a:r>
            <a:r>
              <a:rPr lang="en-US" sz="2000" dirty="0"/>
              <a:t>. Seq </a:t>
            </a:r>
            <a:r>
              <a:rPr lang="en-US" sz="2000" dirty="0" err="1"/>
              <a:t>parametri</a:t>
            </a:r>
            <a:r>
              <a:rPr lang="en-US" sz="2000" dirty="0"/>
              <a:t> </a:t>
            </a:r>
            <a:r>
              <a:rPr lang="en-US" sz="2000" dirty="0" err="1"/>
              <a:t>uning</a:t>
            </a:r>
            <a:r>
              <a:rPr lang="en-US" sz="2000" dirty="0"/>
              <a:t> </a:t>
            </a:r>
            <a:r>
              <a:rPr lang="en-US" sz="2000" dirty="0" err="1"/>
              <a:t>mahalliy</a:t>
            </a:r>
            <a:r>
              <a:rPr lang="en-US" sz="2000" dirty="0"/>
              <a:t> </a:t>
            </a:r>
            <a:r>
              <a:rPr lang="en-US" sz="2000" dirty="0" err="1"/>
              <a:t>ro‘yxatiga</a:t>
            </a:r>
            <a:r>
              <a:rPr lang="en-US" sz="2000" dirty="0"/>
              <a:t> </a:t>
            </a:r>
            <a:r>
              <a:rPr lang="en-US" sz="2000" dirty="0" err="1"/>
              <a:t>emas</a:t>
            </a:r>
            <a:r>
              <a:rPr lang="en-US" sz="2000" dirty="0"/>
              <a:t>, </a:t>
            </a:r>
            <a:r>
              <a:rPr lang="en-US" sz="2000" dirty="0" err="1"/>
              <a:t>balki</a:t>
            </a:r>
            <a:r>
              <a:rPr lang="en-US" sz="2000" dirty="0"/>
              <a:t> </a:t>
            </a:r>
            <a:r>
              <a:rPr lang="en-US" sz="2000" dirty="0" err="1"/>
              <a:t>asl</a:t>
            </a:r>
            <a:r>
              <a:rPr lang="en-US" sz="2000" dirty="0"/>
              <a:t> </a:t>
            </a:r>
            <a:r>
              <a:rPr lang="en-US" sz="2000" dirty="0" err="1"/>
              <a:t>ro‘yxatga</a:t>
            </a:r>
            <a:r>
              <a:rPr lang="en-US" sz="2000" dirty="0"/>
              <a:t> </a:t>
            </a:r>
            <a:r>
              <a:rPr lang="en-US" sz="2000" dirty="0" err="1"/>
              <a:t>havolani</a:t>
            </a:r>
            <a:r>
              <a:rPr lang="en-US" sz="2000" dirty="0"/>
              <a:t> </a:t>
            </a:r>
            <a:r>
              <a:rPr lang="en-US" sz="2000" dirty="0" err="1"/>
              <a:t>o‘z</a:t>
            </a:r>
            <a:r>
              <a:rPr lang="en-US" sz="2000" dirty="0"/>
              <a:t> </a:t>
            </a:r>
            <a:r>
              <a:rPr lang="en-US" sz="2000" dirty="0" err="1"/>
              <a:t>ichiga</a:t>
            </a:r>
            <a:r>
              <a:rPr lang="en-US" sz="2000" dirty="0"/>
              <a:t> </a:t>
            </a:r>
            <a:r>
              <a:rPr lang="en-US" sz="2000" dirty="0" err="1"/>
              <a:t>olgan</a:t>
            </a:r>
            <a:r>
              <a:rPr lang="en-US" sz="2000" dirty="0"/>
              <a:t>. </a:t>
            </a:r>
            <a:r>
              <a:rPr lang="en-US" sz="2000" dirty="0" err="1"/>
              <a:t>Shunday</a:t>
            </a:r>
            <a:r>
              <a:rPr lang="en-US" sz="2000" dirty="0"/>
              <a:t> </a:t>
            </a:r>
            <a:r>
              <a:rPr lang="en-US" sz="2000" dirty="0" err="1"/>
              <a:t>qilib</a:t>
            </a:r>
            <a:r>
              <a:rPr lang="en-US" sz="2000" dirty="0"/>
              <a:t>, return </a:t>
            </a:r>
            <a:r>
              <a:rPr lang="en-US" sz="2000" dirty="0" err="1"/>
              <a:t>bu</a:t>
            </a:r>
            <a:r>
              <a:rPr lang="en-US" sz="2000" dirty="0"/>
              <a:t> </a:t>
            </a:r>
            <a:r>
              <a:rPr lang="en-US" sz="2000" dirty="0" err="1"/>
              <a:t>erda</a:t>
            </a:r>
            <a:r>
              <a:rPr lang="en-US" sz="2000" dirty="0"/>
              <a:t> </a:t>
            </a:r>
            <a:r>
              <a:rPr lang="en-US" sz="2000" dirty="0" err="1"/>
              <a:t>operatorning</a:t>
            </a:r>
            <a:r>
              <a:rPr lang="en-US" sz="2000" dirty="0"/>
              <a:t> </a:t>
            </a:r>
            <a:r>
              <a:rPr lang="en-US" sz="2000" dirty="0" err="1"/>
              <a:t>ma'nosi</a:t>
            </a:r>
            <a:r>
              <a:rPr lang="en-US" sz="2000" dirty="0"/>
              <a:t> </a:t>
            </a:r>
            <a:r>
              <a:rPr lang="en-US" sz="2000" dirty="0" err="1"/>
              <a:t>yo‘q</a:t>
            </a:r>
            <a:r>
              <a:rPr lang="en-US" sz="2000" dirty="0"/>
              <a:t>. Agar </a:t>
            </a:r>
            <a:r>
              <a:rPr lang="en-US" sz="2000" dirty="0" err="1"/>
              <a:t>funktsiya</a:t>
            </a:r>
            <a:r>
              <a:rPr lang="en-US" sz="2000" dirty="0"/>
              <a:t> global </a:t>
            </a:r>
            <a:r>
              <a:rPr lang="en-US" sz="2000" dirty="0" err="1"/>
              <a:t>ro‘yxatni</a:t>
            </a:r>
            <a:r>
              <a:rPr lang="en-US" sz="2000" dirty="0"/>
              <a:t> </a:t>
            </a:r>
            <a:r>
              <a:rPr lang="en-US" sz="2000" dirty="0" err="1"/>
              <a:t>o‘zgartirish</a:t>
            </a:r>
            <a:r>
              <a:rPr lang="en-US" sz="2000" dirty="0"/>
              <a:t> </a:t>
            </a:r>
            <a:r>
              <a:rPr lang="en-US" sz="2000" dirty="0" err="1"/>
              <a:t>uchun</a:t>
            </a:r>
            <a:r>
              <a:rPr lang="en-US" sz="2000" dirty="0"/>
              <a:t> </a:t>
            </a:r>
            <a:r>
              <a:rPr lang="en-US" sz="2000" dirty="0" err="1"/>
              <a:t>mo‘ljallangan</a:t>
            </a:r>
            <a:r>
              <a:rPr lang="en-US" sz="2000" dirty="0"/>
              <a:t> </a:t>
            </a:r>
            <a:r>
              <a:rPr lang="en-US" sz="2000" dirty="0" err="1"/>
              <a:t>bo‘lsa</a:t>
            </a:r>
            <a:r>
              <a:rPr lang="en-US" sz="2000" dirty="0"/>
              <a:t>, u </a:t>
            </a:r>
            <a:r>
              <a:rPr lang="en-US" sz="2000" dirty="0" err="1"/>
              <a:t>holda</a:t>
            </a:r>
            <a:r>
              <a:rPr lang="en-US" sz="2000" dirty="0"/>
              <a:t> </a:t>
            </a:r>
            <a:r>
              <a:rPr lang="en-US" sz="2000" dirty="0" err="1"/>
              <a:t>dastur</a:t>
            </a:r>
            <a:r>
              <a:rPr lang="en-US" sz="2000" dirty="0"/>
              <a:t> </a:t>
            </a:r>
            <a:r>
              <a:rPr lang="en-US" sz="2000" dirty="0" err="1"/>
              <a:t>quyidagicha</a:t>
            </a:r>
            <a:r>
              <a:rPr lang="en-US" sz="2000" dirty="0"/>
              <a:t> </a:t>
            </a:r>
            <a:r>
              <a:rPr lang="en-US" sz="2000" dirty="0" err="1"/>
              <a:t>ko‘rinishi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: def </a:t>
            </a:r>
            <a:r>
              <a:rPr lang="en-US" sz="2000" dirty="0" err="1"/>
              <a:t>add_num</a:t>
            </a:r>
            <a:r>
              <a:rPr lang="en-US" sz="2000" dirty="0"/>
              <a:t>(seq, num):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(seq)): seq[</a:t>
            </a:r>
            <a:r>
              <a:rPr lang="en-US" sz="2000" dirty="0" err="1"/>
              <a:t>i</a:t>
            </a:r>
            <a:r>
              <a:rPr lang="en-US" sz="2000" dirty="0"/>
              <a:t>] += num 143 origin = [3, 6, 2, 6] </a:t>
            </a:r>
            <a:r>
              <a:rPr lang="en-US" sz="2000" dirty="0" err="1"/>
              <a:t>add_num</a:t>
            </a:r>
            <a:r>
              <a:rPr lang="en-US" sz="2000" dirty="0"/>
              <a:t>(origin, 3) print(origin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000" dirty="0"/>
              <a:t>Agar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hali</a:t>
            </a:r>
            <a:r>
              <a:rPr lang="en-US" sz="2000" dirty="0"/>
              <a:t> ham </a:t>
            </a:r>
            <a:r>
              <a:rPr lang="en-US" sz="2000" dirty="0" err="1"/>
              <a:t>asl</a:t>
            </a:r>
            <a:r>
              <a:rPr lang="en-US" sz="2000" dirty="0"/>
              <a:t> </a:t>
            </a:r>
            <a:r>
              <a:rPr lang="en-US" sz="2000" dirty="0" err="1"/>
              <a:t>ro‘yxatni</a:t>
            </a:r>
            <a:r>
              <a:rPr lang="en-US" sz="2000" dirty="0"/>
              <a:t> </a:t>
            </a:r>
            <a:r>
              <a:rPr lang="en-US" sz="2000" dirty="0" err="1"/>
              <a:t>o‘zgartirmasligingiz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, </a:t>
            </a:r>
            <a:r>
              <a:rPr lang="en-US" sz="2000" dirty="0" err="1"/>
              <a:t>lekin</a:t>
            </a:r>
            <a:r>
              <a:rPr lang="en-US" sz="2000" dirty="0"/>
              <a:t> </a:t>
            </a:r>
            <a:r>
              <a:rPr lang="en-US" sz="2000" dirty="0" err="1"/>
              <a:t>uning</a:t>
            </a:r>
            <a:r>
              <a:rPr lang="en-US" sz="2000" dirty="0"/>
              <a:t> </a:t>
            </a:r>
            <a:r>
              <a:rPr lang="en-US" sz="2000" dirty="0" err="1"/>
              <a:t>asosida</a:t>
            </a:r>
            <a:r>
              <a:rPr lang="en-US" sz="2000" dirty="0"/>
              <a:t> </a:t>
            </a:r>
            <a:r>
              <a:rPr lang="en-US" sz="2000" dirty="0" err="1"/>
              <a:t>yangisini</a:t>
            </a:r>
            <a:r>
              <a:rPr lang="en-US" sz="2000" dirty="0"/>
              <a:t> </a:t>
            </a:r>
            <a:r>
              <a:rPr lang="en-US" sz="2000" dirty="0" err="1"/>
              <a:t>yaratishingiz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 </a:t>
            </a:r>
            <a:r>
              <a:rPr lang="en-US" sz="2000" dirty="0" err="1"/>
              <a:t>bo‘lsa</a:t>
            </a:r>
            <a:r>
              <a:rPr lang="en-US" sz="2000" dirty="0"/>
              <a:t>, </a:t>
            </a:r>
            <a:r>
              <a:rPr lang="en-US" sz="2000" dirty="0" err="1"/>
              <a:t>nima</a:t>
            </a:r>
            <a:r>
              <a:rPr lang="en-US" sz="2000" dirty="0"/>
              <a:t> </a:t>
            </a:r>
            <a:r>
              <a:rPr lang="en-US" sz="2000" dirty="0" err="1"/>
              <a:t>qilish</a:t>
            </a:r>
            <a:r>
              <a:rPr lang="en-US" sz="2000" dirty="0"/>
              <a:t> </a:t>
            </a:r>
            <a:r>
              <a:rPr lang="en-US" sz="2000" dirty="0" err="1"/>
              <a:t>kerak</a:t>
            </a:r>
            <a:r>
              <a:rPr lang="en-US" sz="2000" dirty="0"/>
              <a:t>. </a:t>
            </a:r>
            <a:r>
              <a:rPr lang="en-US" sz="2000" dirty="0" err="1"/>
              <a:t>Muammoni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necha</a:t>
            </a:r>
            <a:r>
              <a:rPr lang="en-US" sz="2000" dirty="0"/>
              <a:t> </a:t>
            </a:r>
            <a:r>
              <a:rPr lang="en-US" sz="2000" dirty="0" err="1"/>
              <a:t>usul</a:t>
            </a:r>
            <a:r>
              <a:rPr lang="en-US" sz="2000" dirty="0"/>
              <a:t> </a:t>
            </a:r>
            <a:r>
              <a:rPr lang="en-US" sz="2000" dirty="0" err="1"/>
              <a:t>bilan</a:t>
            </a:r>
            <a:r>
              <a:rPr lang="en-US" sz="2000" dirty="0"/>
              <a:t>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qilish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. </a:t>
            </a:r>
            <a:r>
              <a:rPr lang="en-US" sz="2000" dirty="0" err="1"/>
              <a:t>Birinchidan</a:t>
            </a:r>
            <a:r>
              <a:rPr lang="en-US" sz="2000" dirty="0"/>
              <a:t>, </a:t>
            </a:r>
            <a:r>
              <a:rPr lang="en-US" sz="2000" dirty="0" err="1"/>
              <a:t>siz</a:t>
            </a:r>
            <a:r>
              <a:rPr lang="en-US" sz="2000" dirty="0"/>
              <a:t> </a:t>
            </a:r>
            <a:r>
              <a:rPr lang="en-US" sz="2000" dirty="0" err="1"/>
              <a:t>funktsiyada</a:t>
            </a:r>
            <a:r>
              <a:rPr lang="en-US" sz="2000" dirty="0"/>
              <a:t> </a:t>
            </a:r>
            <a:r>
              <a:rPr lang="en-US" sz="2000" dirty="0" err="1"/>
              <a:t>mahalliy</a:t>
            </a:r>
            <a:r>
              <a:rPr lang="en-US" sz="2000" dirty="0"/>
              <a:t> </a:t>
            </a:r>
            <a:r>
              <a:rPr lang="en-US" sz="2000" dirty="0" err="1"/>
              <a:t>ro‘yxat</a:t>
            </a:r>
            <a:r>
              <a:rPr lang="en-US" sz="2000" dirty="0"/>
              <a:t> </a:t>
            </a:r>
            <a:r>
              <a:rPr lang="en-US" sz="2000" dirty="0" err="1"/>
              <a:t>yaratishingiz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dirty="0" err="1"/>
              <a:t>keyin</a:t>
            </a:r>
            <a:r>
              <a:rPr lang="en-US" sz="2000" dirty="0"/>
              <a:t> </a:t>
            </a:r>
            <a:r>
              <a:rPr lang="en-US" sz="2000" dirty="0" err="1"/>
              <a:t>uni</a:t>
            </a:r>
            <a:r>
              <a:rPr lang="en-US" sz="2000" dirty="0"/>
              <a:t> </a:t>
            </a:r>
            <a:r>
              <a:rPr lang="en-US" sz="2000" dirty="0" err="1"/>
              <a:t>qaytarishingiz</a:t>
            </a:r>
            <a:r>
              <a:rPr lang="en-US" sz="2000" dirty="0"/>
              <a:t> </a:t>
            </a:r>
            <a:r>
              <a:rPr lang="en-US" sz="2000" dirty="0" err="1"/>
              <a:t>mumkin</a:t>
            </a:r>
            <a:r>
              <a:rPr lang="en-US" sz="2000" dirty="0"/>
              <a:t>:</a:t>
            </a:r>
            <a:endParaRPr lang="ru-RU" sz="20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C2A110-3A51-43DB-A3CB-AF5F8704635B}"/>
              </a:ext>
            </a:extLst>
          </p:cNvPr>
          <p:cNvSpPr/>
          <p:nvPr/>
        </p:nvSpPr>
        <p:spPr>
          <a:xfrm>
            <a:off x="695400" y="3154454"/>
            <a:ext cx="76328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add_num</a:t>
            </a:r>
            <a:r>
              <a:rPr lang="en-US" dirty="0"/>
              <a:t>(seq, num):</a:t>
            </a:r>
          </a:p>
          <a:p>
            <a:r>
              <a:rPr lang="en-US" dirty="0"/>
              <a:t>	 </a:t>
            </a:r>
            <a:r>
              <a:rPr lang="en-US" dirty="0" err="1"/>
              <a:t>new_seq</a:t>
            </a:r>
            <a:r>
              <a:rPr lang="en-US" dirty="0"/>
              <a:t> = []</a:t>
            </a:r>
          </a:p>
          <a:p>
            <a:r>
              <a:rPr lang="en-US" dirty="0"/>
              <a:t>	 for </a:t>
            </a:r>
            <a:r>
              <a:rPr lang="en-US" dirty="0" err="1"/>
              <a:t>i</a:t>
            </a:r>
            <a:r>
              <a:rPr lang="en-US" dirty="0"/>
              <a:t> in seq:</a:t>
            </a:r>
          </a:p>
          <a:p>
            <a:r>
              <a:rPr lang="en-US" dirty="0"/>
              <a:t> 		</a:t>
            </a:r>
            <a:r>
              <a:rPr lang="en-US" dirty="0" err="1"/>
              <a:t>new_seq.append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+ num)</a:t>
            </a:r>
          </a:p>
          <a:p>
            <a:r>
              <a:rPr lang="en-US" dirty="0"/>
              <a:t>	 return </a:t>
            </a:r>
            <a:r>
              <a:rPr lang="en-US" dirty="0" err="1"/>
              <a:t>new_seq</a:t>
            </a:r>
            <a:endParaRPr lang="en-US" dirty="0"/>
          </a:p>
          <a:p>
            <a:endParaRPr lang="en-US" dirty="0"/>
          </a:p>
          <a:p>
            <a:r>
              <a:rPr lang="en-US" dirty="0"/>
              <a:t>origin = [3, 6, 2, 6]</a:t>
            </a:r>
          </a:p>
          <a:p>
            <a:r>
              <a:rPr lang="en-US" dirty="0"/>
              <a:t>changed = </a:t>
            </a:r>
            <a:r>
              <a:rPr lang="en-US" dirty="0" err="1"/>
              <a:t>add_num</a:t>
            </a:r>
            <a:r>
              <a:rPr lang="en-US" dirty="0"/>
              <a:t>(origin, 3)</a:t>
            </a:r>
          </a:p>
          <a:p>
            <a:endParaRPr lang="en-US" dirty="0"/>
          </a:p>
          <a:p>
            <a:r>
              <a:rPr lang="en-US" dirty="0"/>
              <a:t>print(origin)</a:t>
            </a:r>
          </a:p>
          <a:p>
            <a:r>
              <a:rPr lang="en-US" dirty="0"/>
              <a:t>print(changed)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7277D66-DDE8-48B0-97CF-1149571D3666}"/>
              </a:ext>
            </a:extLst>
          </p:cNvPr>
          <p:cNvSpPr/>
          <p:nvPr/>
        </p:nvSpPr>
        <p:spPr>
          <a:xfrm>
            <a:off x="8616280" y="4277289"/>
            <a:ext cx="2771756" cy="92333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2"/>
                </a:solidFill>
              </a:rPr>
              <a:t>Natija:</a:t>
            </a:r>
          </a:p>
          <a:p>
            <a:r>
              <a:rPr lang="fi-FI" dirty="0">
                <a:solidFill>
                  <a:schemeClr val="bg2"/>
                </a:solidFill>
              </a:rPr>
              <a:t>[3, 6, 2, 6]</a:t>
            </a:r>
          </a:p>
          <a:p>
            <a:r>
              <a:rPr lang="fi-FI" dirty="0">
                <a:solidFill>
                  <a:schemeClr val="bg2"/>
                </a:solidFill>
              </a:rPr>
              <a:t>[6, 9, 5, 9</a:t>
            </a:r>
            <a:endParaRPr lang="ru-RU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Прямоугольник 4"/>
          <p:cNvSpPr/>
          <p:nvPr/>
        </p:nvSpPr>
        <p:spPr>
          <a:xfrm>
            <a:off x="515380" y="332656"/>
            <a:ext cx="11161240" cy="5998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ko‘chiriladi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himoya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ishonchliroq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emasligini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kuzatish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global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darhol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kortejga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aylantirgan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ma'qul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yozuvlar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uzatilganligi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nusxalashingiz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o‘zgartirishingiz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yaratishingiz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xohlagan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Прямоугольник 3"/>
          <p:cNvSpPr/>
          <p:nvPr/>
        </p:nvSpPr>
        <p:spPr>
          <a:xfrm>
            <a:off x="-168696" y="1628800"/>
            <a:ext cx="11377264" cy="4730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def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(seq, num):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seq = list(seq)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(seq)):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seq[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+= num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seq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origin = (3, 6, 2, 6)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changed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(origin, 3)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print(origin)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40576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print(changed)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24">
  <a:themeElements>
    <a:clrScheme name="template 1">
      <a:dk1>
        <a:srgbClr val="4D4D4D"/>
      </a:dk1>
      <a:lt1>
        <a:srgbClr val="FFFFFF"/>
      </a:lt1>
      <a:dk2>
        <a:srgbClr val="4D4D4D"/>
      </a:dk2>
      <a:lt2>
        <a:srgbClr val="000000"/>
      </a:lt2>
      <a:accent1>
        <a:srgbClr val="0066CC"/>
      </a:accent1>
      <a:accent2>
        <a:srgbClr val="3399FF"/>
      </a:accent2>
      <a:accent3>
        <a:srgbClr val="FFFFFF"/>
      </a:accent3>
      <a:accent4>
        <a:srgbClr val="404040"/>
      </a:accent4>
      <a:accent5>
        <a:srgbClr val="AAB8E2"/>
      </a:accent5>
      <a:accent6>
        <a:srgbClr val="2D8AE7"/>
      </a:accent6>
      <a:hlink>
        <a:srgbClr val="33CCFF"/>
      </a:hlink>
      <a:folHlink>
        <a:srgbClr val="CCECFF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B8E2"/>
        </a:accent5>
        <a:accent6>
          <a:srgbClr val="2D8AE7"/>
        </a:accent6>
        <a:hlink>
          <a:srgbClr val="33CCFF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339933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3366CC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DB8E2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000000"/>
        </a:lt2>
        <a:accent1>
          <a:srgbClr val="003399"/>
        </a:accent1>
        <a:accent2>
          <a:srgbClr val="3399FF"/>
        </a:accent2>
        <a:accent3>
          <a:srgbClr val="FFFFFF"/>
        </a:accent3>
        <a:accent4>
          <a:srgbClr val="404040"/>
        </a:accent4>
        <a:accent5>
          <a:srgbClr val="AAADCA"/>
        </a:accent5>
        <a:accent6>
          <a:srgbClr val="2D8AE7"/>
        </a:accent6>
        <a:hlink>
          <a:srgbClr val="FF6600"/>
        </a:hlink>
        <a:folHlink>
          <a:srgbClr val="CCE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2319</Words>
  <Application>Microsoft Office PowerPoint</Application>
  <PresentationFormat>Широкоэкранный</PresentationFormat>
  <Paragraphs>174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Sylfaen</vt:lpstr>
      <vt:lpstr>Times New Roman</vt:lpstr>
      <vt:lpstr>Wingdings</vt:lpstr>
      <vt:lpstr>124</vt:lpstr>
      <vt:lpstr>Mavzu: Python da Tuples bilan ishlash  </vt:lpstr>
      <vt:lpstr>O‘quv savollari:</vt:lpstr>
      <vt:lpstr>Kortejlar va ularning qo‘llanilishi.</vt:lpstr>
      <vt:lpstr>Презентация PowerPoint</vt:lpstr>
      <vt:lpstr>Wifi avlodlari.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Amaliy ish </vt:lpstr>
      <vt:lpstr>Презентация PowerPoint</vt:lpstr>
      <vt:lpstr>Презентация PowerPoint</vt:lpstr>
      <vt:lpstr>Tuple bo‘laklar</vt:lpstr>
      <vt:lpstr>Презентация PowerPoint</vt:lpstr>
      <vt:lpstr>Презентация PowerPoint</vt:lpstr>
      <vt:lpstr>Kortejlar o‘zgarmasligi  </vt:lpstr>
      <vt:lpstr>Tuple usullari  </vt:lpstr>
      <vt:lpstr>Презентация PowerPoint</vt:lpstr>
      <vt:lpstr>Презентация PowerPoint</vt:lpstr>
      <vt:lpstr>Презентация PowerPoint</vt:lpstr>
    </vt:vector>
  </TitlesOfParts>
  <Company>ARSAGERA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Борис</dc:creator>
  <cp:lastModifiedBy>Sapayev Shavkat</cp:lastModifiedBy>
  <cp:revision>12</cp:revision>
  <dcterms:created xsi:type="dcterms:W3CDTF">2013-02-14T12:32:14Z</dcterms:created>
  <dcterms:modified xsi:type="dcterms:W3CDTF">2025-01-31T10:44:30Z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b095723a27df43baab8dafe1f73f41ee</vt:lpwstr>
  </property>
</Properties>
</file>