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ACAF65-75EB-42D3-B9AC-70A9C088E359}"/>
              </a:ext>
            </a:extLst>
          </p:cNvPr>
          <p:cNvSpPr txBox="1"/>
          <p:nvPr/>
        </p:nvSpPr>
        <p:spPr>
          <a:xfrm>
            <a:off x="1307507" y="1911547"/>
            <a:ext cx="7836493" cy="156966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da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12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53554E-AE02-4C66-8AE0-95095AAB4955}"/>
              </a:ext>
            </a:extLst>
          </p:cNvPr>
          <p:cNvSpPr txBox="1"/>
          <p:nvPr/>
        </p:nvSpPr>
        <p:spPr>
          <a:xfrm>
            <a:off x="2409825" y="1548876"/>
            <a:ext cx="737235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Hisoblash</a:t>
            </a:r>
            <a:r>
              <a:rPr lang="en-US" sz="2400" dirty="0"/>
              <a:t> </a:t>
            </a:r>
            <a:r>
              <a:rPr lang="en-US" sz="2400" dirty="0" err="1"/>
              <a:t>usuli</a:t>
            </a:r>
            <a:r>
              <a:rPr lang="en-US" sz="2400" dirty="0"/>
              <a:t>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ko‘rsa</a:t>
            </a:r>
            <a:r>
              <a:rPr lang="en-US" sz="2400" dirty="0"/>
              <a:t>, </a:t>
            </a:r>
            <a:r>
              <a:rPr lang="en-US" sz="2400" dirty="0" err="1"/>
              <a:t>xuddi</a:t>
            </a:r>
            <a:r>
              <a:rPr lang="en-US" sz="2400" dirty="0"/>
              <a:t> </a:t>
            </a:r>
            <a:r>
              <a:rPr lang="en-US" sz="2400" dirty="0" err="1"/>
              <a:t>shunday</a:t>
            </a:r>
            <a:r>
              <a:rPr lang="en-US" sz="2400" dirty="0"/>
              <a:t> </a:t>
            </a:r>
            <a:r>
              <a:rPr lang="en-US" sz="2400" dirty="0" err="1"/>
              <a:t>ishlaydi</a:t>
            </a:r>
            <a:r>
              <a:rPr lang="en-US" sz="2400" dirty="0"/>
              <a:t>. Bu </a:t>
            </a:r>
            <a:r>
              <a:rPr lang="en-US" sz="2400" dirty="0" err="1"/>
              <a:t>qiymat</a:t>
            </a:r>
            <a:r>
              <a:rPr lang="en-US" sz="2400" dirty="0"/>
              <a:t> </a:t>
            </a:r>
            <a:r>
              <a:rPr lang="en-US" sz="2400" dirty="0" err="1"/>
              <a:t>ro‘yxatda</a:t>
            </a:r>
            <a:r>
              <a:rPr lang="en-US" sz="2400" dirty="0"/>
              <a:t> </a:t>
            </a:r>
            <a:r>
              <a:rPr lang="en-US" sz="2400" dirty="0" err="1"/>
              <a:t>necha</a:t>
            </a:r>
            <a:r>
              <a:rPr lang="en-US" sz="2400" dirty="0"/>
              <a:t> </a:t>
            </a:r>
            <a:r>
              <a:rPr lang="en-US" sz="2400" dirty="0" err="1"/>
              <a:t>marta</a:t>
            </a:r>
            <a:r>
              <a:rPr lang="en-US" sz="2400" dirty="0"/>
              <a:t> </a:t>
            </a:r>
            <a:r>
              <a:rPr lang="en-US" sz="2400" dirty="0" err="1"/>
              <a:t>paydo</a:t>
            </a:r>
            <a:r>
              <a:rPr lang="en-US" sz="2400" dirty="0"/>
              <a:t> </a:t>
            </a:r>
            <a:r>
              <a:rPr lang="en-US" sz="2400" dirty="0" err="1"/>
              <a:t>bo‘lishini</a:t>
            </a:r>
            <a:r>
              <a:rPr lang="en-US" sz="2400" dirty="0"/>
              <a:t> </a:t>
            </a:r>
            <a:r>
              <a:rPr lang="en-US" sz="2400" dirty="0" err="1"/>
              <a:t>hisoblaydi</a:t>
            </a:r>
            <a:r>
              <a:rPr lang="en-US" sz="2400" dirty="0"/>
              <a:t>  </a:t>
            </a:r>
          </a:p>
          <a:p>
            <a:r>
              <a:rPr lang="en-US" sz="2400" dirty="0" err="1"/>
              <a:t>random_list</a:t>
            </a:r>
            <a:r>
              <a:rPr lang="en-US" sz="2400" dirty="0"/>
              <a:t> = [4, 1, 5, 4, 10, 4] </a:t>
            </a:r>
            <a:r>
              <a:rPr lang="en-US" sz="2400" dirty="0">
                <a:solidFill>
                  <a:srgbClr val="FF000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random_list.count</a:t>
            </a:r>
            <a:r>
              <a:rPr lang="en-US" sz="2400" dirty="0"/>
              <a:t>(4))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7D3D4F-49E7-4924-993B-A755F301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4257594"/>
            <a:ext cx="6030167" cy="11622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653ECF-9245-469E-BEB0-31B7ACBBE52F}"/>
              </a:ext>
            </a:extLst>
          </p:cNvPr>
          <p:cNvSpPr txBox="1"/>
          <p:nvPr/>
        </p:nvSpPr>
        <p:spPr>
          <a:xfrm>
            <a:off x="3080916" y="286850"/>
            <a:ext cx="6096000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3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B4914-64A9-4F44-BEA3-79D0AA38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84" y="188844"/>
            <a:ext cx="9452115" cy="910654"/>
          </a:xfr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endParaRPr lang="ru-RU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9C365C-9AA0-4049-B3D7-E6B57795C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881" y="3118002"/>
            <a:ext cx="5811061" cy="866896"/>
          </a:xfrm>
          <a:ln>
            <a:solidFill>
              <a:srgbClr val="FFFF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98B59-0FA2-4D66-A086-02E6125EDAB5}"/>
              </a:ext>
            </a:extLst>
          </p:cNvPr>
          <p:cNvSpPr txBox="1"/>
          <p:nvPr/>
        </p:nvSpPr>
        <p:spPr>
          <a:xfrm>
            <a:off x="735494" y="1179010"/>
            <a:ext cx="76676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saralaydi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 = [3, 7, 4, 2]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z.sort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(z) [2, 3, 4, 7]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5007" y="4036156"/>
            <a:ext cx="9173819" cy="26776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Ro‘yxatni saralash - haqiqiy kod quyidagicha bo‘ladi: z.sort()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Saralash usuli asl ro‘yxatni saralaydi va o‘zgartiradi.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z = [3, 7, 4, 2]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z.sort()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print(z)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[2, 3, 4, 7] 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1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76" y="429384"/>
            <a:ext cx="7135813" cy="94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41513" y="1651266"/>
            <a:ext cx="9117496" cy="4154984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Roʻyxatni eng yuqori qiymatdan eng pastgacha tartiblang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Yuqoridagi kod raqamlar ro‘yxatini eng kichikdan kattagacha tartiblaydi. Quyidagi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kod ro‘yxatni qanday qilib kattadan kichigiga saralashingiz mumkinligini ko‘rsatadi.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i="1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uz-Latn-UZ" sz="2000" i="1" dirty="0">
                <a:latin typeface="Times New Roman" pitchFamily="18" charset="0"/>
                <a:cs typeface="Times New Roman" pitchFamily="18" charset="0"/>
              </a:rPr>
              <a:t>sl roʻyxatni saralash va yuqoridan pastgacha</a:t>
            </a:r>
            <a:br>
              <a:rPr lang="uz-Latn-UZ" sz="2000" i="1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i="1" dirty="0">
                <a:latin typeface="Times New Roman" pitchFamily="18" charset="0"/>
                <a:cs typeface="Times New Roman" pitchFamily="18" charset="0"/>
              </a:rPr>
              <a:t>oʻzgartirish</a:t>
            </a:r>
            <a:br>
              <a:rPr lang="uz-Latn-UZ" sz="2000" i="1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z.sort(reverse = True)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(z)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[7, 4, 3, 2] 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5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1271" y="736217"/>
            <a:ext cx="8034130" cy="3785652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Shuni ta'kidlash kerakki, siz qatorlar ro‘yxatini A dan Z gacha (yoki AZ) va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aksincha tartiblashingiz mumkin.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i="1" dirty="0">
                <a:latin typeface="Times New Roman" pitchFamily="18" charset="0"/>
                <a:cs typeface="Times New Roman" pitchFamily="18" charset="0"/>
              </a:rPr>
              <a:t># Roʻyxatni satrlar boʻyicha tartiblang</a:t>
            </a:r>
            <a:br>
              <a:rPr lang="uz-Latn-UZ" sz="2000" i="1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names = [“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ali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",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vali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",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asad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", "А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dham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", 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doston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",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artur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"]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names.sort()</a:t>
            </a:r>
            <a:br>
              <a:rPr lang="uz-Latn-UZ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t(names)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["Adam", "Jessika", "Lester", "Maykl", "Reychel", "Stiv"] 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6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18791" y="352696"/>
            <a:ext cx="6096000" cy="10772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762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spAutoFit/>
          </a:bodyPr>
          <a:lstStyle/>
          <a:p>
            <a:pPr algn="ctr"/>
            <a:r>
              <a:rPr lang="uz-Latn-UZ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Append usuli</a:t>
            </a:r>
            <a:r>
              <a:rPr lang="uz-Latn-UZ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uz-Latn-UZ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solidFill>
                <a:schemeClr val="bg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891" y="1698270"/>
            <a:ext cx="6801799" cy="94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34618" y="2846917"/>
            <a:ext cx="68016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Append usuli elementni ro‘yxat oxiriga qo‘shadi. Bu joyida sodir bo‘ladi.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z = [7, 4, 3, 2]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z.append(3)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 (z)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[7, 4, 3, 2, 3] 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67879" y="362635"/>
            <a:ext cx="6096000" cy="10772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7150">
            <a:solidFill>
              <a:schemeClr val="bg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/>
            <a:r>
              <a:rPr lang="uz-Latn-UZ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Remove usuli</a:t>
            </a:r>
            <a:r>
              <a:rPr lang="uz-Latn-UZ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uz-Latn-UZ" sz="3200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05" y="1617868"/>
            <a:ext cx="7383463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74373" y="3299216"/>
            <a:ext cx="7984435" cy="3416320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O‘chirish usuli ro‘yxatdagi qiymatning birinchi paydo bo‘lishini olib tashlaydi.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z = [7, 4, 3, 2, 3]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z.remove(2)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(z)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Kod z ro‘yxatidan 2 qiymatining birinchi takrorlanishini olib tashlaydi.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[7, 4, 3, 3] 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6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65777" y="547165"/>
            <a:ext cx="6096000" cy="10772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>
            <a:spAutoFit/>
          </a:bodyPr>
          <a:lstStyle/>
          <a:p>
            <a:pPr algn="ctr"/>
            <a:r>
              <a:rPr lang="uz-Latn-UZ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Pop usuli</a:t>
            </a:r>
            <a:r>
              <a:rPr lang="uz-Latn-UZ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uz-Latn-UZ" sz="3200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858" y="2015395"/>
            <a:ext cx="7335837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65923" y="3315787"/>
            <a:ext cx="9611138" cy="258532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uz-Latn-UZ" dirty="0">
                <a:latin typeface="Times New Roman" pitchFamily="18" charset="0"/>
                <a:cs typeface="Times New Roman" pitchFamily="18" charset="0"/>
              </a:rPr>
              <a:t>z.pop(1) 1-indeksdagi qiymatni olib tashlaydi va 4-qiymatni qaytaradi pop</a:t>
            </a:r>
            <a:br>
              <a:rPr lang="uz-Latn-UZ" dirty="0">
                <a:latin typeface="Times New Roman" pitchFamily="18" charset="0"/>
                <a:cs typeface="Times New Roman" pitchFamily="18" charset="0"/>
              </a:rPr>
            </a:br>
            <a:r>
              <a:rPr lang="uz-Latn-UZ" dirty="0">
                <a:latin typeface="Times New Roman" pitchFamily="18" charset="0"/>
                <a:cs typeface="Times New Roman" pitchFamily="18" charset="0"/>
              </a:rPr>
              <a:t>usuli belgilangan indeksdagi elementni olib tashlaydi. Ushbu usul ro‘yxatdan</a:t>
            </a:r>
            <a:br>
              <a:rPr lang="uz-Latn-UZ" dirty="0">
                <a:latin typeface="Times New Roman" pitchFamily="18" charset="0"/>
                <a:cs typeface="Times New Roman" pitchFamily="18" charset="0"/>
              </a:rPr>
            </a:br>
            <a:r>
              <a:rPr lang="uz-Latn-UZ" dirty="0">
                <a:latin typeface="Times New Roman" pitchFamily="18" charset="0"/>
                <a:cs typeface="Times New Roman" pitchFamily="18" charset="0"/>
              </a:rPr>
              <a:t>o‘chirilgan elementni ham qaytaradi. Agar siz indeksni ko‘rsatmasangiz, u sukut</a:t>
            </a:r>
            <a:br>
              <a:rPr lang="uz-Latn-UZ" dirty="0">
                <a:latin typeface="Times New Roman" pitchFamily="18" charset="0"/>
                <a:cs typeface="Times New Roman" pitchFamily="18" charset="0"/>
              </a:rPr>
            </a:br>
            <a:r>
              <a:rPr lang="uz-Latn-UZ" dirty="0">
                <a:latin typeface="Times New Roman" pitchFamily="18" charset="0"/>
                <a:cs typeface="Times New Roman" pitchFamily="18" charset="0"/>
              </a:rPr>
              <a:t>bo‘yicha oxirgi indeksdagi elementni olib tashlaydi.</a:t>
            </a:r>
            <a:br>
              <a:rPr lang="uz-Latn-UZ" dirty="0">
                <a:latin typeface="Times New Roman" pitchFamily="18" charset="0"/>
                <a:cs typeface="Times New Roman" pitchFamily="18" charset="0"/>
              </a:rPr>
            </a:br>
            <a:r>
              <a:rPr lang="uz-Latn-UZ" dirty="0">
                <a:latin typeface="Times New Roman" pitchFamily="18" charset="0"/>
                <a:cs typeface="Times New Roman" pitchFamily="18" charset="0"/>
              </a:rPr>
              <a:t>z = [7, 4, 3, 3]</a:t>
            </a:r>
            <a:br>
              <a:rPr lang="uz-Latn-UZ" dirty="0">
                <a:latin typeface="Times New Roman" pitchFamily="18" charset="0"/>
                <a:cs typeface="Times New Roman" pitchFamily="18" charset="0"/>
              </a:rPr>
            </a:br>
            <a:r>
              <a:rPr lang="uz-Latn-UZ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uz-Latn-UZ" dirty="0">
                <a:latin typeface="Times New Roman" pitchFamily="18" charset="0"/>
                <a:cs typeface="Times New Roman" pitchFamily="18" charset="0"/>
              </a:rPr>
              <a:t>(z.pop(1))</a:t>
            </a:r>
            <a:br>
              <a:rPr lang="uz-Latn-UZ" dirty="0">
                <a:latin typeface="Times New Roman" pitchFamily="18" charset="0"/>
                <a:cs typeface="Times New Roman" pitchFamily="18" charset="0"/>
              </a:rPr>
            </a:br>
            <a:r>
              <a:rPr lang="uz-Latn-UZ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uz-Latn-UZ" dirty="0">
                <a:latin typeface="Times New Roman" pitchFamily="18" charset="0"/>
                <a:cs typeface="Times New Roman" pitchFamily="18" charset="0"/>
              </a:rPr>
              <a:t>(z)</a:t>
            </a:r>
            <a:br>
              <a:rPr lang="uz-Latn-UZ" dirty="0">
                <a:latin typeface="Times New Roman" pitchFamily="18" charset="0"/>
                <a:cs typeface="Times New Roman" pitchFamily="18" charset="0"/>
              </a:rPr>
            </a:br>
            <a:r>
              <a:rPr lang="uz-Latn-UZ" dirty="0">
                <a:latin typeface="Times New Roman" pitchFamily="18" charset="0"/>
                <a:cs typeface="Times New Roman" pitchFamily="18" charset="0"/>
              </a:rPr>
              <a:t>[7, 3, 3] </a:t>
            </a:r>
            <a:br>
              <a:rPr lang="uz-Latn-UZ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9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36234" y="362635"/>
            <a:ext cx="6096000" cy="10772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spAutoFit/>
          </a:bodyPr>
          <a:lstStyle/>
          <a:p>
            <a:pPr algn="ctr"/>
            <a:r>
              <a:rPr lang="uz-Latn-UZ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Extend usuli</a:t>
            </a:r>
            <a:r>
              <a:rPr lang="uz-Latn-UZ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uz-Latn-UZ" sz="3200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15" y="1856685"/>
            <a:ext cx="657383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12913" y="2914206"/>
            <a:ext cx="9644270" cy="347787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Kengaytirish usuli elementlarni qo‘shish orqali ro‘yxatni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kengaytiradi. Qo‘shishdan afzalligi shundaki, siz ro‘yxatlar qo‘shishingiz mumkin.Z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ning oxiriga [4, 5] qo‘shing: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z = [7, 3, 3]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z.extend([4,5])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t(z)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[7, 3, 3, 4, 5]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Xuddi shu narsani + yordamida qilish mumkin.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([1,2] + [3,4])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dirty="0">
                <a:latin typeface="Times New Roman" pitchFamily="18" charset="0"/>
                <a:cs typeface="Times New Roman" pitchFamily="18" charset="0"/>
              </a:rPr>
              <a:t>[7, 3, 3, 4, 5] </a:t>
            </a:r>
            <a:br>
              <a:rPr lang="uz-Latn-UZ" sz="2000" dirty="0"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968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48000" y="700566"/>
            <a:ext cx="6096000" cy="107721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 algn="ctr"/>
            <a:r>
              <a:rPr lang="uz-Latn-UZ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Insert usuli</a:t>
            </a:r>
            <a:r>
              <a:rPr lang="uz-Latn-UZ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uz-Latn-UZ" sz="32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06" y="2261290"/>
            <a:ext cx="6478587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prst="angle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72623" y="3446433"/>
            <a:ext cx="9441759" cy="267765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[1,2] ni 4-indeksga kiritadi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Insert usuli elementni belgilangan indeksdan oldin kiritadi.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z = [7, 3, 3, 4, 5]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z.insert(4, [1, 2])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 (z)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[7, 3, 3, 4, [1, 2], 5] 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2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23457" y="1268415"/>
            <a:ext cx="97536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Kesish</a:t>
            </a:r>
            <a:r>
              <a:rPr lang="uz-Latn-UZ" sz="2400" dirty="0"/>
              <a:t> sizga qiymatlar to‘plamini olish imkonini berad</a:t>
            </a:r>
            <a:r>
              <a:rPr lang="en-US" sz="2400" dirty="0"/>
              <a:t>i.</a:t>
            </a:r>
            <a:r>
              <a:rPr lang="uz-Latn-UZ" sz="2400" dirty="0"/>
              <a:t>Quyidagikod 0</a:t>
            </a:r>
            <a:br>
              <a:rPr lang="uz-Latn-UZ" sz="2400" dirty="0"/>
            </a:br>
            <a:r>
              <a:rPr lang="uz-Latn-UZ" sz="2400" dirty="0"/>
              <a:t>indeksdan boshlanadigan va indeks 2 va undan yuqori bo‘lmagan ro‘yxatni qaytaradi: </a:t>
            </a:r>
            <a:br>
              <a:rPr lang="uz-Latn-UZ" sz="2400" dirty="0"/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26295" y="248479"/>
            <a:ext cx="6096000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/>
            <a:r>
              <a:rPr lang="uz-Latn-UZ" sz="2400" b="1" dirty="0">
                <a:latin typeface="Times New Roman" pitchFamily="18" charset="0"/>
                <a:cs typeface="Times New Roman" pitchFamily="18" charset="0"/>
              </a:rPr>
              <a:t>Ro‘yxat bo‘laklari</a:t>
            </a:r>
            <a:br>
              <a:rPr lang="uz-Latn-UZ" sz="2400" b="1" dirty="0">
                <a:latin typeface="Times New Roman" pitchFamily="18" charset="0"/>
                <a:cs typeface="Times New Roman" pitchFamily="18" charset="0"/>
              </a:rPr>
            </a:b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96275" y="2744209"/>
            <a:ext cx="6324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numbers = [1, 5, 9, 6]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print(numbers[0:2])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0353" y="3701106"/>
            <a:ext cx="10300255" cy="3046988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xulosa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[1, 5]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Keyin, 3-pozitsiyadagi elementdan tashqari hamma narsani chop eting: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(raqamlar[:3])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i="1" dirty="0">
                <a:latin typeface="Times New Roman" pitchFamily="18" charset="0"/>
                <a:cs typeface="Times New Roman" pitchFamily="18" charset="0"/>
              </a:rPr>
              <a:t># ta chiqish </a:t>
            </a: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[1, 5, 9]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Va endi indeks 1 dan boshlab va oxirigacha: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(numbers[:3])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000" i="1" dirty="0"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xulosa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[1, 5, 9] </a:t>
            </a:r>
            <a:br>
              <a:rPr lang="ru-RU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4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3EE93-5C6E-4786-8937-F6A4AC953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240" y="389965"/>
            <a:ext cx="9404723" cy="1400530"/>
          </a:xfr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convex"/>
          </a:sp3d>
        </p:spPr>
        <p:txBody>
          <a:bodyPr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Reja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A2D3F-42C4-4AA7-A9DC-B906FF6146DB}"/>
              </a:ext>
            </a:extLst>
          </p:cNvPr>
          <p:cNvSpPr txBox="1"/>
          <p:nvPr/>
        </p:nvSpPr>
        <p:spPr>
          <a:xfrm>
            <a:off x="742667" y="2515194"/>
            <a:ext cx="8124825" cy="1569660"/>
          </a:xfrm>
          <a:prstGeom prst="rect">
            <a:avLst/>
          </a:prstGeom>
          <a:solidFill>
            <a:schemeClr val="accent4">
              <a:lumMod val="75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err="1"/>
              <a:t>Ro‘yxatlar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ulardan</a:t>
            </a:r>
            <a:r>
              <a:rPr lang="en-US" sz="3200" dirty="0"/>
              <a:t> </a:t>
            </a:r>
            <a:r>
              <a:rPr lang="en-US" sz="3200" dirty="0" err="1"/>
              <a:t>foydalanish</a:t>
            </a:r>
            <a:r>
              <a:rPr lang="en-US" dirty="0"/>
              <a:t>;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Ro‘yxatlar</a:t>
            </a:r>
            <a:r>
              <a:rPr lang="en-US" sz="3200" dirty="0"/>
              <a:t> </a:t>
            </a:r>
            <a:r>
              <a:rPr lang="en-US" sz="3200" dirty="0" err="1"/>
              <a:t>tuzish</a:t>
            </a:r>
            <a:r>
              <a:rPr lang="en-US" sz="3200" dirty="0"/>
              <a:t> </a:t>
            </a:r>
            <a:r>
              <a:rPr lang="en-US" sz="3200" dirty="0" err="1"/>
              <a:t>usullari</a:t>
            </a:r>
            <a:r>
              <a:rPr lang="en-US" sz="3200" dirty="0"/>
              <a:t>;</a:t>
            </a:r>
          </a:p>
          <a:p>
            <a:r>
              <a:rPr lang="en-US" sz="3200" dirty="0"/>
              <a:t>3. </a:t>
            </a:r>
            <a:r>
              <a:rPr lang="en-US" sz="3200" dirty="0" err="1"/>
              <a:t>Usullar</a:t>
            </a:r>
            <a:r>
              <a:rPr lang="en-US" sz="3200" dirty="0"/>
              <a:t> </a:t>
            </a:r>
            <a:r>
              <a:rPr lang="en-US" sz="3200" dirty="0" err="1"/>
              <a:t>ro‘yxati</a:t>
            </a:r>
            <a:r>
              <a:rPr lang="en-US" sz="3200" dirty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6151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577787" y="1317428"/>
            <a:ext cx="8292354" cy="4431983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br>
              <a:rPr lang="uz-Latn-UZ" b="1" dirty="0"/>
            </a:br>
            <a:r>
              <a:rPr lang="uz-Latn-UZ" sz="2400" dirty="0"/>
              <a:t>• x in l — rost, agar x element l ro‘yxatida bo‘lsa;</a:t>
            </a:r>
            <a:br>
              <a:rPr lang="uz-Latn-UZ" sz="2400" dirty="0"/>
            </a:br>
            <a:r>
              <a:rPr lang="uz-Latn-UZ" sz="2400" dirty="0"/>
              <a:t>• x not in l — to‘g‘ri, agar x element l da bo‘lmasa;</a:t>
            </a:r>
            <a:br>
              <a:rPr lang="uz-Latn-UZ" sz="2400" dirty="0"/>
            </a:br>
            <a:r>
              <a:rPr lang="uz-Latn-UZ" sz="2400" dirty="0"/>
              <a:t>• l1 + l2 — ikkita roʻyxatning birlashuvi;</a:t>
            </a:r>
            <a:br>
              <a:rPr lang="uz-Latn-UZ" sz="2400" dirty="0"/>
            </a:br>
            <a:r>
              <a:rPr lang="uz-Latn-UZ" sz="2400" dirty="0"/>
              <a:t>• l * n , n * l — roʻyxatni n marta koʻchiradi;</a:t>
            </a:r>
            <a:br>
              <a:rPr lang="uz-Latn-UZ" sz="2400" dirty="0"/>
            </a:br>
            <a:r>
              <a:rPr lang="uz-Latn-UZ" sz="2400" dirty="0"/>
              <a:t>• len(l) — l dagi elementlar soni;</a:t>
            </a:r>
            <a:br>
              <a:rPr lang="uz-Latn-UZ" sz="2400" dirty="0"/>
            </a:br>
            <a:r>
              <a:rPr lang="uz-Latn-UZ" sz="2400" dirty="0"/>
              <a:t>• min(l) — eng kichik element;</a:t>
            </a:r>
            <a:br>
              <a:rPr lang="uz-Latn-UZ" sz="2400" dirty="0"/>
            </a:br>
            <a:r>
              <a:rPr lang="uz-Latn-UZ" sz="2400" dirty="0"/>
              <a:t>• max(l) — eng katta element;</a:t>
            </a:r>
            <a:br>
              <a:rPr lang="uz-Latn-UZ" sz="2400" dirty="0"/>
            </a:br>
            <a:r>
              <a:rPr lang="uz-Latn-UZ" sz="2400" dirty="0"/>
              <a:t>• sum(l) — roʻyxatdagi raqamlar yigʻindisi;</a:t>
            </a:r>
            <a:br>
              <a:rPr lang="uz-Latn-UZ" sz="2400" dirty="0"/>
            </a:br>
            <a:r>
              <a:rPr lang="uz-Latn-UZ" sz="2400" dirty="0"/>
              <a:t>• for i in list() — elementlarni chapdan o‘ngga aylantiradi. </a:t>
            </a:r>
            <a:br>
              <a:rPr lang="uz-Latn-UZ" sz="2400" dirty="0"/>
            </a:b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435176" y="259087"/>
            <a:ext cx="5463932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>
            <a:spAutoFit/>
          </a:bodyPr>
          <a:lstStyle/>
          <a:p>
            <a:r>
              <a:rPr lang="uz-Latn-UZ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Python ro‘yxati operatsiyalari</a:t>
            </a:r>
            <a:endParaRPr lang="ru-RU" sz="3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0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62635" y="1664332"/>
            <a:ext cx="6096000" cy="19389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1. 1 dan 50 gacha tub sonlarni topuvchi dastur qanday tuziladi?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r>
              <a:rPr lang="uz-Latn-UZ" sz="2400" dirty="0">
                <a:latin typeface="Times New Roman" pitchFamily="18" charset="0"/>
                <a:cs typeface="Times New Roman" pitchFamily="18" charset="0"/>
              </a:rPr>
              <a:t>2. While siklida break operatoridan foydalanish sababi nima? </a:t>
            </a:r>
            <a:br>
              <a:rPr lang="uz-Latn-UZ" sz="2400" dirty="0">
                <a:latin typeface="Times New Roman" pitchFamily="18" charset="0"/>
                <a:cs typeface="Times New Roman" pitchFamily="18" charset="0"/>
              </a:rPr>
            </a:b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7945" y="456310"/>
            <a:ext cx="3342583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uz-Latn-UZ" sz="32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Nazorat savollari:</a:t>
            </a:r>
            <a:endParaRPr lang="ru-RU" sz="32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F0C95412-D86A-4F67-91B7-BB4E3E08C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953" y="2012847"/>
            <a:ext cx="4620270" cy="1000265"/>
          </a:xfrm>
          <a:ln w="38100"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4C709-2BE9-439F-9878-BDD7C2D0FBDA}"/>
              </a:ext>
            </a:extLst>
          </p:cNvPr>
          <p:cNvSpPr txBox="1"/>
          <p:nvPr/>
        </p:nvSpPr>
        <p:spPr>
          <a:xfrm>
            <a:off x="1399196" y="969462"/>
            <a:ext cx="7745784" cy="5847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ru-RU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3FCB0-6A40-4470-BDD2-ABF2559DF788}"/>
              </a:ext>
            </a:extLst>
          </p:cNvPr>
          <p:cNvSpPr txBox="1"/>
          <p:nvPr/>
        </p:nvSpPr>
        <p:spPr>
          <a:xfrm>
            <a:off x="724390" y="3693446"/>
            <a:ext cx="8923945" cy="2739211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 = [3, 7, 4, 2]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tartiblangan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to‘plamini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saqlaydi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heterogenousElements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[3, True, ‘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saloh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2.0]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bool, string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B34234DF-5F69-4B7A-800D-868DDFA6F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943" y="3165033"/>
            <a:ext cx="5468113" cy="1316914"/>
          </a:xfrm>
          <a:ln>
            <a:solidFill>
              <a:schemeClr val="tx1"/>
            </a:solidFill>
            <a:prstDash val="sysDash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74DBB-D1FB-4B40-A6FD-1CEF84F77B17}"/>
              </a:ext>
            </a:extLst>
          </p:cNvPr>
          <p:cNvSpPr txBox="1"/>
          <p:nvPr/>
        </p:nvSpPr>
        <p:spPr>
          <a:xfrm>
            <a:off x="824294" y="1853248"/>
            <a:ext cx="7786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ta'kidlash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B683E6-FCA6-4E50-8BE9-775D22E838D2}"/>
              </a:ext>
            </a:extLst>
          </p:cNvPr>
          <p:cNvSpPr txBox="1"/>
          <p:nvPr/>
        </p:nvSpPr>
        <p:spPr>
          <a:xfrm>
            <a:off x="824293" y="4611432"/>
            <a:ext cx="6709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[3, 7, 4, 2]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0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elementiga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print</a:t>
            </a:r>
            <a:r>
              <a:rPr lang="en-US" sz="2400" dirty="0"/>
              <a:t>(z[0]) 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036DF-F861-4030-B723-20F1B4AF1BD8}"/>
              </a:ext>
            </a:extLst>
          </p:cNvPr>
          <p:cNvSpPr txBox="1"/>
          <p:nvPr/>
        </p:nvSpPr>
        <p:spPr>
          <a:xfrm>
            <a:off x="900494" y="56950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0 -&gt;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element </a:t>
            </a:r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10607-8A8F-4FAA-87B9-6FBFB10C7ECE}"/>
              </a:ext>
            </a:extLst>
          </p:cNvPr>
          <p:cNvSpPr txBox="1"/>
          <p:nvPr/>
        </p:nvSpPr>
        <p:spPr>
          <a:xfrm>
            <a:off x="3048000" y="643434"/>
            <a:ext cx="6096000" cy="5847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wrap="square">
            <a:spAutoFit/>
          </a:bodyPr>
          <a:lstStyle/>
          <a:p>
            <a:pPr algn="r"/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elementlariga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lang="ru-RU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28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1ACF6B-1804-4DE1-A796-DE6FEDE6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12" y="462243"/>
            <a:ext cx="9831388" cy="1486107"/>
          </a:xfrm>
          <a:ln>
            <a:solidFill>
              <a:schemeClr val="tx1"/>
            </a:solidFill>
            <a:prstDash val="dashDot"/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qo‘llab-quvvatlanadi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138B66-118C-43BE-8353-F0D4B41F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72" y="2304946"/>
            <a:ext cx="5449060" cy="1486107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45977-5072-47D0-A6BB-394277DF9642}"/>
              </a:ext>
            </a:extLst>
          </p:cNvPr>
          <p:cNvSpPr txBox="1"/>
          <p:nvPr/>
        </p:nvSpPr>
        <p:spPr>
          <a:xfrm>
            <a:off x="838200" y="4147649"/>
            <a:ext cx="8439150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-1 </a:t>
            </a:r>
            <a:r>
              <a:rPr lang="en-US" sz="2400" dirty="0" err="1"/>
              <a:t>indeksidagi</a:t>
            </a:r>
            <a:r>
              <a:rPr lang="en-US" sz="2400" dirty="0"/>
              <a:t> element (</a:t>
            </a:r>
            <a:r>
              <a:rPr lang="en-US" sz="2400" dirty="0" err="1"/>
              <a:t>ko‘k</a:t>
            </a:r>
            <a:r>
              <a:rPr lang="en-US" sz="2400" dirty="0"/>
              <a:t> rang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belgilangan</a:t>
            </a:r>
            <a:r>
              <a:rPr lang="en-US" sz="2400" dirty="0"/>
              <a:t>) </a:t>
            </a:r>
          </a:p>
          <a:p>
            <a:pPr algn="just"/>
            <a:r>
              <a:rPr lang="en-US" i="1" dirty="0"/>
              <a:t># </a:t>
            </a:r>
            <a:r>
              <a:rPr lang="en-US" i="1" dirty="0" err="1"/>
              <a:t>ro‘yxatning</a:t>
            </a:r>
            <a:r>
              <a:rPr lang="en-US" i="1" dirty="0"/>
              <a:t> </a:t>
            </a:r>
            <a:r>
              <a:rPr lang="en-US" i="1" dirty="0" err="1"/>
              <a:t>oxirgi</a:t>
            </a:r>
            <a:r>
              <a:rPr lang="en-US" i="1" dirty="0"/>
              <a:t> </a:t>
            </a:r>
            <a:r>
              <a:rPr lang="en-US" i="1" dirty="0" err="1"/>
              <a:t>elementini</a:t>
            </a:r>
            <a:r>
              <a:rPr lang="en-US" i="1" dirty="0"/>
              <a:t> chop </a:t>
            </a:r>
            <a:r>
              <a:rPr lang="en-US" i="1" dirty="0" err="1"/>
              <a:t>eting</a:t>
            </a:r>
            <a:r>
              <a:rPr lang="en-US" i="1" dirty="0"/>
              <a:t>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print</a:t>
            </a:r>
            <a:r>
              <a:rPr lang="en-US" sz="2400" dirty="0"/>
              <a:t>(z[-1]) </a:t>
            </a:r>
            <a:r>
              <a:rPr lang="en-US" dirty="0"/>
              <a:t>2 </a:t>
            </a:r>
            <a:r>
              <a:rPr lang="en-US" sz="2400" dirty="0" err="1"/>
              <a:t>Xuddi</a:t>
            </a:r>
            <a:r>
              <a:rPr lang="en-US" sz="2400" dirty="0"/>
              <a:t> </a:t>
            </a:r>
            <a:r>
              <a:rPr lang="en-US" sz="2400" dirty="0" err="1"/>
              <a:t>shu</a:t>
            </a:r>
            <a:r>
              <a:rPr lang="en-US" sz="2400" dirty="0"/>
              <a:t> </a:t>
            </a:r>
            <a:r>
              <a:rPr lang="en-US" sz="2400" dirty="0" err="1"/>
              <a:t>elementga</a:t>
            </a:r>
            <a:r>
              <a:rPr lang="en-US" sz="2400" dirty="0"/>
              <a:t> </a:t>
            </a:r>
            <a:r>
              <a:rPr lang="en-US" sz="2400" dirty="0" err="1"/>
              <a:t>ijobiy</a:t>
            </a:r>
            <a:r>
              <a:rPr lang="en-US" sz="2400" dirty="0"/>
              <a:t> </a:t>
            </a:r>
            <a:r>
              <a:rPr lang="en-US" sz="2400" dirty="0" err="1"/>
              <a:t>indekslar</a:t>
            </a:r>
            <a:r>
              <a:rPr lang="en-US" sz="2400" dirty="0"/>
              <a:t> </a:t>
            </a:r>
            <a:r>
              <a:rPr lang="en-US" sz="2400" dirty="0" err="1"/>
              <a:t>yordamida</a:t>
            </a:r>
            <a:r>
              <a:rPr lang="en-US" sz="2400" dirty="0"/>
              <a:t> ham </a:t>
            </a:r>
            <a:r>
              <a:rPr lang="en-US" sz="2400" dirty="0" err="1"/>
              <a:t>kirishingiz</a:t>
            </a:r>
            <a:r>
              <a:rPr lang="en-US" sz="2400" dirty="0"/>
              <a:t> </a:t>
            </a:r>
            <a:r>
              <a:rPr lang="en-US" sz="2400" dirty="0" err="1"/>
              <a:t>mumkin</a:t>
            </a:r>
            <a:r>
              <a:rPr lang="en-US" sz="2400" dirty="0"/>
              <a:t> (</a:t>
            </a:r>
            <a:r>
              <a:rPr lang="en-US" sz="2400" dirty="0" err="1"/>
              <a:t>quyida</a:t>
            </a:r>
            <a:r>
              <a:rPr lang="en-US" sz="2400" dirty="0"/>
              <a:t> </a:t>
            </a:r>
            <a:r>
              <a:rPr lang="en-US" sz="2400" dirty="0" err="1"/>
              <a:t>ko‘rsatilganidek</a:t>
            </a:r>
            <a:r>
              <a:rPr lang="en-US" sz="2400" dirty="0"/>
              <a:t>). </a:t>
            </a:r>
            <a:r>
              <a:rPr lang="en-US" sz="2400" dirty="0" err="1"/>
              <a:t>Ro‘yxatdagi</a:t>
            </a:r>
            <a:r>
              <a:rPr lang="en-US" sz="2400" dirty="0"/>
              <a:t> </a:t>
            </a:r>
            <a:r>
              <a:rPr lang="en-US" sz="2400" dirty="0" err="1"/>
              <a:t>oxirgi</a:t>
            </a:r>
            <a:r>
              <a:rPr lang="en-US" sz="2400" dirty="0"/>
              <a:t> </a:t>
            </a:r>
            <a:r>
              <a:rPr lang="en-US" sz="2400" dirty="0" err="1"/>
              <a:t>elementga</a:t>
            </a:r>
            <a:r>
              <a:rPr lang="en-US" sz="2400" dirty="0"/>
              <a:t> </a:t>
            </a:r>
            <a:r>
              <a:rPr lang="en-US" sz="2400" dirty="0" err="1"/>
              <a:t>kirishning</a:t>
            </a:r>
            <a:r>
              <a:rPr lang="en-US" sz="2400" dirty="0"/>
              <a:t> </a:t>
            </a:r>
            <a:r>
              <a:rPr lang="en-US" sz="2400" dirty="0" err="1"/>
              <a:t>muqobil</a:t>
            </a:r>
            <a:r>
              <a:rPr lang="en-US" sz="2400" dirty="0"/>
              <a:t> </a:t>
            </a:r>
            <a:r>
              <a:rPr lang="en-US" sz="2400" dirty="0" err="1"/>
              <a:t>usuli</a:t>
            </a:r>
            <a:r>
              <a:rPr lang="en-US" sz="2400" dirty="0"/>
              <a:t> z. </a:t>
            </a:r>
          </a:p>
          <a:p>
            <a:pPr algn="just"/>
            <a:r>
              <a:rPr lang="en-US" sz="2400" dirty="0"/>
              <a:t>print (z[3])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6392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3FE0DB-FC4A-4387-A135-449D04CC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3769321"/>
            <a:ext cx="4477375" cy="981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2E4034-F905-4AC3-9AC5-CF77A162F2B3}"/>
              </a:ext>
            </a:extLst>
          </p:cNvPr>
          <p:cNvSpPr txBox="1"/>
          <p:nvPr/>
        </p:nvSpPr>
        <p:spPr>
          <a:xfrm>
            <a:off x="2772089" y="787887"/>
            <a:ext cx="6096000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bo‘laklarga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ajratish</a:t>
            </a:r>
            <a:endParaRPr lang="ru-RU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45EE0-290F-47E6-86F8-AF22D974300B}"/>
              </a:ext>
            </a:extLst>
          </p:cNvPr>
          <p:cNvSpPr txBox="1"/>
          <p:nvPr/>
        </p:nvSpPr>
        <p:spPr>
          <a:xfrm>
            <a:off x="1323972" y="1717636"/>
            <a:ext cx="7067553" cy="156966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Dilimlagichlar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ro‘yxatingizdan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2ni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F4201-8E24-4D43-82D7-DC5D542AEAC1}"/>
              </a:ext>
            </a:extLst>
          </p:cNvPr>
          <p:cNvSpPr txBox="1"/>
          <p:nvPr/>
        </p:nvSpPr>
        <p:spPr>
          <a:xfrm>
            <a:off x="847724" y="5140364"/>
            <a:ext cx="6981825" cy="1508105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(: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olinmaydi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[3, 7, 4, 2]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0 dan 2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tadan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(z[0:2]) #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[3, 7]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2F7C7FB8-8EEC-4BC4-82F9-E248AD07B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109" y="3429000"/>
            <a:ext cx="5238770" cy="1103567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8871F4-A1FE-4735-8232-2F772BB5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120" y="802359"/>
            <a:ext cx="4843759" cy="1103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34404-628B-4FED-8555-B6771C2AEB4C}"/>
              </a:ext>
            </a:extLst>
          </p:cNvPr>
          <p:cNvSpPr txBox="1"/>
          <p:nvPr/>
        </p:nvSpPr>
        <p:spPr>
          <a:xfrm>
            <a:off x="800100" y="2112999"/>
            <a:ext cx="8001000" cy="7694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sv-S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Indeks 3dan tashqari hamma narsa</a:t>
            </a:r>
          </a:p>
          <a:p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sv-S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(z[:3]) [3, 7, 4]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31FEB-51DD-4028-A115-B86E70F23092}"/>
              </a:ext>
            </a:extLst>
          </p:cNvPr>
          <p:cNvSpPr txBox="1"/>
          <p:nvPr/>
        </p:nvSpPr>
        <p:spPr>
          <a:xfrm>
            <a:off x="626120" y="5124361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oxirigacha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1-indeksdan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boshlab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oxirigacha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(z[1:]) [7, 4, 2]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9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2847E2-CCA3-4393-86A7-100AE583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943" y="1678862"/>
            <a:ext cx="5468113" cy="82879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54898-3514-4080-8C2C-99004F3EAF83}"/>
              </a:ext>
            </a:extLst>
          </p:cNvPr>
          <p:cNvSpPr txBox="1"/>
          <p:nvPr/>
        </p:nvSpPr>
        <p:spPr>
          <a:xfrm>
            <a:off x="2457450" y="657248"/>
            <a:ext cx="6858000" cy="5847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Ro‘yxatdagi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</a:t>
            </a:r>
            <a:endParaRPr lang="ru-RU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DD77D-A16D-4CEC-90B6-E57A2217ABCB}"/>
              </a:ext>
            </a:extLst>
          </p:cNvPr>
          <p:cNvSpPr txBox="1"/>
          <p:nvPr/>
        </p:nvSpPr>
        <p:spPr>
          <a:xfrm>
            <a:off x="1190624" y="2944492"/>
            <a:ext cx="67532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yaratilgandan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yangilashingiz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AB45C-06D5-445F-BF59-276710614C40}"/>
              </a:ext>
            </a:extLst>
          </p:cNvPr>
          <p:cNvSpPr txBox="1"/>
          <p:nvPr/>
        </p:nvSpPr>
        <p:spPr>
          <a:xfrm>
            <a:off x="1285875" y="4692647"/>
            <a:ext cx="6096000" cy="15081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/>
              <a:t>z = [3, 7, 4, 2]</a:t>
            </a:r>
            <a:r>
              <a:rPr lang="en-US" dirty="0"/>
              <a:t> </a:t>
            </a:r>
            <a:r>
              <a:rPr lang="en-US" sz="2000" i="1" dirty="0"/>
              <a:t># </a:t>
            </a:r>
            <a:r>
              <a:rPr lang="en-US" sz="2000" i="1" dirty="0" err="1"/>
              <a:t>Roʻyxat</a:t>
            </a:r>
            <a:r>
              <a:rPr lang="en-US" sz="2000" i="1" dirty="0"/>
              <a:t> </a:t>
            </a:r>
            <a:r>
              <a:rPr lang="en-US" sz="2000" i="1" dirty="0" err="1"/>
              <a:t>yaratish</a:t>
            </a:r>
            <a:r>
              <a:rPr lang="en-US" sz="2000" i="1" dirty="0"/>
              <a:t> # </a:t>
            </a:r>
          </a:p>
          <a:p>
            <a:r>
              <a:rPr lang="en-US" sz="2000" i="1" dirty="0"/>
              <a:t>1-indeksdagi </a:t>
            </a:r>
            <a:r>
              <a:rPr lang="en-US" sz="2000" i="1" dirty="0" err="1"/>
              <a:t>elementni</a:t>
            </a:r>
            <a:r>
              <a:rPr lang="en-US" sz="2000" i="1" dirty="0"/>
              <a:t> "</a:t>
            </a:r>
            <a:r>
              <a:rPr lang="en-US" sz="2000" i="1" dirty="0" err="1"/>
              <a:t>baliq</a:t>
            </a:r>
            <a:r>
              <a:rPr lang="en-US" sz="2000" i="1" dirty="0"/>
              <a:t>" </a:t>
            </a:r>
            <a:r>
              <a:rPr lang="en-US" sz="2000" i="1" dirty="0" err="1"/>
              <a:t>qatoriga</a:t>
            </a:r>
            <a:r>
              <a:rPr lang="en-US" sz="2000" i="1" dirty="0"/>
              <a:t> </a:t>
            </a:r>
            <a:r>
              <a:rPr lang="en-US" sz="2000" i="1" dirty="0" err="1"/>
              <a:t>o‘zgartiring</a:t>
            </a:r>
            <a:r>
              <a:rPr lang="en-US" dirty="0"/>
              <a:t> </a:t>
            </a:r>
            <a:r>
              <a:rPr lang="en-US" sz="2400" dirty="0"/>
              <a:t>z[1] = '</a:t>
            </a:r>
            <a:r>
              <a:rPr lang="en-US" sz="2400" dirty="0" err="1"/>
              <a:t>baliq</a:t>
            </a:r>
            <a:r>
              <a:rPr lang="en-US" sz="2400" dirty="0"/>
              <a:t>’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print</a:t>
            </a:r>
            <a:r>
              <a:rPr lang="en-US" sz="2400" dirty="0"/>
              <a:t>(z) [3, '</a:t>
            </a:r>
            <a:r>
              <a:rPr lang="en-US" sz="2400" dirty="0" err="1"/>
              <a:t>baliq</a:t>
            </a:r>
            <a:r>
              <a:rPr lang="en-US" sz="2400" dirty="0"/>
              <a:t>', 4, 2]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89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52AF0-F046-4892-A264-FBEBBD6D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21" y="245653"/>
            <a:ext cx="8593779" cy="1400530"/>
          </a:xfrm>
          <a:solidFill>
            <a:schemeClr val="bg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pPr algn="ctr"/>
            <a:r>
              <a:rPr lang="sv-SE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Ro‘yxatlar bilan ishlovchi metodlar</a:t>
            </a:r>
            <a:endParaRPr lang="ru-RU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5B1DF-F271-4C2A-A157-36CB911D88C8}"/>
              </a:ext>
            </a:extLst>
          </p:cNvPr>
          <p:cNvSpPr txBox="1"/>
          <p:nvPr/>
        </p:nvSpPr>
        <p:spPr>
          <a:xfrm>
            <a:off x="793632" y="1964236"/>
            <a:ext cx="9191625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>
            <a:spAutoFit/>
          </a:bodyPr>
          <a:lstStyle/>
          <a:p>
            <a:r>
              <a:rPr lang="en-US" sz="2400" dirty="0"/>
              <a:t>Python </a:t>
            </a:r>
            <a:r>
              <a:rPr lang="en-US" sz="2400" dirty="0" err="1"/>
              <a:t>ro‘yxatlarida</a:t>
            </a:r>
            <a:r>
              <a:rPr lang="en-US" sz="2400" dirty="0"/>
              <a:t> </a:t>
            </a:r>
            <a:r>
              <a:rPr lang="en-US" sz="2400" dirty="0" err="1"/>
              <a:t>dasturlashda</a:t>
            </a:r>
            <a:r>
              <a:rPr lang="en-US" sz="2400" dirty="0"/>
              <a:t> </a:t>
            </a:r>
            <a:r>
              <a:rPr lang="en-US" sz="2400" dirty="0" err="1"/>
              <a:t>yordam</a:t>
            </a:r>
            <a:r>
              <a:rPr lang="en-US" sz="2400" dirty="0"/>
              <a:t> </a:t>
            </a:r>
            <a:r>
              <a:rPr lang="en-US" sz="2400" dirty="0" err="1"/>
              <a:t>beradigan</a:t>
            </a:r>
            <a:r>
              <a:rPr lang="en-US" sz="2400" dirty="0"/>
              <a:t>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usullar</a:t>
            </a:r>
            <a:r>
              <a:rPr lang="en-US" sz="2400" dirty="0"/>
              <a:t> </a:t>
            </a:r>
            <a:r>
              <a:rPr lang="en-US" sz="2400" dirty="0" err="1"/>
              <a:t>mavjud</a:t>
            </a:r>
            <a:r>
              <a:rPr lang="en-US" sz="2400" dirty="0"/>
              <a:t>. </a:t>
            </a:r>
            <a:r>
              <a:rPr lang="en-US" sz="2400" dirty="0" err="1"/>
              <a:t>Ushbu</a:t>
            </a:r>
            <a:r>
              <a:rPr lang="en-US" sz="2400" dirty="0"/>
              <a:t> </a:t>
            </a:r>
            <a:r>
              <a:rPr lang="en-US" sz="2400" dirty="0" err="1"/>
              <a:t>bo‘lim</a:t>
            </a:r>
            <a:r>
              <a:rPr lang="en-US" sz="2400" dirty="0"/>
              <a:t> </a:t>
            </a:r>
            <a:r>
              <a:rPr lang="en-US" sz="2400" dirty="0" err="1"/>
              <a:t>barcha</a:t>
            </a:r>
            <a:r>
              <a:rPr lang="en-US" sz="2400" dirty="0"/>
              <a:t> </a:t>
            </a:r>
            <a:r>
              <a:rPr lang="en-US" sz="2400" dirty="0" err="1"/>
              <a:t>ro‘yxat</a:t>
            </a:r>
            <a:r>
              <a:rPr lang="en-US" sz="2400" dirty="0"/>
              <a:t> </a:t>
            </a:r>
            <a:r>
              <a:rPr lang="en-US" sz="2400" dirty="0" err="1"/>
              <a:t>usullarini</a:t>
            </a:r>
            <a:r>
              <a:rPr lang="en-US" sz="2400" dirty="0"/>
              <a:t> </a:t>
            </a:r>
            <a:r>
              <a:rPr lang="en-US" sz="2400" dirty="0" err="1"/>
              <a:t>qamrab</a:t>
            </a:r>
            <a:r>
              <a:rPr lang="en-US" sz="2400" dirty="0"/>
              <a:t> </a:t>
            </a:r>
            <a:r>
              <a:rPr lang="en-US" sz="2400" dirty="0" err="1"/>
              <a:t>oladi</a:t>
            </a:r>
            <a:r>
              <a:rPr lang="en-US" sz="2400" dirty="0"/>
              <a:t>.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metodi</a:t>
            </a:r>
            <a:r>
              <a:rPr lang="en-US" sz="2400" dirty="0"/>
              <a:t>: </a:t>
            </a:r>
          </a:p>
          <a:p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metodi</a:t>
            </a:r>
            <a:r>
              <a:rPr lang="en-US" sz="2400" dirty="0"/>
              <a:t> </a:t>
            </a:r>
            <a:r>
              <a:rPr lang="en-US" sz="2400" dirty="0" err="1"/>
              <a:t>birinchi</a:t>
            </a:r>
            <a:r>
              <a:rPr lang="en-US" sz="2400" dirty="0"/>
              <a:t> </a:t>
            </a:r>
            <a:r>
              <a:rPr lang="en-US" sz="2400" dirty="0" err="1"/>
              <a:t>indeksning</a:t>
            </a:r>
            <a:r>
              <a:rPr lang="en-US" sz="2400" dirty="0"/>
              <a:t> </a:t>
            </a:r>
            <a:r>
              <a:rPr lang="en-US" sz="2400" dirty="0" err="1"/>
              <a:t>o‘rnini</a:t>
            </a:r>
            <a:r>
              <a:rPr lang="en-US" sz="2400" dirty="0"/>
              <a:t> x </a:t>
            </a:r>
            <a:r>
              <a:rPr lang="en-US" sz="2400" dirty="0" err="1"/>
              <a:t>qiymati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qaytaradi</a:t>
            </a:r>
            <a:r>
              <a:rPr lang="en-US" sz="2400" dirty="0"/>
              <a:t>. </a:t>
            </a:r>
            <a:r>
              <a:rPr lang="en-US" sz="2400" dirty="0" err="1"/>
              <a:t>Quyidagi</a:t>
            </a:r>
            <a:r>
              <a:rPr lang="en-US" sz="2400" dirty="0"/>
              <a:t> </a:t>
            </a:r>
            <a:r>
              <a:rPr lang="en-US" sz="2400" dirty="0" err="1"/>
              <a:t>kodda</a:t>
            </a:r>
            <a:r>
              <a:rPr lang="en-US" sz="2400" dirty="0"/>
              <a:t> u 0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qaytaradi</a:t>
            </a:r>
            <a:r>
              <a:rPr lang="en-US" sz="2400" dirty="0"/>
              <a:t>. </a:t>
            </a:r>
            <a:r>
              <a:rPr lang="en-US" sz="2000" i="1" dirty="0"/>
              <a:t># </a:t>
            </a:r>
            <a:r>
              <a:rPr lang="en-US" sz="2000" i="1" dirty="0" err="1"/>
              <a:t>Roʻyxat</a:t>
            </a:r>
            <a:r>
              <a:rPr lang="en-US" sz="2000" i="1" dirty="0"/>
              <a:t> </a:t>
            </a:r>
            <a:r>
              <a:rPr lang="en-US" sz="2000" i="1" dirty="0" err="1"/>
              <a:t>yarating</a:t>
            </a:r>
            <a:r>
              <a:rPr lang="en-US" sz="2400" dirty="0"/>
              <a:t> z = [4, 1, 5, 4, 10, 4]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print</a:t>
            </a:r>
            <a:r>
              <a:rPr lang="en-US" sz="2400" dirty="0"/>
              <a:t>(</a:t>
            </a:r>
            <a:r>
              <a:rPr lang="en-US" sz="2400" dirty="0" err="1"/>
              <a:t>z.index</a:t>
            </a:r>
            <a:r>
              <a:rPr lang="en-US" sz="2400" dirty="0"/>
              <a:t>(4))</a:t>
            </a: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801526-8B1E-4268-BC2E-79EDE783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28" y="5083294"/>
            <a:ext cx="5811061" cy="111458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83452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1622</Words>
  <Application>Microsoft Office PowerPoint</Application>
  <PresentationFormat>Широкоэкранный</PresentationFormat>
  <Paragraphs>63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Ион</vt:lpstr>
      <vt:lpstr>Презентация PowerPoint</vt:lpstr>
      <vt:lpstr>Reja: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Ro‘yxatlar bilan ishlovchi metodlar</vt:lpstr>
      <vt:lpstr>Презентация PowerPoint</vt:lpstr>
      <vt:lpstr>Sort usuli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Sapayev Shavkat</cp:lastModifiedBy>
  <cp:revision>9</cp:revision>
  <dcterms:created xsi:type="dcterms:W3CDTF">2023-12-16T07:04:40Z</dcterms:created>
  <dcterms:modified xsi:type="dcterms:W3CDTF">2025-01-31T10:43:32Z</dcterms:modified>
</cp:coreProperties>
</file>