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FFF66"/>
    <a:srgbClr val="FFFF99"/>
    <a:srgbClr val="FFFF00"/>
    <a:srgbClr val="FFFFCC"/>
    <a:srgbClr val="613951"/>
    <a:srgbClr val="FF999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3112" autoAdjust="0"/>
  </p:normalViewPr>
  <p:slideViewPr>
    <p:cSldViewPr>
      <p:cViewPr varScale="1">
        <p:scale>
          <a:sx n="93" d="100"/>
          <a:sy n="93" d="100"/>
        </p:scale>
        <p:origin x="20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1048777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C7F39-CEF3-4BE1-8F06-934060FC5E0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1048778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1048779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780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1048781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1DF1E-6B31-4609-B609-7B2A37DF3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47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5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48616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8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48699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4870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7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48708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11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48712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16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48717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4872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0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48731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1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48622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6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48627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0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48651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5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48656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0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48661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6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48667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1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48672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4869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18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431C2EE-765C-49B3-9E44-22A8C1AD4A6F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46DF24E-CC2C-4735-A195-18F93934408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Заголовок 1"/>
          <p:cNvSpPr>
            <a:spLocks noGrp="1"/>
          </p:cNvSpPr>
          <p:nvPr>
            <p:ph type="title"/>
          </p:nvPr>
        </p:nvSpPr>
        <p:spPr>
          <a:xfrm>
            <a:off x="6012159" y="5877272"/>
            <a:ext cx="2720273" cy="710952"/>
          </a:xfrm>
        </p:spPr>
        <p:txBody>
          <a:bodyPr>
            <a:normAutofit/>
          </a:bodyPr>
          <a:lstStyle/>
          <a:p>
            <a:r>
              <a:rPr lang="en-US" sz="1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Tayyorladi</a:t>
            </a: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Qahramonov.S.Q</a:t>
            </a:r>
            <a:endParaRPr lang="ru-RU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pic>
        <p:nvPicPr>
          <p:cNvPr id="2097152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628800"/>
            <a:ext cx="4699779" cy="1392134"/>
          </a:xfrm>
          <a:prstGeom prst="rect">
            <a:avLst/>
          </a:prstGeom>
        </p:spPr>
      </p:pic>
      <p:sp>
        <p:nvSpPr>
          <p:cNvPr id="1048586" name="Заголовок 1"/>
          <p:cNvSpPr txBox="1"/>
          <p:nvPr/>
        </p:nvSpPr>
        <p:spPr>
          <a:xfrm>
            <a:off x="655233" y="343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DASTURLASH TILI</a:t>
            </a:r>
            <a:endParaRPr lang="ru-RU" sz="6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Pythonning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qo’llanilishi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8630" name="Прямоугольник 4"/>
          <p:cNvSpPr/>
          <p:nvPr/>
        </p:nvSpPr>
        <p:spPr>
          <a:xfrm>
            <a:off x="467544" y="1700808"/>
            <a:ext cx="8208912" cy="80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O’zgaruvchan</a:t>
            </a:r>
            <a:r>
              <a:rPr lang="ru-RU" sz="22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ma'lum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ma'lumotlar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saqlanadigan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xotira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maydoniga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havoladir</a:t>
            </a:r>
            <a:r>
              <a:rPr lang="ru-RU" altLang="ru-RU" sz="700" dirty="0"/>
              <a:t> </a:t>
            </a:r>
            <a:endParaRPr lang="ru-RU" altLang="ru-RU" sz="2000" dirty="0">
              <a:latin typeface="Arial" panose="020B0604020202020204" pitchFamily="34" charset="0"/>
            </a:endParaRPr>
          </a:p>
        </p:txBody>
      </p:sp>
      <p:pic>
        <p:nvPicPr>
          <p:cNvPr id="2097156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527800"/>
            <a:ext cx="6624736" cy="4128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4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Pythonda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o’zgaruvchilar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nomlari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8632" name="Прямоугольник 4"/>
          <p:cNvSpPr/>
          <p:nvPr/>
        </p:nvSpPr>
        <p:spPr>
          <a:xfrm>
            <a:off x="467544" y="1628800"/>
            <a:ext cx="8208912" cy="471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O'zgaruvchi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nomi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faqat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raqamlar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,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harflar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va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pastki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chiziqdan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iborat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bo'lishi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mumkin</a:t>
            </a:r>
            <a:r>
              <a:rPr lang="en-US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;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Oʻzgaruvchi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nomi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raqamlar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bilan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boshlanmaydi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Ism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mohiyatni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tasvirlashi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kerak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,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ya'ni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.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ular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murojaat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qilgan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ma'lumotlarning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maqsadi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haqida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gapiradigan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nomlarni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berishingiz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kerak</a:t>
            </a:r>
            <a:r>
              <a:rPr lang="en-US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;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O'zgaruvchi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nomi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til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buyruqlariga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mos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kelmasligi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kerak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(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zahiralangan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kalit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so'zlar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)</a:t>
            </a:r>
            <a:r>
              <a:rPr lang="en-US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;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endParaRPr lang="en-US" altLang="ru-RU" sz="2400" dirty="0">
              <a:solidFill>
                <a:srgbClr val="202124"/>
              </a:solidFill>
              <a:latin typeface="inherit"/>
              <a:cs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O'zgaruvchilar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nomlari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kichik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harf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bilan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boshlanadi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Ismlar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15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belgidan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oshmasligi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kerak</a:t>
            </a:r>
            <a:r>
              <a:rPr lang="en-US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Tarjimon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rejimida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o'zgaruvchiga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tegishli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qiymatni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bilish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uchun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uni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chaqirish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kifoya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(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nomni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yozing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va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Enter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tugmasini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bosing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).</a:t>
            </a:r>
            <a:endParaRPr lang="ru-RU" altLang="ru-RU" sz="24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4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O’zgaruvchilar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bilan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ishlashga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misol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8634" name="Прямоугольник 4"/>
          <p:cNvSpPr/>
          <p:nvPr/>
        </p:nvSpPr>
        <p:spPr>
          <a:xfrm>
            <a:off x="971600" y="2048649"/>
            <a:ext cx="7344816" cy="3025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&gt;&gt;&gt; apples = 100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&gt;&gt;&gt;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eat_day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5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&gt;&gt;&gt; day = 7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&gt;&gt;&gt; apples = apples -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eat_day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 day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&gt;&gt;&gt;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apples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ru-RU" sz="2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65</a:t>
            </a:r>
          </a:p>
          <a:p>
            <a:pPr lvl="0"/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&gt;&gt;&gt;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4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Mantiqiy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ifodalar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mantiqiy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ma’lumotlar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turi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4" name="Группа 16"/>
          <p:cNvGrpSpPr/>
          <p:nvPr/>
        </p:nvGrpSpPr>
        <p:grpSpPr>
          <a:xfrm>
            <a:off x="611560" y="2362930"/>
            <a:ext cx="7848872" cy="922054"/>
            <a:chOff x="611560" y="2060848"/>
            <a:chExt cx="7848872" cy="92205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048636" name="Скругленный прямоугольник 2"/>
            <p:cNvSpPr/>
            <p:nvPr/>
          </p:nvSpPr>
          <p:spPr>
            <a:xfrm>
              <a:off x="611560" y="2068502"/>
              <a:ext cx="3528392" cy="914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48637" name="Прямоугольник 4"/>
            <p:cNvSpPr/>
            <p:nvPr/>
          </p:nvSpPr>
          <p:spPr>
            <a:xfrm>
              <a:off x="611560" y="2114455"/>
              <a:ext cx="3384376" cy="80264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ru-RU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“</a:t>
              </a:r>
              <a:r>
                <a:rPr lang="en-US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 </a:t>
              </a:r>
              <a:r>
                <a:rPr lang="en-US" sz="24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va</a:t>
              </a:r>
              <a:r>
                <a:rPr lang="en-US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5 </a:t>
              </a:r>
              <a:r>
                <a:rPr lang="en-US" sz="24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ning</a:t>
              </a:r>
              <a:r>
                <a:rPr lang="en-US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24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yig’indisi</a:t>
              </a:r>
              <a:r>
                <a:rPr lang="en-US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7 </a:t>
              </a:r>
              <a:r>
                <a:rPr lang="en-US" sz="24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dan</a:t>
              </a:r>
              <a:r>
                <a:rPr lang="en-US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KATTA</a:t>
              </a:r>
              <a:r>
                <a:rPr lang="ru-RU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"</a:t>
              </a:r>
            </a:p>
          </p:txBody>
        </p:sp>
        <p:sp>
          <p:nvSpPr>
            <p:cNvPr id="1048638" name="Стрелка вправо 9"/>
            <p:cNvSpPr/>
            <p:nvPr/>
          </p:nvSpPr>
          <p:spPr>
            <a:xfrm>
              <a:off x="4139952" y="2276872"/>
              <a:ext cx="900100" cy="484632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48639" name="Скругленный прямоугольник 11"/>
            <p:cNvSpPr/>
            <p:nvPr/>
          </p:nvSpPr>
          <p:spPr>
            <a:xfrm>
              <a:off x="5040052" y="2060848"/>
              <a:ext cx="3420380" cy="914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48640" name="Прямоугольник 10"/>
            <p:cNvSpPr/>
            <p:nvPr/>
          </p:nvSpPr>
          <p:spPr>
            <a:xfrm>
              <a:off x="5076056" y="2276872"/>
              <a:ext cx="2291080" cy="4470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400" b="1" dirty="0" err="1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Rost</a:t>
              </a:r>
              <a:r>
                <a:rPr lang="ru-RU" sz="2400" b="1" dirty="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–</a:t>
              </a:r>
              <a:r>
                <a:rPr lang="ru-RU" sz="2400" b="1" dirty="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True (1)</a:t>
              </a:r>
              <a:endParaRPr lang="ru-RU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5" name="Группа 17"/>
          <p:cNvGrpSpPr/>
          <p:nvPr/>
        </p:nvGrpSpPr>
        <p:grpSpPr>
          <a:xfrm>
            <a:off x="611560" y="3803090"/>
            <a:ext cx="7848872" cy="922054"/>
            <a:chOff x="611560" y="2060848"/>
            <a:chExt cx="7848872" cy="92205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048641" name="Скругленный прямоугольник 18"/>
            <p:cNvSpPr/>
            <p:nvPr/>
          </p:nvSpPr>
          <p:spPr>
            <a:xfrm>
              <a:off x="611560" y="2068502"/>
              <a:ext cx="3528392" cy="914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8642" name="Прямоугольник 19"/>
            <p:cNvSpPr/>
            <p:nvPr/>
          </p:nvSpPr>
          <p:spPr>
            <a:xfrm>
              <a:off x="611560" y="2114455"/>
              <a:ext cx="3528392" cy="80264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ru-RU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“</a:t>
              </a:r>
              <a:r>
                <a:rPr lang="en-US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 </a:t>
              </a:r>
              <a:r>
                <a:rPr lang="en-US" sz="24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va</a:t>
              </a:r>
              <a:r>
                <a:rPr lang="en-US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5 </a:t>
              </a:r>
              <a:r>
                <a:rPr lang="en-US" sz="24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ning</a:t>
              </a:r>
              <a:r>
                <a:rPr lang="en-US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24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yig’indisi</a:t>
              </a:r>
              <a:r>
                <a:rPr lang="en-US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7 </a:t>
              </a:r>
              <a:r>
                <a:rPr lang="en-US" sz="24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dan</a:t>
              </a:r>
              <a:r>
                <a:rPr lang="en-US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KICHIK </a:t>
              </a:r>
              <a:r>
                <a:rPr lang="ru-RU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"</a:t>
              </a:r>
            </a:p>
          </p:txBody>
        </p:sp>
        <p:sp>
          <p:nvSpPr>
            <p:cNvPr id="1048643" name="Стрелка вправо 20"/>
            <p:cNvSpPr/>
            <p:nvPr/>
          </p:nvSpPr>
          <p:spPr>
            <a:xfrm>
              <a:off x="4139952" y="2276872"/>
              <a:ext cx="900100" cy="48463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8644" name="Скругленный прямоугольник 21"/>
            <p:cNvSpPr/>
            <p:nvPr/>
          </p:nvSpPr>
          <p:spPr>
            <a:xfrm>
              <a:off x="5040052" y="2060848"/>
              <a:ext cx="3420380" cy="914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48645" name="Прямоугольник 22"/>
            <p:cNvSpPr/>
            <p:nvPr/>
          </p:nvSpPr>
          <p:spPr>
            <a:xfrm>
              <a:off x="5076056" y="2276872"/>
              <a:ext cx="2684781" cy="44704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2400" b="1" dirty="0" err="1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Yolg’on</a:t>
              </a:r>
              <a:r>
                <a:rPr lang="ru-RU" sz="24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24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–</a:t>
              </a:r>
              <a:r>
                <a:rPr lang="ru-RU" sz="24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24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False(</a:t>
              </a:r>
              <a:r>
                <a:rPr lang="ru-RU" sz="24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</a:t>
              </a:r>
              <a:r>
                <a:rPr lang="en-US" sz="24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)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48646" name="Прямоугольник 23"/>
          <p:cNvSpPr/>
          <p:nvPr/>
        </p:nvSpPr>
        <p:spPr>
          <a:xfrm>
            <a:off x="1160284" y="1609636"/>
            <a:ext cx="1262380" cy="510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IFODA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</a:p>
        </p:txBody>
      </p:sp>
      <p:sp>
        <p:nvSpPr>
          <p:cNvPr id="1048647" name="Прямоугольник 25"/>
          <p:cNvSpPr/>
          <p:nvPr/>
        </p:nvSpPr>
        <p:spPr>
          <a:xfrm>
            <a:off x="5711851" y="1609636"/>
            <a:ext cx="1490981" cy="510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Ma’nosi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</a:p>
        </p:txBody>
      </p:sp>
      <p:sp>
        <p:nvSpPr>
          <p:cNvPr id="1048648" name="Прямоугольник 26"/>
          <p:cNvSpPr/>
          <p:nvPr/>
        </p:nvSpPr>
        <p:spPr>
          <a:xfrm>
            <a:off x="395536" y="5273332"/>
            <a:ext cx="8352928" cy="1475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Agar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ifodani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baholash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natijasi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faqat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to'g'ri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yoki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noto'g'ri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bo'lishi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mumkin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bo'lsa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,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unda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bunday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ifoda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b="1" dirty="0" err="1">
                <a:solidFill>
                  <a:srgbClr val="FF0000"/>
                </a:solidFill>
                <a:latin typeface="inherit"/>
              </a:rPr>
              <a:t>mantiqiy</a:t>
            </a:r>
            <a:r>
              <a:rPr lang="ru-RU" altLang="ru-RU" sz="2400" b="1" dirty="0">
                <a:solidFill>
                  <a:srgbClr val="FF0000"/>
                </a:solidFill>
                <a:latin typeface="inherit"/>
              </a:rPr>
              <a:t> </a:t>
            </a:r>
            <a:r>
              <a:rPr lang="ru-RU" altLang="ru-RU" sz="2400" b="1" dirty="0" err="1">
                <a:solidFill>
                  <a:srgbClr val="FF0000"/>
                </a:solidFill>
                <a:latin typeface="inherit"/>
              </a:rPr>
              <a:t>ifoda</a:t>
            </a:r>
            <a:r>
              <a:rPr lang="ru-RU" altLang="ru-RU" sz="2400" b="1" dirty="0">
                <a:solidFill>
                  <a:srgbClr val="FF0000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deyiladi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.</a:t>
            </a:r>
            <a:r>
              <a:rPr lang="ru-RU" altLang="ru-RU" sz="700" dirty="0"/>
              <a:t> </a:t>
            </a:r>
            <a:endParaRPr lang="ru-RU" altLang="ru-RU" sz="2000" dirty="0">
              <a:latin typeface="Arial" panose="020B0604020202020204" pitchFamily="34" charset="0"/>
            </a:endParaRPr>
          </a:p>
          <a:p>
            <a:endParaRPr lang="ru-RU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4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04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04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6" grpId="0"/>
      <p:bldP spid="1048647" grpId="0"/>
      <p:bldP spid="10486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Mantiqiy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ifodalar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mantiqiy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ma’lumotlar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turi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8653" name="Прямоугольник 24"/>
          <p:cNvSpPr/>
          <p:nvPr/>
        </p:nvSpPr>
        <p:spPr>
          <a:xfrm>
            <a:off x="395536" y="1538064"/>
            <a:ext cx="8280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Verdana" pitchFamily="34" charset="0"/>
              </a:rPr>
              <a:t>Taqqoslash</a:t>
            </a:r>
            <a:r>
              <a:rPr lang="en-US" sz="2200" b="1" dirty="0">
                <a:latin typeface="Verdana" pitchFamily="34" charset="0"/>
              </a:rPr>
              <a:t> </a:t>
            </a:r>
            <a:r>
              <a:rPr lang="en-US" sz="2200" b="1" dirty="0" err="1">
                <a:latin typeface="Verdana" pitchFamily="34" charset="0"/>
              </a:rPr>
              <a:t>operatorlari</a:t>
            </a:r>
            <a:endParaRPr lang="ru-RU" sz="2200" dirty="0">
              <a:latin typeface="Verdana" pitchFamily="34" charset="0"/>
            </a:endParaRPr>
          </a:p>
        </p:txBody>
      </p:sp>
      <p:graphicFrame>
        <p:nvGraphicFramePr>
          <p:cNvPr id="4194307" name="Таблица 27"/>
          <p:cNvGraphicFramePr>
            <a:graphicFrameLocks noGrp="1"/>
          </p:cNvGraphicFramePr>
          <p:nvPr/>
        </p:nvGraphicFramePr>
        <p:xfrm>
          <a:off x="971600" y="2346920"/>
          <a:ext cx="7344816" cy="3657600"/>
        </p:xfrm>
        <a:graphic>
          <a:graphicData uri="http://schemas.openxmlformats.org/drawingml/2006/table">
            <a:tbl>
              <a:tblPr/>
              <a:tblGrid>
                <a:gridCol w="2135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Verdana" pitchFamily="34" charset="0"/>
                          <a:ea typeface="Times New Roman"/>
                        </a:rPr>
                        <a:t>Operator</a:t>
                      </a:r>
                      <a:r>
                        <a:rPr lang="ru-RU" sz="2000" b="1" dirty="0">
                          <a:latin typeface="Verdana" pitchFamily="34" charset="0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Verdana" pitchFamily="34" charset="0"/>
                          <a:ea typeface="Times New Roman"/>
                        </a:rPr>
                        <a:t>Ma’nosi</a:t>
                      </a:r>
                      <a:endParaRPr lang="ru-RU" sz="2000" b="1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Verdana" pitchFamily="34" charset="0"/>
                          <a:ea typeface="Times New Roman"/>
                        </a:rPr>
                        <a:t>Ifoda</a:t>
                      </a:r>
                      <a:endParaRPr lang="ru-RU" sz="2000" b="1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Verdana" pitchFamily="34" charset="0"/>
                          <a:ea typeface="Times New Roman"/>
                        </a:rPr>
                        <a:t>==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Verdana" pitchFamily="34" charset="0"/>
                          <a:ea typeface="Times New Roman"/>
                        </a:rPr>
                        <a:t>Teng</a:t>
                      </a:r>
                      <a:r>
                        <a:rPr lang="en-US" sz="2000" dirty="0">
                          <a:latin typeface="Verdana" pitchFamily="34" charset="0"/>
                          <a:ea typeface="Times New Roman"/>
                        </a:rPr>
                        <a:t> 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А==В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Verdana" pitchFamily="34" charset="0"/>
                          <a:ea typeface="Times New Roman"/>
                        </a:rPr>
                        <a:t>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Verdana" pitchFamily="34" charset="0"/>
                          <a:ea typeface="Times New Roman"/>
                        </a:rPr>
                        <a:t>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Verdana" pitchFamily="34" charset="0"/>
                          <a:ea typeface="Times New Roman"/>
                        </a:rPr>
                        <a:t>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Verdana" pitchFamily="34" charset="0"/>
                          <a:ea typeface="Times New Roman"/>
                        </a:rPr>
                        <a:t>!=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Verdana" pitchFamily="34" charset="0"/>
                          <a:ea typeface="Times New Roman"/>
                        </a:rPr>
                        <a:t>Teng</a:t>
                      </a:r>
                      <a:r>
                        <a:rPr lang="en-US" sz="2000" dirty="0">
                          <a:latin typeface="Verdana" pitchFamily="34" charset="0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Verdana" pitchFamily="34" charset="0"/>
                          <a:ea typeface="Times New Roman"/>
                        </a:rPr>
                        <a:t>emas</a:t>
                      </a:r>
                      <a:endParaRPr lang="ru-RU" sz="2000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А!=</a:t>
                      </a:r>
                      <a:r>
                        <a:rPr lang="en-US" sz="2000" dirty="0">
                          <a:latin typeface="Verdana" pitchFamily="34" charset="0"/>
                          <a:ea typeface="Times New Roman"/>
                        </a:rPr>
                        <a:t>B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ru-RU" sz="2000" b="1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Verdana" pitchFamily="34" charset="0"/>
                          <a:ea typeface="Times New Roman"/>
                        </a:rPr>
                        <a:t>&gt;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Verdana" pitchFamily="34" charset="0"/>
                          <a:ea typeface="Times New Roman"/>
                        </a:rPr>
                        <a:t>Katta</a:t>
                      </a:r>
                      <a:r>
                        <a:rPr lang="en-US" sz="2000" dirty="0">
                          <a:latin typeface="Verdana" pitchFamily="34" charset="0"/>
                          <a:ea typeface="Times New Roman"/>
                        </a:rPr>
                        <a:t> </a:t>
                      </a:r>
                      <a:endParaRPr lang="ru-RU" sz="2000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Verdana" pitchFamily="34" charset="0"/>
                          <a:ea typeface="Times New Roman"/>
                        </a:rPr>
                        <a:t>A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&gt;</a:t>
                      </a:r>
                      <a:r>
                        <a:rPr lang="en-US" sz="2000" dirty="0">
                          <a:latin typeface="Verdana" pitchFamily="34" charset="0"/>
                          <a:ea typeface="Times New Roman"/>
                        </a:rPr>
                        <a:t>B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ru-RU" sz="2000" b="1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Verdana" pitchFamily="34" charset="0"/>
                          <a:ea typeface="Times New Roman"/>
                        </a:rPr>
                        <a:t>&lt;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Verdana" pitchFamily="34" charset="0"/>
                          <a:ea typeface="Times New Roman"/>
                        </a:rPr>
                        <a:t>Kichik</a:t>
                      </a:r>
                      <a:r>
                        <a:rPr lang="en-US" sz="2000" baseline="0" dirty="0">
                          <a:latin typeface="Verdana" pitchFamily="34" charset="0"/>
                          <a:ea typeface="Times New Roman"/>
                        </a:rPr>
                        <a:t> </a:t>
                      </a:r>
                      <a:endParaRPr lang="ru-RU" sz="2000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Verdana" pitchFamily="34" charset="0"/>
                          <a:ea typeface="Times New Roman"/>
                        </a:rPr>
                        <a:t>A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&lt;</a:t>
                      </a:r>
                      <a:r>
                        <a:rPr lang="en-US" sz="2000" dirty="0">
                          <a:latin typeface="Verdana" pitchFamily="34" charset="0"/>
                          <a:ea typeface="Times New Roman"/>
                        </a:rPr>
                        <a:t>B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ru-RU" sz="2000" b="1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b="1">
                          <a:latin typeface="Verdana" pitchFamily="34" charset="0"/>
                          <a:ea typeface="Times New Roman"/>
                        </a:rPr>
                        <a:t>&gt;=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Verdana" pitchFamily="34" charset="0"/>
                          <a:ea typeface="Times New Roman"/>
                        </a:rPr>
                        <a:t>Katta</a:t>
                      </a:r>
                      <a:r>
                        <a:rPr lang="en-US" sz="2000" dirty="0">
                          <a:latin typeface="Verdana" pitchFamily="34" charset="0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Verdana" pitchFamily="34" charset="0"/>
                          <a:ea typeface="Times New Roman"/>
                        </a:rPr>
                        <a:t>yoki</a:t>
                      </a:r>
                      <a:r>
                        <a:rPr lang="en-US" sz="2000" dirty="0">
                          <a:latin typeface="Verdana" pitchFamily="34" charset="0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Verdana" pitchFamily="34" charset="0"/>
                          <a:ea typeface="Times New Roman"/>
                        </a:rPr>
                        <a:t>teng</a:t>
                      </a:r>
                      <a:endParaRPr lang="ru-RU" sz="2000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Verdana" pitchFamily="34" charset="0"/>
                          <a:ea typeface="Times New Roman"/>
                        </a:rPr>
                        <a:t>A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&gt;=</a:t>
                      </a:r>
                      <a:r>
                        <a:rPr lang="en-US" sz="2000" dirty="0">
                          <a:latin typeface="Verdana" pitchFamily="34" charset="0"/>
                          <a:ea typeface="Times New Roman"/>
                        </a:rPr>
                        <a:t>B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ru-RU" sz="2000" b="1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Verdana" pitchFamily="34" charset="0"/>
                          <a:ea typeface="Times New Roman"/>
                        </a:rPr>
                        <a:t>&lt;=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Verdana" pitchFamily="34" charset="0"/>
                          <a:ea typeface="Times New Roman"/>
                        </a:rPr>
                        <a:t>Kichik</a:t>
                      </a:r>
                      <a:r>
                        <a:rPr lang="en-US" sz="2000" dirty="0">
                          <a:latin typeface="Verdana" pitchFamily="34" charset="0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Verdana" pitchFamily="34" charset="0"/>
                          <a:ea typeface="Times New Roman"/>
                        </a:rPr>
                        <a:t>yoki</a:t>
                      </a:r>
                      <a:r>
                        <a:rPr lang="en-US" sz="2000" baseline="0" dirty="0">
                          <a:latin typeface="Verdana" pitchFamily="34" charset="0"/>
                          <a:ea typeface="Times New Roman"/>
                        </a:rPr>
                        <a:t> </a:t>
                      </a:r>
                      <a:r>
                        <a:rPr lang="en-US" sz="2000" baseline="0" dirty="0" err="1">
                          <a:latin typeface="Verdana" pitchFamily="34" charset="0"/>
                          <a:ea typeface="Times New Roman"/>
                        </a:rPr>
                        <a:t>teng</a:t>
                      </a:r>
                      <a:endParaRPr lang="ru-RU" sz="2000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Verdana" pitchFamily="34" charset="0"/>
                          <a:ea typeface="Times New Roman"/>
                        </a:rPr>
                        <a:t>A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&lt;=</a:t>
                      </a:r>
                      <a:r>
                        <a:rPr lang="en-US" sz="2000" dirty="0">
                          <a:latin typeface="Verdana" pitchFamily="34" charset="0"/>
                          <a:ea typeface="Times New Roman"/>
                        </a:rPr>
                        <a:t>B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19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Mantiqiy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ifodalar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mantiqiy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ma’lumotlar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turi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8658" name="Rectangle 1"/>
          <p:cNvSpPr>
            <a:spLocks noChangeArrowheads="1"/>
          </p:cNvSpPr>
          <p:nvPr/>
        </p:nvSpPr>
        <p:spPr bwMode="auto">
          <a:xfrm>
            <a:off x="467544" y="1929452"/>
            <a:ext cx="8208912" cy="42113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Python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dasturlash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tilida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mantiqiy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ifodalar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bilan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ishlashga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misollar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(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sharhlar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#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dan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keyin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yoziladi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):</a:t>
            </a:r>
            <a:r>
              <a:rPr lang="ru-RU" altLang="ru-RU" sz="700" dirty="0"/>
              <a:t> </a:t>
            </a:r>
            <a:endParaRPr lang="ru-RU" altLang="ru-RU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lang="ru-RU" altLang="ru-RU" sz="2200" i="1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</a:t>
            </a:r>
            <a:r>
              <a:rPr lang="ru-RU" altLang="ru-RU" sz="2200" i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sz="2200" i="1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mantiqiy</a:t>
            </a:r>
            <a:r>
              <a:rPr lang="ru-RU" altLang="ru-RU" sz="2200" i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sz="2200" i="1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operatsiya</a:t>
            </a:r>
            <a:r>
              <a:rPr lang="ru-RU" altLang="ru-RU" sz="2200" i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sz="2200" i="1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emas</a:t>
            </a:r>
            <a:r>
              <a:rPr lang="ru-RU" altLang="ru-RU" sz="2200" i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sz="2200" i="1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lekin</a:t>
            </a:r>
            <a:r>
              <a:rPr lang="ru-RU" altLang="ru-RU" sz="2200" i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 </a:t>
            </a:r>
            <a:r>
              <a:rPr lang="en-US" altLang="ru-RU" sz="2200" i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00" i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</a:t>
            </a:r>
            <a:r>
              <a:rPr lang="ru-RU" altLang="ru-RU" sz="2200" i="1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tayinlash</a:t>
            </a:r>
            <a:r>
              <a:rPr lang="ru-RU" altLang="ru-RU" sz="2200" i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sz="2200" i="1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operatsiyasi</a:t>
            </a:r>
            <a:r>
              <a:rPr lang="ru-RU" altLang="ru-RU" sz="2200" i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12 - 5 </a:t>
            </a:r>
            <a:r>
              <a:rPr lang="ru-RU" altLang="ru-RU" sz="2200" i="1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ifoda</a:t>
            </a:r>
            <a:r>
              <a:rPr lang="ru-RU" altLang="ru-RU" sz="2200" i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sz="2200" i="1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natijasi</a:t>
            </a:r>
            <a:r>
              <a:rPr lang="ru-RU" altLang="ru-RU" sz="2200" i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x </a:t>
            </a:r>
            <a:r>
              <a:rPr kumimoji="0" lang="en-US" altLang="ru-RU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teng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x </a:t>
            </a:r>
            <a:r>
              <a:rPr kumimoji="0" lang="en-US" altLang="ru-RU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teng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 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x </a:t>
            </a:r>
            <a:r>
              <a:rPr kumimoji="0" lang="en-US" altLang="ru-RU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teng</a:t>
            </a:r>
            <a:r>
              <a:rPr kumimoji="0" lang="en-US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ru-RU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emas</a:t>
            </a:r>
            <a:r>
              <a:rPr kumimoji="0" lang="en-US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x </a:t>
            </a:r>
            <a:r>
              <a:rPr kumimoji="0" lang="en-US" altLang="ru-RU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teng</a:t>
            </a:r>
            <a:r>
              <a:rPr kumimoji="0" lang="en-US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ru-RU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emas</a:t>
            </a:r>
            <a:r>
              <a:rPr kumimoji="0" lang="en-US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x </a:t>
            </a:r>
            <a:r>
              <a:rPr kumimoji="0" lang="en-US" altLang="ru-RU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katta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x </a:t>
            </a:r>
            <a:r>
              <a:rPr kumimoji="0" lang="en-US" altLang="ru-RU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kichik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x </a:t>
            </a:r>
            <a:r>
              <a:rPr kumimoji="0" lang="en-US" altLang="ru-RU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katta</a:t>
            </a:r>
            <a:r>
              <a:rPr kumimoji="0" lang="en-US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ru-RU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yoki</a:t>
            </a:r>
            <a:r>
              <a:rPr kumimoji="0" lang="en-US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ru-RU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teng</a:t>
            </a:r>
            <a:r>
              <a:rPr kumimoji="0" lang="en-US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x </a:t>
            </a:r>
            <a:r>
              <a:rPr kumimoji="0" lang="en-US" altLang="ru-RU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kichik</a:t>
            </a:r>
            <a:r>
              <a:rPr kumimoji="0" lang="en-US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ru-RU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yoki</a:t>
            </a:r>
            <a:r>
              <a:rPr kumimoji="0" lang="en-US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ru-RU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teng</a:t>
            </a:r>
            <a:r>
              <a:rPr kumimoji="0" lang="en-US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4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Mantiqiy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ifodalar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mantiqiy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ma’lumotlar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turi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8663" name="Rectangle 1"/>
          <p:cNvSpPr>
            <a:spLocks noChangeArrowheads="1"/>
          </p:cNvSpPr>
          <p:nvPr/>
        </p:nvSpPr>
        <p:spPr bwMode="auto">
          <a:xfrm>
            <a:off x="425133" y="1916832"/>
            <a:ext cx="8834480" cy="923330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b="1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Mantiqiy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 </a:t>
            </a:r>
            <a:r>
              <a:rPr kumimoji="0" lang="en-US" b="1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amallar</a:t>
            </a:r>
            <a:endParaRPr kumimoji="0" lang="ru-RU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mantiqiy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ifodalar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hisoblash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jarayonida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 </a:t>
            </a:r>
            <a:r>
              <a:rPr lang="en-US" b="1" dirty="0">
                <a:latin typeface="Verdana" pitchFamily="34" charset="0"/>
                <a:ea typeface="Times New Roman" pitchFamily="18" charset="0"/>
              </a:rPr>
              <a:t>True</a:t>
            </a:r>
            <a:r>
              <a:rPr lang="en-US" dirty="0">
                <a:latin typeface="Verdana" pitchFamily="34" charset="0"/>
                <a:ea typeface="Times New Roman" pitchFamily="18" charset="0"/>
              </a:rPr>
              <a:t> </a:t>
            </a:r>
            <a:r>
              <a:rPr lang="en-US" dirty="0" err="1">
                <a:latin typeface="Verdana" pitchFamily="34" charset="0"/>
                <a:ea typeface="Times New Roman" pitchFamily="18" charset="0"/>
              </a:rPr>
              <a:t>yoki</a:t>
            </a:r>
            <a:r>
              <a:rPr lang="en-US" dirty="0">
                <a:latin typeface="Verdana" pitchFamily="34" charset="0"/>
                <a:ea typeface="Times New Roman" pitchFamily="18" charset="0"/>
              </a:rPr>
              <a:t> </a:t>
            </a:r>
            <a:r>
              <a:rPr lang="en-US" b="1" dirty="0">
                <a:latin typeface="Verdana" pitchFamily="34" charset="0"/>
                <a:ea typeface="Times New Roman" pitchFamily="18" charset="0"/>
              </a:rPr>
              <a:t>False</a:t>
            </a:r>
            <a:r>
              <a:rPr lang="en-US" dirty="0">
                <a:latin typeface="Verdana" pitchFamily="34" charset="0"/>
                <a:ea typeface="Times New Roman" pitchFamily="18" charset="0"/>
              </a:rPr>
              <a:t> mantiqiy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qiymatlarni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qabul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qiladi</a:t>
            </a:r>
            <a:r>
              <a:rPr lang="en-US" dirty="0">
                <a:latin typeface="Verdana" pitchFamily="34" charset="0"/>
                <a:ea typeface="Times New Roman" pitchFamily="18" charset="0"/>
              </a:rPr>
              <a:t>.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 </a:t>
            </a:r>
          </a:p>
        </p:txBody>
      </p:sp>
      <p:sp>
        <p:nvSpPr>
          <p:cNvPr id="1048664" name="Rectangle 1"/>
          <p:cNvSpPr>
            <a:spLocks noChangeArrowheads="1"/>
          </p:cNvSpPr>
          <p:nvPr/>
        </p:nvSpPr>
        <p:spPr bwMode="auto">
          <a:xfrm>
            <a:off x="4541978" y="4007308"/>
            <a:ext cx="2664296" cy="2113784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= 8 y = 13 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== 8 </a:t>
            </a:r>
            <a:r>
              <a:rPr lang="ru-RU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&lt; 15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&gt; 8 </a:t>
            </a:r>
            <a:r>
              <a:rPr lang="ru-RU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&lt; 15  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!= 0 </a:t>
            </a:r>
            <a:r>
              <a:rPr lang="ru-RU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&gt;15</a:t>
            </a:r>
            <a:endParaRPr lang="ru-RU" i="1" dirty="0">
              <a:solidFill>
                <a:srgbClr val="80808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&lt;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ru-RU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&gt;15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42917E0-FDF9-4F66-BCEF-EE84A69EFBF8}"/>
              </a:ext>
            </a:extLst>
          </p:cNvPr>
          <p:cNvSpPr/>
          <p:nvPr/>
        </p:nvSpPr>
        <p:spPr>
          <a:xfrm>
            <a:off x="755576" y="2960947"/>
            <a:ext cx="3712057" cy="211378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Verdana" pitchFamily="34" charset="0"/>
                <a:ea typeface="Times New Roman" pitchFamily="18" charset="0"/>
              </a:rPr>
              <a:t>Mantiqiy </a:t>
            </a:r>
            <a:r>
              <a:rPr lang="en-US" b="1" dirty="0" err="1">
                <a:latin typeface="Verdana" pitchFamily="34" charset="0"/>
                <a:ea typeface="Times New Roman" pitchFamily="18" charset="0"/>
              </a:rPr>
              <a:t>amallar</a:t>
            </a:r>
            <a:r>
              <a:rPr lang="en-US" b="1" dirty="0">
                <a:latin typeface="Verdana" pitchFamily="34" charset="0"/>
                <a:ea typeface="Times New Roman" pitchFamily="18" charset="0"/>
              </a:rPr>
              <a:t>:</a:t>
            </a:r>
            <a:r>
              <a:rPr lang="en-US" dirty="0">
                <a:latin typeface="Verdana" pitchFamily="34" charset="0"/>
                <a:ea typeface="Times New Roman" pitchFamily="18" charset="0"/>
              </a:rPr>
              <a:t>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Verdana" pitchFamily="34" charset="0"/>
                <a:ea typeface="Times New Roman" pitchFamily="18" charset="0"/>
              </a:rPr>
              <a:t>NOT – </a:t>
            </a:r>
            <a:r>
              <a:rPr lang="en-US" dirty="0">
                <a:latin typeface="Verdana" pitchFamily="34" charset="0"/>
                <a:ea typeface="Times New Roman" pitchFamily="18" charset="0"/>
              </a:rPr>
              <a:t>mantiqiy </a:t>
            </a:r>
            <a:r>
              <a:rPr lang="en-US" dirty="0" err="1">
                <a:latin typeface="Verdana" pitchFamily="34" charset="0"/>
                <a:ea typeface="Times New Roman" pitchFamily="18" charset="0"/>
              </a:rPr>
              <a:t>inkor</a:t>
            </a:r>
            <a:r>
              <a:rPr lang="en-US" dirty="0">
                <a:latin typeface="Verdana" pitchFamily="34" charset="0"/>
                <a:ea typeface="Times New Roman" pitchFamily="18" charset="0"/>
              </a:rPr>
              <a:t>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Verdana" pitchFamily="34" charset="0"/>
                <a:ea typeface="Times New Roman" pitchFamily="18" charset="0"/>
              </a:rPr>
              <a:t>AND - </a:t>
            </a:r>
            <a:r>
              <a:rPr lang="en-US" dirty="0">
                <a:latin typeface="Verdana" pitchFamily="34" charset="0"/>
                <a:ea typeface="Times New Roman" pitchFamily="18" charset="0"/>
              </a:rPr>
              <a:t>mantiqiy </a:t>
            </a:r>
            <a:r>
              <a:rPr lang="en-US" dirty="0" err="1">
                <a:latin typeface="Verdana" pitchFamily="34" charset="0"/>
                <a:ea typeface="Times New Roman" pitchFamily="18" charset="0"/>
              </a:rPr>
              <a:t>ko’paytirish</a:t>
            </a:r>
            <a:r>
              <a:rPr lang="en-US" dirty="0">
                <a:latin typeface="Verdana" pitchFamily="34" charset="0"/>
                <a:ea typeface="Times New Roman" pitchFamily="18" charset="0"/>
              </a:rPr>
              <a:t>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Verdana" pitchFamily="34" charset="0"/>
                <a:ea typeface="Times New Roman" pitchFamily="18" charset="0"/>
              </a:rPr>
              <a:t>OR - </a:t>
            </a:r>
            <a:r>
              <a:rPr lang="en-US" dirty="0">
                <a:latin typeface="Verdana" pitchFamily="34" charset="0"/>
                <a:ea typeface="Times New Roman" pitchFamily="18" charset="0"/>
              </a:rPr>
              <a:t>Mantiqiy </a:t>
            </a:r>
            <a:r>
              <a:rPr lang="en-US" dirty="0" err="1">
                <a:latin typeface="Verdana" pitchFamily="34" charset="0"/>
                <a:ea typeface="Times New Roman" pitchFamily="18" charset="0"/>
              </a:rPr>
              <a:t>qo’shish</a:t>
            </a:r>
            <a:endParaRPr lang="en-US" dirty="0">
              <a:latin typeface="Verdana" pitchFamily="34" charset="0"/>
              <a:ea typeface="Times New Roman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Verdana" pitchFamily="34" charset="0"/>
                <a:ea typeface="Times New Roman" pitchFamily="18" charset="0"/>
              </a:rPr>
              <a:t>XOR  - </a:t>
            </a:r>
            <a:r>
              <a:rPr lang="en-US" dirty="0" err="1">
                <a:latin typeface="Verdana" pitchFamily="34" charset="0"/>
                <a:ea typeface="Times New Roman" pitchFamily="18" charset="0"/>
              </a:rPr>
              <a:t>eksklyuziv</a:t>
            </a:r>
            <a:r>
              <a:rPr lang="en-US" dirty="0">
                <a:latin typeface="Verdana" pitchFamily="34" charset="0"/>
                <a:ea typeface="Times New Roman" pitchFamily="18" charset="0"/>
              </a:rPr>
              <a:t> “</a:t>
            </a:r>
            <a:r>
              <a:rPr lang="en-US" dirty="0" err="1">
                <a:latin typeface="Verdana" pitchFamily="34" charset="0"/>
                <a:ea typeface="Times New Roman" pitchFamily="18" charset="0"/>
              </a:rPr>
              <a:t>yoki</a:t>
            </a:r>
            <a:r>
              <a:rPr lang="en-US" dirty="0">
                <a:latin typeface="Verdana" pitchFamily="34" charset="0"/>
                <a:ea typeface="Times New Roman" pitchFamily="18" charset="0"/>
              </a:rPr>
              <a:t>” </a:t>
            </a:r>
            <a:endParaRPr lang="ru-RU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4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4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3" grpId="0" animBg="1"/>
      <p:bldP spid="10486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MA’LUMOTLARNI KIRITISH VA CHIQARISH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8669" name="Rectangle 1"/>
          <p:cNvSpPr>
            <a:spLocks noChangeArrowheads="1"/>
          </p:cNvSpPr>
          <p:nvPr/>
        </p:nvSpPr>
        <p:spPr bwMode="auto">
          <a:xfrm>
            <a:off x="467544" y="2449199"/>
            <a:ext cx="8208912" cy="247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o’rnatilgan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funksiyalar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yordamida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amalga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oshiriladi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ru-RU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Kiritish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		</a:t>
            </a:r>
            <a:r>
              <a:rPr lang="en-US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input (</a:t>
            </a:r>
            <a:r>
              <a:rPr lang="en-US" sz="28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parametrlar</a:t>
            </a:r>
            <a:r>
              <a:rPr lang="en-US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ru-RU" sz="2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ru-RU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Chiqarish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	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	</a:t>
            </a:r>
            <a:r>
              <a:rPr lang="en-US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print (</a:t>
            </a:r>
            <a:r>
              <a:rPr lang="en-US" sz="28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parametrlar</a:t>
            </a:r>
            <a:r>
              <a:rPr lang="en-US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ru-RU" sz="2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4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MA’LUMOTLARNI CHIQARISH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8686" name="Rectangle 1"/>
          <p:cNvSpPr>
            <a:spLocks noChangeArrowheads="1"/>
          </p:cNvSpPr>
          <p:nvPr/>
        </p:nvSpPr>
        <p:spPr bwMode="auto">
          <a:xfrm>
            <a:off x="539552" y="2098421"/>
            <a:ext cx="4608512" cy="222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&gt;&gt;&gt; print(</a:t>
            </a:r>
            <a:r>
              <a:rPr lang="en-US" dirty="0">
                <a:solidFill>
                  <a:srgbClr val="00B050"/>
                </a:solidFill>
              </a:rPr>
              <a:t>“</a:t>
            </a:r>
            <a:r>
              <a:rPr lang="en-US" dirty="0" err="1">
                <a:solidFill>
                  <a:srgbClr val="00B050"/>
                </a:solidFill>
              </a:rPr>
              <a:t>Dastur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'Game Over' 2.0"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r>
              <a:rPr lang="en-US" dirty="0" err="1">
                <a:solidFill>
                  <a:srgbClr val="0070C0"/>
                </a:solidFill>
              </a:rPr>
              <a:t>Dastur</a:t>
            </a:r>
            <a:r>
              <a:rPr lang="en-US" dirty="0">
                <a:solidFill>
                  <a:srgbClr val="0070C0"/>
                </a:solidFill>
              </a:rPr>
              <a:t> 'Game Over' 2.0</a:t>
            </a:r>
          </a:p>
          <a:p>
            <a:r>
              <a:rPr lang="en-US" dirty="0">
                <a:solidFill>
                  <a:srgbClr val="7030A0"/>
                </a:solidFill>
              </a:rPr>
              <a:t>&gt;&gt;&gt; print(</a:t>
            </a:r>
            <a:r>
              <a:rPr lang="en-US" dirty="0">
                <a:solidFill>
                  <a:srgbClr val="00B050"/>
                </a:solidFill>
              </a:rPr>
              <a:t>“</a:t>
            </a:r>
            <a:r>
              <a:rPr lang="en-US" dirty="0" err="1">
                <a:solidFill>
                  <a:srgbClr val="00B050"/>
                </a:solidFill>
              </a:rPr>
              <a:t>Xuddi</a:t>
            </a:r>
            <a:r>
              <a:rPr lang="en-US" dirty="0">
                <a:solidFill>
                  <a:srgbClr val="00B050"/>
                </a:solidFill>
              </a:rPr>
              <a:t>", “</a:t>
            </a:r>
            <a:r>
              <a:rPr lang="en-US" dirty="0" err="1">
                <a:solidFill>
                  <a:srgbClr val="00B050"/>
                </a:solidFill>
              </a:rPr>
              <a:t>o’sha</a:t>
            </a:r>
            <a:r>
              <a:rPr lang="en-US" dirty="0">
                <a:solidFill>
                  <a:srgbClr val="00B050"/>
                </a:solidFill>
              </a:rPr>
              <a:t>", “</a:t>
            </a:r>
            <a:r>
              <a:rPr lang="en-US" dirty="0" err="1">
                <a:solidFill>
                  <a:srgbClr val="00B050"/>
                </a:solidFill>
              </a:rPr>
              <a:t>xabar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r>
              <a:rPr lang="en-US" dirty="0" err="1">
                <a:solidFill>
                  <a:srgbClr val="0070C0"/>
                </a:solidFill>
              </a:rPr>
              <a:t>Xuddi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o’sha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xabar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&gt;&gt;&gt; print(</a:t>
            </a:r>
            <a:r>
              <a:rPr lang="en-US" dirty="0">
                <a:solidFill>
                  <a:srgbClr val="00B050"/>
                </a:solidFill>
              </a:rPr>
              <a:t>“</a:t>
            </a:r>
            <a:r>
              <a:rPr lang="en-US" dirty="0" err="1">
                <a:solidFill>
                  <a:srgbClr val="00B050"/>
                </a:solidFill>
              </a:rPr>
              <a:t>Faqat</a:t>
            </a:r>
            <a:r>
              <a:rPr lang="en-US" dirty="0">
                <a:solidFill>
                  <a:srgbClr val="00B050"/>
                </a:solidFill>
              </a:rPr>
              <a:t>",</a:t>
            </a:r>
          </a:p>
          <a:p>
            <a:r>
              <a:rPr lang="en-US" dirty="0">
                <a:solidFill>
                  <a:srgbClr val="00B050"/>
                </a:solidFill>
              </a:rPr>
              <a:t>      “</a:t>
            </a:r>
            <a:r>
              <a:rPr lang="en-US" dirty="0" err="1">
                <a:solidFill>
                  <a:srgbClr val="00B050"/>
                </a:solidFill>
              </a:rPr>
              <a:t>ozroq</a:t>
            </a:r>
            <a:r>
              <a:rPr lang="en-US" dirty="0">
                <a:solidFill>
                  <a:srgbClr val="00B050"/>
                </a:solidFill>
              </a:rPr>
              <a:t>",</a:t>
            </a:r>
          </a:p>
          <a:p>
            <a:r>
              <a:rPr lang="en-US" dirty="0">
                <a:solidFill>
                  <a:srgbClr val="00B050"/>
                </a:solidFill>
              </a:rPr>
              <a:t>      “</a:t>
            </a:r>
            <a:r>
              <a:rPr lang="en-US" dirty="0" err="1">
                <a:solidFill>
                  <a:srgbClr val="00B050"/>
                </a:solidFill>
              </a:rPr>
              <a:t>ko’p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r>
              <a:rPr lang="en-US" dirty="0" err="1">
                <a:solidFill>
                  <a:srgbClr val="0070C0"/>
                </a:solidFill>
              </a:rPr>
              <a:t>Faqat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ozroq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ko’p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48687" name="Rectangle 1"/>
          <p:cNvSpPr>
            <a:spLocks noChangeArrowheads="1"/>
          </p:cNvSpPr>
          <p:nvPr/>
        </p:nvSpPr>
        <p:spPr bwMode="auto">
          <a:xfrm>
            <a:off x="539552" y="1628800"/>
            <a:ext cx="3384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1</a:t>
            </a:r>
            <a:r>
              <a:rPr lang="ru-RU" sz="2200" dirty="0"/>
              <a:t>. </a:t>
            </a:r>
            <a:r>
              <a:rPr lang="en-US" sz="2200" dirty="0" err="1"/>
              <a:t>ma’lumotlar</a:t>
            </a:r>
            <a:r>
              <a:rPr lang="en-US" sz="2200" dirty="0"/>
              <a:t> </a:t>
            </a:r>
            <a:r>
              <a:rPr lang="en-US" sz="2200" dirty="0" err="1"/>
              <a:t>turi</a:t>
            </a:r>
            <a:r>
              <a:rPr lang="en-US" sz="2200" dirty="0"/>
              <a:t> </a:t>
            </a:r>
            <a:r>
              <a:rPr lang="en-US" sz="2200" dirty="0" err="1"/>
              <a:t>qatori</a:t>
            </a:r>
            <a:r>
              <a:rPr lang="en-US" sz="2200" dirty="0"/>
              <a:t>:</a:t>
            </a:r>
            <a:endParaRPr lang="ru-RU" sz="2200" dirty="0"/>
          </a:p>
        </p:txBody>
      </p:sp>
      <p:sp>
        <p:nvSpPr>
          <p:cNvPr id="1048688" name="Rectangle 1"/>
          <p:cNvSpPr>
            <a:spLocks noChangeArrowheads="1"/>
          </p:cNvSpPr>
          <p:nvPr/>
        </p:nvSpPr>
        <p:spPr bwMode="auto">
          <a:xfrm>
            <a:off x="539552" y="4930194"/>
            <a:ext cx="3672408" cy="142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&gt;&gt;&gt; </a:t>
            </a:r>
            <a:r>
              <a:rPr lang="en-US" dirty="0"/>
              <a:t>a = 1</a:t>
            </a:r>
          </a:p>
          <a:p>
            <a:r>
              <a:rPr lang="en-US" dirty="0">
                <a:solidFill>
                  <a:srgbClr val="7030A0"/>
                </a:solidFill>
              </a:rPr>
              <a:t>&gt;&gt;&gt; </a:t>
            </a:r>
            <a:r>
              <a:rPr lang="en-US" dirty="0"/>
              <a:t>b = 2</a:t>
            </a:r>
          </a:p>
          <a:p>
            <a:r>
              <a:rPr lang="en-US" dirty="0">
                <a:solidFill>
                  <a:srgbClr val="7030A0"/>
                </a:solidFill>
              </a:rPr>
              <a:t>&gt;&gt;&gt; print(</a:t>
            </a:r>
            <a:r>
              <a:rPr lang="en-US" dirty="0"/>
              <a:t>a, </a:t>
            </a:r>
            <a:r>
              <a:rPr lang="en-US" dirty="0">
                <a:solidFill>
                  <a:srgbClr val="00B050"/>
                </a:solidFill>
              </a:rPr>
              <a:t>'+'</a:t>
            </a:r>
            <a:r>
              <a:rPr lang="en-US" dirty="0"/>
              <a:t>, b, </a:t>
            </a:r>
            <a:r>
              <a:rPr lang="en-US" dirty="0">
                <a:solidFill>
                  <a:srgbClr val="00B050"/>
                </a:solidFill>
              </a:rPr>
              <a:t>'='</a:t>
            </a:r>
            <a:r>
              <a:rPr lang="en-US" dirty="0"/>
              <a:t>, a + b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1 + 2 = 3</a:t>
            </a:r>
          </a:p>
          <a:p>
            <a:r>
              <a:rPr lang="en-US" dirty="0">
                <a:solidFill>
                  <a:srgbClr val="7030A0"/>
                </a:solidFill>
              </a:rPr>
              <a:t>&gt;&gt;&gt; </a:t>
            </a:r>
            <a:endParaRPr lang="ru-RU" dirty="0"/>
          </a:p>
        </p:txBody>
      </p:sp>
      <p:sp>
        <p:nvSpPr>
          <p:cNvPr id="1048689" name="Rectangle 1"/>
          <p:cNvSpPr>
            <a:spLocks noChangeArrowheads="1"/>
          </p:cNvSpPr>
          <p:nvPr/>
        </p:nvSpPr>
        <p:spPr bwMode="auto">
          <a:xfrm>
            <a:off x="539552" y="4331147"/>
            <a:ext cx="3384376" cy="72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200" dirty="0"/>
              <a:t>2. </a:t>
            </a:r>
            <a:r>
              <a:rPr lang="en-US" sz="2200" dirty="0" err="1"/>
              <a:t>O’zgaruvchilarni</a:t>
            </a:r>
            <a:r>
              <a:rPr lang="en-US" sz="2200" dirty="0"/>
              <a:t> </a:t>
            </a:r>
            <a:r>
              <a:rPr lang="en-US" sz="2200" dirty="0" err="1"/>
              <a:t>chiqarish</a:t>
            </a:r>
            <a:endParaRPr lang="ru-RU" sz="2200" dirty="0"/>
          </a:p>
        </p:txBody>
      </p:sp>
      <p:sp>
        <p:nvSpPr>
          <p:cNvPr id="1048690" name="Прямоугольник 1"/>
          <p:cNvSpPr/>
          <p:nvPr/>
        </p:nvSpPr>
        <p:spPr>
          <a:xfrm>
            <a:off x="5148064" y="1628800"/>
            <a:ext cx="4032448" cy="2542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3</a:t>
            </a:r>
            <a:r>
              <a:rPr lang="ru-RU" sz="2200" dirty="0"/>
              <a:t>. </a:t>
            </a:r>
          </a:p>
          <a:p>
            <a:r>
              <a:rPr lang="en-US" b="1" dirty="0"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ru-RU" b="1" dirty="0" err="1">
                <a:ea typeface="Verdana" panose="020B0604030504040204" pitchFamily="34" charset="0"/>
                <a:cs typeface="Verdana" panose="020B0604030504040204" pitchFamily="34" charset="0"/>
              </a:rPr>
              <a:t>ep</a:t>
            </a:r>
            <a:r>
              <a:rPr lang="ru-RU" b="1" dirty="0">
                <a:ea typeface="Verdana" panose="020B0604030504040204" pitchFamily="34" charset="0"/>
                <a:cs typeface="Verdana" panose="020B0604030504040204" pitchFamily="34" charset="0"/>
              </a:rPr>
              <a:t> –</a:t>
            </a:r>
            <a:r>
              <a:rPr lang="ru-RU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ea typeface="Verdana" panose="020B0604030504040204" pitchFamily="34" charset="0"/>
                <a:cs typeface="Verdana" panose="020B0604030504040204" pitchFamily="34" charset="0"/>
              </a:rPr>
              <a:t>parametr</a:t>
            </a:r>
            <a:r>
              <a:rPr lang="ru-RU" dirty="0"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ea typeface="Verdana" panose="020B0604030504040204" pitchFamily="34" charset="0"/>
                <a:cs typeface="Verdana" panose="020B0604030504040204" pitchFamily="34" charset="0"/>
              </a:rPr>
              <a:t>bo’lib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ea typeface="Verdana" panose="020B0604030504040204" pitchFamily="34" charset="0"/>
                <a:cs typeface="Verdana" panose="020B0604030504040204" pitchFamily="34" charset="0"/>
              </a:rPr>
              <a:t>yozish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ea typeface="Verdana" panose="020B0604030504040204" pitchFamily="34" charset="0"/>
                <a:cs typeface="Verdana" panose="020B0604030504040204" pitchFamily="34" charset="0"/>
              </a:rPr>
              <a:t>uchun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ea typeface="Verdana" panose="020B0604030504040204" pitchFamily="34" charset="0"/>
                <a:cs typeface="Verdana" panose="020B0604030504040204" pitchFamily="34" charset="0"/>
              </a:rPr>
              <a:t>qo’llaniladi</a:t>
            </a:r>
            <a:endParaRPr lang="ru-RU" dirty="0"/>
          </a:p>
          <a:p>
            <a:r>
              <a:rPr lang="en-US" dirty="0">
                <a:solidFill>
                  <a:srgbClr val="7030A0"/>
                </a:solidFill>
              </a:rPr>
              <a:t>&gt;&gt;&gt;</a:t>
            </a:r>
            <a:r>
              <a:rPr lang="en-US" dirty="0"/>
              <a:t> a=1</a:t>
            </a:r>
          </a:p>
          <a:p>
            <a:r>
              <a:rPr lang="en-US" dirty="0">
                <a:solidFill>
                  <a:srgbClr val="7030A0"/>
                </a:solidFill>
              </a:rPr>
              <a:t>&gt;&gt;&gt;</a:t>
            </a:r>
            <a:r>
              <a:rPr lang="en-US" dirty="0"/>
              <a:t> b=2</a:t>
            </a:r>
          </a:p>
          <a:p>
            <a:r>
              <a:rPr lang="en-US" dirty="0">
                <a:solidFill>
                  <a:srgbClr val="7030A0"/>
                </a:solidFill>
              </a:rPr>
              <a:t>&gt;&gt;&gt;</a:t>
            </a:r>
            <a:r>
              <a:rPr lang="en-US" dirty="0"/>
              <a:t> c=</a:t>
            </a:r>
            <a:r>
              <a:rPr lang="en-US" dirty="0" err="1"/>
              <a:t>a+b</a:t>
            </a:r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print(</a:t>
            </a:r>
            <a:r>
              <a:rPr lang="en-US" dirty="0"/>
              <a:t>a, b, c, </a:t>
            </a:r>
            <a:r>
              <a:rPr lang="en-US" dirty="0" err="1"/>
              <a:t>sep</a:t>
            </a:r>
            <a:r>
              <a:rPr lang="en-US" dirty="0"/>
              <a:t> =</a:t>
            </a:r>
            <a:r>
              <a:rPr lang="en-US" dirty="0">
                <a:solidFill>
                  <a:srgbClr val="00B050"/>
                </a:solidFill>
              </a:rPr>
              <a:t> ':'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1:2:3</a:t>
            </a:r>
          </a:p>
          <a:p>
            <a:r>
              <a:rPr lang="en-US" dirty="0">
                <a:solidFill>
                  <a:srgbClr val="7030A0"/>
                </a:solidFill>
              </a:rPr>
              <a:t>&gt;&gt;&gt;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048691" name="Прямоугольник 2"/>
          <p:cNvSpPr/>
          <p:nvPr/>
        </p:nvSpPr>
        <p:spPr>
          <a:xfrm>
            <a:off x="5220072" y="4437112"/>
            <a:ext cx="3635896" cy="1882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4</a:t>
            </a:r>
            <a:r>
              <a:rPr lang="ru-RU" sz="2200" dirty="0"/>
              <a:t>. </a:t>
            </a:r>
          </a:p>
          <a:p>
            <a:r>
              <a:rPr lang="en-US" b="1" dirty="0"/>
              <a:t>e</a:t>
            </a:r>
            <a:r>
              <a:rPr lang="ru-RU" b="1" dirty="0" err="1"/>
              <a:t>nd</a:t>
            </a:r>
            <a:r>
              <a:rPr lang="ru-RU" dirty="0"/>
              <a:t> – </a:t>
            </a:r>
            <a:r>
              <a:rPr lang="en-US" dirty="0" err="1"/>
              <a:t>parametr</a:t>
            </a:r>
            <a:r>
              <a:rPr lang="ru-RU" dirty="0"/>
              <a:t>, </a:t>
            </a:r>
            <a:r>
              <a:rPr lang="en-US" dirty="0" err="1"/>
              <a:t>funksiyada</a:t>
            </a:r>
            <a:r>
              <a:rPr lang="en-US" dirty="0"/>
              <a:t> </a:t>
            </a:r>
            <a:r>
              <a:rPr lang="en-US" dirty="0" err="1"/>
              <a:t>sanab</a:t>
            </a:r>
            <a:r>
              <a:rPr lang="en-US" dirty="0"/>
              <a:t> </a:t>
            </a:r>
            <a:r>
              <a:rPr lang="en-US" dirty="0" err="1"/>
              <a:t>o’tilgan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qiymatlar</a:t>
            </a:r>
            <a:r>
              <a:rPr lang="en-US" dirty="0"/>
              <a:t> </a:t>
            </a:r>
            <a:r>
              <a:rPr lang="en-US" dirty="0" err="1"/>
              <a:t>chiqarilgandan</a:t>
            </a:r>
            <a:r>
              <a:rPr lang="en-US" dirty="0"/>
              <a:t> </a:t>
            </a:r>
            <a:r>
              <a:rPr lang="en-US" dirty="0" err="1"/>
              <a:t>keyin</a:t>
            </a:r>
            <a:r>
              <a:rPr lang="en-US" dirty="0"/>
              <a:t>, </a:t>
            </a:r>
            <a:r>
              <a:rPr lang="en-US" dirty="0" err="1"/>
              <a:t>nima</a:t>
            </a:r>
            <a:r>
              <a:rPr lang="en-US" dirty="0"/>
              <a:t> </a:t>
            </a:r>
            <a:r>
              <a:rPr lang="en-US" dirty="0" err="1"/>
              <a:t>chiqarishni</a:t>
            </a:r>
            <a:r>
              <a:rPr lang="en-US" dirty="0"/>
              <a:t> </a:t>
            </a:r>
            <a:r>
              <a:rPr lang="en-US" dirty="0" err="1"/>
              <a:t>ko’rsatadi</a:t>
            </a:r>
            <a:r>
              <a:rPr lang="ru-RU" dirty="0"/>
              <a:t> </a:t>
            </a:r>
            <a:r>
              <a:rPr lang="ru-RU" b="1" dirty="0" err="1"/>
              <a:t>print</a:t>
            </a:r>
            <a:r>
              <a:rPr lang="ru-RU" dirty="0"/>
              <a:t>.</a:t>
            </a:r>
            <a:endParaRPr lang="en-US" dirty="0"/>
          </a:p>
          <a:p>
            <a:r>
              <a:rPr lang="ru-RU" sz="1000" dirty="0"/>
              <a:t> </a:t>
            </a:r>
          </a:p>
          <a:p>
            <a:r>
              <a:rPr lang="en-US" dirty="0">
                <a:solidFill>
                  <a:srgbClr val="7030A0"/>
                </a:solidFill>
              </a:rPr>
              <a:t>&gt;&gt;&gt; print(</a:t>
            </a:r>
            <a:r>
              <a:rPr lang="en-US" dirty="0"/>
              <a:t>a, b, c, </a:t>
            </a:r>
            <a:r>
              <a:rPr lang="en-US" dirty="0" err="1"/>
              <a:t>sep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'  '</a:t>
            </a:r>
            <a:r>
              <a:rPr lang="en-US" dirty="0"/>
              <a:t>, end = </a:t>
            </a:r>
            <a:r>
              <a:rPr lang="en-US" dirty="0">
                <a:solidFill>
                  <a:srgbClr val="00B050"/>
                </a:solidFill>
              </a:rPr>
              <a:t>'  '</a:t>
            </a:r>
            <a:r>
              <a:rPr lang="en-US" dirty="0">
                <a:solidFill>
                  <a:srgbClr val="7030A0"/>
                </a:solidFill>
              </a:rPr>
              <a:t>)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4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04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04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04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104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104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6" grpId="0"/>
      <p:bldP spid="1048687" grpId="0"/>
      <p:bldP spid="1048688" grpId="0"/>
      <p:bldP spid="1048689" grpId="0"/>
      <p:bldP spid="1048690" grpId="0"/>
      <p:bldP spid="10486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ru-RU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KUTUBXONASI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8696" name="Rectangle 1"/>
          <p:cNvSpPr>
            <a:spLocks noChangeArrowheads="1"/>
          </p:cNvSpPr>
          <p:nvPr/>
        </p:nvSpPr>
        <p:spPr bwMode="auto">
          <a:xfrm>
            <a:off x="467544" y="1780936"/>
            <a:ext cx="8424936" cy="452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</a:t>
            </a: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</a:t>
            </a: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lang="ru-RU" sz="2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</a:t>
            </a:r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kutubxonasini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ulash</a:t>
            </a:r>
            <a:endParaRPr lang="ru-RU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math.sin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(x)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argumentdan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funksiya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chaqiruvchi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 =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math.sin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(x)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Ifodada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funksiyadan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foydalanish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print(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math.sin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math.pi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/2))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Funksiyani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ekranga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chiqarish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math import *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y = sin(x)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/2))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4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Заголовок 1"/>
          <p:cNvSpPr>
            <a:spLocks noGrp="1"/>
          </p:cNvSpPr>
          <p:nvPr>
            <p:ph type="ctrTitle"/>
          </p:nvPr>
        </p:nvSpPr>
        <p:spPr>
          <a:xfrm>
            <a:off x="685800" y="1325836"/>
            <a:ext cx="7772400" cy="4206329"/>
          </a:xfrm>
        </p:spPr>
        <p:txBody>
          <a:bodyPr>
            <a:noAutofit/>
          </a:bodyPr>
          <a:lstStyle/>
          <a:p>
            <a:pPr algn="l"/>
            <a:br>
              <a:rPr lang="ru-RU" sz="3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</a:br>
            <a:br>
              <a:rPr lang="ru-RU" sz="3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</a:br>
            <a:r>
              <a:rPr lang="en-US" sz="3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Reja</a:t>
            </a:r>
            <a:r>
              <a:rPr lang="ru-RU" sz="3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:</a:t>
            </a:r>
            <a:br>
              <a:rPr lang="ru-RU" sz="3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</a:br>
            <a:br>
              <a:rPr lang="ru-RU" sz="3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</a:br>
            <a:r>
              <a:rPr lang="ru-RU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Python dasturlash tili haqida</a:t>
            </a:r>
            <a:b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2. Python dasturlash tili qo'llanilishi.</a:t>
            </a:r>
            <a:b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3.Pyhonda matematik amallar.    </a:t>
            </a:r>
            <a:br>
              <a:rPr lang="ru-RU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</a:br>
            <a:br>
              <a:rPr lang="ru-RU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</a:br>
            <a:endParaRPr lang="ru-RU" sz="1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Заголовок 3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5842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kutubxonasi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194308" name="Таблица 2"/>
          <p:cNvGraphicFramePr>
            <a:graphicFrameLocks noGrp="1"/>
          </p:cNvGraphicFramePr>
          <p:nvPr/>
        </p:nvGraphicFramePr>
        <p:xfrm>
          <a:off x="467544" y="1700808"/>
          <a:ext cx="8208912" cy="3898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Funksiya</a:t>
                      </a:r>
                      <a:r>
                        <a:rPr lang="en-US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ru-RU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2428" marR="32428" marT="32428" marB="3242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Izoh</a:t>
                      </a:r>
                      <a:r>
                        <a:rPr lang="en-US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ru-RU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2428" marR="32428" marT="32428" marB="324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1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Yaxlitlash</a:t>
                      </a:r>
                      <a:r>
                        <a:rPr lang="en-US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ru-RU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2428" marR="32428" marT="32428" marB="32428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round</a:t>
                      </a: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(x)</a:t>
                      </a:r>
                    </a:p>
                  </a:txBody>
                  <a:tcPr marL="32428" marR="32428" marT="32428" marB="3242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Latn-UZ" sz="2200" b="1" dirty="0"/>
                        <a:t>Raqamni eng yaqin butun songa yaxlitlaydi. Agar sonning kasr qismi 0,5 ga teng bo'lsa, u holda raqam eng yaqin juft songacha yaxlitlanadi.</a:t>
                      </a:r>
                      <a:endParaRPr lang="ru-RU" sz="22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2428" marR="32428" marT="32428" marB="324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0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trunc</a:t>
                      </a: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(x)</a:t>
                      </a:r>
                    </a:p>
                  </a:txBody>
                  <a:tcPr marL="32428" marR="32428" marT="32428" marB="3242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Latn-UZ" sz="2200" b="1" dirty="0"/>
                        <a:t>Nolga yaxlitlash (int funktsiyasi bilan bir xil).</a:t>
                      </a:r>
                      <a:endParaRPr lang="ru-RU" sz="22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2428" marR="32428" marT="32428" marB="324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fabs</a:t>
                      </a: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(x)</a:t>
                      </a:r>
                    </a:p>
                  </a:txBody>
                  <a:tcPr marL="32428" marR="32428" marT="32428" marB="3242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Latn-UZ" sz="2200" b="1" dirty="0"/>
                        <a:t>Modul (mutlaq qiymat). Bu funksiya har doim float qiymatini qaytaradi.</a:t>
                      </a:r>
                      <a:endParaRPr lang="ru-RU" sz="22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2428" marR="32428" marT="32428" marB="324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48701" name="Прямоугольник 3"/>
          <p:cNvSpPr/>
          <p:nvPr/>
        </p:nvSpPr>
        <p:spPr>
          <a:xfrm>
            <a:off x="467544" y="5661248"/>
            <a:ext cx="82089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ru-RU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nt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(x)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round</a:t>
            </a:r>
            <a:r>
              <a:rPr lang="ru-RU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x,n</a:t>
            </a:r>
            <a:r>
              <a:rPr lang="ru-RU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(x)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modulini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ulashni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talab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etmaydi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kutubxonasi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194309" name="Таблица 2"/>
          <p:cNvGraphicFramePr>
            <a:graphicFrameLocks noGrp="1"/>
          </p:cNvGraphicFramePr>
          <p:nvPr/>
        </p:nvGraphicFramePr>
        <p:xfrm>
          <a:off x="467544" y="1778340"/>
          <a:ext cx="8208912" cy="3880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172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ILDIZLAR, DARAJALAR, LOGARIFMLAR</a:t>
                      </a:r>
                      <a:endParaRPr lang="ru-RU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sqrt(x)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Kvadrat</a:t>
                      </a:r>
                      <a:r>
                        <a:rPr lang="en-US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ildiz</a:t>
                      </a: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</a:t>
                      </a:r>
                      <a:r>
                        <a:rPr lang="en-US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Foydalaniladi</a:t>
                      </a: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: </a:t>
                      </a:r>
                      <a:r>
                        <a:rPr lang="ru-RU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sqrt</a:t>
                      </a: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(x)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6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pow(a, b)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Ko’rsatkich</a:t>
                      </a:r>
                      <a:r>
                        <a:rPr lang="en-US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</a:t>
                      </a:r>
                      <a:r>
                        <a:rPr lang="ru-RU" sz="1800" baseline="300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</a:t>
                      </a: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</a:t>
                      </a:r>
                      <a:r>
                        <a:rPr lang="en-US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qaytaradi</a:t>
                      </a:r>
                      <a:r>
                        <a:rPr lang="en-US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</a:t>
                      </a:r>
                      <a:r>
                        <a:rPr lang="en-US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Foydalanish</a:t>
                      </a: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: </a:t>
                      </a:r>
                      <a:r>
                        <a:rPr lang="ru-RU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pow</a:t>
                      </a: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</a:t>
                      </a:r>
                      <a:r>
                        <a:rPr lang="ru-RU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a,b</a:t>
                      </a: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exp(x)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</a:t>
                      </a:r>
                      <a:r>
                        <a:rPr lang="ru-RU" sz="1800" baseline="30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x</a:t>
                      </a:r>
                      <a:r>
                        <a:rPr lang="en-US" sz="1800" baseline="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</a:t>
                      </a:r>
                      <a:r>
                        <a:rPr lang="en-US" sz="1800" baseline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qaytaradi</a:t>
                      </a:r>
                      <a:r>
                        <a:rPr lang="en-US" sz="1800" baseline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</a:t>
                      </a:r>
                      <a:r>
                        <a:rPr lang="en-US" sz="1800" baseline="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Foydalanish</a:t>
                      </a: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: </a:t>
                      </a:r>
                      <a:r>
                        <a:rPr lang="ru-RU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</a:t>
                      </a: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(x)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11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log(x)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Natural</a:t>
                      </a:r>
                      <a:r>
                        <a:rPr lang="uz-Latn-UZ" sz="18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logarifm. log(x, b) deb chaqirilganda logarifmni b asosga qaytaradi.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log10(x)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O’nlik</a:t>
                      </a:r>
                      <a:r>
                        <a:rPr lang="en-US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logarifm</a:t>
                      </a:r>
                      <a:endParaRPr lang="ru-RU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84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8100" marR="38100" marT="38100" marB="38100" anchor="ctr">
                    <a:blipFill rotWithShape="0">
                      <a:blip r:embed="rId3"/>
                      <a:stretch>
                        <a:fillRect l="-74289" t="-473214" r="-517" b="-15179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kutubxonasi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194310" name="Таблица 2"/>
          <p:cNvGraphicFramePr>
            <a:graphicFrameLocks noGrp="1"/>
          </p:cNvGraphicFramePr>
          <p:nvPr/>
        </p:nvGraphicFramePr>
        <p:xfrm>
          <a:off x="467544" y="1801584"/>
          <a:ext cx="8208912" cy="53221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TRIGONOMETRIYA</a:t>
                      </a:r>
                      <a:endParaRPr lang="ru-RU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sin(x)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Latn-UZ" sz="2400" dirty="0"/>
                        <a:t>Radianlarda belgilangan burchak sinusi</a:t>
                      </a:r>
                      <a:endParaRPr lang="ru-RU" sz="2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cos(x)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Latn-UZ" sz="2400" dirty="0"/>
                        <a:t>Radianlarda belgilangan burchakning kosinus</a:t>
                      </a:r>
                      <a:r>
                        <a:rPr lang="en-US" sz="2400" dirty="0" err="1"/>
                        <a:t>i</a:t>
                      </a:r>
                      <a:endParaRPr lang="ru-RU" sz="2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tan(x)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Latn-UZ" sz="2400" dirty="0"/>
                        <a:t>Radianlarda belgilangan burchakning </a:t>
                      </a:r>
                      <a:r>
                        <a:rPr lang="en-US" sz="2400" dirty="0" err="1"/>
                        <a:t>tangenisi</a:t>
                      </a:r>
                      <a:endParaRPr lang="ru-RU" sz="2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asin(x)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Latn-UZ" sz="2400" dirty="0"/>
                        <a:t>Arcsin, radiandagi qiymatni qaytaradi</a:t>
                      </a:r>
                      <a:endParaRPr lang="ru-RU" sz="2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acos(x)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Latn-UZ" sz="2400" dirty="0"/>
                        <a:t>Arc</a:t>
                      </a:r>
                      <a:r>
                        <a:rPr lang="en-US" sz="2400" dirty="0"/>
                        <a:t>cos</a:t>
                      </a:r>
                      <a:r>
                        <a:rPr lang="uz-Latn-UZ" sz="2400" dirty="0"/>
                        <a:t>, radiandagi qiymatni qaytaradi</a:t>
                      </a:r>
                      <a:endParaRPr lang="ru-RU" sz="2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atan(x)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Latn-UZ" sz="2400" dirty="0"/>
                        <a:t>Arc</a:t>
                      </a:r>
                      <a:r>
                        <a:rPr lang="en-US" sz="2400" dirty="0" err="1"/>
                        <a:t>tn</a:t>
                      </a:r>
                      <a:r>
                        <a:rPr lang="uz-Latn-UZ" sz="2400" dirty="0"/>
                        <a:t>, radiandagi qiymatni qaytaradi</a:t>
                      </a:r>
                      <a:endParaRPr lang="ru-RU" sz="2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atan2(y, 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Koordinatalar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(x, y)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bilan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nuqtaning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qutb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burchagi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radianlarda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ru-RU" sz="2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kutubxonasi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194311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194738"/>
              </p:ext>
            </p:extLst>
          </p:nvPr>
        </p:nvGraphicFramePr>
        <p:xfrm>
          <a:off x="467544" y="2060848"/>
          <a:ext cx="8208912" cy="43169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Тригонометрия</a:t>
                      </a:r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hypot</a:t>
                      </a: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(a, b)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Latn-UZ" sz="2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et</a:t>
                      </a:r>
                      <a:r>
                        <a:rPr lang="uz-Latn-UZ" sz="2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lari a va b bo'lgan to'g'ri burchakli uchburchakning gipotenuzasi uzunligi.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degrees</a:t>
                      </a: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Radianlarda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berilgan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burchakni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gradusga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aylantiradi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radians(x)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Latn-UZ" sz="2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Darajada belgilangan burchakni radianga aylantiradi.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pi</a:t>
                      </a:r>
                      <a:endParaRPr lang="ru-RU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Konstanta</a:t>
                      </a:r>
                      <a:r>
                        <a:rPr lang="en-US" sz="2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Pi</a:t>
                      </a:r>
                      <a:endParaRPr lang="ru-RU" sz="2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Masala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1.</a:t>
            </a:r>
          </a:p>
        </p:txBody>
      </p:sp>
      <p:sp>
        <p:nvSpPr>
          <p:cNvPr id="10487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87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02" name="Группа 6"/>
          <p:cNvGrpSpPr/>
          <p:nvPr/>
        </p:nvGrpSpPr>
        <p:grpSpPr>
          <a:xfrm>
            <a:off x="1266899" y="2571464"/>
            <a:ext cx="6617469" cy="2513720"/>
            <a:chOff x="467544" y="1383807"/>
            <a:chExt cx="6617469" cy="2513720"/>
          </a:xfrm>
        </p:grpSpPr>
        <p:sp>
          <p:nvSpPr>
            <p:cNvPr id="1048721" name="Rectangle 1"/>
            <p:cNvSpPr>
              <a:spLocks noChangeArrowheads="1"/>
            </p:cNvSpPr>
            <p:nvPr/>
          </p:nvSpPr>
          <p:spPr bwMode="auto">
            <a:xfrm>
              <a:off x="467544" y="1383807"/>
              <a:ext cx="3024336" cy="1816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152352" rIns="91440" bIns="38088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Berilgan</a:t>
              </a:r>
              <a:r>
                <a:rPr lang="ru-RU" sz="2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2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  <a:r>
                <a:rPr lang="ru-RU" sz="2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</a:t>
              </a:r>
              <a:r>
                <a:rPr lang="en-US" sz="2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r>
                <a:rPr lang="ru-RU" sz="2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</a:t>
              </a:r>
              <a:r>
                <a:rPr lang="en-US" sz="2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</a:t>
              </a:r>
              <a:r>
                <a:rPr lang="ru-RU" sz="2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</a:t>
              </a:r>
              <a:r>
                <a:rPr lang="en-US" sz="2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</a:t>
              </a:r>
              <a:r>
                <a:rPr lang="ru-RU" sz="2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</a:t>
              </a:r>
            </a:p>
            <a:p>
              <a:endPara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en-US" sz="22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Aniqlang</a:t>
              </a:r>
              <a:r>
                <a:rPr lang="ru-RU" sz="2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</a:t>
              </a:r>
            </a:p>
            <a:p>
              <a:r>
                <a:rPr lang="en-US" sz="2400" dirty="0"/>
                <a:t>	</a:t>
              </a:r>
              <a:r>
                <a:rPr lang="ru-RU" sz="2400" dirty="0"/>
                <a:t>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2200" i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Times New Roman" pitchFamily="18" charset="0"/>
                </a:rPr>
                <a:t> </a:t>
              </a:r>
              <a:endParaRPr kumimoji="0" lang="ru-RU" sz="22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pitchFamily="34" charset="0"/>
              </a:endParaRPr>
            </a:p>
          </p:txBody>
        </p:sp>
        <p:graphicFrame>
          <p:nvGraphicFramePr>
            <p:cNvPr id="4194312" name="Объект 5"/>
            <p:cNvGraphicFramePr>
              <a:graphicFrameLocks noChangeAspect="1"/>
            </p:cNvGraphicFramePr>
            <p:nvPr/>
          </p:nvGraphicFramePr>
          <p:xfrm>
            <a:off x="3167063" y="1905214"/>
            <a:ext cx="3917950" cy="1992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6" name="Формула" r:id="rId4" imgW="2031840" imgH="1028520" progId="Equation.3">
                    <p:embed/>
                  </p:oleObj>
                </mc:Choice>
                <mc:Fallback>
                  <p:oleObj name="Формула" r:id="rId4" imgW="2031840" imgH="1028520" progId="Equation.3">
                    <p:embed/>
                    <p:pic>
                      <p:nvPicPr>
                        <p:cNvPr id="209715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7063" y="1905214"/>
                          <a:ext cx="3917950" cy="1992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Masala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1. (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Manba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kodi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10487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87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8728" name="Прямоугольник 2"/>
          <p:cNvSpPr/>
          <p:nvPr/>
        </p:nvSpPr>
        <p:spPr>
          <a:xfrm>
            <a:off x="467544" y="1580014"/>
            <a:ext cx="8208912" cy="4599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FF0000"/>
                </a:solidFill>
              </a:rPr>
              <a:t># </a:t>
            </a:r>
            <a:r>
              <a:rPr lang="en-US" sz="2200" dirty="0" err="1">
                <a:solidFill>
                  <a:srgbClr val="FF0000"/>
                </a:solidFill>
              </a:rPr>
              <a:t>Chiziqli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dastur</a:t>
            </a:r>
            <a:endParaRPr lang="ru-RU" sz="2200" dirty="0">
              <a:solidFill>
                <a:srgbClr val="FF0000"/>
              </a:solidFill>
            </a:endParaRPr>
          </a:p>
          <a:p>
            <a:endParaRPr lang="ru-RU" sz="1000" dirty="0"/>
          </a:p>
          <a:p>
            <a:r>
              <a:rPr lang="en-US" sz="2200" b="1" dirty="0"/>
              <a:t>a = </a:t>
            </a:r>
            <a:r>
              <a:rPr lang="en-US" sz="2200" b="1" dirty="0" err="1"/>
              <a:t>int</a:t>
            </a:r>
            <a:r>
              <a:rPr lang="en-US" sz="2200" b="1" dirty="0"/>
              <a:t>(input(“</a:t>
            </a:r>
            <a:r>
              <a:rPr lang="en-US" sz="2200" b="1" dirty="0" err="1"/>
              <a:t>Kiriting</a:t>
            </a:r>
            <a:r>
              <a:rPr lang="ru-RU" sz="2200" b="1" dirty="0"/>
              <a:t> </a:t>
            </a:r>
            <a:r>
              <a:rPr lang="en-US" sz="2200" b="1" dirty="0"/>
              <a:t>a = "))</a:t>
            </a:r>
          </a:p>
          <a:p>
            <a:r>
              <a:rPr lang="en-US" sz="2200" b="1" dirty="0"/>
              <a:t>b = </a:t>
            </a:r>
            <a:r>
              <a:rPr lang="en-US" sz="2200" b="1" dirty="0" err="1"/>
              <a:t>int</a:t>
            </a:r>
            <a:r>
              <a:rPr lang="en-US" sz="2200" b="1" dirty="0"/>
              <a:t>(input(“</a:t>
            </a:r>
            <a:r>
              <a:rPr lang="en-US" sz="2200" b="1" dirty="0" err="1"/>
              <a:t>Kiriting</a:t>
            </a:r>
            <a:r>
              <a:rPr lang="ru-RU" sz="2200" b="1" dirty="0"/>
              <a:t> </a:t>
            </a:r>
            <a:r>
              <a:rPr lang="en-US" sz="2200" b="1" dirty="0"/>
              <a:t>b = "))</a:t>
            </a:r>
          </a:p>
          <a:p>
            <a:r>
              <a:rPr lang="en-US" sz="2200" b="1" dirty="0"/>
              <a:t>k = </a:t>
            </a:r>
            <a:r>
              <a:rPr lang="en-US" sz="2200" b="1" dirty="0" err="1"/>
              <a:t>int</a:t>
            </a:r>
            <a:r>
              <a:rPr lang="en-US" sz="2200" b="1" dirty="0"/>
              <a:t>(input(“</a:t>
            </a:r>
            <a:r>
              <a:rPr lang="en-US" sz="2200" b="1" dirty="0" err="1"/>
              <a:t>Kiriting</a:t>
            </a:r>
            <a:r>
              <a:rPr lang="en-US" sz="2200" b="1" dirty="0"/>
              <a:t> k = "))</a:t>
            </a:r>
          </a:p>
          <a:p>
            <a:r>
              <a:rPr lang="en-US" sz="2200" b="1" dirty="0"/>
              <a:t>m = </a:t>
            </a:r>
            <a:r>
              <a:rPr lang="en-US" sz="2200" b="1" dirty="0" err="1"/>
              <a:t>int</a:t>
            </a:r>
            <a:r>
              <a:rPr lang="en-US" sz="2200" b="1" dirty="0"/>
              <a:t>(input(“</a:t>
            </a:r>
            <a:r>
              <a:rPr lang="en-US" sz="2200" b="1" dirty="0" err="1"/>
              <a:t>Kiriting</a:t>
            </a:r>
            <a:r>
              <a:rPr lang="ru-RU" sz="2200" b="1" dirty="0"/>
              <a:t> </a:t>
            </a:r>
            <a:r>
              <a:rPr lang="en-US" sz="2200" b="1" dirty="0"/>
              <a:t>m = "))</a:t>
            </a:r>
          </a:p>
          <a:p>
            <a:endParaRPr lang="en-US" sz="1000" b="1" dirty="0"/>
          </a:p>
          <a:p>
            <a:r>
              <a:rPr lang="en-US" sz="2200" b="1" dirty="0"/>
              <a:t>from math import *</a:t>
            </a:r>
          </a:p>
          <a:p>
            <a:endParaRPr lang="en-US" sz="1000" b="1" dirty="0"/>
          </a:p>
          <a:p>
            <a:r>
              <a:rPr lang="en-US" sz="2200" b="1" dirty="0"/>
              <a:t>C = </a:t>
            </a:r>
            <a:r>
              <a:rPr lang="en-US" sz="2200" b="1" dirty="0" err="1"/>
              <a:t>sqrt</a:t>
            </a:r>
            <a:r>
              <a:rPr lang="en-US" sz="2200" b="1" dirty="0"/>
              <a:t>((a-b)**2/abs(k-m))</a:t>
            </a:r>
          </a:p>
          <a:p>
            <a:r>
              <a:rPr lang="en-US" sz="2200" b="1" dirty="0"/>
              <a:t>A = sin(pi/6)*C**2-C*(a-b)/(a*b*k)</a:t>
            </a:r>
          </a:p>
          <a:p>
            <a:endParaRPr lang="en-US" sz="1000" b="1" dirty="0"/>
          </a:p>
          <a:p>
            <a:r>
              <a:rPr lang="en-US" sz="2200" b="1" dirty="0"/>
              <a:t>print("C = ", C)</a:t>
            </a:r>
          </a:p>
          <a:p>
            <a:r>
              <a:rPr lang="en-US" sz="2200" b="1" dirty="0"/>
              <a:t>print("A = ", A)</a:t>
            </a:r>
          </a:p>
          <a:p>
            <a:endParaRPr lang="en-US" sz="1000" b="1" dirty="0"/>
          </a:p>
          <a:p>
            <a:r>
              <a:rPr lang="en-US" sz="2200" b="1" dirty="0"/>
              <a:t>input("\n\n </a:t>
            </a:r>
            <a:r>
              <a:rPr lang="en-US" sz="2200" b="1" dirty="0" err="1"/>
              <a:t>chiqish</a:t>
            </a:r>
            <a:r>
              <a:rPr lang="en-US" sz="2200" b="1" dirty="0"/>
              <a:t> </a:t>
            </a:r>
            <a:r>
              <a:rPr lang="en-US" sz="2200" b="1" dirty="0" err="1"/>
              <a:t>uchun</a:t>
            </a:r>
            <a:r>
              <a:rPr lang="en-US" sz="2200" b="1" dirty="0"/>
              <a:t> </a:t>
            </a:r>
            <a:r>
              <a:rPr lang="en-US" sz="2200" b="1" dirty="0" err="1"/>
              <a:t>ENTERni</a:t>
            </a:r>
            <a:r>
              <a:rPr lang="en-US" sz="2200" b="1" dirty="0"/>
              <a:t> </a:t>
            </a:r>
            <a:r>
              <a:rPr lang="en-US" sz="2200" b="1" dirty="0" err="1"/>
              <a:t>bosing</a:t>
            </a:r>
            <a:r>
              <a:rPr lang="ru-RU" sz="2200" b="1" dirty="0"/>
              <a:t>.")</a:t>
            </a:r>
          </a:p>
          <a:p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4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DASTUR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.</a:t>
            </a:r>
            <a:b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DASTURLASH TILI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grpSp>
        <p:nvGrpSpPr>
          <p:cNvPr id="46" name="Группа 4"/>
          <p:cNvGrpSpPr/>
          <p:nvPr/>
        </p:nvGrpSpPr>
        <p:grpSpPr>
          <a:xfrm>
            <a:off x="971600" y="4293096"/>
            <a:ext cx="7128792" cy="2016224"/>
            <a:chOff x="1187624" y="3933056"/>
            <a:chExt cx="6408712" cy="2016224"/>
          </a:xfrm>
        </p:grpSpPr>
        <p:cxnSp>
          <p:nvCxnSpPr>
            <p:cNvPr id="3145728" name="Прямая соединительная линия 11"/>
            <p:cNvCxnSpPr>
              <a:cxnSpLocks/>
            </p:cNvCxnSpPr>
            <p:nvPr/>
          </p:nvCxnSpPr>
          <p:spPr>
            <a:xfrm rot="16380000" flipH="1">
              <a:off x="4176000" y="4847552"/>
              <a:ext cx="305886" cy="163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599" name="Text Box 26"/>
            <p:cNvSpPr txBox="1">
              <a:spLocks noChangeArrowheads="1"/>
            </p:cNvSpPr>
            <p:nvPr/>
          </p:nvSpPr>
          <p:spPr bwMode="auto">
            <a:xfrm>
              <a:off x="2411760" y="3933056"/>
              <a:ext cx="3816424" cy="792088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200" b="1" dirty="0" err="1">
                  <a:latin typeface="Verdana" pitchFamily="34" charset="0"/>
                </a:rPr>
                <a:t>Dasturlash</a:t>
              </a:r>
              <a:r>
                <a:rPr lang="en-US" sz="2200" b="1" dirty="0">
                  <a:latin typeface="Verdana" pitchFamily="34" charset="0"/>
                </a:rPr>
                <a:t> </a:t>
              </a:r>
              <a:r>
                <a:rPr lang="en-US" sz="2200" b="1" dirty="0" err="1">
                  <a:latin typeface="Verdana" pitchFamily="34" charset="0"/>
                </a:rPr>
                <a:t>tili</a:t>
              </a:r>
              <a:endParaRPr lang="ru-RU" sz="2200" dirty="0">
                <a:latin typeface="Verdana" pitchFamily="34" charset="0"/>
              </a:endParaRPr>
            </a:p>
          </p:txBody>
        </p:sp>
        <p:sp>
          <p:nvSpPr>
            <p:cNvPr id="1048600" name="Text Box 24"/>
            <p:cNvSpPr txBox="1">
              <a:spLocks noChangeArrowheads="1"/>
            </p:cNvSpPr>
            <p:nvPr/>
          </p:nvSpPr>
          <p:spPr bwMode="auto">
            <a:xfrm>
              <a:off x="1187624" y="5373280"/>
              <a:ext cx="2736304" cy="5760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err="1">
                  <a:latin typeface="Verdana" pitchFamily="34" charset="0"/>
                </a:rPr>
                <a:t>Quyi</a:t>
              </a:r>
              <a:r>
                <a:rPr lang="en-US" sz="2200" b="1" dirty="0">
                  <a:latin typeface="Verdana" pitchFamily="34" charset="0"/>
                </a:rPr>
                <a:t> </a:t>
              </a:r>
              <a:r>
                <a:rPr lang="en-US" sz="2200" b="1" dirty="0" err="1">
                  <a:latin typeface="Verdana" pitchFamily="34" charset="0"/>
                </a:rPr>
                <a:t>darajali</a:t>
              </a:r>
              <a:endParaRPr kumimoji="0" 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48601" name="Text Box 23"/>
            <p:cNvSpPr txBox="1">
              <a:spLocks noChangeArrowheads="1"/>
            </p:cNvSpPr>
            <p:nvPr/>
          </p:nvSpPr>
          <p:spPr bwMode="auto">
            <a:xfrm>
              <a:off x="4644008" y="5373280"/>
              <a:ext cx="2952328" cy="5715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err="1">
                  <a:latin typeface="Verdana" pitchFamily="34" charset="0"/>
                </a:rPr>
                <a:t>Yuqori</a:t>
              </a:r>
              <a:r>
                <a:rPr lang="en-US" sz="2200" b="1" dirty="0">
                  <a:latin typeface="Verdana" pitchFamily="34" charset="0"/>
                </a:rPr>
                <a:t> </a:t>
              </a:r>
              <a:r>
                <a:rPr lang="en-US" sz="2200" b="1" dirty="0" err="1">
                  <a:latin typeface="Verdana" pitchFamily="34" charset="0"/>
                </a:rPr>
                <a:t>darajali</a:t>
              </a:r>
              <a:endParaRPr kumimoji="0" 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48602" name="Line 20"/>
            <p:cNvSpPr>
              <a:spLocks noChangeShapeType="1"/>
            </p:cNvSpPr>
            <p:nvPr/>
          </p:nvSpPr>
          <p:spPr bwMode="auto">
            <a:xfrm rot="240000">
              <a:off x="2160000" y="5012768"/>
              <a:ext cx="25415" cy="360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8603" name="Line 19"/>
            <p:cNvSpPr>
              <a:spLocks noChangeShapeType="1"/>
            </p:cNvSpPr>
            <p:nvPr/>
          </p:nvSpPr>
          <p:spPr bwMode="auto">
            <a:xfrm rot="21540000" flipH="1">
              <a:off x="6582576" y="5012768"/>
              <a:ext cx="5648" cy="3508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3145729" name="Прямая соединительная линия 10"/>
            <p:cNvCxnSpPr>
              <a:cxnSpLocks/>
            </p:cNvCxnSpPr>
            <p:nvPr/>
          </p:nvCxnSpPr>
          <p:spPr>
            <a:xfrm>
              <a:off x="2160224" y="5008676"/>
              <a:ext cx="442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04" name="Прямоугольник 32"/>
          <p:cNvSpPr/>
          <p:nvPr/>
        </p:nvSpPr>
        <p:spPr>
          <a:xfrm>
            <a:off x="467544" y="1665382"/>
            <a:ext cx="8208912" cy="1361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 err="1">
                <a:latin typeface="Verdana" pitchFamily="34" charset="0"/>
              </a:rPr>
              <a:t>Dastur</a:t>
            </a:r>
            <a:r>
              <a:rPr lang="ru-RU" sz="2200" b="1" dirty="0">
                <a:latin typeface="Verdana" pitchFamily="34" charset="0"/>
              </a:rPr>
              <a:t> – </a:t>
            </a:r>
            <a:r>
              <a:rPr lang="en-US" sz="2200" dirty="0" err="1">
                <a:latin typeface="Verdana" pitchFamily="34" charset="0"/>
              </a:rPr>
              <a:t>aniq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</a:rPr>
              <a:t>bajaruvchining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</a:rPr>
              <a:t>instruksiyalar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</a:rPr>
              <a:t>to’plami</a:t>
            </a:r>
            <a:endParaRPr lang="en-US" sz="2200" dirty="0">
              <a:latin typeface="Verdana" pitchFamily="34" charset="0"/>
            </a:endParaRPr>
          </a:p>
          <a:p>
            <a:pPr algn="just"/>
            <a:endParaRPr lang="ru-RU" sz="2200" dirty="0">
              <a:latin typeface="Verdana" pitchFamily="34" charset="0"/>
            </a:endParaRPr>
          </a:p>
          <a:p>
            <a:pPr algn="just"/>
            <a:r>
              <a:rPr lang="en-US" sz="2200" b="1" dirty="0" err="1">
                <a:latin typeface="Verdana" pitchFamily="34" charset="0"/>
              </a:rPr>
              <a:t>Dasturlash</a:t>
            </a:r>
            <a:r>
              <a:rPr lang="en-US" sz="2200" b="1" dirty="0">
                <a:latin typeface="Verdana" pitchFamily="34" charset="0"/>
              </a:rPr>
              <a:t> </a:t>
            </a:r>
            <a:r>
              <a:rPr lang="en-US" sz="2200" b="1" dirty="0" err="1">
                <a:latin typeface="Verdana" pitchFamily="34" charset="0"/>
              </a:rPr>
              <a:t>tili</a:t>
            </a:r>
            <a:r>
              <a:rPr lang="en-US" sz="2200" b="1" dirty="0">
                <a:latin typeface="Verdana" pitchFamily="34" charset="0"/>
              </a:rPr>
              <a:t> </a:t>
            </a:r>
            <a:r>
              <a:rPr lang="ru-RU" sz="2200" dirty="0">
                <a:latin typeface="Verdana" pitchFamily="34" charset="0"/>
              </a:rPr>
              <a:t>– </a:t>
            </a:r>
            <a:r>
              <a:rPr lang="en-US" sz="2200" dirty="0" err="1">
                <a:latin typeface="Verdana" pitchFamily="34" charset="0"/>
              </a:rPr>
              <a:t>dasturni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</a:rPr>
              <a:t>yozish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</a:rPr>
              <a:t>uchun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</a:rPr>
              <a:t>mo’ljallangan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</a:rPr>
              <a:t>maxsus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</a:rPr>
              <a:t>rasmiy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</a:rPr>
              <a:t>til</a:t>
            </a:r>
            <a:r>
              <a:rPr lang="en-US" sz="2200" dirty="0">
                <a:latin typeface="Verdana" pitchFamily="34" charset="0"/>
              </a:rPr>
              <a:t> (</a:t>
            </a:r>
            <a:r>
              <a:rPr lang="en-US" sz="2200" dirty="0" err="1">
                <a:latin typeface="Verdana" pitchFamily="34" charset="0"/>
              </a:rPr>
              <a:t>odatda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</a:rPr>
              <a:t>EHMlar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</a:rPr>
              <a:t>uchun</a:t>
            </a:r>
            <a:r>
              <a:rPr lang="en-US" sz="2200" dirty="0">
                <a:latin typeface="Verdana" pitchFamily="34" charset="0"/>
              </a:rPr>
              <a:t>)</a:t>
            </a:r>
            <a:endParaRPr lang="ru-RU" sz="2200" dirty="0">
              <a:latin typeface="Verdan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4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KOMPILYATOR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va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INTERPRETATORLAR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grpSp>
        <p:nvGrpSpPr>
          <p:cNvPr id="48" name="Группа 12"/>
          <p:cNvGrpSpPr/>
          <p:nvPr/>
        </p:nvGrpSpPr>
        <p:grpSpPr>
          <a:xfrm>
            <a:off x="467544" y="1772816"/>
            <a:ext cx="8208912" cy="4752464"/>
            <a:chOff x="467544" y="1772816"/>
            <a:chExt cx="8208912" cy="4752464"/>
          </a:xfrm>
        </p:grpSpPr>
        <p:sp>
          <p:nvSpPr>
            <p:cNvPr id="1048606" name="Text Box 26"/>
            <p:cNvSpPr txBox="1">
              <a:spLocks noChangeArrowheads="1"/>
            </p:cNvSpPr>
            <p:nvPr/>
          </p:nvSpPr>
          <p:spPr bwMode="auto">
            <a:xfrm>
              <a:off x="1403648" y="1772816"/>
              <a:ext cx="6192688" cy="1440160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200" b="1" dirty="0" err="1">
                  <a:latin typeface="Verdana" pitchFamily="34" charset="0"/>
                </a:rPr>
                <a:t>Translyator</a:t>
              </a:r>
              <a:r>
                <a:rPr lang="ru-RU" sz="2200" b="1" dirty="0">
                  <a:latin typeface="Verdana" pitchFamily="34" charset="0"/>
                </a:rPr>
                <a:t> – </a:t>
              </a:r>
              <a:r>
                <a:rPr lang="en-US" sz="2200" b="1" dirty="0" err="1">
                  <a:latin typeface="Verdana" pitchFamily="34" charset="0"/>
                </a:rPr>
                <a:t>maxsus</a:t>
              </a:r>
              <a:r>
                <a:rPr lang="en-US" sz="2200" b="1" dirty="0">
                  <a:latin typeface="Verdana" pitchFamily="34" charset="0"/>
                </a:rPr>
                <a:t> </a:t>
              </a:r>
              <a:r>
                <a:rPr lang="en-US" sz="2200" b="1" dirty="0" err="1">
                  <a:latin typeface="Verdana" pitchFamily="34" charset="0"/>
                </a:rPr>
                <a:t>dastur</a:t>
              </a:r>
              <a:r>
                <a:rPr lang="en-US" sz="2200" b="1" dirty="0">
                  <a:latin typeface="Verdana" pitchFamily="34" charset="0"/>
                </a:rPr>
                <a:t> </a:t>
              </a:r>
              <a:r>
                <a:rPr lang="en-US" sz="2200" b="1" dirty="0" err="1">
                  <a:latin typeface="Verdana" pitchFamily="34" charset="0"/>
                </a:rPr>
                <a:t>bo’lib</a:t>
              </a:r>
              <a:r>
                <a:rPr lang="en-US" sz="2200" b="1" dirty="0">
                  <a:latin typeface="Verdana" pitchFamily="34" charset="0"/>
                </a:rPr>
                <a:t>, u </a:t>
              </a:r>
              <a:r>
                <a:rPr lang="en-US" sz="2200" b="1" dirty="0" err="1">
                  <a:latin typeface="Verdana" pitchFamily="34" charset="0"/>
                </a:rPr>
                <a:t>dastur</a:t>
              </a:r>
              <a:r>
                <a:rPr lang="en-US" sz="2200" b="1" dirty="0">
                  <a:latin typeface="Verdana" pitchFamily="34" charset="0"/>
                </a:rPr>
                <a:t> </a:t>
              </a:r>
              <a:r>
                <a:rPr lang="en-US" sz="2200" b="1" dirty="0" err="1">
                  <a:latin typeface="Verdana" pitchFamily="34" charset="0"/>
                </a:rPr>
                <a:t>mashina</a:t>
              </a:r>
              <a:r>
                <a:rPr lang="en-US" sz="2200" b="1" dirty="0">
                  <a:latin typeface="Verdana" pitchFamily="34" charset="0"/>
                </a:rPr>
                <a:t> </a:t>
              </a:r>
              <a:r>
                <a:rPr lang="en-US" sz="2200" b="1" dirty="0" err="1">
                  <a:latin typeface="Verdana" pitchFamily="34" charset="0"/>
                </a:rPr>
                <a:t>kodini</a:t>
              </a:r>
              <a:r>
                <a:rPr lang="en-US" sz="2200" b="1" dirty="0">
                  <a:latin typeface="Verdana" pitchFamily="34" charset="0"/>
                </a:rPr>
                <a:t> </a:t>
              </a:r>
              <a:r>
                <a:rPr lang="en-US" sz="2200" b="1" dirty="0" err="1">
                  <a:latin typeface="Verdana" pitchFamily="34" charset="0"/>
                </a:rPr>
                <a:t>bir</a:t>
              </a:r>
              <a:r>
                <a:rPr lang="en-US" sz="2200" b="1" dirty="0">
                  <a:latin typeface="Verdana" pitchFamily="34" charset="0"/>
                </a:rPr>
                <a:t> </a:t>
              </a:r>
              <a:r>
                <a:rPr lang="en-US" sz="2200" b="1" dirty="0" err="1">
                  <a:latin typeface="Verdana" pitchFamily="34" charset="0"/>
                </a:rPr>
                <a:t>tildan</a:t>
              </a:r>
              <a:r>
                <a:rPr lang="en-US" sz="2200" b="1" dirty="0">
                  <a:latin typeface="Verdana" pitchFamily="34" charset="0"/>
                </a:rPr>
                <a:t> </a:t>
              </a:r>
              <a:r>
                <a:rPr lang="en-US" sz="2200" b="1" dirty="0" err="1">
                  <a:latin typeface="Verdana" pitchFamily="34" charset="0"/>
                </a:rPr>
                <a:t>boshqa</a:t>
              </a:r>
              <a:r>
                <a:rPr lang="en-US" sz="2200" b="1" dirty="0">
                  <a:latin typeface="Verdana" pitchFamily="34" charset="0"/>
                </a:rPr>
                <a:t> </a:t>
              </a:r>
              <a:r>
                <a:rPr lang="en-US" sz="2200" b="1" dirty="0" err="1">
                  <a:latin typeface="Verdana" pitchFamily="34" charset="0"/>
                </a:rPr>
                <a:t>tilga</a:t>
              </a:r>
              <a:r>
                <a:rPr lang="en-US" sz="2200" b="1" dirty="0">
                  <a:latin typeface="Verdana" pitchFamily="34" charset="0"/>
                </a:rPr>
                <a:t> </a:t>
              </a:r>
              <a:r>
                <a:rPr lang="en-US" sz="2200" b="1" dirty="0" err="1">
                  <a:latin typeface="Verdana" pitchFamily="34" charset="0"/>
                </a:rPr>
                <a:t>o’girib</a:t>
              </a:r>
              <a:r>
                <a:rPr lang="en-US" sz="2200" b="1" dirty="0">
                  <a:latin typeface="Verdana" pitchFamily="34" charset="0"/>
                </a:rPr>
                <a:t> </a:t>
              </a:r>
              <a:r>
                <a:rPr lang="en-US" sz="2200" b="1" dirty="0" err="1">
                  <a:latin typeface="Verdana" pitchFamily="34" charset="0"/>
                </a:rPr>
                <a:t>beradi</a:t>
              </a:r>
              <a:endParaRPr lang="ru-RU" sz="2200" dirty="0">
                <a:latin typeface="Verdana" pitchFamily="34" charset="0"/>
              </a:endParaRPr>
            </a:p>
          </p:txBody>
        </p:sp>
        <p:sp>
          <p:nvSpPr>
            <p:cNvPr id="1048607" name="Text Box 24"/>
            <p:cNvSpPr txBox="1">
              <a:spLocks noChangeArrowheads="1"/>
            </p:cNvSpPr>
            <p:nvPr/>
          </p:nvSpPr>
          <p:spPr bwMode="auto">
            <a:xfrm>
              <a:off x="467544" y="4365104"/>
              <a:ext cx="3816424" cy="2160176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13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err="1">
                  <a:latin typeface="Verdana" pitchFamily="34" charset="0"/>
                </a:rPr>
                <a:t>Kompilyator</a:t>
              </a:r>
              <a:r>
                <a:rPr lang="en-US" sz="2200" b="1" dirty="0">
                  <a:latin typeface="Verdana" pitchFamily="34" charset="0"/>
                </a:rPr>
                <a:t> </a:t>
              </a:r>
              <a:endParaRPr lang="ru-RU" sz="2200" b="1" dirty="0">
                <a:latin typeface="Verdana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2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Dastur</a:t>
              </a:r>
              <a:r>
                <a:rPr kumimoji="0" lang="en-US" sz="2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</a:t>
              </a:r>
              <a:r>
                <a:rPr kumimoji="0" lang="en-US" sz="22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kodini</a:t>
              </a:r>
              <a:r>
                <a:rPr kumimoji="0" lang="en-US" sz="2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</a:t>
              </a:r>
              <a:r>
                <a:rPr kumimoji="0" lang="en-US" sz="22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mashina</a:t>
              </a:r>
              <a:r>
                <a:rPr kumimoji="0" lang="en-US" sz="2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</a:t>
              </a:r>
              <a:r>
                <a:rPr kumimoji="0" lang="en-US" sz="22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tiliga</a:t>
              </a:r>
              <a:r>
                <a:rPr kumimoji="0" lang="en-US" sz="2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</a:t>
              </a:r>
              <a:r>
                <a:rPr kumimoji="0" lang="en-US" sz="22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darhol</a:t>
              </a:r>
              <a:r>
                <a:rPr kumimoji="0" lang="en-US" sz="220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</a:t>
              </a:r>
              <a:r>
                <a:rPr kumimoji="0" lang="en-US" sz="2200" i="0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o’tkazib</a:t>
              </a:r>
              <a:r>
                <a:rPr kumimoji="0" lang="en-US" sz="220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</a:t>
              </a:r>
              <a:r>
                <a:rPr kumimoji="0" lang="en-US" sz="2200" i="0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beradi</a:t>
              </a:r>
              <a:r>
                <a:rPr kumimoji="0" lang="en-US" sz="220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. </a:t>
              </a:r>
              <a:r>
                <a:rPr kumimoji="0" lang="en-US" sz="2200" i="0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Bajaruvchi</a:t>
              </a:r>
              <a:r>
                <a:rPr kumimoji="0" lang="en-US" sz="220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</a:t>
              </a:r>
              <a:r>
                <a:rPr kumimoji="0" lang="en-US" sz="2200" i="0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faylini</a:t>
              </a:r>
              <a:r>
                <a:rPr kumimoji="0" lang="en-US" sz="220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</a:t>
              </a:r>
              <a:r>
                <a:rPr kumimoji="0" lang="en-US" sz="2200" i="0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yaratib</a:t>
              </a:r>
              <a:r>
                <a:rPr kumimoji="0" lang="en-US" sz="220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</a:t>
              </a:r>
              <a:r>
                <a:rPr kumimoji="0" lang="en-US" sz="2200" i="0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beradi</a:t>
              </a:r>
              <a:r>
                <a:rPr lang="en-US" sz="2200" dirty="0">
                  <a:latin typeface="Verdana" pitchFamily="34" charset="0"/>
                </a:rPr>
                <a:t>.</a:t>
              </a:r>
              <a:endParaRPr kumimoji="0" lang="ru-RU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48608" name="Text Box 23"/>
            <p:cNvSpPr txBox="1">
              <a:spLocks noChangeArrowheads="1"/>
            </p:cNvSpPr>
            <p:nvPr/>
          </p:nvSpPr>
          <p:spPr bwMode="auto">
            <a:xfrm>
              <a:off x="4816342" y="4365104"/>
              <a:ext cx="3860114" cy="2160176"/>
            </a:xfrm>
            <a:prstGeom prst="rect">
              <a:avLst/>
            </a:prstGeom>
            <a:gradFill flip="none" rotWithShape="1">
              <a:gsLst>
                <a:gs pos="0">
                  <a:srgbClr val="DDEBCF"/>
                </a:gs>
                <a:gs pos="100000">
                  <a:srgbClr val="FFC000"/>
                </a:gs>
                <a:gs pos="100000">
                  <a:srgbClr val="156B13"/>
                </a:gs>
              </a:gsLst>
              <a:lin ang="162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err="1">
                  <a:latin typeface="Verdana" pitchFamily="34" charset="0"/>
                </a:rPr>
                <a:t>Interpretator</a:t>
              </a:r>
              <a:endParaRPr lang="ru-RU" sz="2200" b="1" dirty="0">
                <a:latin typeface="Verdana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2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Satr</a:t>
              </a:r>
              <a:r>
                <a:rPr kumimoji="0" lang="en-US" sz="2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</a:t>
              </a:r>
              <a:r>
                <a:rPr kumimoji="0" lang="en-US" sz="22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osti</a:t>
              </a:r>
              <a:r>
                <a:rPr kumimoji="0" lang="en-US" sz="2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</a:t>
              </a:r>
              <a:r>
                <a:rPr kumimoji="0" lang="en-US" sz="22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qilib</a:t>
              </a:r>
              <a:r>
                <a:rPr kumimoji="0" lang="en-US" sz="2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</a:t>
              </a:r>
              <a:r>
                <a:rPr kumimoji="0" lang="en-US" sz="22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dastur</a:t>
              </a:r>
              <a:r>
                <a:rPr kumimoji="0" lang="en-US" sz="2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</a:t>
              </a:r>
              <a:r>
                <a:rPr kumimoji="0" lang="en-US" sz="22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kodini</a:t>
              </a:r>
              <a:r>
                <a:rPr kumimoji="0" lang="en-US" sz="2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</a:t>
              </a:r>
              <a:r>
                <a:rPr kumimoji="0" lang="en-US" sz="22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tarjima</a:t>
              </a:r>
              <a:r>
                <a:rPr kumimoji="0" lang="en-US" sz="2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</a:t>
              </a:r>
              <a:r>
                <a:rPr kumimoji="0" lang="en-US" sz="22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qiladi</a:t>
              </a:r>
              <a:r>
                <a:rPr kumimoji="0" lang="en-US" sz="2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. </a:t>
              </a:r>
              <a:r>
                <a:rPr kumimoji="0" lang="en-US" sz="22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Operatsion</a:t>
              </a:r>
              <a:r>
                <a:rPr kumimoji="0" lang="en-US" sz="2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</a:t>
              </a:r>
              <a:r>
                <a:rPr kumimoji="0" lang="en-US" sz="22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tizim</a:t>
              </a:r>
              <a:r>
                <a:rPr kumimoji="0" lang="en-US" sz="2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 </a:t>
              </a:r>
              <a:r>
                <a:rPr kumimoji="0" lang="en-US" sz="22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bilan</a:t>
              </a:r>
              <a:r>
                <a:rPr kumimoji="0" lang="en-US" sz="2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</a:t>
              </a:r>
              <a:r>
                <a:rPr kumimoji="0" lang="en-US" sz="22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to’g’ridan</a:t>
              </a:r>
              <a:r>
                <a:rPr kumimoji="0" lang="en-US" sz="2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– </a:t>
              </a:r>
              <a:r>
                <a:rPr kumimoji="0" lang="en-US" sz="22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to’g’ri</a:t>
              </a:r>
              <a:r>
                <a:rPr kumimoji="0" lang="en-US" sz="2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</a:t>
              </a:r>
              <a:r>
                <a:rPr kumimoji="0" lang="en-US" sz="22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ishlaydi</a:t>
              </a:r>
              <a:r>
                <a:rPr kumimoji="0" lang="en-US" sz="2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.</a:t>
              </a:r>
              <a:endParaRPr kumimoji="0" lang="ru-RU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48609" name="Стрелка вниз 2"/>
            <p:cNvSpPr/>
            <p:nvPr/>
          </p:nvSpPr>
          <p:spPr>
            <a:xfrm>
              <a:off x="2123728" y="3212976"/>
              <a:ext cx="484632" cy="1152128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48610" name="Стрелка вниз 13"/>
            <p:cNvSpPr/>
            <p:nvPr/>
          </p:nvSpPr>
          <p:spPr>
            <a:xfrm>
              <a:off x="6463632" y="3212976"/>
              <a:ext cx="484632" cy="1152128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Pythonning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xarakteristikasi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48612" name="Прямоугольник 27"/>
          <p:cNvSpPr/>
          <p:nvPr/>
        </p:nvSpPr>
        <p:spPr>
          <a:xfrm>
            <a:off x="457200" y="1591056"/>
            <a:ext cx="8208912" cy="1361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Verdana" pitchFamily="34" charset="0"/>
              </a:rPr>
              <a:t>Interpretatsiyalangan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</a:rPr>
              <a:t>til</a:t>
            </a:r>
            <a:endParaRPr lang="ru-RU" sz="2200" dirty="0">
              <a:latin typeface="Verdana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Verdana" pitchFamily="34" charset="0"/>
              </a:rPr>
              <a:t>Aniq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</a:rPr>
              <a:t>sintaksis</a:t>
            </a:r>
            <a:endParaRPr lang="ru-RU" sz="2200" dirty="0">
              <a:latin typeface="Verdana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Verdana" pitchFamily="34" charset="0"/>
              </a:rPr>
              <a:t>To’liq</a:t>
            </a:r>
            <a:r>
              <a:rPr lang="en-US" sz="2200" dirty="0">
                <a:latin typeface="Verdana" pitchFamily="34" charset="0"/>
              </a:rPr>
              <a:t> universal </a:t>
            </a:r>
            <a:r>
              <a:rPr lang="en-US" sz="2200" dirty="0" err="1">
                <a:latin typeface="Verdana" pitchFamily="34" charset="0"/>
              </a:rPr>
              <a:t>til</a:t>
            </a:r>
            <a:endParaRPr lang="ru-RU" sz="2200" dirty="0">
              <a:latin typeface="Verdana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Verdana" pitchFamily="34" charset="0"/>
              </a:rPr>
              <a:t>Erkin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</a:rPr>
              <a:t>tarqaluvchi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</a:rPr>
              <a:t>interpretator</a:t>
            </a:r>
            <a:endParaRPr lang="ru-RU" sz="2200" dirty="0">
              <a:latin typeface="Verdana" pitchFamily="34" charset="0"/>
            </a:endParaRPr>
          </a:p>
        </p:txBody>
      </p:sp>
      <p:sp>
        <p:nvSpPr>
          <p:cNvPr id="1048613" name="Прямоугольник 23"/>
          <p:cNvSpPr/>
          <p:nvPr/>
        </p:nvSpPr>
        <p:spPr>
          <a:xfrm>
            <a:off x="786896" y="2952496"/>
            <a:ext cx="79208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latin typeface="Verdana" pitchFamily="34" charset="0"/>
              </a:rPr>
              <a:t>Ikki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</a:rPr>
              <a:t>rejimda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</a:rPr>
              <a:t>ishlaydi</a:t>
            </a:r>
            <a:r>
              <a:rPr lang="ru-RU" sz="2200" dirty="0">
                <a:latin typeface="Verdana" pitchFamily="34" charset="0"/>
              </a:rPr>
              <a:t>: </a:t>
            </a:r>
            <a:r>
              <a:rPr lang="en-US" sz="2200" dirty="0" err="1">
                <a:latin typeface="Verdana" pitchFamily="34" charset="0"/>
              </a:rPr>
              <a:t>interaktiv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</a:rPr>
              <a:t>va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</a:rPr>
              <a:t>dasturlashgan</a:t>
            </a:r>
            <a:endParaRPr lang="ru-RU" sz="2200" dirty="0">
              <a:latin typeface="Verdana" pitchFamily="34" charset="0"/>
            </a:endParaRPr>
          </a:p>
        </p:txBody>
      </p:sp>
      <p:pic>
        <p:nvPicPr>
          <p:cNvPr id="209715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3635673"/>
            <a:ext cx="4166660" cy="2817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3631" y="3284984"/>
            <a:ext cx="35528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4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4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09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2" grpId="0"/>
      <p:bldP spid="10486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Ma’lumotlar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ularning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turi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8618" name="Прямоугольник 9"/>
          <p:cNvSpPr/>
          <p:nvPr/>
        </p:nvSpPr>
        <p:spPr>
          <a:xfrm>
            <a:off x="467544" y="1484784"/>
            <a:ext cx="8208912" cy="3977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Butun</a:t>
            </a:r>
            <a:r>
              <a:rPr lang="en-US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sonlar</a:t>
            </a:r>
            <a:r>
              <a:rPr lang="ru-RU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2200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integer</a:t>
            </a:r>
            <a:r>
              <a:rPr lang="ru-RU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musbat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manfiy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sonlar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shuningdek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22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masalan</a:t>
            </a:r>
            <a:r>
              <a:rPr lang="ru-RU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4, 687, -45, 0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pPr lvl="0"/>
            <a:endParaRPr lang="ru-RU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Suzuvchi</a:t>
            </a:r>
            <a:r>
              <a:rPr lang="en-US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nuqtali</a:t>
            </a:r>
            <a:r>
              <a:rPr lang="en-US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sonlar</a:t>
            </a:r>
            <a:r>
              <a:rPr lang="ru-RU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ru-RU" sz="2200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float</a:t>
            </a:r>
            <a:r>
              <a:rPr lang="ru-RU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200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</a:t>
            </a:r>
            <a:r>
              <a:rPr lang="ru-RU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drobli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sonlar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lvl="0"/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(</a:t>
            </a:r>
            <a:r>
              <a:rPr lang="en-US" sz="22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masalan</a:t>
            </a:r>
            <a:r>
              <a:rPr lang="ru-RU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1.45, -3.789654, 0.00453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pPr lvl="0"/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Izoh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butun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kasr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drob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qismlarni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bo’luvchi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bo’lib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</a:p>
          <a:p>
            <a:pPr lvl="0"/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nuqta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(.)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xizmat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qiladi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vergul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(,)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emas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endParaRPr lang="ru-RU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satrlar</a:t>
            </a:r>
            <a:r>
              <a:rPr lang="ru-RU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ru-RU" sz="2200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—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qo’shtirnoq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ichiga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olingan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belgilar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majmui</a:t>
            </a:r>
            <a:endParaRPr lang="ru-RU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(</a:t>
            </a:r>
            <a:r>
              <a:rPr lang="en-US" sz="22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masalan</a:t>
            </a:r>
            <a:r>
              <a:rPr lang="ru-RU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"</a:t>
            </a:r>
            <a:r>
              <a:rPr lang="ru-RU" sz="22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ball</a:t>
            </a:r>
            <a:r>
              <a:rPr lang="ru-RU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", "</a:t>
            </a:r>
            <a:r>
              <a:rPr lang="ru-RU" sz="22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ru-RU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2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ru-RU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2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</a:t>
            </a:r>
            <a:r>
              <a:rPr lang="ru-RU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2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lang="ru-RU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?",</a:t>
            </a:r>
          </a:p>
          <a:p>
            <a:pPr lvl="0"/>
            <a:r>
              <a:rPr lang="ru-RU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'</a:t>
            </a:r>
            <a:r>
              <a:rPr lang="ru-RU" sz="22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dkfjUUv</a:t>
            </a:r>
            <a:r>
              <a:rPr lang="ru-RU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', '6589'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pPr lvl="0"/>
            <a:r>
              <a:rPr lang="ru-RU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en-US" sz="22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Izoh</a:t>
            </a:r>
            <a:r>
              <a:rPr lang="ru-RU" sz="2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Python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dasturida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qo’shtirnoq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birtali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(‘)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hamda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ikkitali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(“)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bo’lishi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mumkin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ru-RU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Operatsiyalar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Turli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ma’lumotlar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ustida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amallar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194304" name="Таблица 1"/>
          <p:cNvGraphicFramePr>
            <a:graphicFrameLocks noGrp="1"/>
          </p:cNvGraphicFramePr>
          <p:nvPr/>
        </p:nvGraphicFramePr>
        <p:xfrm>
          <a:off x="457200" y="3659572"/>
          <a:ext cx="8229600" cy="26727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IFODA</a:t>
                      </a:r>
                      <a:endParaRPr lang="ru-RU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NATIJA</a:t>
                      </a:r>
                      <a:endParaRPr lang="ru-RU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6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34.907 + 320.65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355.55699999999996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6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</a:t>
                      </a:r>
                      <a:r>
                        <a:rPr lang="ru-RU" sz="20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</a:t>
                      </a:r>
                      <a:r>
                        <a:rPr lang="ru-RU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</a:t>
                      </a:r>
                      <a:r>
                        <a:rPr lang="ru-RU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+ </a:t>
                      </a: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</a:t>
                      </a:r>
                      <a:r>
                        <a:rPr lang="ru-RU" sz="20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world</a:t>
                      </a:r>
                      <a:r>
                        <a:rPr lang="ru-RU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:)</a:t>
                      </a: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'</a:t>
                      </a:r>
                      <a:endParaRPr lang="ru-RU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</a:t>
                      </a:r>
                      <a:r>
                        <a:rPr lang="ru-RU" sz="20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</a:t>
                      </a:r>
                      <a:r>
                        <a:rPr lang="ru-RU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ru-RU" sz="20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world</a:t>
                      </a:r>
                      <a:r>
                        <a:rPr lang="ru-RU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:)</a:t>
                      </a: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ru-RU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</a:t>
                      </a:r>
                      <a:r>
                        <a:rPr lang="ru-RU" sz="20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</a:t>
                      </a:r>
                      <a:r>
                        <a:rPr lang="ru-RU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</a:t>
                      </a:r>
                      <a:r>
                        <a:rPr lang="ru-RU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* 10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'Hi, Hi, Hi, Hi, Hi, Hi, Hi, Hi, Hi, Hi, '</a:t>
                      </a:r>
                      <a:endParaRPr lang="ru-RU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</a:t>
                      </a:r>
                      <a:r>
                        <a:rPr lang="ru-RU" sz="2000" b="1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</a:t>
                      </a:r>
                      <a:r>
                        <a:rPr lang="ru-RU" sz="20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</a:t>
                      </a:r>
                      <a:r>
                        <a:rPr lang="ru-RU" sz="20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+ 15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XATOLIK</a:t>
                      </a:r>
                      <a:endParaRPr lang="ru-RU" sz="20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97155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556792"/>
            <a:ext cx="4032448" cy="1953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19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Ma’lumotlar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turlarini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o’zgartirish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8624" name="Прямоугольник 4"/>
          <p:cNvSpPr/>
          <p:nvPr/>
        </p:nvSpPr>
        <p:spPr>
          <a:xfrm>
            <a:off x="1115616" y="1556792"/>
            <a:ext cx="6696744" cy="141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2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sz="22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argumentni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butun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songa</a:t>
            </a:r>
            <a:r>
              <a:rPr lang="ru-RU" altLang="ru-RU" sz="24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400" dirty="0" err="1">
                <a:solidFill>
                  <a:srgbClr val="202124"/>
                </a:solidFill>
                <a:latin typeface="inherit"/>
              </a:rPr>
              <a:t>aylantiradi</a:t>
            </a:r>
            <a:r>
              <a:rPr lang="ru-RU" altLang="ru-RU" sz="700" dirty="0"/>
              <a:t> </a:t>
            </a:r>
            <a:endParaRPr lang="ru-RU" altLang="ru-RU" sz="20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2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ru-RU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argumentni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satrga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aylantiradi</a:t>
            </a:r>
            <a:endParaRPr lang="ru-RU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2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float</a:t>
            </a:r>
            <a:r>
              <a:rPr lang="ru-RU" sz="2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r>
              <a:rPr lang="ru-RU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…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suzuvchi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nuqta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raqamiga</a:t>
            </a:r>
            <a:endParaRPr lang="ru-RU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194305" name="Таблица 5"/>
          <p:cNvGraphicFramePr>
            <a:graphicFrameLocks noGrp="1"/>
          </p:cNvGraphicFramePr>
          <p:nvPr/>
        </p:nvGraphicFramePr>
        <p:xfrm>
          <a:off x="457200" y="3243280"/>
          <a:ext cx="8229600" cy="33492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IFODA</a:t>
                      </a:r>
                      <a:endParaRPr lang="ru-RU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NATIJA</a:t>
                      </a:r>
                      <a:endParaRPr lang="ru-RU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</a:t>
                      </a: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</a:t>
                      </a: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56</a:t>
                      </a: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</a:t>
                      </a: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56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(4.03)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("</a:t>
                      </a:r>
                      <a:r>
                        <a:rPr lang="ru-RU" sz="2000" b="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</a:t>
                      </a: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486")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XATOLIK</a:t>
                      </a:r>
                      <a:endParaRPr lang="ru-RU" sz="20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</a:t>
                      </a: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(56)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'56'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 (4.03)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'4.03'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float (56)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56.0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float</a:t>
                      </a: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("56")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56.0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4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19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Matematik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amallar</a:t>
            </a:r>
            <a:endParaRPr lang="ru-RU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194306" name="Таблица 3"/>
          <p:cNvGraphicFramePr>
            <a:graphicFrameLocks noGrp="1"/>
          </p:cNvGraphicFramePr>
          <p:nvPr/>
        </p:nvGraphicFramePr>
        <p:xfrm>
          <a:off x="467542" y="1916832"/>
          <a:ext cx="8208913" cy="3739480"/>
        </p:xfrm>
        <a:graphic>
          <a:graphicData uri="http://schemas.openxmlformats.org/drawingml/2006/table">
            <a:tbl>
              <a:tblPr/>
              <a:tblGrid>
                <a:gridCol w="1728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/>
                          <a:cs typeface="Times New Roman"/>
                        </a:rPr>
                        <a:t>Amal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/>
                          <a:cs typeface="Times New Roman"/>
                        </a:rPr>
                        <a:t>Izoh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/>
                          <a:cs typeface="Times New Roman"/>
                        </a:rPr>
                        <a:t>Misol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/>
                          <a:cs typeface="Times New Roman"/>
                        </a:rPr>
                        <a:t>Natija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52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+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Verdana" pitchFamily="34" charset="0"/>
                          <a:ea typeface="Times New Roman"/>
                          <a:cs typeface="Times New Roman"/>
                        </a:rPr>
                        <a:t>Qo’shish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7 + 3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-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Verdana" pitchFamily="34" charset="0"/>
                          <a:ea typeface="Times New Roman"/>
                          <a:cs typeface="Times New Roman"/>
                        </a:rPr>
                        <a:t>Ayirish</a:t>
                      </a:r>
                      <a:r>
                        <a:rPr lang="en-US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7 - 3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*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Verdana" pitchFamily="34" charset="0"/>
                          <a:ea typeface="Times New Roman"/>
                          <a:cs typeface="Times New Roman"/>
                        </a:rPr>
                        <a:t>Ko’paytirish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7 * 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21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/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Verdana" pitchFamily="34" charset="0"/>
                          <a:ea typeface="Times New Roman"/>
                          <a:cs typeface="Times New Roman"/>
                        </a:rPr>
                        <a:t>Bo’lish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000" dirty="0" err="1">
                          <a:latin typeface="Verdana" pitchFamily="34" charset="0"/>
                          <a:ea typeface="Times New Roman"/>
                          <a:cs typeface="Times New Roman"/>
                        </a:rPr>
                        <a:t>haqiqiy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)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7</a:t>
                      </a:r>
                      <a:r>
                        <a:rPr lang="en-US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/ 3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2.3333333333333335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**</a:t>
                      </a:r>
                      <a:endParaRPr lang="ru-RU" sz="2000" b="1" dirty="0">
                        <a:latin typeface="Verdana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Verdana" pitchFamily="34" charset="0"/>
                          <a:ea typeface="Times New Roman"/>
                          <a:cs typeface="Times New Roman"/>
                        </a:rPr>
                        <a:t>Darajaga</a:t>
                      </a:r>
                      <a:r>
                        <a:rPr lang="en-US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Verdana" pitchFamily="34" charset="0"/>
                          <a:ea typeface="Times New Roman"/>
                          <a:cs typeface="Times New Roman"/>
                        </a:rPr>
                        <a:t>ko’tarish</a:t>
                      </a:r>
                      <a:endParaRPr lang="ru-RU" sz="2000" dirty="0">
                        <a:latin typeface="Verdana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7**3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343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//</a:t>
                      </a:r>
                      <a:r>
                        <a:rPr lang="ru-RU" sz="2000" b="1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Verdana" pitchFamily="34" charset="0"/>
                          <a:ea typeface="Times New Roman"/>
                          <a:cs typeface="Times New Roman"/>
                        </a:rPr>
                        <a:t>Butun</a:t>
                      </a:r>
                      <a:r>
                        <a:rPr lang="en-US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Verdana" pitchFamily="34" charset="0"/>
                          <a:ea typeface="Times New Roman"/>
                          <a:cs typeface="Times New Roman"/>
                        </a:rPr>
                        <a:t>sonli</a:t>
                      </a:r>
                      <a:r>
                        <a:rPr lang="en-US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Verdana" pitchFamily="34" charset="0"/>
                          <a:ea typeface="Times New Roman"/>
                          <a:cs typeface="Times New Roman"/>
                        </a:rPr>
                        <a:t>bo’lish</a:t>
                      </a:r>
                      <a:endParaRPr lang="ru-RU" sz="2000" dirty="0">
                        <a:latin typeface="Verdana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7 // 3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dirty="0">
                        <a:latin typeface="Verdana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%</a:t>
                      </a:r>
                      <a:r>
                        <a:rPr lang="ru-RU" sz="2000" b="1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Verdana" pitchFamily="34" charset="0"/>
                          <a:ea typeface="Times New Roman"/>
                          <a:cs typeface="Times New Roman"/>
                        </a:rPr>
                        <a:t>Qoldiqli</a:t>
                      </a:r>
                      <a:r>
                        <a:rPr lang="en-US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Verdana" pitchFamily="34" charset="0"/>
                          <a:ea typeface="Times New Roman"/>
                          <a:cs typeface="Times New Roman"/>
                        </a:rPr>
                        <a:t>bo’lish</a:t>
                      </a:r>
                      <a:endParaRPr lang="ru-RU" sz="2000" dirty="0">
                        <a:latin typeface="Verdana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7 %</a:t>
                      </a:r>
                      <a:r>
                        <a:rPr lang="en-US" sz="2000" baseline="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3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Verdana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19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48</TotalTime>
  <Words>1547</Words>
  <Application>Microsoft Office PowerPoint</Application>
  <PresentationFormat>Экран (4:3)</PresentationFormat>
  <Paragraphs>311</Paragraphs>
  <Slides>25</Slides>
  <Notes>16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5" baseType="lpstr">
      <vt:lpstr>Algerian</vt:lpstr>
      <vt:lpstr>Arial</vt:lpstr>
      <vt:lpstr>Calibri</vt:lpstr>
      <vt:lpstr>Candara</vt:lpstr>
      <vt:lpstr>inherit</vt:lpstr>
      <vt:lpstr>Symbol</vt:lpstr>
      <vt:lpstr>Times New Roman</vt:lpstr>
      <vt:lpstr>Verdana</vt:lpstr>
      <vt:lpstr>Волна</vt:lpstr>
      <vt:lpstr>Формула</vt:lpstr>
      <vt:lpstr>Tayyorladi Qahramonov.S.Q</vt:lpstr>
      <vt:lpstr>  Reja:  1. Python dasturlash tili haqida 2. Python dasturlash tili qo'llanilishi. 3.Pyhonda matematik amallar.      </vt:lpstr>
      <vt:lpstr>DASTUR. DASTURLASH TILI</vt:lpstr>
      <vt:lpstr> KOMPILYATOR va INTERPRETATORLAR</vt:lpstr>
      <vt:lpstr>Pythonning xarakteristikasi</vt:lpstr>
      <vt:lpstr>Ma’lumotlar va ularning turi</vt:lpstr>
      <vt:lpstr>Operatsiyalar. Turli ma’lumotlar ustida amallar.</vt:lpstr>
      <vt:lpstr>Ma’lumotlar turlarini o’zgartirish</vt:lpstr>
      <vt:lpstr>Matematik amallar</vt:lpstr>
      <vt:lpstr>Pythonning qo’llanilishi</vt:lpstr>
      <vt:lpstr>Pythonda o’zgaruvchilar nomlari</vt:lpstr>
      <vt:lpstr>O’zgaruvchilar bilan ishlashga misol</vt:lpstr>
      <vt:lpstr>Mantiqiy ifodalar va mantiqiy ma’lumotlar turi</vt:lpstr>
      <vt:lpstr>Mantiqiy ifodalar va mantiqiy ma’lumotlar turi</vt:lpstr>
      <vt:lpstr>Mantiqiy ifodalar va mantiqiy ma’lumotlar turi</vt:lpstr>
      <vt:lpstr>Mantiqiy ifodalar va mantiqiy ma’lumotlar turi</vt:lpstr>
      <vt:lpstr>MA’LUMOTLARNI KIRITISH VA CHIQARISH</vt:lpstr>
      <vt:lpstr>MA’LUMOTLARNI CHIQARISH</vt:lpstr>
      <vt:lpstr>math KUTUBXONASI</vt:lpstr>
      <vt:lpstr>math kutubxonasi</vt:lpstr>
      <vt:lpstr>math kutubxonasi</vt:lpstr>
      <vt:lpstr>math kutubxonasi</vt:lpstr>
      <vt:lpstr>math kutubxonasi</vt:lpstr>
      <vt:lpstr>Masala 1.</vt:lpstr>
      <vt:lpstr>Masala 1. (Manba kodi)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ПРИНЦИПЫ ПРЕДСТАВЛЕНИЯ ИНФОРМАЦИИ В ПК</dc:title>
  <dc:creator>LFM</dc:creator>
  <cp:lastModifiedBy>Администратор</cp:lastModifiedBy>
  <cp:revision>7</cp:revision>
  <dcterms:created xsi:type="dcterms:W3CDTF">2011-02-11T04:15:07Z</dcterms:created>
  <dcterms:modified xsi:type="dcterms:W3CDTF">2024-02-01T05:22:19Z</dcterms:modified>
</cp:coreProperties>
</file>