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353631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7855731-CC9C-42A0-AA17-3020F627FAAD}" type="datetimeFigureOut">
              <a:rPr lang="ru-RU" smtClean="0"/>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90953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013254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588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153217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463589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4019752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1689861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131169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46834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3388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7855731-CC9C-42A0-AA17-3020F627FAAD}" type="datetimeFigureOut">
              <a:rPr lang="ru-RU" smtClean="0"/>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63516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7855731-CC9C-42A0-AA17-3020F627FAAD}" type="datetimeFigureOut">
              <a:rPr lang="ru-RU" smtClean="0"/>
              <a:t>14.12.2023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76392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203336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123280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77855731-CC9C-42A0-AA17-3020F627FAAD}" type="datetimeFigureOut">
              <a:rPr lang="ru-RU" smtClean="0"/>
              <a:t>14.12.2023</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352588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7855731-CC9C-42A0-AA17-3020F627FAAD}" type="datetimeFigureOut">
              <a:rPr lang="ru-RU" smtClean="0"/>
              <a:t>14.12.2023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E57670A-2ECE-491B-A2A5-75D91864E54A}" type="slidenum">
              <a:rPr lang="ru-RU" smtClean="0"/>
              <a:t>‹#›</a:t>
            </a:fld>
            <a:endParaRPr lang="ru-RU"/>
          </a:p>
        </p:txBody>
      </p:sp>
    </p:spTree>
    <p:extLst>
      <p:ext uri="{BB962C8B-B14F-4D97-AF65-F5344CB8AC3E}">
        <p14:creationId xmlns:p14="http://schemas.microsoft.com/office/powerpoint/2010/main" val="308467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855731-CC9C-42A0-AA17-3020F627FAAD}" type="datetimeFigureOut">
              <a:rPr lang="ru-RU" smtClean="0"/>
              <a:t>14.12.2023</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57670A-2ECE-491B-A2A5-75D91864E54A}" type="slidenum">
              <a:rPr lang="ru-RU" smtClean="0"/>
              <a:t>‹#›</a:t>
            </a:fld>
            <a:endParaRPr lang="ru-RU"/>
          </a:p>
        </p:txBody>
      </p:sp>
    </p:spTree>
    <p:extLst>
      <p:ext uri="{BB962C8B-B14F-4D97-AF65-F5344CB8AC3E}">
        <p14:creationId xmlns:p14="http://schemas.microsoft.com/office/powerpoint/2010/main" val="245628127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fayllar.org/5-mavzu-tabiiy-resurslar-ulardan-oqilona-foydalanish-va-atmosf.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0BA7372D-4F7F-47B8-9316-026EAAF8B37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381500" y="3283226"/>
            <a:ext cx="3429000" cy="3429000"/>
          </a:xfrm>
          <a:prstGeom prst="rect">
            <a:avLst/>
          </a:prstGeom>
          <a:ln>
            <a:noFill/>
          </a:ln>
          <a:effectLst>
            <a:outerShdw blurRad="292100" dist="139700" dir="2700000" algn="tl" rotWithShape="0">
              <a:srgbClr val="333333">
                <a:alpha val="65000"/>
              </a:srgbClr>
            </a:outerShdw>
          </a:effectLst>
        </p:spPr>
      </p:pic>
      <p:sp>
        <p:nvSpPr>
          <p:cNvPr id="2" name="Заголовок 1">
            <a:extLst>
              <a:ext uri="{FF2B5EF4-FFF2-40B4-BE49-F238E27FC236}">
                <a16:creationId xmlns:a16="http://schemas.microsoft.com/office/drawing/2014/main" id="{C4902158-D4E6-4B05-8972-BAB9F29F1738}"/>
              </a:ext>
            </a:extLst>
          </p:cNvPr>
          <p:cNvSpPr>
            <a:spLocks noGrp="1"/>
          </p:cNvSpPr>
          <p:nvPr>
            <p:ph type="ctrTitle"/>
          </p:nvPr>
        </p:nvSpPr>
        <p:spPr>
          <a:xfrm>
            <a:off x="1683171" y="634476"/>
            <a:ext cx="8825658" cy="2648750"/>
          </a:xfrm>
        </p:spPr>
        <p:txBody>
          <a:bodyPr/>
          <a:lstStyle/>
          <a:p>
            <a:pPr algn="ctr"/>
            <a:r>
              <a:rPr lang="en-US" sz="5400" b="1" dirty="0"/>
              <a:t>Python </a:t>
            </a:r>
            <a:r>
              <a:rPr lang="en-US" sz="5400" b="1" dirty="0" err="1"/>
              <a:t>dasturlash</a:t>
            </a:r>
            <a:r>
              <a:rPr lang="en-US" sz="5400" b="1" dirty="0"/>
              <a:t> </a:t>
            </a:r>
            <a:r>
              <a:rPr lang="en-US" sz="5400" b="1" dirty="0" err="1"/>
              <a:t>tilida</a:t>
            </a:r>
            <a:r>
              <a:rPr lang="en-US" sz="5400" b="1" dirty="0"/>
              <a:t> </a:t>
            </a:r>
            <a:r>
              <a:rPr lang="en-US" sz="5400" b="1" dirty="0" err="1"/>
              <a:t>massivlar</a:t>
            </a:r>
            <a:r>
              <a:rPr lang="en-US" sz="5400" b="1" dirty="0"/>
              <a:t> </a:t>
            </a:r>
            <a:r>
              <a:rPr lang="en-US" sz="5400" b="1" dirty="0" err="1">
                <a:hlinkClick r:id="rId4"/>
              </a:rPr>
              <a:t>va</a:t>
            </a:r>
            <a:r>
              <a:rPr lang="en-US" sz="5400" b="1" dirty="0">
                <a:hlinkClick r:id="rId4"/>
              </a:rPr>
              <a:t> </a:t>
            </a:r>
            <a:r>
              <a:rPr lang="en-US" sz="5400" b="1" dirty="0" err="1">
                <a:hlinkClick r:id="rId4"/>
              </a:rPr>
              <a:t>ulardan</a:t>
            </a:r>
            <a:r>
              <a:rPr lang="en-US" sz="5400" b="1" dirty="0">
                <a:hlinkClick r:id="rId4"/>
              </a:rPr>
              <a:t> </a:t>
            </a:r>
            <a:r>
              <a:rPr lang="en-US" sz="5400" b="1" dirty="0" err="1">
                <a:hlinkClick r:id="rId4"/>
              </a:rPr>
              <a:t>foydalanish</a:t>
            </a:r>
            <a:endParaRPr lang="ru-RU" sz="5400" dirty="0"/>
          </a:p>
        </p:txBody>
      </p:sp>
    </p:spTree>
    <p:extLst>
      <p:ext uri="{BB962C8B-B14F-4D97-AF65-F5344CB8AC3E}">
        <p14:creationId xmlns:p14="http://schemas.microsoft.com/office/powerpoint/2010/main" val="26959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BC8203-4329-4175-A32E-F1A3381F3FB3}"/>
              </a:ext>
            </a:extLst>
          </p:cNvPr>
          <p:cNvSpPr>
            <a:spLocks noGrp="1"/>
          </p:cNvSpPr>
          <p:nvPr>
            <p:ph type="title"/>
          </p:nvPr>
        </p:nvSpPr>
        <p:spPr>
          <a:xfrm>
            <a:off x="933460" y="757518"/>
            <a:ext cx="9404723" cy="1400530"/>
          </a:xfrm>
        </p:spPr>
        <p:txBody>
          <a:bodyPr/>
          <a:lstStyle/>
          <a:p>
            <a:r>
              <a:rPr lang="en-US" dirty="0"/>
              <a:t>Python List count() </a:t>
            </a:r>
            <a:r>
              <a:rPr lang="en-US" dirty="0" err="1"/>
              <a:t>usuli</a:t>
            </a:r>
            <a:br>
              <a:rPr lang="en-US" dirty="0"/>
            </a:br>
            <a:r>
              <a:rPr lang="en-US" sz="2400" dirty="0" err="1"/>
              <a:t>Mevalar</a:t>
            </a:r>
            <a:r>
              <a:rPr lang="en-US" sz="2400" dirty="0"/>
              <a:t> </a:t>
            </a:r>
            <a:r>
              <a:rPr lang="en-US" sz="2400" dirty="0" err="1"/>
              <a:t>ro'yxatida</a:t>
            </a:r>
            <a:r>
              <a:rPr lang="en-US" sz="2400" dirty="0"/>
              <a:t> "</a:t>
            </a:r>
            <a:r>
              <a:rPr lang="en-US" sz="2400" dirty="0" err="1"/>
              <a:t>gilos</a:t>
            </a:r>
            <a:r>
              <a:rPr lang="en-US" sz="2400" dirty="0"/>
              <a:t>" </a:t>
            </a:r>
            <a:r>
              <a:rPr lang="en-US" sz="2400" dirty="0" err="1"/>
              <a:t>qiymati</a:t>
            </a:r>
            <a:r>
              <a:rPr lang="en-US" sz="2400" dirty="0"/>
              <a:t> </a:t>
            </a:r>
            <a:r>
              <a:rPr lang="en-US" sz="2400" dirty="0" err="1"/>
              <a:t>necha</a:t>
            </a:r>
            <a:r>
              <a:rPr lang="en-US" sz="2400" dirty="0"/>
              <a:t> </a:t>
            </a:r>
            <a:r>
              <a:rPr lang="en-US" sz="2400" dirty="0" err="1"/>
              <a:t>marta</a:t>
            </a:r>
            <a:r>
              <a:rPr lang="en-US" sz="2400" dirty="0"/>
              <a:t> </a:t>
            </a:r>
            <a:r>
              <a:rPr lang="en-US" sz="2400" dirty="0" err="1"/>
              <a:t>paydo</a:t>
            </a:r>
            <a:r>
              <a:rPr lang="en-US" sz="2400" dirty="0"/>
              <a:t> </a:t>
            </a:r>
            <a:r>
              <a:rPr lang="en-US" sz="2400" dirty="0" err="1"/>
              <a:t>bo'lishini</a:t>
            </a:r>
            <a:r>
              <a:rPr lang="en-US" sz="2400" dirty="0"/>
              <a:t> </a:t>
            </a:r>
            <a:r>
              <a:rPr lang="en-US" sz="2400" dirty="0" err="1"/>
              <a:t>qaytaring</a:t>
            </a:r>
            <a:r>
              <a:rPr lang="en-US" sz="2400" dirty="0"/>
              <a:t>:</a:t>
            </a:r>
            <a:endParaRPr lang="ru-RU" sz="2000" dirty="0"/>
          </a:p>
        </p:txBody>
      </p:sp>
      <p:pic>
        <p:nvPicPr>
          <p:cNvPr id="4" name="Объект 3">
            <a:extLst>
              <a:ext uri="{FF2B5EF4-FFF2-40B4-BE49-F238E27FC236}">
                <a16:creationId xmlns:a16="http://schemas.microsoft.com/office/drawing/2014/main" id="{B00BFC7E-F43A-4A98-8B4A-89CEDB93C218}"/>
              </a:ext>
            </a:extLst>
          </p:cNvPr>
          <p:cNvPicPr>
            <a:picLocks noGrp="1" noChangeAspect="1"/>
          </p:cNvPicPr>
          <p:nvPr>
            <p:ph idx="1"/>
          </p:nvPr>
        </p:nvPicPr>
        <p:blipFill>
          <a:blip r:embed="rId2"/>
          <a:stretch>
            <a:fillRect/>
          </a:stretch>
        </p:blipFill>
        <p:spPr>
          <a:xfrm>
            <a:off x="1636198" y="2789922"/>
            <a:ext cx="7999248" cy="1278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179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87274-DF99-4BD3-9A5E-7753409838AF}"/>
              </a:ext>
            </a:extLst>
          </p:cNvPr>
          <p:cNvSpPr>
            <a:spLocks noGrp="1"/>
          </p:cNvSpPr>
          <p:nvPr>
            <p:ph type="title"/>
          </p:nvPr>
        </p:nvSpPr>
        <p:spPr>
          <a:xfrm>
            <a:off x="1507503" y="479222"/>
            <a:ext cx="9404723" cy="1959178"/>
          </a:xfrm>
        </p:spPr>
        <p:txBody>
          <a:bodyPr/>
          <a:lstStyle/>
          <a:p>
            <a:r>
              <a:rPr lang="en-US" sz="2400" dirty="0"/>
              <a:t>Python </a:t>
            </a:r>
            <a:r>
              <a:rPr lang="en-US" sz="2400" dirty="0" err="1"/>
              <a:t>tilida</a:t>
            </a:r>
            <a:r>
              <a:rPr lang="en-US" sz="2400" dirty="0"/>
              <a:t> </a:t>
            </a:r>
            <a:r>
              <a:rPr lang="en-US" sz="2400" dirty="0" err="1"/>
              <a:t>massivlar</a:t>
            </a:r>
            <a:r>
              <a:rPr lang="en-US" sz="2400" dirty="0"/>
              <a:t> (lists) </a:t>
            </a:r>
            <a:r>
              <a:rPr lang="en-US" sz="2400" dirty="0" err="1"/>
              <a:t>ko'rish</a:t>
            </a:r>
            <a:r>
              <a:rPr lang="en-US" sz="2400" dirty="0"/>
              <a:t> </a:t>
            </a:r>
            <a:r>
              <a:rPr lang="en-US" sz="2400" dirty="0" err="1"/>
              <a:t>va</a:t>
            </a:r>
            <a:r>
              <a:rPr lang="en-US" sz="2400" dirty="0"/>
              <a:t> </a:t>
            </a:r>
            <a:r>
              <a:rPr lang="en-US" sz="2400" dirty="0" err="1"/>
              <a:t>ulardan</a:t>
            </a:r>
            <a:r>
              <a:rPr lang="en-US" sz="2400" dirty="0"/>
              <a:t> </a:t>
            </a:r>
            <a:r>
              <a:rPr lang="en-US" sz="2400" dirty="0" err="1"/>
              <a:t>foydalanish</a:t>
            </a:r>
            <a:r>
              <a:rPr lang="en-US" sz="2400" dirty="0"/>
              <a:t> </a:t>
            </a:r>
            <a:r>
              <a:rPr lang="en-US" sz="2400" dirty="0" err="1"/>
              <a:t>haqida</a:t>
            </a:r>
            <a:r>
              <a:rPr lang="en-US" sz="2400" dirty="0"/>
              <a:t> </a:t>
            </a:r>
            <a:r>
              <a:rPr lang="en-US" sz="2400" dirty="0" err="1"/>
              <a:t>ma'lumot</a:t>
            </a:r>
            <a:r>
              <a:rPr lang="en-US" sz="2400" dirty="0"/>
              <a:t> </a:t>
            </a:r>
            <a:r>
              <a:rPr lang="en-US" sz="2400" dirty="0" err="1"/>
              <a:t>beraman</a:t>
            </a:r>
            <a:r>
              <a:rPr lang="en-US" sz="2400" dirty="0"/>
              <a:t>. </a:t>
            </a:r>
            <a:r>
              <a:rPr lang="en-US" sz="2400" dirty="0" err="1"/>
              <a:t>Massiv</a:t>
            </a:r>
            <a:r>
              <a:rPr lang="en-US" sz="2400" dirty="0"/>
              <a:t>, </a:t>
            </a:r>
            <a:r>
              <a:rPr lang="en-US" sz="2400" dirty="0" err="1"/>
              <a:t>bir</a:t>
            </a:r>
            <a:r>
              <a:rPr lang="en-US" sz="2400" dirty="0"/>
              <a:t> </a:t>
            </a:r>
            <a:r>
              <a:rPr lang="en-US" sz="2400" dirty="0" err="1"/>
              <a:t>nechta</a:t>
            </a:r>
            <a:r>
              <a:rPr lang="en-US" sz="2400" dirty="0"/>
              <a:t> </a:t>
            </a:r>
            <a:r>
              <a:rPr lang="en-US" sz="2400" dirty="0" err="1"/>
              <a:t>qiymatlarni</a:t>
            </a:r>
            <a:r>
              <a:rPr lang="en-US" sz="2400" dirty="0"/>
              <a:t> </a:t>
            </a:r>
            <a:r>
              <a:rPr lang="en-US" sz="2400" dirty="0" err="1"/>
              <a:t>bitta</a:t>
            </a:r>
            <a:r>
              <a:rPr lang="en-US" sz="2400" dirty="0"/>
              <a:t> </a:t>
            </a:r>
            <a:r>
              <a:rPr lang="en-US" sz="2400" dirty="0" err="1"/>
              <a:t>o'zgaruvchida</a:t>
            </a:r>
            <a:r>
              <a:rPr lang="en-US" sz="2400" dirty="0"/>
              <a:t> </a:t>
            </a:r>
            <a:r>
              <a:rPr lang="en-US" sz="2400" dirty="0" err="1"/>
              <a:t>saqlash</a:t>
            </a:r>
            <a:r>
              <a:rPr lang="en-US" sz="2400" dirty="0"/>
              <a:t> </a:t>
            </a:r>
            <a:r>
              <a:rPr lang="en-US" sz="2400" dirty="0" err="1"/>
              <a:t>uchun</a:t>
            </a:r>
            <a:r>
              <a:rPr lang="en-US" sz="2400" dirty="0"/>
              <a:t> </a:t>
            </a:r>
            <a:r>
              <a:rPr lang="en-US" sz="2400" dirty="0" err="1"/>
              <a:t>ishlatiladi</a:t>
            </a:r>
            <a:r>
              <a:rPr lang="en-US" sz="2400" dirty="0"/>
              <a:t>. </a:t>
            </a:r>
            <a:r>
              <a:rPr lang="en-US" sz="2400" dirty="0" err="1"/>
              <a:t>Pythonda</a:t>
            </a:r>
            <a:r>
              <a:rPr lang="en-US" sz="2400" dirty="0"/>
              <a:t> </a:t>
            </a:r>
            <a:r>
              <a:rPr lang="en-US" sz="2400" dirty="0" err="1"/>
              <a:t>massivlar</a:t>
            </a:r>
            <a:r>
              <a:rPr lang="en-US" sz="2400" dirty="0"/>
              <a:t> </a:t>
            </a:r>
            <a:r>
              <a:rPr lang="en-US" sz="2400" dirty="0" err="1"/>
              <a:t>indeks</a:t>
            </a:r>
            <a:r>
              <a:rPr lang="en-US" sz="2400" dirty="0"/>
              <a:t> (index) </a:t>
            </a:r>
            <a:r>
              <a:rPr lang="en-US" sz="2400" dirty="0" err="1"/>
              <a:t>asosida</a:t>
            </a:r>
            <a:r>
              <a:rPr lang="en-US" sz="2400" dirty="0"/>
              <a:t> </a:t>
            </a:r>
            <a:r>
              <a:rPr lang="en-US" sz="2400" dirty="0" err="1"/>
              <a:t>foydalaniladi</a:t>
            </a:r>
            <a:r>
              <a:rPr lang="en-US" sz="2400" dirty="0"/>
              <a:t>, </a:t>
            </a:r>
            <a:r>
              <a:rPr lang="en-US" sz="2400" dirty="0" err="1"/>
              <a:t>ya'ni</a:t>
            </a:r>
            <a:r>
              <a:rPr lang="en-US" sz="2400" dirty="0"/>
              <a:t> har </a:t>
            </a:r>
            <a:r>
              <a:rPr lang="en-US" sz="2400" dirty="0" err="1"/>
              <a:t>bir</a:t>
            </a:r>
            <a:r>
              <a:rPr lang="en-US" sz="2400" dirty="0"/>
              <a:t> </a:t>
            </a:r>
            <a:r>
              <a:rPr lang="en-US" sz="2400" dirty="0" err="1"/>
              <a:t>elementning</a:t>
            </a:r>
            <a:r>
              <a:rPr lang="en-US" sz="2400" dirty="0"/>
              <a:t> </a:t>
            </a:r>
            <a:r>
              <a:rPr lang="en-US" sz="2400" dirty="0" err="1"/>
              <a:t>o'rnini</a:t>
            </a:r>
            <a:r>
              <a:rPr lang="en-US" sz="2400" dirty="0"/>
              <a:t> </a:t>
            </a:r>
            <a:r>
              <a:rPr lang="en-US" sz="2400" dirty="0" err="1"/>
              <a:t>belgilash</a:t>
            </a:r>
            <a:r>
              <a:rPr lang="en-US" sz="2400" dirty="0"/>
              <a:t> </a:t>
            </a:r>
            <a:r>
              <a:rPr lang="en-US" sz="2400" dirty="0" err="1"/>
              <a:t>uchun</a:t>
            </a:r>
            <a:r>
              <a:rPr lang="en-US" sz="2400" dirty="0"/>
              <a:t> </a:t>
            </a:r>
            <a:r>
              <a:rPr lang="en-US" sz="2400" dirty="0" err="1"/>
              <a:t>raqam</a:t>
            </a:r>
            <a:r>
              <a:rPr lang="en-US" sz="2400" dirty="0"/>
              <a:t> (</a:t>
            </a:r>
            <a:r>
              <a:rPr lang="en-US" sz="2400" dirty="0" err="1"/>
              <a:t>indeks</a:t>
            </a:r>
            <a:r>
              <a:rPr lang="en-US" sz="2400" dirty="0"/>
              <a:t>) </a:t>
            </a:r>
            <a:r>
              <a:rPr lang="en-US" sz="2400" dirty="0" err="1"/>
              <a:t>ishlatiladi</a:t>
            </a:r>
            <a:br>
              <a:rPr lang="ru-RU" sz="2400" dirty="0"/>
            </a:br>
            <a:endParaRPr lang="ru-RU" sz="2400" dirty="0"/>
          </a:p>
        </p:txBody>
      </p:sp>
      <p:pic>
        <p:nvPicPr>
          <p:cNvPr id="4" name="Объект 3">
            <a:extLst>
              <a:ext uri="{FF2B5EF4-FFF2-40B4-BE49-F238E27FC236}">
                <a16:creationId xmlns:a16="http://schemas.microsoft.com/office/drawing/2014/main" id="{4DEDB7AE-B3A7-4FEF-A407-83A6E0F42DD3}"/>
              </a:ext>
            </a:extLst>
          </p:cNvPr>
          <p:cNvPicPr>
            <a:picLocks noGrp="1" noChangeAspect="1"/>
          </p:cNvPicPr>
          <p:nvPr>
            <p:ph idx="1"/>
          </p:nvPr>
        </p:nvPicPr>
        <p:blipFill>
          <a:blip r:embed="rId2"/>
          <a:stretch>
            <a:fillRect/>
          </a:stretch>
        </p:blipFill>
        <p:spPr>
          <a:xfrm>
            <a:off x="2609363" y="2594149"/>
            <a:ext cx="6973273" cy="3934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623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99E40-EBD9-4B2E-AD45-A9E4B0EEA116}"/>
              </a:ext>
            </a:extLst>
          </p:cNvPr>
          <p:cNvSpPr>
            <a:spLocks noGrp="1"/>
          </p:cNvSpPr>
          <p:nvPr>
            <p:ph type="title"/>
          </p:nvPr>
        </p:nvSpPr>
        <p:spPr>
          <a:xfrm>
            <a:off x="646109" y="664753"/>
            <a:ext cx="9404723" cy="1786900"/>
          </a:xfrm>
        </p:spPr>
        <p:txBody>
          <a:bodyPr/>
          <a:lstStyle/>
          <a:p>
            <a:pPr lvl="0" defTabSz="914400" eaLnBrk="0" fontAlgn="base" hangingPunct="0">
              <a:spcAft>
                <a:spcPct val="0"/>
              </a:spcAft>
            </a:pPr>
            <a:r>
              <a:rPr lang="ru-RU" altLang="ru-RU" b="1" dirty="0" err="1">
                <a:solidFill>
                  <a:schemeClr val="tx1"/>
                </a:solidFill>
              </a:rPr>
              <a:t>Massiv</a:t>
            </a:r>
            <a:r>
              <a:rPr lang="ru-RU" altLang="ru-RU" b="1" dirty="0">
                <a:solidFill>
                  <a:schemeClr val="tx1"/>
                </a:solidFill>
              </a:rPr>
              <a:t> (</a:t>
            </a:r>
            <a:r>
              <a:rPr lang="ru-RU" altLang="ru-RU" b="1" dirty="0" err="1">
                <a:solidFill>
                  <a:schemeClr val="tx1"/>
                </a:solidFill>
              </a:rPr>
              <a:t>List</a:t>
            </a:r>
            <a:r>
              <a:rPr lang="ru-RU" altLang="ru-RU" b="1" dirty="0">
                <a:solidFill>
                  <a:schemeClr val="tx1"/>
                </a:solidFill>
              </a:rPr>
              <a:t>) </a:t>
            </a:r>
            <a:r>
              <a:rPr lang="ru-RU" altLang="ru-RU" b="1" dirty="0" err="1">
                <a:solidFill>
                  <a:schemeClr val="tx1"/>
                </a:solidFill>
              </a:rPr>
              <a:t>Yaratish</a:t>
            </a:r>
            <a:br>
              <a:rPr lang="ru-RU" altLang="ru-RU" sz="2400" b="1" dirty="0">
                <a:solidFill>
                  <a:schemeClr val="tx1"/>
                </a:solidFill>
              </a:rPr>
            </a:br>
            <a:r>
              <a:rPr lang="ru-RU" altLang="ru-RU" sz="2000" dirty="0" err="1"/>
              <a:t>Massivni</a:t>
            </a:r>
            <a:r>
              <a:rPr lang="ru-RU" altLang="ru-RU" sz="2000" dirty="0"/>
              <a:t> </a:t>
            </a:r>
            <a:r>
              <a:rPr lang="ru-RU" altLang="ru-RU" sz="2000" dirty="0" err="1"/>
              <a:t>yaratish</a:t>
            </a:r>
            <a:r>
              <a:rPr lang="ru-RU" altLang="ru-RU" sz="2000" dirty="0"/>
              <a:t> </a:t>
            </a:r>
            <a:r>
              <a:rPr lang="ru-RU" altLang="ru-RU" sz="2000" dirty="0" err="1"/>
              <a:t>uchun</a:t>
            </a:r>
            <a:r>
              <a:rPr lang="ru-RU" altLang="ru-RU" sz="2000" dirty="0"/>
              <a:t> </a:t>
            </a:r>
            <a:r>
              <a:rPr lang="ru-RU" altLang="ru-RU" sz="2000" dirty="0" err="1"/>
              <a:t>to'g'ridan-to'g'ri</a:t>
            </a:r>
            <a:r>
              <a:rPr lang="ru-RU" altLang="ru-RU" sz="2000" dirty="0"/>
              <a:t> </a:t>
            </a:r>
            <a:r>
              <a:rPr lang="ru-RU" altLang="ru-RU" sz="2000" dirty="0" err="1"/>
              <a:t>elementlarni</a:t>
            </a:r>
            <a:r>
              <a:rPr lang="ru-RU" altLang="ru-RU" sz="2000" dirty="0"/>
              <a:t> </a:t>
            </a:r>
            <a:r>
              <a:rPr lang="ru-RU" altLang="ru-RU" sz="2000" dirty="0" err="1"/>
              <a:t>qo'shishingiz</a:t>
            </a:r>
            <a:r>
              <a:rPr lang="ru-RU" altLang="ru-RU" sz="2000" dirty="0"/>
              <a:t> </a:t>
            </a:r>
            <a:r>
              <a:rPr lang="ru-RU" altLang="ru-RU" sz="2000" dirty="0" err="1"/>
              <a:t>mumkin</a:t>
            </a:r>
            <a:r>
              <a:rPr lang="ru-RU" altLang="ru-RU" sz="2000" dirty="0"/>
              <a:t> </a:t>
            </a:r>
            <a:r>
              <a:rPr lang="ru-RU" altLang="ru-RU" sz="2000" dirty="0" err="1"/>
              <a:t>yoki</a:t>
            </a:r>
            <a:r>
              <a:rPr lang="ru-RU" altLang="ru-RU" sz="2000" dirty="0"/>
              <a:t> </a:t>
            </a:r>
            <a:r>
              <a:rPr lang="ru-RU" altLang="ru-RU" sz="2000" b="1" dirty="0" err="1"/>
              <a:t>list</a:t>
            </a:r>
            <a:r>
              <a:rPr lang="ru-RU" altLang="ru-RU" sz="2000" b="1" dirty="0"/>
              <a:t>()</a:t>
            </a:r>
            <a:r>
              <a:rPr lang="ru-RU" altLang="ru-RU" sz="2000" dirty="0"/>
              <a:t> </a:t>
            </a:r>
            <a:r>
              <a:rPr lang="ru-RU" altLang="ru-RU" sz="2000" dirty="0" err="1"/>
              <a:t>funktsiyasidan</a:t>
            </a:r>
            <a:r>
              <a:rPr lang="ru-RU" altLang="ru-RU" sz="2000" dirty="0"/>
              <a:t> </a:t>
            </a:r>
            <a:r>
              <a:rPr lang="ru-RU" altLang="ru-RU" sz="2000" dirty="0" err="1"/>
              <a:t>foydalanishingiz</a:t>
            </a:r>
            <a:r>
              <a:rPr lang="ru-RU" altLang="ru-RU" sz="2000" dirty="0"/>
              <a:t> </a:t>
            </a:r>
            <a:r>
              <a:rPr lang="ru-RU" altLang="ru-RU" sz="2000" dirty="0" err="1"/>
              <a:t>mumkin</a:t>
            </a:r>
            <a:br>
              <a:rPr lang="ru-RU" altLang="ru-RU" sz="2400" dirty="0"/>
            </a:br>
            <a:endParaRPr lang="ru-RU" sz="2400" dirty="0"/>
          </a:p>
        </p:txBody>
      </p:sp>
      <p:pic>
        <p:nvPicPr>
          <p:cNvPr id="10" name="Рисунок 9">
            <a:extLst>
              <a:ext uri="{FF2B5EF4-FFF2-40B4-BE49-F238E27FC236}">
                <a16:creationId xmlns:a16="http://schemas.microsoft.com/office/drawing/2014/main" id="{62977D93-2848-4968-8A5A-CFFFB926334E}"/>
              </a:ext>
            </a:extLst>
          </p:cNvPr>
          <p:cNvPicPr>
            <a:picLocks noChangeAspect="1"/>
          </p:cNvPicPr>
          <p:nvPr/>
        </p:nvPicPr>
        <p:blipFill>
          <a:blip r:embed="rId2"/>
          <a:stretch>
            <a:fillRect/>
          </a:stretch>
        </p:blipFill>
        <p:spPr>
          <a:xfrm>
            <a:off x="1525155" y="2558074"/>
            <a:ext cx="7646633" cy="3363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080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B3E60C-F584-4455-9FEA-D7E22F67D337}"/>
              </a:ext>
            </a:extLst>
          </p:cNvPr>
          <p:cNvSpPr>
            <a:spLocks noGrp="1"/>
          </p:cNvSpPr>
          <p:nvPr>
            <p:ph type="title"/>
          </p:nvPr>
        </p:nvSpPr>
        <p:spPr>
          <a:xfrm>
            <a:off x="874219" y="611743"/>
            <a:ext cx="9404723" cy="1707387"/>
          </a:xfrm>
        </p:spPr>
        <p:txBody>
          <a:bodyPr/>
          <a:lstStyle/>
          <a:p>
            <a:r>
              <a:rPr lang="en-US" b="1" dirty="0" err="1"/>
              <a:t>Massiv</a:t>
            </a:r>
            <a:r>
              <a:rPr lang="en-US" b="1" dirty="0"/>
              <a:t> </a:t>
            </a:r>
            <a:r>
              <a:rPr lang="en-US" b="1" dirty="0" err="1"/>
              <a:t>Elementlariga</a:t>
            </a:r>
            <a:r>
              <a:rPr lang="en-US" b="1" dirty="0"/>
              <a:t> </a:t>
            </a:r>
            <a:r>
              <a:rPr lang="en-US" b="1" dirty="0" err="1"/>
              <a:t>Murojat</a:t>
            </a:r>
            <a:br>
              <a:rPr lang="en-US" b="1" dirty="0"/>
            </a:br>
            <a:r>
              <a:rPr lang="en-US" sz="2000" dirty="0" err="1"/>
              <a:t>Indeks</a:t>
            </a:r>
            <a:r>
              <a:rPr lang="en-US" sz="2000" dirty="0"/>
              <a:t> (Index) </a:t>
            </a:r>
            <a:r>
              <a:rPr lang="en-US" sz="2000" dirty="0" err="1"/>
              <a:t>Orqali</a:t>
            </a:r>
            <a:r>
              <a:rPr lang="en-US" sz="2000" dirty="0"/>
              <a:t> </a:t>
            </a:r>
            <a:r>
              <a:rPr lang="en-US" sz="2000" dirty="0" err="1"/>
              <a:t>Massiv</a:t>
            </a:r>
            <a:r>
              <a:rPr lang="en-US" sz="2000" dirty="0"/>
              <a:t> </a:t>
            </a:r>
            <a:r>
              <a:rPr lang="en-US" sz="2000" dirty="0" err="1"/>
              <a:t>Elementlariga</a:t>
            </a:r>
            <a:r>
              <a:rPr lang="en-US" sz="2000" dirty="0"/>
              <a:t> </a:t>
            </a:r>
            <a:r>
              <a:rPr lang="en-US" sz="2000" dirty="0" err="1"/>
              <a:t>Murojat</a:t>
            </a:r>
            <a:r>
              <a:rPr lang="en-US" sz="2000" dirty="0"/>
              <a:t> </a:t>
            </a:r>
            <a:r>
              <a:rPr lang="en-US" sz="2000" dirty="0" err="1"/>
              <a:t>Qilish</a:t>
            </a:r>
            <a:r>
              <a:rPr lang="en-US" sz="2000" dirty="0"/>
              <a:t> </a:t>
            </a:r>
            <a:r>
              <a:rPr lang="en-US" sz="2000" dirty="0" err="1"/>
              <a:t>Mumkin</a:t>
            </a:r>
            <a:r>
              <a:rPr lang="en-US" sz="2000" dirty="0"/>
              <a:t>. </a:t>
            </a:r>
            <a:r>
              <a:rPr lang="en-US" sz="2000" dirty="0" err="1"/>
              <a:t>Indeks</a:t>
            </a:r>
            <a:r>
              <a:rPr lang="en-US" sz="2000" dirty="0"/>
              <a:t> 0 Dan </a:t>
            </a:r>
            <a:r>
              <a:rPr lang="en-US" sz="2000" dirty="0" err="1"/>
              <a:t>Boshlanadi</a:t>
            </a:r>
            <a:r>
              <a:rPr lang="en-US" sz="2000" dirty="0"/>
              <a:t>.</a:t>
            </a:r>
            <a:endParaRPr lang="ru-RU" sz="2000" dirty="0"/>
          </a:p>
        </p:txBody>
      </p:sp>
      <p:pic>
        <p:nvPicPr>
          <p:cNvPr id="6" name="Рисунок 5">
            <a:extLst>
              <a:ext uri="{FF2B5EF4-FFF2-40B4-BE49-F238E27FC236}">
                <a16:creationId xmlns:a16="http://schemas.microsoft.com/office/drawing/2014/main" id="{A038A964-EE5F-4190-8D18-8B2F157DD848}"/>
              </a:ext>
            </a:extLst>
          </p:cNvPr>
          <p:cNvPicPr>
            <a:picLocks noChangeAspect="1"/>
          </p:cNvPicPr>
          <p:nvPr/>
        </p:nvPicPr>
        <p:blipFill>
          <a:blip r:embed="rId2"/>
          <a:stretch>
            <a:fillRect/>
          </a:stretch>
        </p:blipFill>
        <p:spPr>
          <a:xfrm>
            <a:off x="1556883" y="2676419"/>
            <a:ext cx="8039397" cy="2452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4868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AF720B-0F5E-4E44-B7F9-AA8F2F3F4464}"/>
              </a:ext>
            </a:extLst>
          </p:cNvPr>
          <p:cNvSpPr>
            <a:spLocks noGrp="1"/>
          </p:cNvSpPr>
          <p:nvPr>
            <p:ph type="title"/>
          </p:nvPr>
        </p:nvSpPr>
        <p:spPr>
          <a:xfrm>
            <a:off x="1103312" y="649358"/>
            <a:ext cx="9404723" cy="1643269"/>
          </a:xfrm>
        </p:spPr>
        <p:txBody>
          <a:bodyPr/>
          <a:lstStyle/>
          <a:p>
            <a:r>
              <a:rPr lang="en-US" b="1" dirty="0" err="1"/>
              <a:t>Massiv</a:t>
            </a:r>
            <a:r>
              <a:rPr lang="en-US" b="1" dirty="0"/>
              <a:t> </a:t>
            </a:r>
            <a:r>
              <a:rPr lang="en-US" b="1" dirty="0" err="1"/>
              <a:t>Elementlarini</a:t>
            </a:r>
            <a:r>
              <a:rPr lang="en-US" b="1" dirty="0"/>
              <a:t> </a:t>
            </a:r>
            <a:r>
              <a:rPr lang="en-US" b="1" dirty="0" err="1"/>
              <a:t>O'zgartirish</a:t>
            </a:r>
            <a:br>
              <a:rPr lang="en-US" b="1" dirty="0"/>
            </a:br>
            <a:r>
              <a:rPr lang="en-US" sz="2000" dirty="0" err="1"/>
              <a:t>Massiv</a:t>
            </a:r>
            <a:r>
              <a:rPr lang="en-US" sz="2000" dirty="0"/>
              <a:t> </a:t>
            </a:r>
            <a:r>
              <a:rPr lang="en-US" sz="2000" dirty="0" err="1"/>
              <a:t>elementlarini</a:t>
            </a:r>
            <a:r>
              <a:rPr lang="en-US" sz="2000" dirty="0"/>
              <a:t> </a:t>
            </a:r>
            <a:r>
              <a:rPr lang="en-US" sz="2000" dirty="0" err="1"/>
              <a:t>o'zgartirish</a:t>
            </a:r>
            <a:r>
              <a:rPr lang="en-US" sz="2000" dirty="0"/>
              <a:t> </a:t>
            </a:r>
            <a:r>
              <a:rPr lang="en-US" sz="2000" dirty="0" err="1"/>
              <a:t>uchun</a:t>
            </a:r>
            <a:r>
              <a:rPr lang="en-US" sz="2000" dirty="0"/>
              <a:t> </a:t>
            </a:r>
            <a:r>
              <a:rPr lang="en-US" sz="2000" dirty="0" err="1"/>
              <a:t>indeks</a:t>
            </a:r>
            <a:r>
              <a:rPr lang="en-US" sz="2000" dirty="0"/>
              <a:t> </a:t>
            </a:r>
            <a:r>
              <a:rPr lang="en-US" sz="2000" dirty="0" err="1"/>
              <a:t>orqali</a:t>
            </a:r>
            <a:r>
              <a:rPr lang="en-US" sz="2000" dirty="0"/>
              <a:t> </a:t>
            </a:r>
            <a:r>
              <a:rPr lang="en-US" sz="2000" dirty="0" err="1"/>
              <a:t>murojat</a:t>
            </a:r>
            <a:r>
              <a:rPr lang="en-US" sz="2000" dirty="0"/>
              <a:t> </a:t>
            </a:r>
            <a:r>
              <a:rPr lang="en-US" sz="2000" dirty="0" err="1"/>
              <a:t>qilib</a:t>
            </a:r>
            <a:r>
              <a:rPr lang="en-US" sz="2000" dirty="0"/>
              <a:t>, </a:t>
            </a:r>
            <a:r>
              <a:rPr lang="en-US" sz="2000" dirty="0" err="1"/>
              <a:t>yangi</a:t>
            </a:r>
            <a:r>
              <a:rPr lang="en-US" sz="2000" dirty="0"/>
              <a:t> </a:t>
            </a:r>
            <a:r>
              <a:rPr lang="en-US" sz="2000" dirty="0" err="1"/>
              <a:t>qiymatni</a:t>
            </a:r>
            <a:r>
              <a:rPr lang="en-US" sz="2000" dirty="0"/>
              <a:t> </a:t>
            </a:r>
            <a:r>
              <a:rPr lang="en-US" sz="2000" dirty="0" err="1"/>
              <a:t>tayinlash</a:t>
            </a:r>
            <a:r>
              <a:rPr lang="en-US" sz="2000" dirty="0"/>
              <a:t> </a:t>
            </a:r>
            <a:r>
              <a:rPr lang="en-US" sz="2000" dirty="0" err="1"/>
              <a:t>mumkin</a:t>
            </a:r>
            <a:r>
              <a:rPr lang="en-US" sz="2000" dirty="0"/>
              <a:t>.</a:t>
            </a:r>
            <a:endParaRPr lang="ru-RU" sz="2000" dirty="0"/>
          </a:p>
        </p:txBody>
      </p:sp>
      <p:pic>
        <p:nvPicPr>
          <p:cNvPr id="7" name="Рисунок 6">
            <a:extLst>
              <a:ext uri="{FF2B5EF4-FFF2-40B4-BE49-F238E27FC236}">
                <a16:creationId xmlns:a16="http://schemas.microsoft.com/office/drawing/2014/main" id="{FB397996-ACF9-4BF9-92C2-7B4A1A20115D}"/>
              </a:ext>
            </a:extLst>
          </p:cNvPr>
          <p:cNvPicPr>
            <a:picLocks noChangeAspect="1"/>
          </p:cNvPicPr>
          <p:nvPr/>
        </p:nvPicPr>
        <p:blipFill>
          <a:blip r:embed="rId2"/>
          <a:stretch>
            <a:fillRect/>
          </a:stretch>
        </p:blipFill>
        <p:spPr>
          <a:xfrm>
            <a:off x="1103312" y="2729947"/>
            <a:ext cx="9314497" cy="2383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6123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5266E-AC0C-4F29-94B0-07397F80AFA3}"/>
              </a:ext>
            </a:extLst>
          </p:cNvPr>
          <p:cNvSpPr>
            <a:spLocks noGrp="1"/>
          </p:cNvSpPr>
          <p:nvPr>
            <p:ph type="title"/>
          </p:nvPr>
        </p:nvSpPr>
        <p:spPr>
          <a:xfrm>
            <a:off x="818390" y="555920"/>
            <a:ext cx="9404723" cy="1402586"/>
          </a:xfrm>
        </p:spPr>
        <p:txBody>
          <a:bodyPr/>
          <a:lstStyle/>
          <a:p>
            <a:r>
              <a:rPr lang="en-US" b="1" dirty="0" err="1"/>
              <a:t>Massivga</a:t>
            </a:r>
            <a:r>
              <a:rPr lang="en-US" b="1" dirty="0"/>
              <a:t> Element </a:t>
            </a:r>
            <a:r>
              <a:rPr lang="en-US" b="1" dirty="0" err="1"/>
              <a:t>Qo'shish</a:t>
            </a:r>
            <a:r>
              <a:rPr lang="en-US" b="1" dirty="0"/>
              <a:t> </a:t>
            </a:r>
            <a:r>
              <a:rPr lang="en-US" b="1" dirty="0" err="1"/>
              <a:t>va</a:t>
            </a:r>
            <a:r>
              <a:rPr lang="en-US" b="1" dirty="0"/>
              <a:t> </a:t>
            </a:r>
            <a:r>
              <a:rPr lang="en-US" b="1" dirty="0" err="1"/>
              <a:t>O'chirish</a:t>
            </a:r>
            <a:br>
              <a:rPr lang="en-US" b="1" dirty="0"/>
            </a:br>
            <a:endParaRPr lang="ru-RU" dirty="0"/>
          </a:p>
        </p:txBody>
      </p:sp>
      <p:pic>
        <p:nvPicPr>
          <p:cNvPr id="10" name="Объект 9">
            <a:extLst>
              <a:ext uri="{FF2B5EF4-FFF2-40B4-BE49-F238E27FC236}">
                <a16:creationId xmlns:a16="http://schemas.microsoft.com/office/drawing/2014/main" id="{53DD7BDC-E3A1-45BD-9029-A4F848330F23}"/>
              </a:ext>
            </a:extLst>
          </p:cNvPr>
          <p:cNvPicPr>
            <a:picLocks noGrp="1" noChangeAspect="1"/>
          </p:cNvPicPr>
          <p:nvPr>
            <p:ph idx="1"/>
          </p:nvPr>
        </p:nvPicPr>
        <p:blipFill>
          <a:blip r:embed="rId2"/>
          <a:stretch>
            <a:fillRect/>
          </a:stretch>
        </p:blipFill>
        <p:spPr>
          <a:xfrm>
            <a:off x="1457738" y="2756407"/>
            <a:ext cx="7934367" cy="3210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6">
            <a:extLst>
              <a:ext uri="{FF2B5EF4-FFF2-40B4-BE49-F238E27FC236}">
                <a16:creationId xmlns:a16="http://schemas.microsoft.com/office/drawing/2014/main" id="{9EB12106-D414-49EC-A20E-D9DE24F1D9F2}"/>
              </a:ext>
            </a:extLst>
          </p:cNvPr>
          <p:cNvSpPr>
            <a:spLocks noChangeArrowheads="1"/>
          </p:cNvSpPr>
          <p:nvPr/>
        </p:nvSpPr>
        <p:spPr bwMode="auto">
          <a:xfrm rot="10800000" flipV="1">
            <a:off x="818390" y="1958506"/>
            <a:ext cx="119036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a:ln>
                  <a:noFill/>
                </a:ln>
                <a:effectLst/>
                <a:latin typeface="Söhne"/>
              </a:rPr>
              <a:t>Yangi</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element</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qo'shish</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uchun</a:t>
            </a:r>
            <a:r>
              <a:rPr kumimoji="0" lang="ru-RU" altLang="ru-RU" sz="2000" b="0" i="0" u="none" strike="noStrike" cap="none" normalizeH="0" baseline="0" dirty="0">
                <a:ln>
                  <a:noFill/>
                </a:ln>
                <a:effectLst/>
                <a:latin typeface="Söhne"/>
              </a:rPr>
              <a:t> </a:t>
            </a:r>
            <a:r>
              <a:rPr kumimoji="0" lang="ru-RU" altLang="ru-RU" sz="2000" b="1" i="0" u="none" strike="noStrike" cap="none" normalizeH="0" baseline="0" dirty="0" err="1">
                <a:ln>
                  <a:noFill/>
                </a:ln>
                <a:effectLst/>
                <a:latin typeface="Söhne Mono"/>
              </a:rPr>
              <a:t>append</a:t>
            </a:r>
            <a:r>
              <a:rPr kumimoji="0" lang="ru-RU" altLang="ru-RU" sz="2000" b="1" i="0" u="none" strike="noStrike" cap="none" normalizeH="0" baseline="0" dirty="0">
                <a:ln>
                  <a:noFill/>
                </a:ln>
                <a:effectLst/>
                <a:latin typeface="Söhne Mono"/>
              </a:rPr>
              <a:t>()</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metodidan</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element</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o'chirish</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uchun</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esa</a:t>
            </a:r>
            <a:r>
              <a:rPr kumimoji="0" lang="ru-RU" altLang="ru-RU" sz="2000" b="0" i="0" u="none" strike="noStrike" cap="none" normalizeH="0" baseline="0" dirty="0">
                <a:ln>
                  <a:noFill/>
                </a:ln>
                <a:effectLst/>
                <a:latin typeface="Söhne"/>
              </a:rPr>
              <a:t> </a:t>
            </a:r>
            <a:r>
              <a:rPr kumimoji="0" lang="ru-RU" altLang="ru-RU" sz="2000" b="1" i="0" u="none" strike="noStrike" cap="none" normalizeH="0" baseline="0" dirty="0" err="1">
                <a:ln>
                  <a:noFill/>
                </a:ln>
                <a:effectLst/>
                <a:latin typeface="Söhne Mono"/>
              </a:rPr>
              <a:t>remove</a:t>
            </a:r>
            <a:r>
              <a:rPr kumimoji="0" lang="ru-RU" altLang="ru-RU" sz="2000" b="1" i="0" u="none" strike="noStrike" cap="none" normalizeH="0" baseline="0" dirty="0">
                <a:ln>
                  <a:noFill/>
                </a:ln>
                <a:effectLst/>
                <a:latin typeface="Söhne Mono"/>
              </a:rPr>
              <a:t>()</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metodidan</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foydalanishingiz</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mumkin</a:t>
            </a:r>
            <a:r>
              <a:rPr kumimoji="0" lang="ru-RU" altLang="ru-RU" sz="2000" b="0" i="0" u="none" strike="noStrike" cap="none" normalizeH="0" baseline="0" dirty="0">
                <a:ln>
                  <a:noFill/>
                </a:ln>
                <a:effectLst/>
              </a:rPr>
              <a:t> </a:t>
            </a:r>
            <a:endParaRPr kumimoji="0" lang="ru-RU" altLang="ru-RU"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6842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9A3074CA-C9EC-4AEB-AF94-08BAC1A48F36}"/>
              </a:ext>
            </a:extLst>
          </p:cNvPr>
          <p:cNvPicPr>
            <a:picLocks noGrp="1" noChangeAspect="1"/>
          </p:cNvPicPr>
          <p:nvPr>
            <p:ph idx="1"/>
          </p:nvPr>
        </p:nvPicPr>
        <p:blipFill>
          <a:blip r:embed="rId2"/>
          <a:stretch>
            <a:fillRect/>
          </a:stretch>
        </p:blipFill>
        <p:spPr>
          <a:xfrm>
            <a:off x="1761331" y="2358426"/>
            <a:ext cx="7852672" cy="3446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1">
            <a:extLst>
              <a:ext uri="{FF2B5EF4-FFF2-40B4-BE49-F238E27FC236}">
                <a16:creationId xmlns:a16="http://schemas.microsoft.com/office/drawing/2014/main" id="{53A2EA53-D5D3-41D0-BFD9-9AD332EF9131}"/>
              </a:ext>
            </a:extLst>
          </p:cNvPr>
          <p:cNvSpPr>
            <a:spLocks noGrp="1" noChangeArrowheads="1"/>
          </p:cNvSpPr>
          <p:nvPr>
            <p:ph type="title"/>
          </p:nvPr>
        </p:nvSpPr>
        <p:spPr bwMode="auto">
          <a:xfrm>
            <a:off x="646111" y="475874"/>
            <a:ext cx="1003172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err="1">
                <a:ln>
                  <a:noFill/>
                </a:ln>
                <a:effectLst/>
                <a:latin typeface="Söhne"/>
              </a:rPr>
              <a:t>Massiv</a:t>
            </a:r>
            <a:r>
              <a:rPr kumimoji="0" lang="ru-RU" altLang="ru-RU" b="1" i="0" u="none" strike="noStrike" cap="none" normalizeH="0" baseline="0" dirty="0">
                <a:ln>
                  <a:noFill/>
                </a:ln>
                <a:effectLst/>
                <a:latin typeface="Söhne"/>
              </a:rPr>
              <a:t> </a:t>
            </a:r>
            <a:r>
              <a:rPr kumimoji="0" lang="ru-RU" altLang="ru-RU" b="1" i="0" u="none" strike="noStrike" cap="none" normalizeH="0" baseline="0" dirty="0" err="1">
                <a:ln>
                  <a:noFill/>
                </a:ln>
                <a:effectLst/>
                <a:latin typeface="Söhne"/>
              </a:rPr>
              <a:t>Elementlarining</a:t>
            </a:r>
            <a:r>
              <a:rPr kumimoji="0" lang="ru-RU" altLang="ru-RU" b="1" i="0" u="none" strike="noStrike" cap="none" normalizeH="0" baseline="0" dirty="0">
                <a:ln>
                  <a:noFill/>
                </a:ln>
                <a:effectLst/>
                <a:latin typeface="Söhne"/>
              </a:rPr>
              <a:t> </a:t>
            </a:r>
            <a:r>
              <a:rPr kumimoji="0" lang="ru-RU" altLang="ru-RU" b="1" i="0" u="none" strike="noStrike" cap="none" normalizeH="0" baseline="0" dirty="0" err="1">
                <a:ln>
                  <a:noFill/>
                </a:ln>
                <a:effectLst/>
                <a:latin typeface="Söhne"/>
              </a:rPr>
              <a:t>Tartibini</a:t>
            </a:r>
            <a:r>
              <a:rPr kumimoji="0" lang="ru-RU" altLang="ru-RU" b="1" i="0" u="none" strike="noStrike" cap="none" normalizeH="0" baseline="0" dirty="0">
                <a:ln>
                  <a:noFill/>
                </a:ln>
                <a:effectLst/>
                <a:latin typeface="Söhne"/>
              </a:rPr>
              <a:t> </a:t>
            </a:r>
            <a:r>
              <a:rPr kumimoji="0" lang="ru-RU" altLang="ru-RU" b="1" i="0" u="none" strike="noStrike" cap="none" normalizeH="0" baseline="0" dirty="0" err="1">
                <a:ln>
                  <a:noFill/>
                </a:ln>
                <a:effectLst/>
                <a:latin typeface="Söhne"/>
              </a:rPr>
              <a:t>O'zgartirish</a:t>
            </a:r>
            <a:endParaRPr kumimoji="0" lang="ru-RU" altLang="ru-RU" b="1"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err="1">
                <a:ln>
                  <a:noFill/>
                </a:ln>
                <a:effectLst/>
                <a:latin typeface="Söhne Mono"/>
              </a:rPr>
              <a:t>sort</a:t>
            </a:r>
            <a:r>
              <a:rPr kumimoji="0" lang="ru-RU" altLang="ru-RU" sz="2000" b="1" i="0" u="none" strike="noStrike" cap="none" normalizeH="0" baseline="0" dirty="0">
                <a:ln>
                  <a:noFill/>
                </a:ln>
                <a:effectLst/>
                <a:latin typeface="Söhne Mono"/>
              </a:rPr>
              <a:t>()</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metodi</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yordamida</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massiv</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elementlarini</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o'sish</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tartibida</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joylash</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va</a:t>
            </a:r>
            <a:r>
              <a:rPr kumimoji="0" lang="ru-RU" altLang="ru-RU" sz="2000" b="0" i="0" u="none" strike="noStrike" cap="none" normalizeH="0" baseline="0" dirty="0">
                <a:ln>
                  <a:noFill/>
                </a:ln>
                <a:effectLst/>
                <a:latin typeface="Söhne"/>
              </a:rPr>
              <a:t> </a:t>
            </a:r>
            <a:r>
              <a:rPr kumimoji="0" lang="ru-RU" altLang="ru-RU" sz="2000" b="1" i="0" u="none" strike="noStrike" cap="none" normalizeH="0" baseline="0" dirty="0" err="1">
                <a:ln>
                  <a:noFill/>
                </a:ln>
                <a:effectLst/>
                <a:latin typeface="Söhne Mono"/>
              </a:rPr>
              <a:t>reverse</a:t>
            </a:r>
            <a:r>
              <a:rPr kumimoji="0" lang="ru-RU" altLang="ru-RU" sz="2000" b="1" i="0" u="none" strike="noStrike" cap="none" normalizeH="0" baseline="0" dirty="0">
                <a:ln>
                  <a:noFill/>
                </a:ln>
                <a:effectLst/>
                <a:latin typeface="Söhne Mono"/>
              </a:rPr>
              <a:t>=</a:t>
            </a:r>
            <a:r>
              <a:rPr kumimoji="0" lang="ru-RU" altLang="ru-RU" sz="2000" b="1" i="0" u="none" strike="noStrike" cap="none" normalizeH="0" baseline="0" dirty="0" err="1">
                <a:ln>
                  <a:noFill/>
                </a:ln>
                <a:effectLst/>
                <a:latin typeface="Söhne Mono"/>
              </a:rPr>
              <a:t>True</a:t>
            </a:r>
            <a:br>
              <a:rPr kumimoji="0" lang="en-US" altLang="ru-RU" sz="2000" b="1" i="0" u="none" strike="noStrike" cap="none" normalizeH="0" baseline="0" dirty="0">
                <a:ln>
                  <a:noFill/>
                </a:ln>
                <a:effectLst/>
                <a:latin typeface="Söhne Mono"/>
              </a:rPr>
            </a:br>
            <a:r>
              <a:rPr kumimoji="0" lang="ru-RU" altLang="ru-RU" sz="2000" b="0" i="0" u="none" strike="noStrike" cap="none" normalizeH="0" baseline="0" dirty="0" err="1">
                <a:ln>
                  <a:noFill/>
                </a:ln>
                <a:effectLst/>
                <a:latin typeface="Söhne"/>
              </a:rPr>
              <a:t>argumenti</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bilan</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teskari</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tartibda</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joylash</a:t>
            </a:r>
            <a:r>
              <a:rPr kumimoji="0" lang="ru-RU" altLang="ru-RU" sz="2000" b="0" i="0" u="none" strike="noStrike" cap="none" normalizeH="0" baseline="0" dirty="0">
                <a:ln>
                  <a:noFill/>
                </a:ln>
                <a:effectLst/>
                <a:latin typeface="Söhne"/>
              </a:rPr>
              <a:t> </a:t>
            </a:r>
            <a:r>
              <a:rPr kumimoji="0" lang="ru-RU" altLang="ru-RU" sz="2000" b="0" i="0" u="none" strike="noStrike" cap="none" normalizeH="0" baseline="0" dirty="0" err="1">
                <a:ln>
                  <a:noFill/>
                </a:ln>
                <a:effectLst/>
                <a:latin typeface="Söhne"/>
              </a:rPr>
              <a:t>mumkin</a:t>
            </a:r>
            <a:r>
              <a:rPr kumimoji="0" lang="ru-RU" altLang="ru-RU" sz="2000" b="0" i="0" u="none" strike="noStrike" cap="none" normalizeH="0" baseline="0" dirty="0">
                <a:ln>
                  <a:noFill/>
                </a:ln>
                <a:effectLst/>
                <a:latin typeface="Söhne"/>
              </a:rPr>
              <a:t>.</a:t>
            </a:r>
            <a:endParaRPr kumimoji="0" lang="ru-RU" altLang="ru-RU" sz="2000" b="0" i="0" u="none" strike="noStrike" cap="none" normalizeH="0" baseline="0" dirty="0">
              <a:ln>
                <a:noFill/>
              </a:ln>
              <a:effectLst/>
            </a:endParaRPr>
          </a:p>
        </p:txBody>
      </p:sp>
    </p:spTree>
    <p:extLst>
      <p:ext uri="{BB962C8B-B14F-4D97-AF65-F5344CB8AC3E}">
        <p14:creationId xmlns:p14="http://schemas.microsoft.com/office/powerpoint/2010/main" val="166940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7F37A8C7-8A11-45EC-9066-9A5BE6ADD573}"/>
              </a:ext>
            </a:extLst>
          </p:cNvPr>
          <p:cNvPicPr>
            <a:picLocks noGrp="1" noChangeAspect="1"/>
          </p:cNvPicPr>
          <p:nvPr>
            <p:ph idx="1"/>
          </p:nvPr>
        </p:nvPicPr>
        <p:blipFill>
          <a:blip r:embed="rId2"/>
          <a:stretch>
            <a:fillRect/>
          </a:stretch>
        </p:blipFill>
        <p:spPr>
          <a:xfrm>
            <a:off x="2087669" y="2804225"/>
            <a:ext cx="8016661" cy="1631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1">
            <a:extLst>
              <a:ext uri="{FF2B5EF4-FFF2-40B4-BE49-F238E27FC236}">
                <a16:creationId xmlns:a16="http://schemas.microsoft.com/office/drawing/2014/main" id="{DD2D246D-E8CE-4381-8836-E1904B4C7EC0}"/>
              </a:ext>
            </a:extLst>
          </p:cNvPr>
          <p:cNvSpPr>
            <a:spLocks noGrp="1" noChangeArrowheads="1"/>
          </p:cNvSpPr>
          <p:nvPr>
            <p:ph type="title"/>
          </p:nvPr>
        </p:nvSpPr>
        <p:spPr bwMode="auto">
          <a:xfrm>
            <a:off x="1850702" y="980662"/>
            <a:ext cx="849059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err="1">
                <a:ln>
                  <a:noFill/>
                </a:ln>
                <a:solidFill>
                  <a:schemeClr val="tx1"/>
                </a:solidFill>
                <a:effectLst/>
                <a:latin typeface="Söhne"/>
              </a:rPr>
              <a:t>Massiv</a:t>
            </a:r>
            <a:r>
              <a:rPr kumimoji="0" lang="ru-RU" altLang="ru-RU" b="1" i="0" u="none" strike="noStrike" cap="none" normalizeH="0" baseline="0" dirty="0">
                <a:ln>
                  <a:noFill/>
                </a:ln>
                <a:solidFill>
                  <a:schemeClr val="tx1"/>
                </a:solidFill>
                <a:effectLst/>
                <a:latin typeface="Söhne"/>
              </a:rPr>
              <a:t> </a:t>
            </a:r>
            <a:r>
              <a:rPr kumimoji="0" lang="ru-RU" altLang="ru-RU" b="1" i="0" u="none" strike="noStrike" cap="none" normalizeH="0" baseline="0" dirty="0" err="1">
                <a:ln>
                  <a:noFill/>
                </a:ln>
                <a:solidFill>
                  <a:schemeClr val="tx1"/>
                </a:solidFill>
                <a:effectLst/>
                <a:latin typeface="Söhne"/>
              </a:rPr>
              <a:t>Uzunligi</a:t>
            </a:r>
            <a:endParaRPr kumimoji="0" lang="ru-RU" altLang="ru-RU"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err="1">
                <a:ln>
                  <a:noFill/>
                </a:ln>
                <a:effectLst/>
                <a:latin typeface="Söhne Mono"/>
              </a:rPr>
              <a:t>len</a:t>
            </a:r>
            <a:r>
              <a:rPr kumimoji="0" lang="ru-RU" altLang="ru-RU" sz="2400" b="1" i="0" u="none" strike="noStrike" cap="none" normalizeH="0" baseline="0" dirty="0">
                <a:ln>
                  <a:noFill/>
                </a:ln>
                <a:effectLst/>
                <a:latin typeface="Söhne Mono"/>
              </a:rPr>
              <a:t>()</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funksiyasi</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yordamida</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massiv</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uzunligini</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aniqlashingiz</a:t>
            </a:r>
            <a:r>
              <a:rPr kumimoji="0" lang="ru-RU" altLang="ru-RU" sz="2400" b="0" i="0" u="none" strike="noStrike" cap="none" normalizeH="0" baseline="0" dirty="0">
                <a:ln>
                  <a:noFill/>
                </a:ln>
                <a:effectLst/>
                <a:latin typeface="Söhne"/>
              </a:rPr>
              <a:t> </a:t>
            </a:r>
            <a:r>
              <a:rPr kumimoji="0" lang="ru-RU" altLang="ru-RU" sz="2400" b="0" i="0" u="none" strike="noStrike" cap="none" normalizeH="0" baseline="0" dirty="0" err="1">
                <a:ln>
                  <a:noFill/>
                </a:ln>
                <a:effectLst/>
                <a:latin typeface="Söhne"/>
              </a:rPr>
              <a:t>mumkin</a:t>
            </a:r>
            <a:r>
              <a:rPr kumimoji="0" lang="ru-RU" altLang="ru-RU" sz="2400" b="0" i="0" u="none" strike="noStrike" cap="none" normalizeH="0" baseline="0" dirty="0">
                <a:ln>
                  <a:noFill/>
                </a:ln>
                <a:effectLst/>
                <a:latin typeface="Söhne"/>
              </a:rPr>
              <a:t>.</a:t>
            </a:r>
            <a:endParaRPr kumimoji="0" lang="ru-RU" altLang="ru-RU" sz="2400" b="0" i="0" u="none" strike="noStrike" cap="none" normalizeH="0" baseline="0" dirty="0">
              <a:ln>
                <a:noFill/>
              </a:ln>
              <a:effectLst/>
            </a:endParaRPr>
          </a:p>
        </p:txBody>
      </p:sp>
    </p:spTree>
    <p:extLst>
      <p:ext uri="{BB962C8B-B14F-4D97-AF65-F5344CB8AC3E}">
        <p14:creationId xmlns:p14="http://schemas.microsoft.com/office/powerpoint/2010/main" val="155818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C7339-5BF3-41B2-9A22-555EF73FA0D2}"/>
              </a:ext>
            </a:extLst>
          </p:cNvPr>
          <p:cNvSpPr>
            <a:spLocks noGrp="1"/>
          </p:cNvSpPr>
          <p:nvPr>
            <p:ph type="title"/>
          </p:nvPr>
        </p:nvSpPr>
        <p:spPr>
          <a:xfrm>
            <a:off x="1035828" y="770769"/>
            <a:ext cx="9404723" cy="1400530"/>
          </a:xfrm>
        </p:spPr>
        <p:txBody>
          <a:bodyPr/>
          <a:lstStyle/>
          <a:p>
            <a:r>
              <a:rPr lang="en-US" b="1" dirty="0" err="1"/>
              <a:t>Turli</a:t>
            </a:r>
            <a:r>
              <a:rPr lang="en-US" b="1" dirty="0"/>
              <a:t> </a:t>
            </a:r>
            <a:r>
              <a:rPr lang="en-US" b="1" dirty="0" err="1"/>
              <a:t>Turdagi</a:t>
            </a:r>
            <a:r>
              <a:rPr lang="en-US" b="1" dirty="0"/>
              <a:t> </a:t>
            </a:r>
            <a:r>
              <a:rPr lang="en-US" b="1" dirty="0" err="1"/>
              <a:t>Elementlar</a:t>
            </a:r>
            <a:r>
              <a:rPr lang="en-US" b="1" dirty="0"/>
              <a:t>:</a:t>
            </a:r>
            <a:br>
              <a:rPr lang="en-US" dirty="0"/>
            </a:br>
            <a:r>
              <a:rPr lang="en-US" sz="2000" dirty="0" err="1"/>
              <a:t>Massivning</a:t>
            </a:r>
            <a:r>
              <a:rPr lang="en-US" sz="2000" dirty="0"/>
              <a:t> </a:t>
            </a:r>
            <a:r>
              <a:rPr lang="en-US" sz="2000" dirty="0" err="1"/>
              <a:t>ichida</a:t>
            </a:r>
            <a:r>
              <a:rPr lang="en-US" sz="2000" dirty="0"/>
              <a:t> har </a:t>
            </a:r>
            <a:r>
              <a:rPr lang="en-US" sz="2000" dirty="0" err="1"/>
              <a:t>qanday</a:t>
            </a:r>
            <a:r>
              <a:rPr lang="en-US" sz="2000" dirty="0"/>
              <a:t> </a:t>
            </a:r>
            <a:r>
              <a:rPr lang="en-US" sz="2000" dirty="0" err="1"/>
              <a:t>turdagi</a:t>
            </a:r>
            <a:r>
              <a:rPr lang="en-US" sz="2000" dirty="0"/>
              <a:t> </a:t>
            </a:r>
            <a:r>
              <a:rPr lang="en-US" sz="2000" dirty="0" err="1"/>
              <a:t>ma'lumotlar</a:t>
            </a:r>
            <a:r>
              <a:rPr lang="en-US" sz="2000" dirty="0"/>
              <a:t> </a:t>
            </a:r>
            <a:r>
              <a:rPr lang="en-US" sz="2000" dirty="0" err="1"/>
              <a:t>saqlanishi</a:t>
            </a:r>
            <a:r>
              <a:rPr lang="en-US" sz="2000" dirty="0"/>
              <a:t> </a:t>
            </a:r>
            <a:r>
              <a:rPr lang="en-US" sz="2000" dirty="0" err="1"/>
              <a:t>mumkin</a:t>
            </a:r>
            <a:r>
              <a:rPr lang="en-US" sz="2000" dirty="0"/>
              <a:t>. </a:t>
            </a:r>
            <a:r>
              <a:rPr lang="en-US" sz="2000" dirty="0" err="1"/>
              <a:t>Masalan</a:t>
            </a:r>
            <a:r>
              <a:rPr lang="en-US" sz="2000" dirty="0"/>
              <a:t>, </a:t>
            </a:r>
            <a:r>
              <a:rPr lang="en-US" sz="2000" dirty="0" err="1"/>
              <a:t>sonlar</a:t>
            </a:r>
            <a:r>
              <a:rPr lang="en-US" sz="2000" dirty="0"/>
              <a:t>, </a:t>
            </a:r>
            <a:r>
              <a:rPr lang="en-US" sz="2000" dirty="0" err="1"/>
              <a:t>matnlar</a:t>
            </a:r>
            <a:r>
              <a:rPr lang="en-US" sz="2000" dirty="0"/>
              <a:t>, </a:t>
            </a:r>
            <a:r>
              <a:rPr lang="en-US" sz="2000" dirty="0" err="1"/>
              <a:t>ro'yxatlar</a:t>
            </a:r>
            <a:r>
              <a:rPr lang="en-US" sz="2000" dirty="0"/>
              <a:t> </a:t>
            </a:r>
            <a:r>
              <a:rPr lang="en-US" sz="2000" dirty="0" err="1"/>
              <a:t>yoki</a:t>
            </a:r>
            <a:r>
              <a:rPr lang="en-US" sz="2000" dirty="0"/>
              <a:t> </a:t>
            </a:r>
            <a:r>
              <a:rPr lang="en-US" sz="2000" dirty="0" err="1"/>
              <a:t>boshqa</a:t>
            </a:r>
            <a:r>
              <a:rPr lang="en-US" sz="2000" dirty="0"/>
              <a:t> </a:t>
            </a:r>
            <a:r>
              <a:rPr lang="en-US" sz="2000" dirty="0" err="1"/>
              <a:t>obyektlar</a:t>
            </a:r>
            <a:r>
              <a:rPr lang="en-US" sz="2000" dirty="0"/>
              <a:t>.</a:t>
            </a:r>
            <a:endParaRPr lang="ru-RU" dirty="0"/>
          </a:p>
        </p:txBody>
      </p:sp>
      <p:pic>
        <p:nvPicPr>
          <p:cNvPr id="4" name="Объект 3">
            <a:extLst>
              <a:ext uri="{FF2B5EF4-FFF2-40B4-BE49-F238E27FC236}">
                <a16:creationId xmlns:a16="http://schemas.microsoft.com/office/drawing/2014/main" id="{CACC4C35-E1AE-487C-9B95-EE16E186FAAC}"/>
              </a:ext>
            </a:extLst>
          </p:cNvPr>
          <p:cNvPicPr>
            <a:picLocks noGrp="1" noChangeAspect="1"/>
          </p:cNvPicPr>
          <p:nvPr>
            <p:ph idx="1"/>
          </p:nvPr>
        </p:nvPicPr>
        <p:blipFill>
          <a:blip r:embed="rId2"/>
          <a:stretch>
            <a:fillRect/>
          </a:stretch>
        </p:blipFill>
        <p:spPr>
          <a:xfrm>
            <a:off x="1757471" y="2776909"/>
            <a:ext cx="8677058" cy="2206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596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78</TotalTime>
  <Words>214</Words>
  <Application>Microsoft Office PowerPoint</Application>
  <PresentationFormat>Широкоэкранный</PresentationFormat>
  <Paragraphs>13</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Century Gothic</vt:lpstr>
      <vt:lpstr>Söhne</vt:lpstr>
      <vt:lpstr>Söhne Mono</vt:lpstr>
      <vt:lpstr>Wingdings 3</vt:lpstr>
      <vt:lpstr>Ион</vt:lpstr>
      <vt:lpstr>Python dasturlash tilida massivlar va ulardan foydalanish</vt:lpstr>
      <vt:lpstr>Python tilida massivlar (lists) ko'rish va ulardan foydalanish haqida ma'lumot beraman. Massiv, bir nechta qiymatlarni bitta o'zgaruvchida saqlash uchun ishlatiladi. Pythonda massivlar indeks (index) asosida foydalaniladi, ya'ni har bir elementning o'rnini belgilash uchun raqam (indeks) ishlatiladi </vt:lpstr>
      <vt:lpstr>Massiv (List) Yaratish Massivni yaratish uchun to'g'ridan-to'g'ri elementlarni qo'shishingiz mumkin yoki list() funktsiyasidan foydalanishingiz mumkin </vt:lpstr>
      <vt:lpstr>Massiv Elementlariga Murojat Indeks (Index) Orqali Massiv Elementlariga Murojat Qilish Mumkin. Indeks 0 Dan Boshlanadi.</vt:lpstr>
      <vt:lpstr>Massiv Elementlarini O'zgartirish Massiv elementlarini o'zgartirish uchun indeks orqali murojat qilib, yangi qiymatni tayinlash mumkin.</vt:lpstr>
      <vt:lpstr>Massivga Element Qo'shish va O'chirish </vt:lpstr>
      <vt:lpstr>Massiv Elementlarining Tartibini O'zgartirish sort() metodi yordamida massiv elementlarini o'sish tartibida joylash va reverse=True argumenti bilan teskari tartibda joylash mumkin.</vt:lpstr>
      <vt:lpstr>Massiv Uzunligi len() funksiyasi yordamida massiv uzunligini aniqlashingiz mumkin.</vt:lpstr>
      <vt:lpstr>Turli Turdagi Elementlar: Massivning ichida har qanday turdagi ma'lumotlar saqlanishi mumkin. Masalan, sonlar, matnlar, ro'yxatlar yoki boshqa obyektlar.</vt:lpstr>
      <vt:lpstr>Python List count() usuli Mevalar ro'yxatida "gilos" qiymati necha marta paydo bo'lishini qaytaring: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dasturlash tilida massivlar va ulardan foydalanish</dc:title>
  <dc:creator>AKTAHI</dc:creator>
  <cp:lastModifiedBy>AKTAHI</cp:lastModifiedBy>
  <cp:revision>8</cp:revision>
  <dcterms:created xsi:type="dcterms:W3CDTF">2023-12-14T04:03:12Z</dcterms:created>
  <dcterms:modified xsi:type="dcterms:W3CDTF">2023-12-14T05:21:59Z</dcterms:modified>
</cp:coreProperties>
</file>