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6" r:id="rId3"/>
    <p:sldId id="267" r:id="rId4"/>
    <p:sldId id="257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82991" y="2641740"/>
            <a:ext cx="573656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AXBOROT KAMUNIKATSION TEXNOLOGIYALARI VA ALOQA HARBIY INSTITUTI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2" descr="BBAF74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53" y="493566"/>
            <a:ext cx="2013294" cy="200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65759" y="4671835"/>
            <a:ext cx="657103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5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Python</a:t>
            </a:r>
            <a:r>
              <a:rPr kumimoji="0" lang="en-US" altLang="ru-RU" sz="5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altLang="ru-RU" sz="54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dasturlash</a:t>
            </a:r>
            <a:r>
              <a:rPr kumimoji="0" lang="en-US" altLang="ru-RU" sz="5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altLang="ru-RU" sz="54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tili</a:t>
            </a:r>
            <a:endParaRPr kumimoji="0" lang="en-US" altLang="ru-RU" sz="8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2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1820"/>
            <a:ext cx="8596668" cy="1068946"/>
          </a:xfrm>
        </p:spPr>
        <p:txBody>
          <a:bodyPr>
            <a:normAutofit/>
          </a:bodyPr>
          <a:lstStyle/>
          <a:p>
            <a:r>
              <a:rPr lang="en-US" sz="4000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7"/>
            <a:ext cx="8596668" cy="4740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Boolean (</a:t>
            </a:r>
            <a:r>
              <a:rPr lang="en-US" sz="2800" dirty="0" err="1"/>
              <a:t>bool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x = </a:t>
            </a:r>
            <a:r>
              <a:rPr lang="en-US" sz="2800" dirty="0">
                <a:solidFill>
                  <a:srgbClr val="00B0F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type</a:t>
            </a:r>
            <a:r>
              <a:rPr lang="en-US" sz="2800" dirty="0">
                <a:solidFill>
                  <a:schemeClr val="tx1"/>
                </a:solidFill>
              </a:rPr>
              <a:t>(x)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&lt;class ‘</a:t>
            </a:r>
            <a:r>
              <a:rPr lang="en-US" sz="2800" dirty="0" err="1">
                <a:solidFill>
                  <a:srgbClr val="00B0F0"/>
                </a:solidFill>
              </a:rPr>
              <a:t>bool</a:t>
            </a:r>
            <a:r>
              <a:rPr lang="en-US" sz="2800" dirty="0">
                <a:solidFill>
                  <a:srgbClr val="00B0F0"/>
                </a:solidFill>
              </a:rPr>
              <a:t>’&gt;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# False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bilan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ham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shunday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bir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xil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amal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bajariladi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5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1820"/>
            <a:ext cx="8596668" cy="1068946"/>
          </a:xfrm>
        </p:spPr>
        <p:txBody>
          <a:bodyPr>
            <a:normAutofit/>
          </a:bodyPr>
          <a:lstStyle/>
          <a:p>
            <a:r>
              <a:rPr lang="en-US" sz="4000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7"/>
            <a:ext cx="8596668" cy="4740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String</a:t>
            </a:r>
            <a:r>
              <a:rPr lang="en-US" sz="3200" dirty="0"/>
              <a:t> – </a:t>
            </a:r>
            <a:r>
              <a:rPr lang="en-US" sz="3200" dirty="0" err="1"/>
              <a:t>obyekt</a:t>
            </a:r>
            <a:r>
              <a:rPr lang="en-US" sz="3200" dirty="0"/>
              <a:t> </a:t>
            </a:r>
            <a:r>
              <a:rPr lang="en-US" sz="3200" dirty="0" err="1"/>
              <a:t>turi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‘’ </a:t>
            </a:r>
            <a:r>
              <a:rPr lang="en-US" sz="3200" dirty="0" err="1"/>
              <a:t>yoki</a:t>
            </a:r>
            <a:r>
              <a:rPr lang="en-US" sz="3200" dirty="0"/>
              <a:t> “” </a:t>
            </a:r>
            <a:r>
              <a:rPr lang="en-US" sz="3200" dirty="0" err="1"/>
              <a:t>bilan</a:t>
            </a:r>
            <a:r>
              <a:rPr lang="en-US" sz="3200" dirty="0"/>
              <a:t> </a:t>
            </a:r>
            <a:r>
              <a:rPr lang="en-US" sz="3200" dirty="0" err="1"/>
              <a:t>boshlanuvchi</a:t>
            </a:r>
            <a:r>
              <a:rPr lang="en-US" sz="3200" dirty="0"/>
              <a:t> chars </a:t>
            </a:r>
            <a:r>
              <a:rPr lang="en-US" sz="3200" dirty="0" err="1"/>
              <a:t>lar</a:t>
            </a:r>
            <a:r>
              <a:rPr lang="en-US" sz="3200" dirty="0"/>
              <a:t> </a:t>
            </a:r>
            <a:r>
              <a:rPr lang="en-US" sz="3200" dirty="0" err="1"/>
              <a:t>ketma</a:t>
            </a:r>
            <a:r>
              <a:rPr lang="en-US" sz="3200" dirty="0"/>
              <a:t> </a:t>
            </a:r>
            <a:r>
              <a:rPr lang="en-US" sz="3200" dirty="0" err="1"/>
              <a:t>ketligi</a:t>
            </a:r>
            <a:r>
              <a:rPr lang="en-US" sz="3200" dirty="0"/>
              <a:t> String deb </a:t>
            </a:r>
            <a:r>
              <a:rPr lang="en-US" sz="3200" dirty="0" err="1"/>
              <a:t>ataladi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 err="1"/>
              <a:t>str_no</a:t>
            </a:r>
            <a:r>
              <a:rPr lang="en-US" sz="3200" dirty="0"/>
              <a:t> = ‘</a:t>
            </a:r>
            <a:r>
              <a:rPr lang="en-US" sz="3200" dirty="0">
                <a:solidFill>
                  <a:srgbClr val="00B050"/>
                </a:solidFill>
              </a:rPr>
              <a:t>Hello world</a:t>
            </a:r>
            <a:r>
              <a:rPr lang="en-US" sz="3200" dirty="0"/>
              <a:t>’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print</a:t>
            </a:r>
            <a:r>
              <a:rPr lang="en-US" sz="3200" dirty="0"/>
              <a:t>(</a:t>
            </a:r>
            <a:r>
              <a:rPr lang="en-US" sz="3200" dirty="0" err="1"/>
              <a:t>str_no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&gt;&gt; Hello world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735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1820"/>
            <a:ext cx="8596668" cy="1068946"/>
          </a:xfrm>
        </p:spPr>
        <p:txBody>
          <a:bodyPr>
            <a:normAutofit/>
          </a:bodyPr>
          <a:lstStyle/>
          <a:p>
            <a:r>
              <a:rPr lang="en-US" sz="4000" dirty="0" err="1"/>
              <a:t>Stringlar</a:t>
            </a:r>
            <a:r>
              <a:rPr lang="en-US" sz="4000" dirty="0"/>
              <a:t> </a:t>
            </a:r>
            <a:r>
              <a:rPr lang="en-US" sz="4000" dirty="0" err="1"/>
              <a:t>o’zgaruvchan</a:t>
            </a:r>
            <a:r>
              <a:rPr lang="en-US" sz="4000" dirty="0"/>
              <a:t> </a:t>
            </a:r>
            <a:r>
              <a:rPr lang="en-US" sz="4000" dirty="0" err="1"/>
              <a:t>emas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7"/>
            <a:ext cx="8596668" cy="4740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str_no</a:t>
            </a:r>
            <a:r>
              <a:rPr lang="en-US" sz="3200" dirty="0"/>
              <a:t> = “</a:t>
            </a:r>
            <a:r>
              <a:rPr lang="en-US" sz="3200" dirty="0">
                <a:solidFill>
                  <a:srgbClr val="00B050"/>
                </a:solidFill>
              </a:rPr>
              <a:t>Men </a:t>
            </a:r>
            <a:r>
              <a:rPr lang="en-US" sz="3200" dirty="0" err="1">
                <a:solidFill>
                  <a:srgbClr val="00B050"/>
                </a:solidFill>
              </a:rPr>
              <a:t>talabaman</a:t>
            </a:r>
            <a:r>
              <a:rPr lang="en-US" sz="3200" dirty="0"/>
              <a:t>”</a:t>
            </a:r>
          </a:p>
          <a:p>
            <a:pPr marL="0" indent="0">
              <a:buNone/>
            </a:pPr>
            <a:r>
              <a:rPr lang="en-US" sz="3200" dirty="0" err="1"/>
              <a:t>str_no</a:t>
            </a:r>
            <a:r>
              <a:rPr lang="en-US" sz="3200" dirty="0"/>
              <a:t>[0] = ‘</a:t>
            </a:r>
            <a:r>
              <a:rPr lang="en-US" sz="3200" dirty="0">
                <a:solidFill>
                  <a:srgbClr val="00B050"/>
                </a:solidFill>
              </a:rPr>
              <a:t>S</a:t>
            </a:r>
            <a:r>
              <a:rPr lang="en-US" sz="3200" dirty="0"/>
              <a:t>’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print</a:t>
            </a:r>
            <a:r>
              <a:rPr lang="en-US" sz="3200" dirty="0"/>
              <a:t>(</a:t>
            </a:r>
            <a:r>
              <a:rPr lang="en-US" sz="3200" dirty="0" err="1"/>
              <a:t>str_no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5"/>
                </a:solidFill>
              </a:rPr>
              <a:t>Traceback</a:t>
            </a:r>
            <a:r>
              <a:rPr lang="en-US" sz="3200" dirty="0">
                <a:solidFill>
                  <a:schemeClr val="accent5"/>
                </a:solidFill>
              </a:rPr>
              <a:t> (most recent call last): File "python", line 2, in &lt;module&gt; </a:t>
            </a:r>
            <a:r>
              <a:rPr lang="en-US" sz="3200" dirty="0" err="1">
                <a:solidFill>
                  <a:schemeClr val="accent5"/>
                </a:solidFill>
              </a:rPr>
              <a:t>TypeError</a:t>
            </a:r>
            <a:r>
              <a:rPr lang="en-US" sz="3200" dirty="0">
                <a:solidFill>
                  <a:schemeClr val="accent5"/>
                </a:solidFill>
              </a:rPr>
              <a:t>: '</a:t>
            </a:r>
            <a:r>
              <a:rPr lang="en-US" sz="3200" dirty="0" err="1">
                <a:solidFill>
                  <a:schemeClr val="accent5"/>
                </a:solidFill>
              </a:rPr>
              <a:t>str</a:t>
            </a:r>
            <a:r>
              <a:rPr lang="en-US" sz="3200" dirty="0">
                <a:solidFill>
                  <a:schemeClr val="accent5"/>
                </a:solidFill>
              </a:rPr>
              <a:t>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362468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1820"/>
            <a:ext cx="8596668" cy="1068946"/>
          </a:xfrm>
        </p:spPr>
        <p:txBody>
          <a:bodyPr>
            <a:normAutofit/>
          </a:bodyPr>
          <a:lstStyle/>
          <a:p>
            <a:r>
              <a:rPr lang="en-US" sz="4000" dirty="0"/>
              <a:t>String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7"/>
            <a:ext cx="8596668" cy="4740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strip</a:t>
            </a:r>
            <a:r>
              <a:rPr lang="en-US" sz="3200" dirty="0">
                <a:solidFill>
                  <a:schemeClr val="tx1"/>
                </a:solidFill>
              </a:rPr>
              <a:t>() – </a:t>
            </a:r>
            <a:r>
              <a:rPr lang="en-US" sz="3200" dirty="0" err="1">
                <a:solidFill>
                  <a:schemeClr val="tx1"/>
                </a:solidFill>
              </a:rPr>
              <a:t>bu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metod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boshidagi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ohuridagi</a:t>
            </a:r>
            <a:r>
              <a:rPr lang="en-US" sz="3200" dirty="0">
                <a:solidFill>
                  <a:schemeClr val="tx1"/>
                </a:solidFill>
              </a:rPr>
              <a:t> whitespace </a:t>
            </a:r>
            <a:r>
              <a:rPr lang="en-US" sz="3200" dirty="0" err="1">
                <a:solidFill>
                  <a:schemeClr val="tx1"/>
                </a:solidFill>
              </a:rPr>
              <a:t>ni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olib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tashlaydi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B0F0"/>
                </a:solidFill>
              </a:rPr>
              <a:t>len</a:t>
            </a:r>
            <a:r>
              <a:rPr lang="en-US" sz="3200" dirty="0">
                <a:solidFill>
                  <a:schemeClr val="tx1"/>
                </a:solidFill>
              </a:rPr>
              <a:t>() – string </a:t>
            </a:r>
            <a:r>
              <a:rPr lang="en-US" sz="3200" dirty="0" err="1">
                <a:solidFill>
                  <a:schemeClr val="tx1"/>
                </a:solidFill>
              </a:rPr>
              <a:t>ni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uzunligini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aniqlaydi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lower</a:t>
            </a:r>
            <a:r>
              <a:rPr lang="en-US" sz="3200" dirty="0">
                <a:solidFill>
                  <a:schemeClr val="tx1"/>
                </a:solidFill>
              </a:rPr>
              <a:t>() – </a:t>
            </a:r>
            <a:r>
              <a:rPr lang="en-US" sz="3200" dirty="0" err="1">
                <a:solidFill>
                  <a:schemeClr val="tx1"/>
                </a:solidFill>
              </a:rPr>
              <a:t>kichkina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harfga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aylantiradi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upper</a:t>
            </a:r>
            <a:r>
              <a:rPr lang="en-US" sz="3200" dirty="0">
                <a:solidFill>
                  <a:schemeClr val="tx1"/>
                </a:solidFill>
              </a:rPr>
              <a:t>() – </a:t>
            </a:r>
            <a:r>
              <a:rPr lang="en-US" sz="3200" dirty="0" err="1">
                <a:solidFill>
                  <a:schemeClr val="tx1"/>
                </a:solidFill>
              </a:rPr>
              <a:t>katta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harfga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aylantiradi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replace</a:t>
            </a:r>
            <a:r>
              <a:rPr lang="en-US" sz="3200" dirty="0">
                <a:solidFill>
                  <a:schemeClr val="tx1"/>
                </a:solidFill>
              </a:rPr>
              <a:t>() – string </a:t>
            </a:r>
            <a:r>
              <a:rPr lang="en-US" sz="3200" dirty="0" err="1">
                <a:solidFill>
                  <a:schemeClr val="tx1"/>
                </a:solidFill>
              </a:rPr>
              <a:t>ni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boshqa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stringa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aylantiradi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split</a:t>
            </a:r>
            <a:r>
              <a:rPr lang="en-US" sz="3200" dirty="0">
                <a:solidFill>
                  <a:schemeClr val="tx1"/>
                </a:solidFill>
              </a:rPr>
              <a:t>() – string </a:t>
            </a:r>
            <a:r>
              <a:rPr lang="en-US" sz="3200" dirty="0" err="1">
                <a:solidFill>
                  <a:schemeClr val="tx1"/>
                </a:solidFill>
              </a:rPr>
              <a:t>ni</a:t>
            </a:r>
            <a:r>
              <a:rPr lang="en-US" sz="3200" dirty="0">
                <a:solidFill>
                  <a:schemeClr val="tx1"/>
                </a:solidFill>
              </a:rPr>
              <a:t> substring </a:t>
            </a:r>
            <a:r>
              <a:rPr lang="en-US" sz="3200" dirty="0" err="1">
                <a:solidFill>
                  <a:schemeClr val="tx1"/>
                </a:solidFill>
              </a:rPr>
              <a:t>larga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ajratadi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549880" y="2998615"/>
            <a:ext cx="8610600" cy="1293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>
                <a:solidFill>
                  <a:srgbClr val="FF0000"/>
                </a:solidFill>
              </a:rPr>
              <a:t>E’tiboringiz uchun rahmat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Welcome to programming in Python </a:t>
            </a:r>
          </a:p>
        </p:txBody>
      </p:sp>
    </p:spTree>
    <p:extLst>
      <p:ext uri="{BB962C8B-B14F-4D97-AF65-F5344CB8AC3E}">
        <p14:creationId xmlns:p14="http://schemas.microsoft.com/office/powerpoint/2010/main" val="376597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acher open doo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5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3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nima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538163" algn="just">
              <a:buNone/>
            </a:pPr>
            <a:r>
              <a:rPr lang="en-US" sz="2800" dirty="0"/>
              <a:t>Python </a:t>
            </a:r>
            <a:r>
              <a:rPr lang="en-US" sz="2800" dirty="0" err="1"/>
              <a:t>umumiy</a:t>
            </a:r>
            <a:r>
              <a:rPr lang="en-US" sz="2800" dirty="0"/>
              <a:t> </a:t>
            </a:r>
            <a:r>
              <a:rPr lang="en-US" sz="2800" dirty="0" err="1"/>
              <a:t>maqsadli</a:t>
            </a:r>
            <a:r>
              <a:rPr lang="en-US" sz="2800" dirty="0"/>
              <a:t> </a:t>
            </a:r>
            <a:r>
              <a:rPr lang="en-US" sz="2800" dirty="0" err="1"/>
              <a:t>dasturlash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interpretatsiya</a:t>
            </a:r>
            <a:r>
              <a:rPr lang="en-US" sz="2800" dirty="0"/>
              <a:t> </a:t>
            </a:r>
            <a:r>
              <a:rPr lang="en-US" sz="2800" dirty="0" err="1"/>
              <a:t>qilingan</a:t>
            </a:r>
            <a:r>
              <a:rPr lang="en-US" sz="2800" dirty="0"/>
              <a:t> </a:t>
            </a:r>
            <a:r>
              <a:rPr lang="en-US" sz="2800" dirty="0" err="1"/>
              <a:t>yuqori</a:t>
            </a:r>
            <a:r>
              <a:rPr lang="en-US" sz="2800" dirty="0"/>
              <a:t> </a:t>
            </a:r>
            <a:r>
              <a:rPr lang="en-US" sz="2800" dirty="0" err="1"/>
              <a:t>darajadagi</a:t>
            </a:r>
            <a:r>
              <a:rPr lang="en-US" sz="2800" dirty="0"/>
              <a:t> </a:t>
            </a:r>
            <a:r>
              <a:rPr lang="en-US" sz="2800" dirty="0" err="1"/>
              <a:t>dasturlash</a:t>
            </a:r>
            <a:r>
              <a:rPr lang="en-US" sz="2800" dirty="0"/>
              <a:t> </a:t>
            </a:r>
            <a:r>
              <a:rPr lang="en-US" sz="2800" dirty="0" err="1"/>
              <a:t>tilidir</a:t>
            </a:r>
            <a:r>
              <a:rPr lang="en-US" sz="2800" dirty="0"/>
              <a:t>. Python </a:t>
            </a:r>
            <a:r>
              <a:rPr lang="en-US" sz="2800" dirty="0" err="1"/>
              <a:t>dinamik</a:t>
            </a:r>
            <a:r>
              <a:rPr lang="en-US" sz="2800" dirty="0"/>
              <a:t> </a:t>
            </a:r>
            <a:r>
              <a:rPr lang="en-US" sz="2800" dirty="0" err="1"/>
              <a:t>turdagi</a:t>
            </a:r>
            <a:r>
              <a:rPr lang="en-US" sz="2800" dirty="0"/>
              <a:t> </a:t>
            </a:r>
            <a:r>
              <a:rPr lang="en-US" sz="2800" dirty="0" err="1"/>
              <a:t>tizim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avtomatik</a:t>
            </a:r>
            <a:r>
              <a:rPr lang="en-US" sz="2800" dirty="0"/>
              <a:t> </a:t>
            </a:r>
            <a:r>
              <a:rPr lang="en-US" sz="2800" dirty="0" err="1"/>
              <a:t>xotira</a:t>
            </a:r>
            <a:r>
              <a:rPr lang="en-US" sz="2800" dirty="0"/>
              <a:t> </a:t>
            </a:r>
            <a:r>
              <a:rPr lang="en-US" sz="2800" dirty="0" err="1"/>
              <a:t>boshqaruviga</a:t>
            </a:r>
            <a:r>
              <a:rPr lang="en-US" sz="2800" dirty="0"/>
              <a:t> </a:t>
            </a:r>
            <a:r>
              <a:rPr lang="en-US" sz="2800" dirty="0" err="1"/>
              <a:t>ega</a:t>
            </a:r>
            <a:r>
              <a:rPr lang="en-US" sz="2800" dirty="0"/>
              <a:t>. U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nechta</a:t>
            </a:r>
            <a:r>
              <a:rPr lang="en-US" sz="2800" dirty="0"/>
              <a:t> </a:t>
            </a:r>
            <a:r>
              <a:rPr lang="en-US" sz="2800" dirty="0" err="1"/>
              <a:t>dasturiy</a:t>
            </a:r>
            <a:r>
              <a:rPr lang="en-US" sz="2800" dirty="0"/>
              <a:t> </a:t>
            </a:r>
            <a:r>
              <a:rPr lang="en-US" sz="2800" dirty="0" err="1"/>
              <a:t>paradigmalarga</a:t>
            </a:r>
            <a:r>
              <a:rPr lang="en-US" sz="2800" dirty="0"/>
              <a:t>, </a:t>
            </a:r>
            <a:r>
              <a:rPr lang="en-US" sz="2800" dirty="0" err="1"/>
              <a:t>jumladan</a:t>
            </a:r>
            <a:r>
              <a:rPr lang="en-US" sz="2800" dirty="0"/>
              <a:t>, </a:t>
            </a:r>
            <a:r>
              <a:rPr lang="en-US" sz="2800" dirty="0" err="1"/>
              <a:t>ob'ektga</a:t>
            </a:r>
            <a:r>
              <a:rPr lang="en-US" sz="2800" dirty="0"/>
              <a:t> </a:t>
            </a:r>
            <a:r>
              <a:rPr lang="en-US" sz="2800" dirty="0" err="1"/>
              <a:t>asoslangan</a:t>
            </a:r>
            <a:r>
              <a:rPr lang="en-US" sz="2800" dirty="0"/>
              <a:t>, </a:t>
            </a:r>
            <a:r>
              <a:rPr lang="en-US" sz="2800" dirty="0" err="1"/>
              <a:t>majburiy</a:t>
            </a:r>
            <a:r>
              <a:rPr lang="en-US" sz="2800" dirty="0"/>
              <a:t>, </a:t>
            </a:r>
            <a:r>
              <a:rPr lang="en-US" sz="2800" dirty="0" err="1"/>
              <a:t>funktsional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protsedurani</a:t>
            </a:r>
            <a:r>
              <a:rPr lang="en-US" sz="2800" dirty="0"/>
              <a:t> </a:t>
            </a:r>
            <a:r>
              <a:rPr lang="en-US" sz="2800" dirty="0" err="1"/>
              <a:t>qo'llab-quvvatlaydi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keng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keng</a:t>
            </a:r>
            <a:r>
              <a:rPr lang="en-US" sz="2800" dirty="0"/>
              <a:t> </a:t>
            </a:r>
            <a:r>
              <a:rPr lang="en-US" sz="2800" dirty="0" err="1"/>
              <a:t>qamrovli</a:t>
            </a:r>
            <a:r>
              <a:rPr lang="en-US" sz="2800" dirty="0"/>
              <a:t> </a:t>
            </a:r>
            <a:r>
              <a:rPr lang="en-US" sz="2800" dirty="0" err="1"/>
              <a:t>standart</a:t>
            </a:r>
            <a:r>
              <a:rPr lang="en-US" sz="2800" dirty="0"/>
              <a:t> </a:t>
            </a:r>
            <a:r>
              <a:rPr lang="en-US" sz="2800" dirty="0" err="1"/>
              <a:t>kutubxonaga</a:t>
            </a:r>
            <a:r>
              <a:rPr lang="en-US" sz="2800" dirty="0"/>
              <a:t> </a:t>
            </a:r>
            <a:r>
              <a:rPr lang="en-US" sz="2800" dirty="0" err="1"/>
              <a:t>ega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82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062"/>
            <a:ext cx="8596668" cy="137803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vs</a:t>
            </a:r>
            <a:r>
              <a:rPr lang="en-US" dirty="0"/>
              <a:t> C++ </a:t>
            </a:r>
            <a:r>
              <a:rPr lang="en-US" dirty="0" err="1"/>
              <a:t>vs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101"/>
            <a:ext cx="8596668" cy="445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Java Program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public class Hello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rgbClr val="00B0F0"/>
                </a:solidFill>
              </a:rPr>
              <a:t>public static void </a:t>
            </a:r>
            <a:r>
              <a:rPr lang="en-US" sz="2400" dirty="0">
                <a:solidFill>
                  <a:srgbClr val="00B050"/>
                </a:solidFill>
              </a:rPr>
              <a:t>main</a:t>
            </a:r>
            <a:r>
              <a:rPr lang="en-US" sz="2400" dirty="0">
                <a:solidFill>
                  <a:schemeClr val="tx1"/>
                </a:solidFill>
              </a:rPr>
              <a:t>(String </a:t>
            </a:r>
            <a:r>
              <a:rPr lang="en-US" sz="2400" dirty="0" err="1">
                <a:solidFill>
                  <a:schemeClr val="tx1"/>
                </a:solidFill>
              </a:rPr>
              <a:t>argv</a:t>
            </a:r>
            <a:r>
              <a:rPr lang="en-US" sz="2400" dirty="0">
                <a:solidFill>
                  <a:schemeClr val="tx1"/>
                </a:solidFill>
              </a:rPr>
              <a:t>[])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</a:t>
            </a:r>
            <a:r>
              <a:rPr lang="en-US" sz="2400" dirty="0" err="1">
                <a:solidFill>
                  <a:schemeClr val="tx1"/>
                </a:solidFill>
              </a:rPr>
              <a:t>System.out.</a:t>
            </a:r>
            <a:r>
              <a:rPr lang="en-US" sz="2400" dirty="0" err="1">
                <a:solidFill>
                  <a:srgbClr val="00B050"/>
                </a:solidFill>
              </a:rPr>
              <a:t>println</a:t>
            </a:r>
            <a:r>
              <a:rPr lang="en-US" sz="2400" dirty="0">
                <a:solidFill>
                  <a:schemeClr val="tx1"/>
                </a:solidFill>
              </a:rPr>
              <a:t>(“Hello world!”);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55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062"/>
            <a:ext cx="8596668" cy="137803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vs</a:t>
            </a:r>
            <a:r>
              <a:rPr lang="en-US" dirty="0"/>
              <a:t> C++ </a:t>
            </a:r>
            <a:r>
              <a:rPr lang="en-US" dirty="0" err="1"/>
              <a:t>vs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101"/>
            <a:ext cx="8596668" cy="445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C++ Program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#</a:t>
            </a:r>
            <a:r>
              <a:rPr lang="en-US" sz="2400" dirty="0">
                <a:solidFill>
                  <a:srgbClr val="00B0F0"/>
                </a:solidFill>
              </a:rPr>
              <a:t>include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iostream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int </a:t>
            </a:r>
            <a:r>
              <a:rPr lang="en-US" sz="2400" dirty="0">
                <a:solidFill>
                  <a:srgbClr val="00B050"/>
                </a:solidFill>
              </a:rPr>
              <a:t>main()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std</a:t>
            </a:r>
            <a:r>
              <a:rPr lang="en-US" sz="2400" dirty="0">
                <a:solidFill>
                  <a:schemeClr val="tx1"/>
                </a:solidFill>
              </a:rPr>
              <a:t>::</a:t>
            </a:r>
            <a:r>
              <a:rPr lang="en-US" sz="2400" dirty="0" err="1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 &lt;&lt; </a:t>
            </a:r>
            <a:r>
              <a:rPr lang="en-US" sz="2400" dirty="0">
                <a:solidFill>
                  <a:srgbClr val="00B050"/>
                </a:solidFill>
              </a:rPr>
              <a:t>“Hello world” </a:t>
            </a:r>
            <a:r>
              <a:rPr lang="en-US" sz="2400" dirty="0">
                <a:solidFill>
                  <a:schemeClr val="tx1"/>
                </a:solidFill>
              </a:rPr>
              <a:t>&lt;&lt; </a:t>
            </a:r>
            <a:r>
              <a:rPr lang="en-US" sz="2400" dirty="0" err="1">
                <a:solidFill>
                  <a:schemeClr val="tx1"/>
                </a:solidFill>
              </a:rPr>
              <a:t>std</a:t>
            </a:r>
            <a:r>
              <a:rPr lang="en-US" sz="2400" dirty="0">
                <a:solidFill>
                  <a:schemeClr val="tx1"/>
                </a:solidFill>
              </a:rPr>
              <a:t>::</a:t>
            </a:r>
            <a:r>
              <a:rPr lang="en-US" sz="2400" dirty="0" err="1">
                <a:solidFill>
                  <a:schemeClr val="tx1"/>
                </a:solidFill>
              </a:rPr>
              <a:t>endl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rgbClr val="00B0F0"/>
                </a:solidFill>
              </a:rPr>
              <a:t>return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602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062"/>
            <a:ext cx="8596668" cy="137803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vs</a:t>
            </a:r>
            <a:r>
              <a:rPr lang="en-US" dirty="0"/>
              <a:t> C++ </a:t>
            </a:r>
            <a:r>
              <a:rPr lang="en-US" dirty="0" err="1"/>
              <a:t>vs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101"/>
            <a:ext cx="8596668" cy="445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Python Program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print</a:t>
            </a:r>
            <a:r>
              <a:rPr lang="en-US" sz="3200" dirty="0">
                <a:solidFill>
                  <a:schemeClr val="tx1"/>
                </a:solidFill>
              </a:rPr>
              <a:t>(“Hello world”)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uses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101"/>
            <a:ext cx="8596668" cy="4457261"/>
          </a:xfrm>
        </p:spPr>
        <p:txBody>
          <a:bodyPr>
            <a:normAutofit/>
          </a:bodyPr>
          <a:lstStyle/>
          <a:p>
            <a:r>
              <a:rPr lang="en-US" sz="2800" dirty="0"/>
              <a:t>System utilities</a:t>
            </a:r>
          </a:p>
          <a:p>
            <a:r>
              <a:rPr lang="en-US" sz="2800" dirty="0"/>
              <a:t>Web Development</a:t>
            </a:r>
          </a:p>
          <a:p>
            <a:r>
              <a:rPr lang="en-US" sz="2800" dirty="0"/>
              <a:t>Graphical User Interface GUI (</a:t>
            </a:r>
            <a:r>
              <a:rPr lang="en-US" sz="2800" dirty="0" err="1"/>
              <a:t>Tkinter</a:t>
            </a:r>
            <a:r>
              <a:rPr lang="en-US" sz="2800" dirty="0"/>
              <a:t>, </a:t>
            </a:r>
            <a:r>
              <a:rPr lang="en-US" sz="2800" dirty="0" err="1"/>
              <a:t>gtk</a:t>
            </a:r>
            <a:r>
              <a:rPr lang="en-US" sz="2800" dirty="0"/>
              <a:t>, </a:t>
            </a:r>
            <a:r>
              <a:rPr lang="en-US" sz="2800" dirty="0" err="1"/>
              <a:t>Qt</a:t>
            </a:r>
            <a:r>
              <a:rPr lang="en-US" sz="2800" dirty="0"/>
              <a:t>)</a:t>
            </a:r>
          </a:p>
          <a:p>
            <a:r>
              <a:rPr lang="en-US" sz="2800" dirty="0"/>
              <a:t>Internet Scripting</a:t>
            </a:r>
          </a:p>
          <a:p>
            <a:r>
              <a:rPr lang="en-US" sz="2800" dirty="0"/>
              <a:t>Distributed programming</a:t>
            </a:r>
          </a:p>
          <a:p>
            <a:r>
              <a:rPr lang="en-US" sz="28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27168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1820"/>
            <a:ext cx="8596668" cy="1068946"/>
          </a:xfrm>
        </p:spPr>
        <p:txBody>
          <a:bodyPr>
            <a:normAutofit/>
          </a:bodyPr>
          <a:lstStyle/>
          <a:p>
            <a:r>
              <a:rPr lang="en-US" sz="4000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7"/>
            <a:ext cx="8596668" cy="4740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Python Numbers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Int  x = 1, x = -8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Float  y = 26.5, y = 12e8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Complex  z = 1j, z = 3 + 7j</a:t>
            </a:r>
          </a:p>
        </p:txBody>
      </p:sp>
    </p:spTree>
    <p:extLst>
      <p:ext uri="{BB962C8B-B14F-4D97-AF65-F5344CB8AC3E}">
        <p14:creationId xmlns:p14="http://schemas.microsoft.com/office/powerpoint/2010/main" val="1967567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380</Words>
  <Application>Microsoft Office PowerPoint</Application>
  <PresentationFormat>Широкоэкранный</PresentationFormat>
  <Paragraphs>66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Презентация PowerPoint</vt:lpstr>
      <vt:lpstr>Welcome to programming in Python </vt:lpstr>
      <vt:lpstr>Презентация PowerPoint</vt:lpstr>
      <vt:lpstr>Python nima?</vt:lpstr>
      <vt:lpstr>Java vs C++ vs Python</vt:lpstr>
      <vt:lpstr>Java vs C++ vs Python</vt:lpstr>
      <vt:lpstr>Java vs C++ vs Python</vt:lpstr>
      <vt:lpstr>Major uses of Python</vt:lpstr>
      <vt:lpstr>Data type</vt:lpstr>
      <vt:lpstr>Data type</vt:lpstr>
      <vt:lpstr>Data type</vt:lpstr>
      <vt:lpstr>Stringlar o’zgaruvchan emas</vt:lpstr>
      <vt:lpstr>String built-in functions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programming in Python</dc:title>
  <dc:creator>Admin96</dc:creator>
  <cp:lastModifiedBy>Sapayev Shavkat</cp:lastModifiedBy>
  <cp:revision>13</cp:revision>
  <dcterms:created xsi:type="dcterms:W3CDTF">2018-10-01T12:35:45Z</dcterms:created>
  <dcterms:modified xsi:type="dcterms:W3CDTF">2025-01-31T10:40:43Z</dcterms:modified>
</cp:coreProperties>
</file>