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68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6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4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44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0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6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43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17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36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9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4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8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7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82992" y="1000947"/>
            <a:ext cx="573656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AXBOROT KOMMUNIKATSIYA TEXNOLOGIYALARI VA ALOQA HARBIY INSTITUTI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2" descr="BBAF74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56" y="2293609"/>
            <a:ext cx="1895835" cy="177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49E50D2-5734-4A85-8416-946C2D94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17" y="4319794"/>
            <a:ext cx="885691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Mavzu: Pythonda </a:t>
            </a:r>
            <a:r>
              <a:rPr kumimoji="0" lang="en-US" altLang="ru-RU" sz="4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arifmetik</a:t>
            </a:r>
            <a:r>
              <a:rPr kumimoji="0" lang="en-US" altLang="ru-RU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4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operatorlar</a:t>
            </a:r>
            <a:endParaRPr kumimoji="0" lang="en-US" altLang="ru-RU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8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19" y="2158979"/>
            <a:ext cx="8596668" cy="429802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2800" dirty="0" err="1"/>
              <a:t>Arifmetik</a:t>
            </a:r>
            <a:r>
              <a:rPr lang="en-US" sz="2800" dirty="0"/>
              <a:t> </a:t>
            </a:r>
            <a:r>
              <a:rPr lang="en-US" sz="2800" dirty="0" err="1"/>
              <a:t>operatorlar</a:t>
            </a:r>
            <a:endParaRPr lang="en-US" sz="2800" dirty="0"/>
          </a:p>
          <a:p>
            <a:pPr marL="0" indent="0">
              <a:buFont typeface="Wingdings" pitchFamily="2" charset="2"/>
              <a:buChar char="Ø"/>
            </a:pPr>
            <a:r>
              <a:rPr lang="en-US" sz="2800" dirty="0" err="1"/>
              <a:t>O’zlashtirish</a:t>
            </a:r>
            <a:r>
              <a:rPr lang="en-US" sz="2800" dirty="0"/>
              <a:t> </a:t>
            </a:r>
            <a:r>
              <a:rPr lang="en-US" sz="2800" dirty="0" err="1"/>
              <a:t>operatorlari</a:t>
            </a:r>
            <a:endParaRPr lang="en-US" sz="2800" dirty="0"/>
          </a:p>
          <a:p>
            <a:pPr marL="0" indent="0">
              <a:buFont typeface="Wingdings" pitchFamily="2" charset="2"/>
              <a:buChar char="Ø"/>
            </a:pPr>
            <a:r>
              <a:rPr lang="en-US" sz="2800" dirty="0" err="1"/>
              <a:t>Solishtirish</a:t>
            </a:r>
            <a:r>
              <a:rPr lang="en-US" sz="2800" dirty="0"/>
              <a:t> </a:t>
            </a:r>
            <a:r>
              <a:rPr lang="en-US" sz="2800" dirty="0" err="1"/>
              <a:t>Operatorlari</a:t>
            </a:r>
            <a:endParaRPr lang="en-US" sz="2800" dirty="0"/>
          </a:p>
          <a:p>
            <a:pPr marL="0" indent="0">
              <a:buFont typeface="Wingdings" pitchFamily="2" charset="2"/>
              <a:buChar char="Ø"/>
            </a:pPr>
            <a:r>
              <a:rPr lang="en-US" sz="2800" dirty="0"/>
              <a:t>Mantiqiy </a:t>
            </a:r>
            <a:r>
              <a:rPr lang="en-US" sz="2800" dirty="0" err="1"/>
              <a:t>operatorlar</a:t>
            </a:r>
            <a:endParaRPr lang="en-US" sz="2800" dirty="0"/>
          </a:p>
          <a:p>
            <a:pPr marL="0" indent="0">
              <a:buFont typeface="Wingdings" pitchFamily="2" charset="2"/>
              <a:buChar char="Ø"/>
            </a:pPr>
            <a:r>
              <a:rPr lang="en-US" sz="2800" dirty="0"/>
              <a:t>Identity </a:t>
            </a:r>
            <a:r>
              <a:rPr lang="en-US" sz="2800" dirty="0" err="1"/>
              <a:t>Operatorlar</a:t>
            </a:r>
            <a:endParaRPr lang="en-US" sz="2800" dirty="0"/>
          </a:p>
          <a:p>
            <a:pPr marL="0" indent="0">
              <a:buFont typeface="Wingdings" pitchFamily="2" charset="2"/>
              <a:buChar char="Ø"/>
            </a:pPr>
            <a:r>
              <a:rPr lang="en-US" sz="2800" dirty="0"/>
              <a:t>Membership </a:t>
            </a:r>
            <a:r>
              <a:rPr lang="en-US" sz="2800" dirty="0" err="1"/>
              <a:t>Operatorlar</a:t>
            </a:r>
            <a:endParaRPr lang="en-US" sz="2800" dirty="0"/>
          </a:p>
          <a:p>
            <a:pPr marL="0" indent="0">
              <a:buFont typeface="Wingdings" pitchFamily="2" charset="2"/>
              <a:buChar char="Ø"/>
            </a:pPr>
            <a:r>
              <a:rPr lang="en-US" sz="2800" dirty="0"/>
              <a:t>Bitwise </a:t>
            </a:r>
            <a:r>
              <a:rPr lang="en-US" sz="2800" dirty="0" err="1"/>
              <a:t>Operatorlar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682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062"/>
            <a:ext cx="8596668" cy="1378039"/>
          </a:xfrm>
        </p:spPr>
        <p:txBody>
          <a:bodyPr/>
          <a:lstStyle/>
          <a:p>
            <a:r>
              <a:rPr lang="en-US" dirty="0"/>
              <a:t>Arithmetic Operators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4101"/>
            <a:ext cx="8596668" cy="445726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   +          </a:t>
            </a:r>
            <a:r>
              <a:rPr lang="en-US" sz="3000" dirty="0" err="1">
                <a:solidFill>
                  <a:schemeClr val="tx1"/>
                </a:solidFill>
              </a:rPr>
              <a:t>qo’shish</a:t>
            </a:r>
            <a:r>
              <a:rPr lang="en-US" sz="3000" dirty="0">
                <a:solidFill>
                  <a:schemeClr val="tx1"/>
                </a:solidFill>
              </a:rPr>
              <a:t>                    &lt;&lt; x + y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   -           </a:t>
            </a:r>
            <a:r>
              <a:rPr lang="en-US" sz="3000" dirty="0" err="1">
                <a:solidFill>
                  <a:schemeClr val="tx1"/>
                </a:solidFill>
              </a:rPr>
              <a:t>ayirish</a:t>
            </a:r>
            <a:r>
              <a:rPr lang="en-US" sz="3000" dirty="0">
                <a:solidFill>
                  <a:schemeClr val="tx1"/>
                </a:solidFill>
              </a:rPr>
              <a:t>                      &lt;&lt; x – y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   *           </a:t>
            </a:r>
            <a:r>
              <a:rPr lang="en-US" sz="3000" dirty="0" err="1">
                <a:solidFill>
                  <a:schemeClr val="tx1"/>
                </a:solidFill>
              </a:rPr>
              <a:t>ko’paytrish</a:t>
            </a:r>
            <a:r>
              <a:rPr lang="en-US" sz="3000" dirty="0">
                <a:solidFill>
                  <a:schemeClr val="tx1"/>
                </a:solidFill>
              </a:rPr>
              <a:t>               &lt;&lt; x * y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  /           </a:t>
            </a:r>
            <a:r>
              <a:rPr lang="en-US" sz="3000" dirty="0" err="1">
                <a:solidFill>
                  <a:schemeClr val="tx1"/>
                </a:solidFill>
              </a:rPr>
              <a:t>bo’lish</a:t>
            </a:r>
            <a:r>
              <a:rPr lang="en-US" sz="3000" dirty="0">
                <a:solidFill>
                  <a:schemeClr val="tx1"/>
                </a:solidFill>
              </a:rPr>
              <a:t>                       &lt;&lt; x / y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  %          </a:t>
            </a:r>
            <a:r>
              <a:rPr lang="en-US" sz="3000" dirty="0" err="1">
                <a:solidFill>
                  <a:schemeClr val="tx1"/>
                </a:solidFill>
              </a:rPr>
              <a:t>qoldiqni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aniqlash</a:t>
            </a:r>
            <a:r>
              <a:rPr lang="en-US" sz="3000" dirty="0">
                <a:solidFill>
                  <a:schemeClr val="tx1"/>
                </a:solidFill>
              </a:rPr>
              <a:t>         &lt;&lt; x % y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  **         </a:t>
            </a:r>
            <a:r>
              <a:rPr lang="en-US" sz="3000" dirty="0" err="1">
                <a:solidFill>
                  <a:schemeClr val="tx1"/>
                </a:solidFill>
              </a:rPr>
              <a:t>darajaga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ko’tarish</a:t>
            </a:r>
            <a:r>
              <a:rPr lang="en-US" sz="3000" dirty="0">
                <a:solidFill>
                  <a:schemeClr val="tx1"/>
                </a:solidFill>
              </a:rPr>
              <a:t>        &lt;&lt; x ** y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 //         </a:t>
            </a:r>
            <a:r>
              <a:rPr lang="en-US" sz="3000" dirty="0" err="1">
                <a:solidFill>
                  <a:schemeClr val="tx1"/>
                </a:solidFill>
              </a:rPr>
              <a:t>bo’linmani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yaxlitlaydi</a:t>
            </a:r>
            <a:r>
              <a:rPr lang="en-US" sz="3000" dirty="0">
                <a:solidFill>
                  <a:schemeClr val="tx1"/>
                </a:solidFill>
              </a:rPr>
              <a:t>   &lt;&lt; x // y  </a:t>
            </a:r>
          </a:p>
        </p:txBody>
      </p:sp>
    </p:spTree>
    <p:extLst>
      <p:ext uri="{BB962C8B-B14F-4D97-AF65-F5344CB8AC3E}">
        <p14:creationId xmlns:p14="http://schemas.microsoft.com/office/powerpoint/2010/main" val="22325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965" y="804269"/>
            <a:ext cx="5373088" cy="810888"/>
          </a:xfrm>
        </p:spPr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299" y="2514260"/>
            <a:ext cx="6629319" cy="3539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=                              x = 2  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+=                            x += 2            x = x +2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-=                             x -=2             x = x - 2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*=                             x *= 2            x = x * 2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/=                            x /= 2            x = x /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%=                           x %= 2             x = x %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**=                           x **= 2             x = x**2</a:t>
            </a:r>
          </a:p>
        </p:txBody>
      </p:sp>
    </p:spTree>
    <p:extLst>
      <p:ext uri="{BB962C8B-B14F-4D97-AF65-F5344CB8AC3E}">
        <p14:creationId xmlns:p14="http://schemas.microsoft.com/office/powerpoint/2010/main" val="128602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413" y="778149"/>
            <a:ext cx="5800378" cy="810888"/>
          </a:xfrm>
        </p:spPr>
        <p:txBody>
          <a:bodyPr/>
          <a:lstStyle/>
          <a:p>
            <a:r>
              <a:rPr lang="en-US" dirty="0" err="1"/>
              <a:t>Solishtirish</a:t>
            </a:r>
            <a:r>
              <a:rPr lang="en-US" dirty="0"/>
              <a:t> </a:t>
            </a:r>
            <a:r>
              <a:rPr lang="en-US" dirty="0" err="1"/>
              <a:t>Operatorlar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8774" y="2489955"/>
            <a:ext cx="5945656" cy="3141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==                     </a:t>
            </a:r>
            <a:r>
              <a:rPr lang="en-US" sz="2400" dirty="0" err="1">
                <a:solidFill>
                  <a:schemeClr val="tx1"/>
                </a:solidFill>
              </a:rPr>
              <a:t>teng</a:t>
            </a:r>
            <a:r>
              <a:rPr lang="en-US" sz="2400" dirty="0">
                <a:solidFill>
                  <a:schemeClr val="tx1"/>
                </a:solidFill>
              </a:rPr>
              <a:t>                   x==y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!=                      </a:t>
            </a:r>
            <a:r>
              <a:rPr lang="en-US" sz="2400" dirty="0" err="1">
                <a:solidFill>
                  <a:schemeClr val="tx1"/>
                </a:solidFill>
              </a:rPr>
              <a:t>teng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emas</a:t>
            </a:r>
            <a:r>
              <a:rPr lang="en-US" sz="2400" dirty="0">
                <a:solidFill>
                  <a:schemeClr val="tx1"/>
                </a:solidFill>
              </a:rPr>
              <a:t>          x!=y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&gt;                      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katta</a:t>
            </a:r>
            <a:r>
              <a:rPr lang="en-US" sz="2400" dirty="0">
                <a:solidFill>
                  <a:schemeClr val="tx1"/>
                </a:solidFill>
              </a:rPr>
              <a:t>           x &gt; 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&lt;                      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kichik</a:t>
            </a:r>
            <a:r>
              <a:rPr lang="en-US" sz="2400" dirty="0">
                <a:solidFill>
                  <a:schemeClr val="tx1"/>
                </a:solidFill>
              </a:rPr>
              <a:t>           x &lt; 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&gt;=                     </a:t>
            </a:r>
            <a:r>
              <a:rPr lang="en-US" sz="2400" dirty="0" err="1">
                <a:solidFill>
                  <a:schemeClr val="tx1"/>
                </a:solidFill>
              </a:rPr>
              <a:t>katta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teng</a:t>
            </a:r>
            <a:r>
              <a:rPr lang="en-US" sz="2400" dirty="0">
                <a:solidFill>
                  <a:schemeClr val="tx1"/>
                </a:solidFill>
              </a:rPr>
              <a:t>    x &gt;= 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&lt;=                     </a:t>
            </a:r>
            <a:r>
              <a:rPr lang="en-US" sz="2400" dirty="0" err="1">
                <a:solidFill>
                  <a:schemeClr val="tx1"/>
                </a:solidFill>
              </a:rPr>
              <a:t>kichik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yoki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teng</a:t>
            </a:r>
            <a:r>
              <a:rPr lang="en-US" sz="2400" dirty="0">
                <a:solidFill>
                  <a:schemeClr val="tx1"/>
                </a:solidFill>
              </a:rPr>
              <a:t>   x &lt;= y  </a:t>
            </a:r>
          </a:p>
        </p:txBody>
      </p:sp>
    </p:spTree>
    <p:extLst>
      <p:ext uri="{BB962C8B-B14F-4D97-AF65-F5344CB8AC3E}">
        <p14:creationId xmlns:p14="http://schemas.microsoft.com/office/powerpoint/2010/main" val="11334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277"/>
          </a:xfrm>
        </p:spPr>
        <p:txBody>
          <a:bodyPr/>
          <a:lstStyle/>
          <a:p>
            <a:pPr algn="ctr"/>
            <a:r>
              <a:rPr lang="en-US" dirty="0"/>
              <a:t>mantiqiy </a:t>
            </a:r>
            <a:r>
              <a:rPr lang="en-US" dirty="0" err="1"/>
              <a:t>Operatorlar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899" y="2589375"/>
            <a:ext cx="8596668" cy="31021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sz="2800" dirty="0"/>
              <a:t> - </a:t>
            </a:r>
            <a:r>
              <a:rPr lang="en-US" sz="2000" dirty="0">
                <a:solidFill>
                  <a:srgbClr val="0070C0"/>
                </a:solidFill>
              </a:rPr>
              <a:t>True</a:t>
            </a:r>
            <a:r>
              <a:rPr lang="en-US" sz="2000" dirty="0"/>
              <a:t> 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qaytadi</a:t>
            </a:r>
            <a:r>
              <a:rPr lang="en-US" sz="2000" dirty="0"/>
              <a:t> agar 2 ta </a:t>
            </a:r>
            <a:r>
              <a:rPr lang="en-US" sz="2000" dirty="0" err="1"/>
              <a:t>xolat</a:t>
            </a:r>
            <a:r>
              <a:rPr lang="en-US" sz="2000" dirty="0"/>
              <a:t> </a:t>
            </a:r>
            <a:r>
              <a:rPr lang="en-US" sz="2000" dirty="0" err="1"/>
              <a:t>to’g’ri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  </a:t>
            </a:r>
          </a:p>
          <a:p>
            <a:pPr algn="ctr">
              <a:buNone/>
            </a:pPr>
            <a:r>
              <a:rPr lang="en-US" sz="2000" dirty="0"/>
              <a:t>x &lt; 7 </a:t>
            </a:r>
            <a:r>
              <a:rPr lang="en-US" sz="2000" dirty="0">
                <a:solidFill>
                  <a:srgbClr val="0070C0"/>
                </a:solidFill>
              </a:rPr>
              <a:t>and</a:t>
            </a:r>
            <a:r>
              <a:rPr lang="en-US" sz="2000" dirty="0"/>
              <a:t> x &lt; 15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or</a:t>
            </a:r>
            <a:r>
              <a:rPr lang="en-US" sz="2800" dirty="0"/>
              <a:t>  -  </a:t>
            </a:r>
            <a:r>
              <a:rPr lang="en-US" sz="2000" dirty="0">
                <a:solidFill>
                  <a:srgbClr val="0070C0"/>
                </a:solidFill>
              </a:rPr>
              <a:t>True</a:t>
            </a:r>
            <a:r>
              <a:rPr lang="en-US" sz="2000" dirty="0"/>
              <a:t> 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qaytadi</a:t>
            </a:r>
            <a:r>
              <a:rPr lang="en-US" sz="2000" dirty="0"/>
              <a:t> agar 2 ta </a:t>
            </a:r>
            <a:r>
              <a:rPr lang="en-US" sz="2000" dirty="0" err="1"/>
              <a:t>xolatdan</a:t>
            </a:r>
            <a:r>
              <a:rPr lang="en-US" sz="2000" dirty="0"/>
              <a:t> </a:t>
            </a:r>
            <a:r>
              <a:rPr lang="en-US" sz="2000" dirty="0" err="1"/>
              <a:t>bittasi</a:t>
            </a:r>
            <a:r>
              <a:rPr lang="en-US" sz="2000" dirty="0"/>
              <a:t>  </a:t>
            </a:r>
            <a:r>
              <a:rPr lang="en-US" sz="2000" dirty="0" err="1"/>
              <a:t>to’g’ri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</a:t>
            </a:r>
          </a:p>
          <a:p>
            <a:pPr algn="ctr">
              <a:buNone/>
            </a:pPr>
            <a:r>
              <a:rPr lang="en-US" sz="2000" dirty="0"/>
              <a:t>X &lt; 7 </a:t>
            </a:r>
            <a:r>
              <a:rPr lang="en-US" sz="2000" dirty="0">
                <a:solidFill>
                  <a:srgbClr val="0070C0"/>
                </a:solidFill>
              </a:rPr>
              <a:t>or</a:t>
            </a:r>
            <a:r>
              <a:rPr lang="en-US" sz="2000" dirty="0"/>
              <a:t> x &lt; 15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not</a:t>
            </a:r>
            <a:r>
              <a:rPr lang="en-US" sz="2800" dirty="0"/>
              <a:t> - </a:t>
            </a:r>
            <a:r>
              <a:rPr lang="en-US" sz="2000" dirty="0"/>
              <a:t>Agar </a:t>
            </a:r>
            <a:r>
              <a:rPr lang="en-US" sz="2000" dirty="0" err="1"/>
              <a:t>xolat</a:t>
            </a:r>
            <a:r>
              <a:rPr lang="en-US" sz="2000" dirty="0"/>
              <a:t> </a:t>
            </a:r>
            <a:r>
              <a:rPr lang="en-US" sz="2000" dirty="0" err="1"/>
              <a:t>to’gri</a:t>
            </a:r>
            <a:r>
              <a:rPr lang="en-US" sz="2000" dirty="0"/>
              <a:t> </a:t>
            </a:r>
            <a:r>
              <a:rPr lang="en-US" sz="2000" dirty="0" err="1"/>
              <a:t>bo’lsa</a:t>
            </a:r>
            <a:r>
              <a:rPr lang="en-US" sz="2000" dirty="0"/>
              <a:t>  not </a:t>
            </a:r>
            <a:r>
              <a:rPr lang="en-US" sz="2000" dirty="0" err="1"/>
              <a:t>operatori</a:t>
            </a:r>
            <a:r>
              <a:rPr lang="en-US" sz="2000" dirty="0"/>
              <a:t> </a:t>
            </a:r>
            <a:r>
              <a:rPr lang="en-US" sz="2000" dirty="0" err="1"/>
              <a:t>uni</a:t>
            </a:r>
            <a:r>
              <a:rPr lang="en-US" sz="2000" dirty="0"/>
              <a:t> </a:t>
            </a:r>
            <a:r>
              <a:rPr lang="en-US" sz="2000" dirty="0" err="1"/>
              <a:t>xatoga</a:t>
            </a:r>
            <a:r>
              <a:rPr lang="en-US" sz="2000" dirty="0"/>
              <a:t> </a:t>
            </a:r>
            <a:r>
              <a:rPr lang="en-US" sz="2000" dirty="0" err="1"/>
              <a:t>aylantiradi</a:t>
            </a:r>
            <a:endParaRPr lang="en-US" sz="2000" dirty="0"/>
          </a:p>
          <a:p>
            <a:pPr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not</a:t>
            </a:r>
            <a:r>
              <a:rPr lang="en-US" sz="2000" dirty="0"/>
              <a:t>(x &lt; 7 </a:t>
            </a:r>
            <a:r>
              <a:rPr lang="en-US" sz="2000" dirty="0">
                <a:solidFill>
                  <a:srgbClr val="0070C0"/>
                </a:solidFill>
              </a:rPr>
              <a:t>and</a:t>
            </a:r>
            <a:r>
              <a:rPr lang="en-US" sz="2000" dirty="0"/>
              <a:t> x &lt; 15)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16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044" y="766294"/>
            <a:ext cx="5668805" cy="1068946"/>
          </a:xfrm>
        </p:spPr>
        <p:txBody>
          <a:bodyPr>
            <a:normAutofit/>
          </a:bodyPr>
          <a:lstStyle/>
          <a:p>
            <a:r>
              <a:rPr lang="en-US" sz="4000" dirty="0"/>
              <a:t>Identity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158" y="2410634"/>
            <a:ext cx="8596668" cy="3681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is  - </a:t>
            </a:r>
            <a:r>
              <a:rPr lang="en-US" sz="2800" dirty="0"/>
              <a:t>agar </a:t>
            </a:r>
            <a:r>
              <a:rPr lang="en-US" sz="2800" dirty="0" err="1"/>
              <a:t>ikkita</a:t>
            </a:r>
            <a:r>
              <a:rPr lang="en-US" sz="2800" dirty="0"/>
              <a:t> </a:t>
            </a:r>
            <a:r>
              <a:rPr lang="en-US" sz="2800" dirty="0" err="1"/>
              <a:t>o’zgaruvchining</a:t>
            </a:r>
            <a:r>
              <a:rPr lang="en-US" sz="2800" dirty="0"/>
              <a:t> </a:t>
            </a:r>
            <a:r>
              <a:rPr lang="en-US" sz="2800" dirty="0" err="1"/>
              <a:t>qiymati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xil</a:t>
            </a:r>
            <a:r>
              <a:rPr lang="en-US" sz="2800" dirty="0"/>
              <a:t> </a:t>
            </a:r>
            <a:r>
              <a:rPr lang="en-US" sz="2800" dirty="0" err="1"/>
              <a:t>obyekt</a:t>
            </a:r>
            <a:r>
              <a:rPr lang="en-US" sz="2800" dirty="0"/>
              <a:t> </a:t>
            </a:r>
            <a:r>
              <a:rPr lang="en-US" sz="2800" dirty="0" err="1"/>
              <a:t>bo’lsa</a:t>
            </a:r>
            <a:r>
              <a:rPr lang="en-US" sz="2800" dirty="0"/>
              <a:t>, u </a:t>
            </a:r>
            <a:r>
              <a:rPr lang="en-US" sz="2800" dirty="0" err="1"/>
              <a:t>holda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True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/>
              <a:t>ga</a:t>
            </a:r>
            <a:r>
              <a:rPr lang="en-US" sz="2800" dirty="0"/>
              <a:t> </a:t>
            </a:r>
            <a:r>
              <a:rPr lang="en-US" sz="2800" dirty="0" err="1"/>
              <a:t>qaytaradi</a:t>
            </a:r>
            <a:r>
              <a:rPr lang="en-US" sz="2800" dirty="0"/>
              <a:t>      </a:t>
            </a:r>
          </a:p>
          <a:p>
            <a:pPr marL="0" indent="0" algn="ctr">
              <a:buNone/>
            </a:pPr>
            <a:r>
              <a:rPr lang="en-US" sz="2800" dirty="0"/>
              <a:t>x </a:t>
            </a:r>
            <a:r>
              <a:rPr lang="en-US" sz="2800" i="1" dirty="0">
                <a:solidFill>
                  <a:srgbClr val="0070C0"/>
                </a:solidFill>
              </a:rPr>
              <a:t>is</a:t>
            </a:r>
            <a:r>
              <a:rPr lang="en-US" sz="2800" dirty="0"/>
              <a:t> 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is not</a:t>
            </a:r>
            <a:r>
              <a:rPr lang="en-US" sz="2800" dirty="0"/>
              <a:t> - </a:t>
            </a:r>
            <a:r>
              <a:rPr lang="en-US" sz="2800" dirty="0" err="1"/>
              <a:t>ikkita</a:t>
            </a:r>
            <a:r>
              <a:rPr lang="en-US" sz="2800" dirty="0"/>
              <a:t> </a:t>
            </a:r>
            <a:r>
              <a:rPr lang="en-US" sz="2800" dirty="0" err="1"/>
              <a:t>o’zgaruvchining</a:t>
            </a:r>
            <a:r>
              <a:rPr lang="en-US" sz="2800" dirty="0"/>
              <a:t> </a:t>
            </a:r>
            <a:r>
              <a:rPr lang="en-US" sz="2800" dirty="0" err="1"/>
              <a:t>qiymati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xil</a:t>
            </a:r>
            <a:r>
              <a:rPr lang="en-US" sz="2800" dirty="0"/>
              <a:t> </a:t>
            </a:r>
            <a:r>
              <a:rPr lang="en-US" sz="2800" dirty="0" err="1"/>
              <a:t>bo’lmasa</a:t>
            </a:r>
            <a:r>
              <a:rPr lang="en-US" sz="2800" dirty="0"/>
              <a:t>, true </a:t>
            </a:r>
            <a:r>
              <a:rPr lang="en-US" sz="2800" dirty="0" err="1"/>
              <a:t>qaytaradi</a:t>
            </a:r>
            <a:r>
              <a:rPr lang="en-US" sz="2800" dirty="0"/>
              <a:t>     </a:t>
            </a:r>
          </a:p>
          <a:p>
            <a:pPr marL="0" indent="0" algn="ctr">
              <a:buNone/>
            </a:pPr>
            <a:r>
              <a:rPr lang="en-US" sz="2800" dirty="0"/>
              <a:t>x </a:t>
            </a:r>
            <a:r>
              <a:rPr lang="en-US" sz="2800" i="1" dirty="0">
                <a:solidFill>
                  <a:srgbClr val="0070C0"/>
                </a:solidFill>
              </a:rPr>
              <a:t>is not</a:t>
            </a:r>
            <a:r>
              <a:rPr lang="en-US" sz="2800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96756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1820"/>
            <a:ext cx="8596668" cy="1068946"/>
          </a:xfrm>
        </p:spPr>
        <p:txBody>
          <a:bodyPr>
            <a:normAutofit/>
          </a:bodyPr>
          <a:lstStyle/>
          <a:p>
            <a:r>
              <a:rPr lang="en-US" sz="4000" dirty="0"/>
              <a:t>Membership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615" y="2898831"/>
            <a:ext cx="11090225" cy="2741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in  True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qaytadi</a:t>
            </a:r>
            <a:r>
              <a:rPr lang="en-US" sz="2800" dirty="0">
                <a:solidFill>
                  <a:schemeClr val="tx1"/>
                </a:solidFill>
              </a:rPr>
              <a:t> agar </a:t>
            </a:r>
            <a:r>
              <a:rPr lang="en-US" sz="2800" dirty="0" err="1">
                <a:solidFill>
                  <a:schemeClr val="tx1"/>
                </a:solidFill>
              </a:rPr>
              <a:t>biror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qiymat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obyektni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ichida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bo’lsa</a:t>
            </a:r>
            <a:r>
              <a:rPr lang="en-US" sz="2800" dirty="0">
                <a:solidFill>
                  <a:schemeClr val="tx1"/>
                </a:solidFill>
              </a:rPr>
              <a:t>   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x </a:t>
            </a:r>
            <a:r>
              <a:rPr lang="en-US" sz="2800" i="1" dirty="0">
                <a:solidFill>
                  <a:srgbClr val="0070C0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 y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i="1" dirty="0">
                <a:solidFill>
                  <a:srgbClr val="0070C0"/>
                </a:solidFill>
              </a:rPr>
              <a:t>not in</a:t>
            </a: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bu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esa</a:t>
            </a:r>
            <a:r>
              <a:rPr lang="en-US" sz="2800" dirty="0">
                <a:solidFill>
                  <a:schemeClr val="tx1"/>
                </a:solidFill>
              </a:rPr>
              <a:t> in </a:t>
            </a:r>
            <a:r>
              <a:rPr lang="en-US" sz="2800" dirty="0" err="1">
                <a:solidFill>
                  <a:schemeClr val="tx1"/>
                </a:solidFill>
              </a:rPr>
              <a:t>operatorining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teskarisi</a:t>
            </a:r>
            <a:r>
              <a:rPr lang="en-US" sz="2800" dirty="0">
                <a:solidFill>
                  <a:schemeClr val="tx1"/>
                </a:solidFill>
              </a:rPr>
              <a:t> 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x </a:t>
            </a:r>
            <a:r>
              <a:rPr lang="en-US" sz="2800" i="1" dirty="0">
                <a:solidFill>
                  <a:srgbClr val="0070C0"/>
                </a:solidFill>
              </a:rPr>
              <a:t>not in</a:t>
            </a:r>
            <a:r>
              <a:rPr lang="en-US" sz="2800" dirty="0">
                <a:solidFill>
                  <a:schemeClr val="tx1"/>
                </a:solidFill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4236657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</TotalTime>
  <Words>307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Совет директоров</vt:lpstr>
      <vt:lpstr>Презентация PowerPoint</vt:lpstr>
      <vt:lpstr>Python Operators</vt:lpstr>
      <vt:lpstr>Arithmetic Operators  </vt:lpstr>
      <vt:lpstr>Assignment Operators</vt:lpstr>
      <vt:lpstr>Solishtirish Operatorlar</vt:lpstr>
      <vt:lpstr>mantiqiy Operatorlar</vt:lpstr>
      <vt:lpstr>Identity Operators</vt:lpstr>
      <vt:lpstr>Membership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programming in Python</dc:title>
  <dc:creator>Admin96</dc:creator>
  <cp:lastModifiedBy>Sapayev Shavkat</cp:lastModifiedBy>
  <cp:revision>42</cp:revision>
  <dcterms:created xsi:type="dcterms:W3CDTF">2018-10-01T12:35:45Z</dcterms:created>
  <dcterms:modified xsi:type="dcterms:W3CDTF">2025-01-31T10:39:01Z</dcterms:modified>
</cp:coreProperties>
</file>