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3" r:id="rId15"/>
    <p:sldId id="274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65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0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1247-72C5-4AFA-9811-DAC3F217AD8B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4F5-6754-481C-8183-4EEDBC646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88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1247-72C5-4AFA-9811-DAC3F217AD8B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4F5-6754-481C-8183-4EEDBC646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662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1247-72C5-4AFA-9811-DAC3F217AD8B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4F5-6754-481C-8183-4EEDBC646E8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643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1247-72C5-4AFA-9811-DAC3F217AD8B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4F5-6754-481C-8183-4EEDBC646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3847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1247-72C5-4AFA-9811-DAC3F217AD8B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4F5-6754-481C-8183-4EEDBC646E8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5230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1247-72C5-4AFA-9811-DAC3F217AD8B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4F5-6754-481C-8183-4EEDBC646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7203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1247-72C5-4AFA-9811-DAC3F217AD8B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4F5-6754-481C-8183-4EEDBC646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764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1247-72C5-4AFA-9811-DAC3F217AD8B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4F5-6754-481C-8183-4EEDBC646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28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1247-72C5-4AFA-9811-DAC3F217AD8B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4F5-6754-481C-8183-4EEDBC646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234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1247-72C5-4AFA-9811-DAC3F217AD8B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4F5-6754-481C-8183-4EEDBC646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026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1247-72C5-4AFA-9811-DAC3F217AD8B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4F5-6754-481C-8183-4EEDBC646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4439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1247-72C5-4AFA-9811-DAC3F217AD8B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4F5-6754-481C-8183-4EEDBC646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143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1247-72C5-4AFA-9811-DAC3F217AD8B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4F5-6754-481C-8183-4EEDBC646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78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1247-72C5-4AFA-9811-DAC3F217AD8B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4F5-6754-481C-8183-4EEDBC646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872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1247-72C5-4AFA-9811-DAC3F217AD8B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4F5-6754-481C-8183-4EEDBC646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19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A1247-72C5-4AFA-9811-DAC3F217AD8B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F4F5-6754-481C-8183-4EEDBC646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42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A1247-72C5-4AFA-9811-DAC3F217AD8B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C82F4F5-6754-481C-8183-4EEDBC646E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04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3D9EA-3807-4B8B-B94E-36C1F039B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6980"/>
            <a:ext cx="9144000" cy="2387600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  <a:latin typeface="Algerian" panose="04020705040A02060702" pitchFamily="82" charset="0"/>
              </a:rPr>
              <a:t>Python</a:t>
            </a:r>
            <a:endParaRPr lang="ru-RU" dirty="0">
              <a:solidFill>
                <a:srgbClr val="00B05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D967ED-8AC6-413C-8073-D6F50BC456C3}"/>
              </a:ext>
            </a:extLst>
          </p:cNvPr>
          <p:cNvSpPr/>
          <p:nvPr/>
        </p:nvSpPr>
        <p:spPr>
          <a:xfrm>
            <a:off x="2720921" y="3234580"/>
            <a:ext cx="64828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000" i="1" dirty="0" err="1">
                <a:solidFill>
                  <a:schemeClr val="accent5">
                    <a:lumMod val="75000"/>
                  </a:schemeClr>
                </a:solidFill>
                <a:latin typeface="Algerian" panose="04020705040A02060702"/>
              </a:rPr>
              <a:t>Pythonda</a:t>
            </a:r>
            <a:r>
              <a:rPr lang="en-US" sz="40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000" i="1" dirty="0" err="1">
                <a:solidFill>
                  <a:schemeClr val="accent5">
                    <a:lumMod val="75000"/>
                  </a:schemeClr>
                </a:solidFill>
              </a:rPr>
              <a:t>iterativ</a:t>
            </a:r>
            <a:r>
              <a:rPr lang="en-US" sz="40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000" i="1" dirty="0" err="1">
                <a:solidFill>
                  <a:schemeClr val="accent5">
                    <a:lumMod val="75000"/>
                  </a:schemeClr>
                </a:solidFill>
              </a:rPr>
              <a:t>jarayonlarni</a:t>
            </a:r>
            <a:r>
              <a:rPr lang="en-US" sz="4000" i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4000" i="1" dirty="0" err="1">
                <a:solidFill>
                  <a:schemeClr val="accent5">
                    <a:lumMod val="75000"/>
                  </a:schemeClr>
                </a:solidFill>
              </a:rPr>
              <a:t>dasturlash</a:t>
            </a:r>
            <a:r>
              <a:rPr lang="en-US" sz="4000" i="1" dirty="0">
                <a:solidFill>
                  <a:schemeClr val="accent5">
                    <a:lumMod val="75000"/>
                  </a:schemeClr>
                </a:solidFill>
              </a:rPr>
              <a:t>.</a:t>
            </a:r>
            <a:endParaRPr lang="ru-RU" sz="4000" i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34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69EB282-C073-4550-88D4-5B1BB105AA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59B8CAB-2BCC-4658-B398-C1E7403C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42901"/>
            <a:ext cx="9525000" cy="1045028"/>
          </a:xfrm>
        </p:spPr>
        <p:txBody>
          <a:bodyPr>
            <a:normAutofit/>
          </a:bodyPr>
          <a:lstStyle/>
          <a:p>
            <a:r>
              <a:rPr lang="fi-FI" sz="3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TSIKLIDAN IKKITA ISTISNO MAVJUD : </a:t>
            </a:r>
            <a:endParaRPr lang="ru-RU" sz="3600" i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5EA56CB-4E71-4867-9601-7DCA5743DE3D}"/>
              </a:ext>
            </a:extLst>
          </p:cNvPr>
          <p:cNvSpPr/>
          <p:nvPr/>
        </p:nvSpPr>
        <p:spPr>
          <a:xfrm>
            <a:off x="838200" y="5894613"/>
            <a:ext cx="10036629" cy="6204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усеченные противолежащие углы 9">
            <a:extLst>
              <a:ext uri="{FF2B5EF4-FFF2-40B4-BE49-F238E27FC236}">
                <a16:creationId xmlns:a16="http://schemas.microsoft.com/office/drawing/2014/main" id="{CC84DDED-8639-45AF-90AA-1BCE8E083ADA}"/>
              </a:ext>
            </a:extLst>
          </p:cNvPr>
          <p:cNvSpPr/>
          <p:nvPr/>
        </p:nvSpPr>
        <p:spPr>
          <a:xfrm>
            <a:off x="1028700" y="1534886"/>
            <a:ext cx="3984171" cy="3886200"/>
          </a:xfrm>
          <a:prstGeom prst="snip2DiagRect">
            <a:avLst>
              <a:gd name="adj1" fmla="val 0"/>
              <a:gd name="adj2" fmla="val 12045"/>
            </a:avLst>
          </a:prstGeom>
          <a:solidFill>
            <a:schemeClr val="tx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tsiklga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kirishda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False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qiymatini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qaytarsa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u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tsikl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tanasi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hech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qachon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bajarilmaydi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Bu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holatni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normal deb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ma’lum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sharoitlarda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mantig‘i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tsikl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tanasining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ifodalarini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bajarishning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hojati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yo‘q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taxmin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qilishi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endParaRPr lang="ru-RU" sz="20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усеченные противолежащие углы 10">
            <a:extLst>
              <a:ext uri="{FF2B5EF4-FFF2-40B4-BE49-F238E27FC236}">
                <a16:creationId xmlns:a16="http://schemas.microsoft.com/office/drawing/2014/main" id="{BB77B598-EFA6-465D-8D57-68F4BD813563}"/>
              </a:ext>
            </a:extLst>
          </p:cNvPr>
          <p:cNvSpPr/>
          <p:nvPr/>
        </p:nvSpPr>
        <p:spPr>
          <a:xfrm>
            <a:off x="6346371" y="1534886"/>
            <a:ext cx="3984171" cy="3886200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Agar while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sarlavhasidagi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mantiqiy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ifoda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hech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qachon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False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ni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qaytarmasa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lekin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har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doim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True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bo‘lib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qolsa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exit, quit())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yoki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dasturdan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chiqish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funksiyalariga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qo‘ng‘iroqlar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breakuning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tanasida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majburiy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tsikldan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chiqish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operatori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(, Python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misolida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. Agar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tsikl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cheksiz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ko‘p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marta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takrorlansa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va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takrorlansa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dasturda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tsikl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paydo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bo‘ladi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. Bu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vaqtda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u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muzlaydi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va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o‘z-o‘zidan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tugatib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</a:rPr>
              <a:t>bo‘lmaydi</a:t>
            </a:r>
            <a:endParaRPr lang="ru-RU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92A3C67-E51F-4841-83AA-D55CDD9FAE65}"/>
              </a:ext>
            </a:extLst>
          </p:cNvPr>
          <p:cNvSpPr/>
          <p:nvPr/>
        </p:nvSpPr>
        <p:spPr>
          <a:xfrm>
            <a:off x="8044541" y="5894613"/>
            <a:ext cx="587829" cy="620486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361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F6823A-972B-4F97-B7A1-CD402E411FE2}"/>
              </a:ext>
            </a:extLst>
          </p:cNvPr>
          <p:cNvSpPr txBox="1"/>
          <p:nvPr/>
        </p:nvSpPr>
        <p:spPr>
          <a:xfrm>
            <a:off x="1155245" y="338435"/>
            <a:ext cx="103727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foydalanuvchidan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raqamni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kiritmaguncha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to‘g‘ri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kiritishni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so‘rashingiz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so‘rashingiz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Uni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oshirish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ko‘rinishi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EA60EE7-A987-46B5-A2F4-C516D11A0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58" y="1757276"/>
            <a:ext cx="5642125" cy="35678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90F980-9F9C-4CC0-B907-080861140B5D}"/>
              </a:ext>
            </a:extLst>
          </p:cNvPr>
          <p:cNvSpPr txBox="1"/>
          <p:nvPr/>
        </p:nvSpPr>
        <p:spPr>
          <a:xfrm>
            <a:off x="5984423" y="1859339"/>
            <a:ext cx="609872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Eslatma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unutmangki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tilida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murakkab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ko‘rsatmalar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sarlavhalari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oxirida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nuqta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qo‘yiladi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Eslatma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type(n) != 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ifodasida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type()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o‘zgaruvchining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tekshiradi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Agar u 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bo‘lmasa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haqiqatni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yolg‘onni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Eslatma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Python’da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bo‘limning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agar son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juft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2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qoldiqsiz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bo‘linadi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nolga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qolgani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400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C0387C-EC0F-44BB-B2E7-D5E8766D5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5086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break, continue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gaplaridan</a:t>
            </a: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endParaRPr lang="ru-RU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0CE0D7-61CA-440F-A41B-C188589AD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5157" cy="3824061"/>
          </a:xfrm>
        </p:spPr>
        <p:txBody>
          <a:bodyPr/>
          <a:lstStyle/>
          <a:p>
            <a:r>
              <a:rPr lang="en-US"/>
              <a:t>Pythonda break iborasi tashqi omil yuzaga kelganda tsiklni uzish imkonini beradi. Break operatori sikl operatoridan keyin darhol joylashtirilishi kerak (odatda if iborasidan keyin). Keling, break iborali for tsiklini ko‘rib chiqaylik: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B0DF1-B88A-43E8-A50E-8807DF3FB899}"/>
              </a:ext>
            </a:extLst>
          </p:cNvPr>
          <p:cNvSpPr txBox="1"/>
          <p:nvPr/>
        </p:nvSpPr>
        <p:spPr>
          <a:xfrm>
            <a:off x="6384471" y="1825624"/>
            <a:ext cx="462098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Raqam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Raqam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range(10): </a:t>
            </a:r>
          </a:p>
          <a:p>
            <a:r>
              <a:rPr lang="en-US" sz="2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Raqam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Raqam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 </a:t>
            </a:r>
          </a:p>
          <a:p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Raqam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5: </a:t>
            </a:r>
          </a:p>
          <a:p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# break print(‘ </a:t>
            </a:r>
            <a:r>
              <a:rPr lang="en-US" sz="2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Raqam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 + str(</a:t>
            </a:r>
            <a:r>
              <a:rPr lang="en-US" sz="2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Raqam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print(‘ </a:t>
            </a:r>
            <a:r>
              <a:rPr lang="en-US" sz="2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Tsikldan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tashqarida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 </a:t>
            </a:r>
            <a:endParaRPr lang="ru-RU" sz="28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2145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B80ABE5B-37AB-4E10-8F48-5BCD17A0F831}"/>
              </a:ext>
            </a:extLst>
          </p:cNvPr>
          <p:cNvSpPr/>
          <p:nvPr/>
        </p:nvSpPr>
        <p:spPr>
          <a:xfrm>
            <a:off x="0" y="637953"/>
            <a:ext cx="2828260" cy="20414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трелка: влево 5">
            <a:extLst>
              <a:ext uri="{FF2B5EF4-FFF2-40B4-BE49-F238E27FC236}">
                <a16:creationId xmlns:a16="http://schemas.microsoft.com/office/drawing/2014/main" id="{5F81BDD2-17D9-4905-9D7B-8FA20BC4B41F}"/>
              </a:ext>
            </a:extLst>
          </p:cNvPr>
          <p:cNvSpPr/>
          <p:nvPr/>
        </p:nvSpPr>
        <p:spPr>
          <a:xfrm>
            <a:off x="9255853" y="4093828"/>
            <a:ext cx="2936147" cy="23027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8043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B80ABE5B-37AB-4E10-8F48-5BCD17A0F831}"/>
              </a:ext>
            </a:extLst>
          </p:cNvPr>
          <p:cNvSpPr/>
          <p:nvPr/>
        </p:nvSpPr>
        <p:spPr>
          <a:xfrm>
            <a:off x="0" y="637953"/>
            <a:ext cx="11341916" cy="204145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continue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bayonoti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kelganda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tsiklning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yuborish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tsiklning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iteratsiyasiga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joriy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to‘xtatiladi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tsiklning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Continue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qaytaylik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iborasidan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harakat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qilaylik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sp>
        <p:nvSpPr>
          <p:cNvPr id="6" name="Стрелка: влево 5">
            <a:extLst>
              <a:ext uri="{FF2B5EF4-FFF2-40B4-BE49-F238E27FC236}">
                <a16:creationId xmlns:a16="http://schemas.microsoft.com/office/drawing/2014/main" id="{5F81BDD2-17D9-4905-9D7B-8FA20BC4B41F}"/>
              </a:ext>
            </a:extLst>
          </p:cNvPr>
          <p:cNvSpPr/>
          <p:nvPr/>
        </p:nvSpPr>
        <p:spPr>
          <a:xfrm>
            <a:off x="9255853" y="4093828"/>
            <a:ext cx="2936147" cy="23027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154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B80ABE5B-37AB-4E10-8F48-5BCD17A0F831}"/>
              </a:ext>
            </a:extLst>
          </p:cNvPr>
          <p:cNvSpPr/>
          <p:nvPr/>
        </p:nvSpPr>
        <p:spPr>
          <a:xfrm>
            <a:off x="0" y="637953"/>
            <a:ext cx="11341916" cy="204145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continue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bayonoti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kelganda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tsiklning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yuborish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tsiklning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iteratsiyasiga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joriy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to‘xtatiladi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tsiklning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Continue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qaytaylik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iborasidan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harakat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qilaylik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sp>
        <p:nvSpPr>
          <p:cNvPr id="6" name="Стрелка: влево 5">
            <a:extLst>
              <a:ext uri="{FF2B5EF4-FFF2-40B4-BE49-F238E27FC236}">
                <a16:creationId xmlns:a16="http://schemas.microsoft.com/office/drawing/2014/main" id="{5F81BDD2-17D9-4905-9D7B-8FA20BC4B41F}"/>
              </a:ext>
            </a:extLst>
          </p:cNvPr>
          <p:cNvSpPr/>
          <p:nvPr/>
        </p:nvSpPr>
        <p:spPr>
          <a:xfrm>
            <a:off x="411061" y="4118995"/>
            <a:ext cx="11780939" cy="2302778"/>
          </a:xfrm>
          <a:prstGeom prst="leftArrow">
            <a:avLst>
              <a:gd name="adj1" fmla="val 100000"/>
              <a:gd name="adj2" fmla="val 50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yuzaga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kelganda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bayonoti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omilning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ta’sirini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tanaffus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bayonot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bo‘lguncha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ishlanadi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gaplar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 ham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iborasidan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Свиток: вертикальный 1">
            <a:extLst>
              <a:ext uri="{FF2B5EF4-FFF2-40B4-BE49-F238E27FC236}">
                <a16:creationId xmlns:a16="http://schemas.microsoft.com/office/drawing/2014/main" id="{783B3B21-C3E4-481B-8203-DB0DF1E45FED}"/>
              </a:ext>
            </a:extLst>
          </p:cNvPr>
          <p:cNvSpPr/>
          <p:nvPr/>
        </p:nvSpPr>
        <p:spPr>
          <a:xfrm>
            <a:off x="1231694" y="-7344697"/>
            <a:ext cx="8878528" cy="5598635"/>
          </a:xfrm>
          <a:prstGeom prst="verticalScrol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atin typeface="Algerian" panose="04020705040A02060702" pitchFamily="82" charset="0"/>
              </a:rPr>
              <a:t>E’tiboringiz</a:t>
            </a:r>
            <a:r>
              <a:rPr lang="en-US" sz="4000" dirty="0">
                <a:latin typeface="Algerian" panose="04020705040A02060702" pitchFamily="82" charset="0"/>
              </a:rPr>
              <a:t> </a:t>
            </a:r>
            <a:r>
              <a:rPr lang="en-US" sz="4000" dirty="0" err="1">
                <a:latin typeface="Algerian" panose="04020705040A02060702" pitchFamily="82" charset="0"/>
              </a:rPr>
              <a:t>uchun</a:t>
            </a:r>
            <a:r>
              <a:rPr lang="en-US" sz="4000" dirty="0">
                <a:latin typeface="Algerian" panose="04020705040A02060702" pitchFamily="82" charset="0"/>
              </a:rPr>
              <a:t> </a:t>
            </a:r>
            <a:r>
              <a:rPr lang="en-US" sz="4000" dirty="0" err="1">
                <a:latin typeface="Algerian" panose="04020705040A02060702" pitchFamily="82" charset="0"/>
              </a:rPr>
              <a:t>rahmat</a:t>
            </a:r>
            <a:r>
              <a:rPr lang="en-US" sz="4000" dirty="0">
                <a:latin typeface="Algerian" panose="04020705040A02060702" pitchFamily="82" charset="0"/>
              </a:rPr>
              <a:t>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3168596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B80ABE5B-37AB-4E10-8F48-5BCD17A0F831}"/>
              </a:ext>
            </a:extLst>
          </p:cNvPr>
          <p:cNvSpPr/>
          <p:nvPr/>
        </p:nvSpPr>
        <p:spPr>
          <a:xfrm>
            <a:off x="14777884" y="608457"/>
            <a:ext cx="11341916" cy="204145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 continue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bayonoti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kelganda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tsiklning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o‘tkazib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yuborish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tsiklning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iteratsiyasiga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joriy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iteratsiya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to‘xtatiladi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tsiklning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Continue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odatda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dan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qaytaylik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break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iborasidan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harakat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qilaylik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  <p:sp>
        <p:nvSpPr>
          <p:cNvPr id="6" name="Стрелка: влево 5">
            <a:extLst>
              <a:ext uri="{FF2B5EF4-FFF2-40B4-BE49-F238E27FC236}">
                <a16:creationId xmlns:a16="http://schemas.microsoft.com/office/drawing/2014/main" id="{5F81BDD2-17D9-4905-9D7B-8FA20BC4B41F}"/>
              </a:ext>
            </a:extLst>
          </p:cNvPr>
          <p:cNvSpPr/>
          <p:nvPr/>
        </p:nvSpPr>
        <p:spPr>
          <a:xfrm>
            <a:off x="-12950978" y="4295976"/>
            <a:ext cx="11780939" cy="2302778"/>
          </a:xfrm>
          <a:prstGeom prst="leftArrow">
            <a:avLst>
              <a:gd name="adj1" fmla="val 100000"/>
              <a:gd name="adj2" fmla="val 50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yuzaga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kelganda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pass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bayonoti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omilning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ta’sirini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tanaffus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bayonot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bo‘lguncha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ishlanadi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Oldingi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gaplar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singari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pass ham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iborasidan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Свиток: вертикальный 1">
            <a:extLst>
              <a:ext uri="{FF2B5EF4-FFF2-40B4-BE49-F238E27FC236}">
                <a16:creationId xmlns:a16="http://schemas.microsoft.com/office/drawing/2014/main" id="{783B3B21-C3E4-481B-8203-DB0DF1E45FED}"/>
              </a:ext>
            </a:extLst>
          </p:cNvPr>
          <p:cNvSpPr/>
          <p:nvPr/>
        </p:nvSpPr>
        <p:spPr>
          <a:xfrm>
            <a:off x="1656736" y="608457"/>
            <a:ext cx="8878528" cy="5598635"/>
          </a:xfrm>
          <a:prstGeom prst="verticalScroll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latin typeface="Algerian" panose="04020705040A02060702" pitchFamily="82" charset="0"/>
              </a:rPr>
              <a:t>E’tiboringiz</a:t>
            </a:r>
            <a:r>
              <a:rPr lang="en-US" sz="4000" dirty="0">
                <a:latin typeface="Algerian" panose="04020705040A02060702" pitchFamily="82" charset="0"/>
              </a:rPr>
              <a:t> </a:t>
            </a:r>
            <a:r>
              <a:rPr lang="en-US" sz="4000" dirty="0" err="1">
                <a:latin typeface="Algerian" panose="04020705040A02060702" pitchFamily="82" charset="0"/>
              </a:rPr>
              <a:t>uchun</a:t>
            </a:r>
            <a:r>
              <a:rPr lang="en-US" sz="4000" dirty="0">
                <a:latin typeface="Algerian" panose="04020705040A02060702" pitchFamily="82" charset="0"/>
              </a:rPr>
              <a:t> </a:t>
            </a:r>
            <a:r>
              <a:rPr lang="en-US" sz="4000" dirty="0" err="1">
                <a:latin typeface="Algerian" panose="04020705040A02060702" pitchFamily="82" charset="0"/>
              </a:rPr>
              <a:t>rahmat</a:t>
            </a:r>
            <a:r>
              <a:rPr lang="en-US" sz="4000" dirty="0">
                <a:latin typeface="Algerian" panose="04020705040A02060702" pitchFamily="82" charset="0"/>
              </a:rPr>
              <a:t>!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131455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B69DFF0C-E9D5-43BF-B82E-2AB8C9510B60}"/>
              </a:ext>
            </a:extLst>
          </p:cNvPr>
          <p:cNvSpPr/>
          <p:nvPr/>
        </p:nvSpPr>
        <p:spPr>
          <a:xfrm>
            <a:off x="0" y="1330780"/>
            <a:ext cx="1453243" cy="158387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B75720EE-982C-4A0A-9F9B-92B07CE6B32B}"/>
              </a:ext>
            </a:extLst>
          </p:cNvPr>
          <p:cNvSpPr/>
          <p:nvPr/>
        </p:nvSpPr>
        <p:spPr>
          <a:xfrm>
            <a:off x="1" y="3943349"/>
            <a:ext cx="1453243" cy="158387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475E0-079C-451B-81B7-AC5C68E54110}"/>
              </a:ext>
            </a:extLst>
          </p:cNvPr>
          <p:cNvSpPr txBox="1"/>
          <p:nvPr/>
        </p:nvSpPr>
        <p:spPr>
          <a:xfrm>
            <a:off x="5344886" y="195943"/>
            <a:ext cx="1502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ru-RU" sz="5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2986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B69DFF0C-E9D5-43BF-B82E-2AB8C9510B60}"/>
              </a:ext>
            </a:extLst>
          </p:cNvPr>
          <p:cNvSpPr/>
          <p:nvPr/>
        </p:nvSpPr>
        <p:spPr>
          <a:xfrm>
            <a:off x="0" y="1330780"/>
            <a:ext cx="11527971" cy="158387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While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B75720EE-982C-4A0A-9F9B-92B07CE6B32B}"/>
              </a:ext>
            </a:extLst>
          </p:cNvPr>
          <p:cNvSpPr/>
          <p:nvPr/>
        </p:nvSpPr>
        <p:spPr>
          <a:xfrm>
            <a:off x="1" y="3943349"/>
            <a:ext cx="1453243" cy="1583871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475E0-079C-451B-81B7-AC5C68E54110}"/>
              </a:ext>
            </a:extLst>
          </p:cNvPr>
          <p:cNvSpPr txBox="1"/>
          <p:nvPr/>
        </p:nvSpPr>
        <p:spPr>
          <a:xfrm>
            <a:off x="5344886" y="195943"/>
            <a:ext cx="1502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ru-RU" sz="5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338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B69DFF0C-E9D5-43BF-B82E-2AB8C9510B60}"/>
              </a:ext>
            </a:extLst>
          </p:cNvPr>
          <p:cNvSpPr/>
          <p:nvPr/>
        </p:nvSpPr>
        <p:spPr>
          <a:xfrm>
            <a:off x="0" y="1330780"/>
            <a:ext cx="11527971" cy="1583871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While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трелка: вправо 4">
            <a:extLst>
              <a:ext uri="{FF2B5EF4-FFF2-40B4-BE49-F238E27FC236}">
                <a16:creationId xmlns:a16="http://schemas.microsoft.com/office/drawing/2014/main" id="{B75720EE-982C-4A0A-9F9B-92B07CE6B32B}"/>
              </a:ext>
            </a:extLst>
          </p:cNvPr>
          <p:cNvSpPr/>
          <p:nvPr/>
        </p:nvSpPr>
        <p:spPr>
          <a:xfrm>
            <a:off x="0" y="3943349"/>
            <a:ext cx="11527970" cy="158387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break, continue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else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gaplaridan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9475E0-079C-451B-81B7-AC5C68E54110}"/>
              </a:ext>
            </a:extLst>
          </p:cNvPr>
          <p:cNvSpPr txBox="1"/>
          <p:nvPr/>
        </p:nvSpPr>
        <p:spPr>
          <a:xfrm>
            <a:off x="5344886" y="195943"/>
            <a:ext cx="15022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ru-RU" sz="5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295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A82CA7-A602-4919-AC9D-BAB134C77F9B}"/>
              </a:ext>
            </a:extLst>
          </p:cNvPr>
          <p:cNvSpPr txBox="1"/>
          <p:nvPr/>
        </p:nvSpPr>
        <p:spPr>
          <a:xfrm rot="5400000">
            <a:off x="6849835" y="2459504"/>
            <a:ext cx="57785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  <a:latin typeface="Algerian" panose="04020705040A02060702" pitchFamily="82" charset="0"/>
              </a:rPr>
              <a:t>Loop </a:t>
            </a:r>
            <a:r>
              <a:rPr lang="en-US" sz="6000" dirty="0" err="1">
                <a:solidFill>
                  <a:srgbClr val="00B050"/>
                </a:solidFill>
                <a:latin typeface="Algerian" panose="04020705040A02060702" pitchFamily="82" charset="0"/>
              </a:rPr>
              <a:t>operatori</a:t>
            </a:r>
            <a:endParaRPr lang="ru-RU" sz="60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32196FE-0FEA-41D5-A070-5440E7278393}"/>
              </a:ext>
            </a:extLst>
          </p:cNvPr>
          <p:cNvSpPr/>
          <p:nvPr/>
        </p:nvSpPr>
        <p:spPr>
          <a:xfrm>
            <a:off x="1277257" y="827314"/>
            <a:ext cx="5904593" cy="4705916"/>
          </a:xfrm>
          <a:prstGeom prst="roundRect">
            <a:avLst>
              <a:gd name="adj" fmla="val 2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bayonotlar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tuzilgan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Looplardan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bo‘limlarining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bajarilishini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takrorlashni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qilishingiz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Bunga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ehtiyoj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tez-tez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raqamlarni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qo‘shilishi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natural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qatorining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kvadratlarini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shunga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o‘xshash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vazifalarni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ko‘rsatishingiz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A88F90-1F21-42CA-8BF7-75CE9D156327}"/>
              </a:ext>
            </a:extLst>
          </p:cNvPr>
          <p:cNvSpPr/>
          <p:nvPr/>
        </p:nvSpPr>
        <p:spPr>
          <a:xfrm>
            <a:off x="1277254" y="7736739"/>
            <a:ext cx="5904593" cy="4705916"/>
          </a:xfrm>
          <a:prstGeom prst="roundRect">
            <a:avLst>
              <a:gd name="adj" fmla="val 2881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C5AE5D7-2680-4152-9E48-467D21254A13}"/>
              </a:ext>
            </a:extLst>
          </p:cNvPr>
          <p:cNvSpPr/>
          <p:nvPr/>
        </p:nvSpPr>
        <p:spPr>
          <a:xfrm>
            <a:off x="1277254" y="13544409"/>
            <a:ext cx="5904593" cy="4705916"/>
          </a:xfrm>
          <a:prstGeom prst="roundRect">
            <a:avLst>
              <a:gd name="adj" fmla="val 288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99751-4F66-43E0-8396-142C3D6DED21}"/>
              </a:ext>
            </a:extLst>
          </p:cNvPr>
          <p:cNvSpPr txBox="1"/>
          <p:nvPr/>
        </p:nvSpPr>
        <p:spPr>
          <a:xfrm rot="5400000">
            <a:off x="6849834" y="8806712"/>
            <a:ext cx="57785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  <a:latin typeface="Algerian" panose="04020705040A02060702" pitchFamily="82" charset="0"/>
              </a:rPr>
              <a:t>while </a:t>
            </a:r>
            <a:r>
              <a:rPr lang="en-US" sz="6000" dirty="0" err="1">
                <a:solidFill>
                  <a:srgbClr val="00B050"/>
                </a:solidFill>
                <a:latin typeface="Algerian" panose="04020705040A02060702" pitchFamily="82" charset="0"/>
              </a:rPr>
              <a:t>tsikli</a:t>
            </a:r>
            <a:r>
              <a:rPr lang="en-US" sz="6000" dirty="0">
                <a:solidFill>
                  <a:srgbClr val="00B050"/>
                </a:solidFill>
                <a:latin typeface="Algerian" panose="04020705040A02060702" pitchFamily="82" charset="0"/>
              </a:rPr>
              <a:t> </a:t>
            </a:r>
            <a:endParaRPr lang="ru-RU" sz="6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51200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A82CA7-A602-4919-AC9D-BAB134C77F9B}"/>
              </a:ext>
            </a:extLst>
          </p:cNvPr>
          <p:cNvSpPr txBox="1"/>
          <p:nvPr/>
        </p:nvSpPr>
        <p:spPr>
          <a:xfrm rot="5400000">
            <a:off x="6849834" y="-4273164"/>
            <a:ext cx="57785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  <a:latin typeface="Algerian" panose="04020705040A02060702" pitchFamily="82" charset="0"/>
              </a:rPr>
              <a:t>Loop </a:t>
            </a:r>
            <a:r>
              <a:rPr lang="en-US" sz="6000" dirty="0" err="1">
                <a:solidFill>
                  <a:srgbClr val="00B050"/>
                </a:solidFill>
                <a:latin typeface="Algerian" panose="04020705040A02060702" pitchFamily="82" charset="0"/>
              </a:rPr>
              <a:t>operatori</a:t>
            </a:r>
            <a:endParaRPr lang="ru-RU" sz="60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32196FE-0FEA-41D5-A070-5440E7278393}"/>
              </a:ext>
            </a:extLst>
          </p:cNvPr>
          <p:cNvSpPr/>
          <p:nvPr/>
        </p:nvSpPr>
        <p:spPr>
          <a:xfrm>
            <a:off x="1277254" y="-6192918"/>
            <a:ext cx="5904593" cy="4705916"/>
          </a:xfrm>
          <a:prstGeom prst="roundRect">
            <a:avLst>
              <a:gd name="adj" fmla="val 2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bayonotlar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tuzilgan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Looplardan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bo‘limlarining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bajarilishini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takrorlashni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qilishingiz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Bunga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ehtiyoj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tez-tez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raqamlarni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qo‘shilishi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natural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qatorining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kvadratlarini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shunga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o‘xshash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vazifalarni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ko‘rsatishingiz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A88F90-1F21-42CA-8BF7-75CE9D156327}"/>
              </a:ext>
            </a:extLst>
          </p:cNvPr>
          <p:cNvSpPr/>
          <p:nvPr/>
        </p:nvSpPr>
        <p:spPr>
          <a:xfrm>
            <a:off x="1277254" y="1076042"/>
            <a:ext cx="5904593" cy="4705916"/>
          </a:xfrm>
          <a:prstGeom prst="roundRect">
            <a:avLst>
              <a:gd name="adj" fmla="val 2881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"While"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ingliz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tilidan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"while" deb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tarjima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alvido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ma’nosida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bizda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ekan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shuni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qilamiz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ma’nosida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C5AE5D7-2680-4152-9E48-467D21254A13}"/>
              </a:ext>
            </a:extLst>
          </p:cNvPr>
          <p:cNvSpPr/>
          <p:nvPr/>
        </p:nvSpPr>
        <p:spPr>
          <a:xfrm>
            <a:off x="1277253" y="8058008"/>
            <a:ext cx="5904593" cy="4705916"/>
          </a:xfrm>
          <a:prstGeom prst="roundRect">
            <a:avLst>
              <a:gd name="adj" fmla="val 28812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99751-4F66-43E0-8396-142C3D6DED21}"/>
              </a:ext>
            </a:extLst>
          </p:cNvPr>
          <p:cNvSpPr txBox="1"/>
          <p:nvPr/>
        </p:nvSpPr>
        <p:spPr>
          <a:xfrm rot="5400000">
            <a:off x="6502521" y="2921168"/>
            <a:ext cx="55497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  <a:latin typeface="Algerian" panose="04020705040A02060702" pitchFamily="82" charset="0"/>
              </a:rPr>
              <a:t>while </a:t>
            </a:r>
            <a:r>
              <a:rPr lang="en-US" sz="6000" dirty="0" err="1">
                <a:solidFill>
                  <a:srgbClr val="00B050"/>
                </a:solidFill>
                <a:latin typeface="Algerian" panose="04020705040A02060702" pitchFamily="82" charset="0"/>
              </a:rPr>
              <a:t>tsikli</a:t>
            </a:r>
            <a:r>
              <a:rPr lang="en-US" sz="6000" dirty="0">
                <a:solidFill>
                  <a:srgbClr val="00B050"/>
                </a:solidFill>
                <a:latin typeface="Algerian" panose="04020705040A02060702" pitchFamily="82" charset="0"/>
              </a:rPr>
              <a:t> </a:t>
            </a:r>
            <a:endParaRPr lang="ru-RU" sz="60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00693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9A82CA7-A602-4919-AC9D-BAB134C77F9B}"/>
              </a:ext>
            </a:extLst>
          </p:cNvPr>
          <p:cNvSpPr txBox="1"/>
          <p:nvPr/>
        </p:nvSpPr>
        <p:spPr>
          <a:xfrm rot="5400000">
            <a:off x="6849834" y="-4273164"/>
            <a:ext cx="57785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  <a:latin typeface="Algerian" panose="04020705040A02060702" pitchFamily="82" charset="0"/>
              </a:rPr>
              <a:t>Loop </a:t>
            </a:r>
            <a:r>
              <a:rPr lang="en-US" sz="6000" dirty="0" err="1">
                <a:solidFill>
                  <a:srgbClr val="00B050"/>
                </a:solidFill>
                <a:latin typeface="Algerian" panose="04020705040A02060702" pitchFamily="82" charset="0"/>
              </a:rPr>
              <a:t>operatori</a:t>
            </a:r>
            <a:endParaRPr lang="ru-RU" sz="6000" dirty="0">
              <a:solidFill>
                <a:srgbClr val="00B050"/>
              </a:solidFill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32196FE-0FEA-41D5-A070-5440E7278393}"/>
              </a:ext>
            </a:extLst>
          </p:cNvPr>
          <p:cNvSpPr/>
          <p:nvPr/>
        </p:nvSpPr>
        <p:spPr>
          <a:xfrm>
            <a:off x="1277254" y="-6192918"/>
            <a:ext cx="5904593" cy="4705916"/>
          </a:xfrm>
          <a:prstGeom prst="roundRect">
            <a:avLst>
              <a:gd name="adj" fmla="val 25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bayonotlar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tuzilgan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qismidir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Looplardan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bo‘limlarining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bajarilishini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takrorlashni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tashkil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qilishingiz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Bunga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ehtiyoj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tez-tez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paydo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Masalan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raqamlarni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jamiga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qo‘shilishi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natural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qatorining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kvadratlarini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shunga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o‘xshash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vazifalarni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ko‘rsatishingiz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A88F90-1F21-42CA-8BF7-75CE9D156327}"/>
              </a:ext>
            </a:extLst>
          </p:cNvPr>
          <p:cNvSpPr/>
          <p:nvPr/>
        </p:nvSpPr>
        <p:spPr>
          <a:xfrm>
            <a:off x="1483420" y="-6192918"/>
            <a:ext cx="5904593" cy="4705916"/>
          </a:xfrm>
          <a:prstGeom prst="roundRect">
            <a:avLst>
              <a:gd name="adj" fmla="val 28812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"While"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ingliz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tilidan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"while" deb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tarjima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qilingan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alvido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ma’nosida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bizda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ekan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shuni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qilamiz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ma’nosida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0C5AE5D7-2680-4152-9E48-467D21254A13}"/>
              </a:ext>
            </a:extLst>
          </p:cNvPr>
          <p:cNvSpPr/>
          <p:nvPr/>
        </p:nvSpPr>
        <p:spPr>
          <a:xfrm>
            <a:off x="1277253" y="1076042"/>
            <a:ext cx="5904593" cy="4705916"/>
          </a:xfrm>
          <a:prstGeom prst="roundRect">
            <a:avLst>
              <a:gd name="adj" fmla="val 28812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Aytish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universal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tsikl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tuzilgan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qo‘llabquvvatlaydigan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tillarda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sintaksisini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quyidagicha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umumlashtirish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while _(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ifodalar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</a:p>
          <a:p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1;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… </a:t>
            </a:r>
            <a:r>
              <a:rPr lang="en-US" sz="2000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n; 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endParaRPr lang="ru-RU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99751-4F66-43E0-8396-142C3D6DED21}"/>
              </a:ext>
            </a:extLst>
          </p:cNvPr>
          <p:cNvSpPr txBox="1"/>
          <p:nvPr/>
        </p:nvSpPr>
        <p:spPr>
          <a:xfrm rot="5400000">
            <a:off x="6234775" y="-3344310"/>
            <a:ext cx="56729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rgbClr val="00B050"/>
                </a:solidFill>
                <a:latin typeface="Algerian" panose="04020705040A02060702" pitchFamily="82" charset="0"/>
              </a:rPr>
              <a:t>while </a:t>
            </a:r>
            <a:r>
              <a:rPr lang="en-US" sz="6000" dirty="0" err="1">
                <a:solidFill>
                  <a:srgbClr val="00B050"/>
                </a:solidFill>
                <a:latin typeface="Algerian" panose="04020705040A02060702" pitchFamily="82" charset="0"/>
              </a:rPr>
              <a:t>tsikli</a:t>
            </a:r>
            <a:r>
              <a:rPr lang="en-US" sz="6000" dirty="0">
                <a:solidFill>
                  <a:srgbClr val="00B050"/>
                </a:solidFill>
                <a:latin typeface="Algerian" panose="04020705040A02060702" pitchFamily="82" charset="0"/>
              </a:rPr>
              <a:t> </a:t>
            </a:r>
            <a:endParaRPr lang="ru-RU" sz="6000" dirty="0">
              <a:solidFill>
                <a:srgbClr val="00B05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7FE31D-905E-4020-AF00-D72913735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686" y="3179785"/>
            <a:ext cx="4448796" cy="291505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2119141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C7E69B5-6994-4130-A884-D1BF4C8CC2BB}"/>
              </a:ext>
            </a:extLst>
          </p:cNvPr>
          <p:cNvSpPr/>
          <p:nvPr/>
        </p:nvSpPr>
        <p:spPr>
          <a:xfrm>
            <a:off x="571500" y="571500"/>
            <a:ext cx="10923814" cy="5404757"/>
          </a:xfrm>
          <a:prstGeom prst="roundRect">
            <a:avLst>
              <a:gd name="adj" fmla="val 19386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534988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iborasiga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o‘xshaydi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tsiklik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bayonotlar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sarlavhadagi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filialga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bayonot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while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bajarilgandan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halqa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tekshiradi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Agar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tana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sarlavhaga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qaytamiz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hokazo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	</a:t>
            </a:r>
          </a:p>
          <a:p>
            <a:pPr indent="534988"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534988" algn="just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Sarlavhadagi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noto‘g‘ri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ya’ni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bajarilmasagina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sikl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tugatadi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oqimi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tsikl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ostida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iboralarga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o‘tadi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Tsikldan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deyishadi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while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tsikli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sxemasini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ko‘rib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bo‘limi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yorqin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rangli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to‘rtburchaklar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tsiklning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sarlavhasi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turkuaz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to‘rtburchak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tsiklning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hisoblanadi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4731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69EB282-C073-4550-88D4-5B1BB105AA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A59B8CAB-2BCC-4658-B398-C1E7403C4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42901"/>
            <a:ext cx="9525000" cy="1045028"/>
          </a:xfrm>
        </p:spPr>
        <p:txBody>
          <a:bodyPr>
            <a:normAutofit/>
          </a:bodyPr>
          <a:lstStyle/>
          <a:p>
            <a:r>
              <a:rPr lang="fi-FI" sz="36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TSIKLIDAN IKKITA ISTISNO MAVJUD : </a:t>
            </a:r>
            <a:endParaRPr lang="ru-RU" sz="3600" i="1" dirty="0">
              <a:solidFill>
                <a:schemeClr val="accent1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15EA56CB-4E71-4867-9601-7DCA5743DE3D}"/>
              </a:ext>
            </a:extLst>
          </p:cNvPr>
          <p:cNvSpPr/>
          <p:nvPr/>
        </p:nvSpPr>
        <p:spPr>
          <a:xfrm>
            <a:off x="838200" y="5894613"/>
            <a:ext cx="10036629" cy="6204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усеченные противолежащие углы 9">
            <a:extLst>
              <a:ext uri="{FF2B5EF4-FFF2-40B4-BE49-F238E27FC236}">
                <a16:creationId xmlns:a16="http://schemas.microsoft.com/office/drawing/2014/main" id="{CC84DDED-8639-45AF-90AA-1BCE8E083ADA}"/>
              </a:ext>
            </a:extLst>
          </p:cNvPr>
          <p:cNvSpPr/>
          <p:nvPr/>
        </p:nvSpPr>
        <p:spPr>
          <a:xfrm>
            <a:off x="1028700" y="1534886"/>
            <a:ext cx="3984171" cy="3886200"/>
          </a:xfrm>
          <a:prstGeom prst="snip2DiagRect">
            <a:avLst>
              <a:gd name="adj1" fmla="val 0"/>
              <a:gd name="adj2" fmla="val 1204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indent="266700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mantiqiy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tsiklga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False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qaytarsa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tsikl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tanasi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qachon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bajarilmaydi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tabLst>
                <a:tab pos="266700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Bu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 deb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sharoitlarda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mantig‘i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tsikl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tanasining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ifodalarini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hojati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yo‘q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taxmin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усеченные противолежащие углы 10">
            <a:extLst>
              <a:ext uri="{FF2B5EF4-FFF2-40B4-BE49-F238E27FC236}">
                <a16:creationId xmlns:a16="http://schemas.microsoft.com/office/drawing/2014/main" id="{BB77B598-EFA6-465D-8D57-68F4BD813563}"/>
              </a:ext>
            </a:extLst>
          </p:cNvPr>
          <p:cNvSpPr/>
          <p:nvPr/>
        </p:nvSpPr>
        <p:spPr>
          <a:xfrm>
            <a:off x="6346371" y="1534886"/>
            <a:ext cx="3984171" cy="3886200"/>
          </a:xfrm>
          <a:prstGeom prst="snip2Diag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Agar while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sarlavhasidagi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mantiqiy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ifoda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hech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qachon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False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ni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qaytarmasa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lekin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har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doim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True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bo‘lib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qolsa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exit, quit())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yoki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dasturdan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chiqish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funksiyalariga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qo‘ng‘iroqlar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-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breakuning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tanasida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majburiy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tsikldan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chiqish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operatori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(, Python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misolida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 Agar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tsikl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cheksiz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ko‘p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marta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takrorlansa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takrorlansa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dasturda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tsikl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paydo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bo‘ladi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. Bu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vaqtda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u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muzlaydi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va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o‘z-o‘zidan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tugatib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bo‘lmaydi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C92A3C67-E51F-4841-83AA-D55CDD9FAE65}"/>
              </a:ext>
            </a:extLst>
          </p:cNvPr>
          <p:cNvSpPr/>
          <p:nvPr/>
        </p:nvSpPr>
        <p:spPr>
          <a:xfrm>
            <a:off x="2432956" y="5894613"/>
            <a:ext cx="587829" cy="620486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921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1360</Words>
  <Application>Microsoft Office PowerPoint</Application>
  <PresentationFormat>Широкоэкранный</PresentationFormat>
  <Paragraphs>59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Algerian</vt:lpstr>
      <vt:lpstr>Arial</vt:lpstr>
      <vt:lpstr>Times New Roman</vt:lpstr>
      <vt:lpstr>Trebuchet MS</vt:lpstr>
      <vt:lpstr>Wingdings 3</vt:lpstr>
      <vt:lpstr>Аспект</vt:lpstr>
      <vt:lpstr>Python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WHILE TSIKLIDAN IKKITA ISTISNO MAVJUD : </vt:lpstr>
      <vt:lpstr>WHILE TSIKLIDAN IKKITA ISTISNO MAVJUD : </vt:lpstr>
      <vt:lpstr>Презентация PowerPoint</vt:lpstr>
      <vt:lpstr>2. break, continue va else gaplaridan foydalanish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Пользователь</dc:creator>
  <cp:lastModifiedBy>Sapayev Shavkat</cp:lastModifiedBy>
  <cp:revision>7</cp:revision>
  <dcterms:created xsi:type="dcterms:W3CDTF">2023-12-19T03:42:03Z</dcterms:created>
  <dcterms:modified xsi:type="dcterms:W3CDTF">2025-01-31T10:47:12Z</dcterms:modified>
</cp:coreProperties>
</file>