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sldIdLst>
    <p:sldId id="256" r:id="rId2"/>
    <p:sldId id="257" r:id="rId3"/>
    <p:sldId id="258" r:id="rId4"/>
    <p:sldId id="260" r:id="rId5"/>
    <p:sldId id="261" r:id="rId6"/>
    <p:sldId id="259" r:id="rId7"/>
    <p:sldId id="262" r:id="rId8"/>
    <p:sldId id="263" r:id="rId9"/>
    <p:sldId id="265" r:id="rId10"/>
    <p:sldId id="266" r:id="rId11"/>
    <p:sldId id="267" r:id="rId12"/>
    <p:sldId id="268" r:id="rId13"/>
    <p:sldId id="269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331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120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016160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5909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618668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1449151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2428940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180568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03462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426259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83826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89344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61169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40640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752979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800517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661905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571739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11238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77F9FDEF-68CD-4AC0-9B48-DEE9E5406180}" type="datetimeFigureOut">
              <a:rPr lang="ru-RU" smtClean="0"/>
              <a:t>31.01.2025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F03B72-4C35-4E72-B211-BB7A75ABECD5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305150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  <p:sldLayoutId id="2147483690" r:id="rId15"/>
    <p:sldLayoutId id="2147483691" r:id="rId16"/>
    <p:sldLayoutId id="21474836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9143724-D2F8-435D-B4ED-80D5904EF0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4008" y="1729211"/>
            <a:ext cx="9980808" cy="2287678"/>
          </a:xfrm>
        </p:spPr>
        <p:txBody>
          <a:bodyPr/>
          <a:lstStyle/>
          <a:p>
            <a:pPr algn="ctr"/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1567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Прямоугольник 2">
            <a:extLst>
              <a:ext uri="{FF2B5EF4-FFF2-40B4-BE49-F238E27FC236}">
                <a16:creationId xmlns:a16="http://schemas.microsoft.com/office/drawing/2014/main" id="{F61996AF-94A4-4511-8E1F-4B8AABC0E398}"/>
              </a:ext>
            </a:extLst>
          </p:cNvPr>
          <p:cNvSpPr/>
          <p:nvPr/>
        </p:nvSpPr>
        <p:spPr>
          <a:xfrm>
            <a:off x="932688" y="484632"/>
            <a:ext cx="1056132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to‘plamlar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r>
              <a:rPr lang="en-US" sz="4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4000" b="1" dirty="0"/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6E79691C-D42C-4D87-8C8D-DD37BA7CC18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48272" y="2052638"/>
            <a:ext cx="5457232" cy="4195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862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600">
        <p:blinds dir="vert"/>
      </p:transition>
    </mc:Choice>
    <mc:Fallback xmlns="">
      <p:transition spd="slow">
        <p:blinds dir="vert"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460829-4A85-4D7B-9844-C25CF4180E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1" y="433887"/>
            <a:ext cx="10571998" cy="970450"/>
          </a:xfrm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</a:rPr>
              <a:t>add()</a:t>
            </a:r>
            <a:r>
              <a:rPr lang="en-US" dirty="0"/>
              <a:t> </a:t>
            </a:r>
            <a:r>
              <a:rPr lang="en-US" dirty="0" err="1"/>
              <a:t>To’plamga</a:t>
            </a:r>
            <a:r>
              <a:rPr lang="en-US" dirty="0"/>
              <a:t> element </a:t>
            </a:r>
            <a:r>
              <a:rPr lang="en-US" dirty="0" err="1"/>
              <a:t>qo’shish</a:t>
            </a:r>
            <a:r>
              <a:rPr lang="en-US" dirty="0"/>
              <a:t>.</a:t>
            </a:r>
            <a:endParaRPr lang="ru-RU" dirty="0"/>
          </a:p>
        </p:txBody>
      </p:sp>
      <p:sp>
        <p:nvSpPr>
          <p:cNvPr id="5" name="Блок-схема: документ 4">
            <a:extLst>
              <a:ext uri="{FF2B5EF4-FFF2-40B4-BE49-F238E27FC236}">
                <a16:creationId xmlns:a16="http://schemas.microsoft.com/office/drawing/2014/main" id="{32D64F12-FA56-44BA-9937-192AEA87B770}"/>
              </a:ext>
            </a:extLst>
          </p:cNvPr>
          <p:cNvSpPr/>
          <p:nvPr/>
        </p:nvSpPr>
        <p:spPr>
          <a:xfrm>
            <a:off x="487764" y="1904214"/>
            <a:ext cx="4260915" cy="460474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{4,5,8,9}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element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endParaRPr lang="en-US" sz="32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my_set.add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(6,7)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{4,5,6,7,8,9} </a:t>
            </a:r>
          </a:p>
          <a:p>
            <a:pPr algn="ctr"/>
            <a:endParaRPr lang="ru-RU" dirty="0"/>
          </a:p>
        </p:txBody>
      </p:sp>
      <p:sp>
        <p:nvSpPr>
          <p:cNvPr id="7" name="Блок-схема: документ 6">
            <a:extLst>
              <a:ext uri="{FF2B5EF4-FFF2-40B4-BE49-F238E27FC236}">
                <a16:creationId xmlns:a16="http://schemas.microsoft.com/office/drawing/2014/main" id="{D0F62E8B-DC0E-4E0A-AE3E-BEBA99A6770E}"/>
              </a:ext>
            </a:extLst>
          </p:cNvPr>
          <p:cNvSpPr/>
          <p:nvPr/>
        </p:nvSpPr>
        <p:spPr>
          <a:xfrm>
            <a:off x="6096000" y="1904214"/>
            <a:ext cx="4260915" cy="4604740"/>
          </a:xfrm>
          <a:prstGeom prst="flowChartDocumen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{1,3}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element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endParaRPr lang="en-US" sz="32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my_set.add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(2)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: {1, 2, 3} </a:t>
            </a:r>
          </a:p>
          <a:p>
            <a:pPr algn="ctr"/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3176573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drape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36A63D4-56F4-4703-83E8-F6A570D268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4718" y="113122"/>
            <a:ext cx="10637280" cy="1304516"/>
          </a:xfrm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discard()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To’plamdan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agar element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bo’lsa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Облачко с текстом: прямоугольное 3">
            <a:extLst>
              <a:ext uri="{FF2B5EF4-FFF2-40B4-BE49-F238E27FC236}">
                <a16:creationId xmlns:a16="http://schemas.microsoft.com/office/drawing/2014/main" id="{71486180-8C1F-401B-8C04-3B627643DC40}"/>
              </a:ext>
            </a:extLst>
          </p:cNvPr>
          <p:cNvSpPr/>
          <p:nvPr/>
        </p:nvSpPr>
        <p:spPr>
          <a:xfrm>
            <a:off x="586673" y="2356699"/>
            <a:ext cx="3921551" cy="3846137"/>
          </a:xfrm>
          <a:prstGeom prst="wedgeRectCallout">
            <a:avLst>
              <a:gd name="adj1" fmla="val -21314"/>
              <a:gd name="adj2" fmla="val 612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{1, 3, 4, 5}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tashlash</a:t>
            </a:r>
            <a:endParaRPr lang="en-US" sz="32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my_set.discard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(4)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{1, 3, 5} </a:t>
            </a:r>
            <a:endParaRPr lang="ru-RU" sz="32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Облачко с текстом: прямоугольное 4">
            <a:extLst>
              <a:ext uri="{FF2B5EF4-FFF2-40B4-BE49-F238E27FC236}">
                <a16:creationId xmlns:a16="http://schemas.microsoft.com/office/drawing/2014/main" id="{B65615B5-5C66-4B67-8241-B9A8701FA975}"/>
              </a:ext>
            </a:extLst>
          </p:cNvPr>
          <p:cNvSpPr/>
          <p:nvPr/>
        </p:nvSpPr>
        <p:spPr>
          <a:xfrm>
            <a:off x="6692856" y="2356699"/>
            <a:ext cx="3921551" cy="3846137"/>
          </a:xfrm>
          <a:prstGeom prst="wedgeRectCallout">
            <a:avLst>
              <a:gd name="adj1" fmla="val -21073"/>
              <a:gd name="adj2" fmla="val 6198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endParaRPr lang="en-US" sz="32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{6,7,8,9,10}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tashlash</a:t>
            </a:r>
            <a:endParaRPr lang="en-US" sz="32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my_set.discard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(8,9)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{6,7,10} </a:t>
            </a:r>
          </a:p>
          <a:p>
            <a:pPr algn="ctr"/>
            <a:endParaRPr lang="ru-RU" sz="3200" dirty="0"/>
          </a:p>
        </p:txBody>
      </p:sp>
    </p:spTree>
    <p:extLst>
      <p:ext uri="{BB962C8B-B14F-4D97-AF65-F5344CB8AC3E}">
        <p14:creationId xmlns:p14="http://schemas.microsoft.com/office/powerpoint/2010/main" val="277808039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56A9371-5CCD-49E9-9815-DCD5DA54AF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0000" y="0"/>
            <a:ext cx="10571998" cy="1892808"/>
          </a:xfrm>
        </p:spPr>
        <p:txBody>
          <a:bodyPr/>
          <a:lstStyle/>
          <a:p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remove()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To’plamdan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tashlaydi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agar element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bo’lmasa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r>
              <a:rPr lang="en-US" dirty="0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accent3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qaytaradi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Стрелка: пятиугольник 3">
            <a:extLst>
              <a:ext uri="{FF2B5EF4-FFF2-40B4-BE49-F238E27FC236}">
                <a16:creationId xmlns:a16="http://schemas.microsoft.com/office/drawing/2014/main" id="{DD933D48-FAD2-472B-A2B9-6500DA6C7B04}"/>
              </a:ext>
            </a:extLst>
          </p:cNvPr>
          <p:cNvSpPr/>
          <p:nvPr/>
        </p:nvSpPr>
        <p:spPr>
          <a:xfrm>
            <a:off x="301752" y="2295144"/>
            <a:ext cx="5093208" cy="4443984"/>
          </a:xfrm>
          <a:prstGeom prst="homePlate">
            <a:avLst>
              <a:gd name="adj" fmla="val 1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{1, 3, 4, 5, 6}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tashlash</a:t>
            </a:r>
            <a:endParaRPr lang="en-US" sz="32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my_set.remove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(6)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{1, 3, 4,5}</a:t>
            </a:r>
            <a:endParaRPr lang="ru-RU" sz="32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Стрелка: пятиугольник 4">
            <a:extLst>
              <a:ext uri="{FF2B5EF4-FFF2-40B4-BE49-F238E27FC236}">
                <a16:creationId xmlns:a16="http://schemas.microsoft.com/office/drawing/2014/main" id="{2EB6B214-AC81-4510-A75D-FF577FDFE654}"/>
              </a:ext>
            </a:extLst>
          </p:cNvPr>
          <p:cNvSpPr/>
          <p:nvPr/>
        </p:nvSpPr>
        <p:spPr>
          <a:xfrm>
            <a:off x="6288790" y="2295144"/>
            <a:ext cx="5093208" cy="4443984"/>
          </a:xfrm>
          <a:prstGeom prst="homePlate">
            <a:avLst>
              <a:gd name="adj" fmla="val 1481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= {7,8,9,10,11}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elementni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tashlash</a:t>
            </a:r>
            <a:endParaRPr lang="en-US" sz="32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my_set.remove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(12)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320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: </a:t>
            </a:r>
            <a:r>
              <a:rPr lang="en-US" sz="3200" dirty="0" err="1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KeyError</a:t>
            </a:r>
            <a:endParaRPr lang="ru-RU" sz="3200" dirty="0">
              <a:highlight>
                <a:srgbClr val="000000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6003463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C1A03948-7588-4E22-9DA8-63CF0090A3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43715" y="1610744"/>
            <a:ext cx="10554574" cy="36365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6000" b="1" i="1" dirty="0" err="1">
                <a:latin typeface="Arial for UzDasIbora" panose="020B0604020202020204" pitchFamily="34" charset="0"/>
                <a:cs typeface="Arial for UzDasIbora" panose="020B0604020202020204" pitchFamily="34" charset="0"/>
              </a:rPr>
              <a:t>E’tiboringiz</a:t>
            </a:r>
            <a:r>
              <a:rPr lang="en-US" sz="6000" b="1" i="1" dirty="0">
                <a:latin typeface="Arial for UzDasIbora" panose="020B0604020202020204" pitchFamily="34" charset="0"/>
                <a:cs typeface="Arial for UzDasIbora" panose="020B0604020202020204" pitchFamily="34" charset="0"/>
              </a:rPr>
              <a:t> </a:t>
            </a:r>
            <a:r>
              <a:rPr lang="en-US" sz="6000" b="1" i="1" dirty="0" err="1">
                <a:latin typeface="Arial for UzDasIbora" panose="020B0604020202020204" pitchFamily="34" charset="0"/>
                <a:cs typeface="Arial for UzDasIbora" panose="020B0604020202020204" pitchFamily="34" charset="0"/>
              </a:rPr>
              <a:t>uchun</a:t>
            </a:r>
            <a:r>
              <a:rPr lang="en-US" sz="6000" b="1" i="1" dirty="0">
                <a:latin typeface="Arial for UzDasIbora" panose="020B0604020202020204" pitchFamily="34" charset="0"/>
                <a:cs typeface="Arial for UzDasIbora" panose="020B0604020202020204" pitchFamily="34" charset="0"/>
              </a:rPr>
              <a:t> </a:t>
            </a:r>
            <a:r>
              <a:rPr lang="en-US" sz="6000" b="1" i="1" dirty="0" err="1">
                <a:latin typeface="Arial for UzDasIbora" panose="020B0604020202020204" pitchFamily="34" charset="0"/>
                <a:cs typeface="Arial for UzDasIbora" panose="020B0604020202020204" pitchFamily="34" charset="0"/>
              </a:rPr>
              <a:t>rahmat</a:t>
            </a:r>
            <a:endParaRPr lang="ru-RU" sz="6000" b="1" i="1" dirty="0">
              <a:latin typeface="Arial for UzDasIbora" panose="020B0604020202020204" pitchFamily="34" charset="0"/>
              <a:cs typeface="Arial for UzDasIbor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3382928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6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AAE4D31-77C3-41F9-83A5-936897B6ED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712" y="447188"/>
            <a:ext cx="10563286" cy="970450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Reja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956CE9-23D0-4D8B-B71A-EE73DBF671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To‘plamlar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ulardan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foydalanish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To‘plamlarni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to‘plamlar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sz="3600" b="1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3600" b="1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lang="en-US" sz="3600" b="1" i="1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1038703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FE8D99-BD9D-4CB6-939A-2E7D2AAD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8255" y="-206063"/>
            <a:ext cx="10554574" cy="2485624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jingalak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lug‘at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20A1DE96-5EA7-4E1A-B29B-214A4095B2B7}"/>
              </a:ext>
            </a:extLst>
          </p:cNvPr>
          <p:cNvSpPr/>
          <p:nvPr/>
        </p:nvSpPr>
        <p:spPr>
          <a:xfrm>
            <a:off x="759854" y="2395471"/>
            <a:ext cx="3193960" cy="3902298"/>
          </a:xfrm>
          <a:prstGeom prst="round2Diag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tamsayılar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3} 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har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{1.0, "Hello", (1, 2, 3)} </a:t>
            </a:r>
          </a:p>
          <a:p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51AD58E8-7491-4C5A-A547-7AD428DD47FE}"/>
              </a:ext>
            </a:extLst>
          </p:cNvPr>
          <p:cNvSpPr/>
          <p:nvPr/>
        </p:nvSpPr>
        <p:spPr>
          <a:xfrm>
            <a:off x="4678252" y="2395470"/>
            <a:ext cx="3193960" cy="365759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dublikatlar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{1, 2, 3, 4}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{1,2,3,4,3,2} print(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toʻplamda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[3, 4]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12-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izohdan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tashlasangiz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zararsiz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01A2BD39-E59A-452D-A0E4-82907B766E3F}"/>
              </a:ext>
            </a:extLst>
          </p:cNvPr>
          <p:cNvSpPr/>
          <p:nvPr/>
        </p:nvSpPr>
        <p:spPr>
          <a:xfrm>
            <a:off x="8596650" y="2279561"/>
            <a:ext cx="3193960" cy="365759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mening_to‘plamim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 2, [3, 4]} 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biz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ro‘yxatdan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yaratishimiz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{1, 2, 3}</a:t>
            </a:r>
          </a:p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set([1,2,3,2]) print(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9E71F03-BFE4-404F-AE09-21E4F9EA55B3}"/>
              </a:ext>
            </a:extLst>
          </p:cNvPr>
          <p:cNvSpPr/>
          <p:nvPr/>
        </p:nvSpPr>
        <p:spPr>
          <a:xfrm>
            <a:off x="7872212" y="4056845"/>
            <a:ext cx="724438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0FEFC5B-3AC0-4946-80C3-8EC7BCD7AAEB}"/>
              </a:ext>
            </a:extLst>
          </p:cNvPr>
          <p:cNvSpPr/>
          <p:nvPr/>
        </p:nvSpPr>
        <p:spPr>
          <a:xfrm>
            <a:off x="757707" y="6413680"/>
            <a:ext cx="11032904" cy="2446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1DBA2D-C0CD-4BC7-8685-31D1651C696B}"/>
              </a:ext>
            </a:extLst>
          </p:cNvPr>
          <p:cNvSpPr/>
          <p:nvPr/>
        </p:nvSpPr>
        <p:spPr>
          <a:xfrm>
            <a:off x="1790164" y="6426559"/>
            <a:ext cx="200525" cy="2318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04644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FE8D99-BD9D-4CB6-939A-2E7D2AAD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8956" y="715220"/>
            <a:ext cx="10554574" cy="1319639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jingalak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lug‘at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20A1DE96-5EA7-4E1A-B29B-214A4095B2B7}"/>
              </a:ext>
            </a:extLst>
          </p:cNvPr>
          <p:cNvSpPr/>
          <p:nvPr/>
        </p:nvSpPr>
        <p:spPr>
          <a:xfrm>
            <a:off x="759854" y="2395471"/>
            <a:ext cx="3193960" cy="3902298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tamsayılar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3} print(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har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{1.0, "Hello", (1, 2, 3)}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51AD58E8-7491-4C5A-A547-7AD428DD47FE}"/>
              </a:ext>
            </a:extLst>
          </p:cNvPr>
          <p:cNvSpPr/>
          <p:nvPr/>
        </p:nvSpPr>
        <p:spPr>
          <a:xfrm>
            <a:off x="4677179" y="2382593"/>
            <a:ext cx="3193960" cy="3657599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dublikatlar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{1, 2, 3, 4} </a:t>
            </a:r>
          </a:p>
          <a:p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{1,2,3,4,3,2} print(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toʻplamda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[3, 4]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12-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izohdan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tashlasangiz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xatoga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zararsiz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: "</a:t>
            </a:r>
            <a:r>
              <a:rPr lang="en-US" sz="1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01A2BD39-E59A-452D-A0E4-82907B766E3F}"/>
              </a:ext>
            </a:extLst>
          </p:cNvPr>
          <p:cNvSpPr/>
          <p:nvPr/>
        </p:nvSpPr>
        <p:spPr>
          <a:xfrm>
            <a:off x="8596651" y="2395470"/>
            <a:ext cx="3193960" cy="365759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mening_to‘plamim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[3, 4]}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biz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ro‘yxatdan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yaratishimiz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{1, 2, 3}</a:t>
            </a:r>
          </a:p>
          <a:p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set([1,2,3,2]) print(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9E71F03-BFE4-404F-AE09-21E4F9EA55B3}"/>
              </a:ext>
            </a:extLst>
          </p:cNvPr>
          <p:cNvSpPr/>
          <p:nvPr/>
        </p:nvSpPr>
        <p:spPr>
          <a:xfrm>
            <a:off x="7872212" y="4056845"/>
            <a:ext cx="724438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0FEFC5B-3AC0-4946-80C3-8EC7BCD7AAEB}"/>
              </a:ext>
            </a:extLst>
          </p:cNvPr>
          <p:cNvSpPr/>
          <p:nvPr/>
        </p:nvSpPr>
        <p:spPr>
          <a:xfrm>
            <a:off x="757707" y="6413680"/>
            <a:ext cx="11032904" cy="2446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1DBA2D-C0CD-4BC7-8685-31D1651C696B}"/>
              </a:ext>
            </a:extLst>
          </p:cNvPr>
          <p:cNvSpPr/>
          <p:nvPr/>
        </p:nvSpPr>
        <p:spPr>
          <a:xfrm>
            <a:off x="6413680" y="6426559"/>
            <a:ext cx="200525" cy="2318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62299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Объект 2">
            <a:extLst>
              <a:ext uri="{FF2B5EF4-FFF2-40B4-BE49-F238E27FC236}">
                <a16:creationId xmlns:a16="http://schemas.microsoft.com/office/drawing/2014/main" id="{78FE8D99-BD9D-4CB6-939A-2E7D2AADF5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309" y="443616"/>
            <a:ext cx="10554574" cy="1591243"/>
          </a:xfrm>
        </p:spPr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set()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yordamida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joylashtirish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orqali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jingalak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chiqariladi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vergul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ajratiladi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qanday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miqdordagi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ichiga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har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yoki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lug‘at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kabi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o‘zgaruvchan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element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bo‘lishi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: скругленные противолежащие углы 3">
            <a:extLst>
              <a:ext uri="{FF2B5EF4-FFF2-40B4-BE49-F238E27FC236}">
                <a16:creationId xmlns:a16="http://schemas.microsoft.com/office/drawing/2014/main" id="{20A1DE96-5EA7-4E1A-B29B-214A4095B2B7}"/>
              </a:ext>
            </a:extLst>
          </p:cNvPr>
          <p:cNvSpPr/>
          <p:nvPr/>
        </p:nvSpPr>
        <p:spPr>
          <a:xfrm>
            <a:off x="759854" y="2395471"/>
            <a:ext cx="3193960" cy="3902298"/>
          </a:xfrm>
          <a:prstGeom prst="round2Diag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tamsayılar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3} print(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har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xil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turdagi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ko‘plab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{1.0, "Hello", (1, 2, 3)} </a:t>
            </a:r>
          </a:p>
          <a:p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dirty="0" err="1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>
                  <a:lumMod val="5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Прямоугольник: один скругленный угол 4">
            <a:extLst>
              <a:ext uri="{FF2B5EF4-FFF2-40B4-BE49-F238E27FC236}">
                <a16:creationId xmlns:a16="http://schemas.microsoft.com/office/drawing/2014/main" id="{51AD58E8-7491-4C5A-A547-7AD428DD47FE}"/>
              </a:ext>
            </a:extLst>
          </p:cNvPr>
          <p:cNvSpPr/>
          <p:nvPr/>
        </p:nvSpPr>
        <p:spPr>
          <a:xfrm>
            <a:off x="4677179" y="2382593"/>
            <a:ext cx="3193960" cy="3657599"/>
          </a:xfrm>
          <a:prstGeom prst="round1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to‘plamda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dublikatlar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mavjud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{1, 2, 3, 4} </a:t>
            </a:r>
          </a:p>
          <a:p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{1,2,3,4,3,2} print(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toʻplamda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qiymatlar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boʻlishi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emas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yerda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[3, 4]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oʻzgaruvchan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12-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qatorni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izohdan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tashlasangiz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,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bu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xatoga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keladi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. </a:t>
            </a:r>
          </a:p>
          <a:p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zararsiz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turi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"</a:t>
            </a:r>
            <a:r>
              <a:rPr lang="en-US" sz="1600" dirty="0" err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</a:t>
            </a:r>
            <a:r>
              <a:rPr lang="en-US" sz="16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</a:t>
            </a:r>
            <a:endParaRPr lang="ru-RU" sz="16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Прямоугольник: один скругленный угол 5">
            <a:extLst>
              <a:ext uri="{FF2B5EF4-FFF2-40B4-BE49-F238E27FC236}">
                <a16:creationId xmlns:a16="http://schemas.microsoft.com/office/drawing/2014/main" id="{01A2BD39-E59A-452D-A0E4-82907B766E3F}"/>
              </a:ext>
            </a:extLst>
          </p:cNvPr>
          <p:cNvSpPr/>
          <p:nvPr/>
        </p:nvSpPr>
        <p:spPr>
          <a:xfrm>
            <a:off x="8596651" y="2395470"/>
            <a:ext cx="3193960" cy="3657599"/>
          </a:xfrm>
          <a:prstGeom prst="round1Rect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mening_to‘plamim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{1, 2, [3, 4]} </a:t>
            </a:r>
          </a:p>
          <a:p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# biz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ushbu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ro‘yxatdan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to‘plam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yaratishimiz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mumkin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# 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: {1, 2, 3}</a:t>
            </a:r>
          </a:p>
          <a:p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set([1,2,3,2]) print(</a:t>
            </a:r>
            <a:r>
              <a:rPr lang="en-US" dirty="0" err="1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ru-RU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Стрелка: вправо 6">
            <a:extLst>
              <a:ext uri="{FF2B5EF4-FFF2-40B4-BE49-F238E27FC236}">
                <a16:creationId xmlns:a16="http://schemas.microsoft.com/office/drawing/2014/main" id="{49E71F03-BFE4-404F-AE09-21E4F9EA55B3}"/>
              </a:ext>
            </a:extLst>
          </p:cNvPr>
          <p:cNvSpPr/>
          <p:nvPr/>
        </p:nvSpPr>
        <p:spPr>
          <a:xfrm>
            <a:off x="7872212" y="4056845"/>
            <a:ext cx="724438" cy="42500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Прямоугольник: скругленные углы 7">
            <a:extLst>
              <a:ext uri="{FF2B5EF4-FFF2-40B4-BE49-F238E27FC236}">
                <a16:creationId xmlns:a16="http://schemas.microsoft.com/office/drawing/2014/main" id="{20FEFC5B-3AC0-4946-80C3-8EC7BCD7AAEB}"/>
              </a:ext>
            </a:extLst>
          </p:cNvPr>
          <p:cNvSpPr/>
          <p:nvPr/>
        </p:nvSpPr>
        <p:spPr>
          <a:xfrm>
            <a:off x="757707" y="6413680"/>
            <a:ext cx="11032904" cy="244698"/>
          </a:xfrm>
          <a:prstGeom prst="roundRect">
            <a:avLst>
              <a:gd name="adj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Овал 8">
            <a:extLst>
              <a:ext uri="{FF2B5EF4-FFF2-40B4-BE49-F238E27FC236}">
                <a16:creationId xmlns:a16="http://schemas.microsoft.com/office/drawing/2014/main" id="{081DBA2D-C0CD-4BC7-8685-31D1651C696B}"/>
              </a:ext>
            </a:extLst>
          </p:cNvPr>
          <p:cNvSpPr/>
          <p:nvPr/>
        </p:nvSpPr>
        <p:spPr>
          <a:xfrm>
            <a:off x="10093368" y="6426559"/>
            <a:ext cx="200525" cy="231819"/>
          </a:xfrm>
          <a:prstGeom prst="ellipse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967135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ED732F7-B711-430F-947B-29271E81F5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432" y="564302"/>
            <a:ext cx="9510679" cy="1299316"/>
          </a:xfrm>
          <a:ln>
            <a:solidFill>
              <a:schemeClr val="bg1"/>
            </a:solidFill>
          </a:ln>
        </p:spPr>
        <p:txBody>
          <a:bodyPr/>
          <a:lstStyle/>
          <a:p>
            <a:pPr algn="just"/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Bo‘sh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to‘plamni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qiyinroq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Bo‘sh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jingalak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qavslar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{}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bo‘sh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lug‘atini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yaratadi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Elementsiz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toʻplam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yaratish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uchun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>
                <a:highlight>
                  <a:srgbClr val="000000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set()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funksiyasini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argumentlarsiz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chaqirishingiz</a:t>
            </a:r>
            <a:r>
              <a:rPr lang="en-US" sz="2400" b="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b="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kerak</a:t>
            </a:r>
            <a:endParaRPr lang="ru-RU" sz="2400" b="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Прямоугольник 3">
            <a:extLst>
              <a:ext uri="{FF2B5EF4-FFF2-40B4-BE49-F238E27FC236}">
                <a16:creationId xmlns:a16="http://schemas.microsoft.com/office/drawing/2014/main" id="{22D92789-4851-432E-B43E-C5C583150A45}"/>
              </a:ext>
            </a:extLst>
          </p:cNvPr>
          <p:cNvSpPr/>
          <p:nvPr/>
        </p:nvSpPr>
        <p:spPr>
          <a:xfrm>
            <a:off x="2714352" y="2365206"/>
            <a:ext cx="6630816" cy="419104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712788">
              <a:tabLst>
                <a:tab pos="712788" algn="l"/>
              </a:tabLst>
            </a:pPr>
            <a:r>
              <a:rPr lang="en-US" sz="2400" dirty="0"/>
              <a:t># ani {} </a:t>
            </a:r>
            <a:r>
              <a:rPr lang="en-US" sz="2400" dirty="0" err="1"/>
              <a:t>bilan</a:t>
            </a:r>
            <a:r>
              <a:rPr lang="en-US" sz="2400" dirty="0"/>
              <a:t> </a:t>
            </a:r>
            <a:r>
              <a:rPr lang="en-US" sz="2400" dirty="0" err="1"/>
              <a:t>ishga</a:t>
            </a:r>
            <a:r>
              <a:rPr lang="en-US" sz="2400" dirty="0"/>
              <a:t> </a:t>
            </a:r>
            <a:r>
              <a:rPr lang="en-US" sz="2400" dirty="0" err="1"/>
              <a:t>tushiring</a:t>
            </a:r>
            <a:r>
              <a:rPr lang="en-US" sz="2400" dirty="0"/>
              <a:t>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a = {}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#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turini</a:t>
            </a:r>
            <a:r>
              <a:rPr lang="en-US" sz="2400" dirty="0"/>
              <a:t> </a:t>
            </a:r>
            <a:r>
              <a:rPr lang="en-US" sz="2400" dirty="0" err="1"/>
              <a:t>tekshiring</a:t>
            </a:r>
            <a:r>
              <a:rPr lang="en-US" sz="2400" dirty="0"/>
              <a:t>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# </a:t>
            </a:r>
            <a:r>
              <a:rPr lang="en-US" sz="2400" dirty="0" err="1"/>
              <a:t>Chiqish</a:t>
            </a:r>
            <a:r>
              <a:rPr lang="en-US" sz="2400" dirty="0"/>
              <a:t>: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print(type(a))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# set() </a:t>
            </a:r>
            <a:r>
              <a:rPr lang="en-US" sz="2400" dirty="0" err="1"/>
              <a:t>bilan</a:t>
            </a:r>
            <a:r>
              <a:rPr lang="en-US" sz="2400" dirty="0"/>
              <a:t> ani </a:t>
            </a:r>
            <a:r>
              <a:rPr lang="en-US" sz="2400" dirty="0" err="1"/>
              <a:t>ishga</a:t>
            </a:r>
            <a:r>
              <a:rPr lang="en-US" sz="2400" dirty="0"/>
              <a:t> </a:t>
            </a:r>
            <a:r>
              <a:rPr lang="en-US" sz="2400" dirty="0" err="1"/>
              <a:t>tushiring</a:t>
            </a:r>
            <a:r>
              <a:rPr lang="en-US" sz="2400" dirty="0"/>
              <a:t>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a = set()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# </a:t>
            </a:r>
            <a:r>
              <a:rPr lang="en-US" sz="2400" dirty="0" err="1"/>
              <a:t>ma'lumotlar</a:t>
            </a:r>
            <a:r>
              <a:rPr lang="en-US" sz="2400" dirty="0"/>
              <a:t> </a:t>
            </a:r>
            <a:r>
              <a:rPr lang="en-US" sz="2400" dirty="0" err="1"/>
              <a:t>turini</a:t>
            </a:r>
            <a:r>
              <a:rPr lang="en-US" sz="2400" dirty="0"/>
              <a:t> </a:t>
            </a:r>
            <a:r>
              <a:rPr lang="en-US" sz="2400" dirty="0" err="1"/>
              <a:t>tekshiring</a:t>
            </a:r>
            <a:r>
              <a:rPr lang="en-US" sz="2400" dirty="0"/>
              <a:t>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# </a:t>
            </a:r>
            <a:r>
              <a:rPr lang="en-US" sz="2400" dirty="0" err="1"/>
              <a:t>Chiqish</a:t>
            </a:r>
            <a:r>
              <a:rPr lang="en-US" sz="2400" dirty="0"/>
              <a:t> : </a:t>
            </a:r>
          </a:p>
          <a:p>
            <a:pPr indent="712788">
              <a:tabLst>
                <a:tab pos="712788" algn="l"/>
              </a:tabLst>
            </a:pPr>
            <a:r>
              <a:rPr lang="en-US" sz="2400" dirty="0"/>
              <a:t>print(type(a)) 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2203695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4261C5-A0A6-48C8-9155-07FCBC1C3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To‘plamlarni</a:t>
            </a:r>
            <a:r>
              <a:rPr lang="en-US" dirty="0"/>
              <a:t> </a:t>
            </a:r>
            <a:r>
              <a:rPr lang="en-US" dirty="0" err="1"/>
              <a:t>yaratish</a:t>
            </a:r>
            <a:r>
              <a:rPr lang="en-US" dirty="0"/>
              <a:t> </a:t>
            </a:r>
            <a:r>
              <a:rPr lang="en-US" dirty="0" err="1"/>
              <a:t>usullari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67BF2D2-E406-489D-8F42-DFD6FF731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18711" y="2768958"/>
            <a:ext cx="9986663" cy="308984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800" dirty="0">
                <a:latin typeface="Clarendon Blk BT" panose="02040905050505020204" pitchFamily="18" charset="0"/>
              </a:rPr>
              <a:t>	</a:t>
            </a:r>
            <a:r>
              <a:rPr lang="en-US" sz="2800" dirty="0" err="1">
                <a:latin typeface="Clarendon Blk BT" panose="02040905050505020204" pitchFamily="18" charset="0"/>
              </a:rPr>
              <a:t>To‘plamlar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o‘zgarishi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mumkin</a:t>
            </a:r>
            <a:r>
              <a:rPr lang="en-US" sz="2800" dirty="0">
                <a:latin typeface="Clarendon Blk BT" panose="02040905050505020204" pitchFamily="18" charset="0"/>
              </a:rPr>
              <a:t>. Ammo </a:t>
            </a:r>
            <a:r>
              <a:rPr lang="en-US" sz="2800" dirty="0" err="1">
                <a:latin typeface="Clarendon Blk BT" panose="02040905050505020204" pitchFamily="18" charset="0"/>
              </a:rPr>
              <a:t>ulardagi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elementlar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tartibsiz</a:t>
            </a:r>
            <a:r>
              <a:rPr lang="en-US" sz="2800" dirty="0">
                <a:latin typeface="Clarendon Blk BT" panose="02040905050505020204" pitchFamily="18" charset="0"/>
              </a:rPr>
              <a:t>, </a:t>
            </a:r>
            <a:r>
              <a:rPr lang="en-US" sz="2800" dirty="0" err="1">
                <a:latin typeface="Clarendon Blk BT" panose="02040905050505020204" pitchFamily="18" charset="0"/>
              </a:rPr>
              <a:t>shuning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uchun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indekslash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mantiqiy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emas</a:t>
            </a:r>
            <a:r>
              <a:rPr lang="en-US" sz="2800" dirty="0">
                <a:latin typeface="Clarendon Blk BT" panose="02040905050505020204" pitchFamily="18" charset="0"/>
              </a:rPr>
              <a:t>. </a:t>
            </a:r>
            <a:r>
              <a:rPr lang="en-US" sz="2800" dirty="0" err="1">
                <a:latin typeface="Clarendon Blk BT" panose="02040905050505020204" pitchFamily="18" charset="0"/>
              </a:rPr>
              <a:t>Indekslash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yoki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kesish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orqali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siz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o‘rnatilgan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elementga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kira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olmaysiz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yoki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o‘zgartira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olmaysiz</a:t>
            </a:r>
            <a:r>
              <a:rPr lang="en-US" sz="2800" dirty="0">
                <a:latin typeface="Clarendon Blk BT" panose="02040905050505020204" pitchFamily="18" charset="0"/>
              </a:rPr>
              <a:t>. </a:t>
            </a:r>
            <a:r>
              <a:rPr lang="en-US" sz="2800" dirty="0" err="1">
                <a:latin typeface="Clarendon Blk BT" panose="02040905050505020204" pitchFamily="18" charset="0"/>
              </a:rPr>
              <a:t>Ko‘pchilik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ularni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qo‘llab-quvvatlamaydi</a:t>
            </a:r>
            <a:r>
              <a:rPr lang="en-US" sz="2800" dirty="0">
                <a:latin typeface="Clarendon Blk BT" panose="02040905050505020204" pitchFamily="18" charset="0"/>
              </a:rPr>
              <a:t>.</a:t>
            </a:r>
            <a:r>
              <a:rPr lang="en-US" sz="2800" dirty="0">
                <a:highlight>
                  <a:srgbClr val="0000FF"/>
                </a:highlight>
                <a:latin typeface="Clarendon Blk BT" panose="02040905050505020204" pitchFamily="18" charset="0"/>
              </a:rPr>
              <a:t> Add() </a:t>
            </a:r>
            <a:r>
              <a:rPr lang="en-US" sz="2800" dirty="0" err="1">
                <a:latin typeface="Clarendon Blk BT" panose="02040905050505020204" pitchFamily="18" charset="0"/>
              </a:rPr>
              <a:t>usuli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yordamida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bitta</a:t>
            </a:r>
            <a:r>
              <a:rPr lang="en-US" sz="2800" dirty="0">
                <a:latin typeface="Clarendon Blk BT" panose="02040905050505020204" pitchFamily="18" charset="0"/>
              </a:rPr>
              <a:t> element </a:t>
            </a:r>
            <a:r>
              <a:rPr lang="en-US" sz="2800" dirty="0" err="1">
                <a:latin typeface="Clarendon Blk BT" panose="02040905050505020204" pitchFamily="18" charset="0"/>
              </a:rPr>
              <a:t>va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>
                <a:highlight>
                  <a:srgbClr val="0000FF"/>
                </a:highlight>
                <a:latin typeface="Clarendon Blk BT" panose="02040905050505020204" pitchFamily="18" charset="0"/>
              </a:rPr>
              <a:t>update() </a:t>
            </a:r>
            <a:r>
              <a:rPr lang="en-US" sz="2800" dirty="0" err="1">
                <a:latin typeface="Clarendon Blk BT" panose="02040905050505020204" pitchFamily="18" charset="0"/>
              </a:rPr>
              <a:t>usuli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yordamida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bir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nechta</a:t>
            </a:r>
            <a:r>
              <a:rPr lang="en-US" sz="2800" dirty="0">
                <a:latin typeface="Clarendon Blk BT" panose="02040905050505020204" pitchFamily="18" charset="0"/>
              </a:rPr>
              <a:t> element </a:t>
            </a:r>
            <a:r>
              <a:rPr lang="en-US" sz="2800" dirty="0" err="1">
                <a:latin typeface="Clarendon Blk BT" panose="02040905050505020204" pitchFamily="18" charset="0"/>
              </a:rPr>
              <a:t>qo‘shishingiz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mumkin</a:t>
            </a:r>
            <a:r>
              <a:rPr lang="en-US" sz="2800" dirty="0">
                <a:latin typeface="Clarendon Blk BT" panose="02040905050505020204" pitchFamily="18" charset="0"/>
              </a:rPr>
              <a:t>. Argument </a:t>
            </a:r>
            <a:r>
              <a:rPr lang="en-US" sz="2800" dirty="0" err="1">
                <a:latin typeface="Clarendon Blk BT" panose="02040905050505020204" pitchFamily="18" charset="0"/>
              </a:rPr>
              <a:t>sifatida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kortejlar</a:t>
            </a:r>
            <a:r>
              <a:rPr lang="en-US" sz="2800" dirty="0">
                <a:latin typeface="Clarendon Blk BT" panose="02040905050505020204" pitchFamily="18" charset="0"/>
              </a:rPr>
              <a:t>, </a:t>
            </a:r>
            <a:r>
              <a:rPr lang="en-US" sz="2800" dirty="0" err="1">
                <a:latin typeface="Clarendon Blk BT" panose="02040905050505020204" pitchFamily="18" charset="0"/>
              </a:rPr>
              <a:t>ro‘yxatlar</a:t>
            </a:r>
            <a:r>
              <a:rPr lang="en-US" sz="2800" dirty="0">
                <a:latin typeface="Clarendon Blk BT" panose="02040905050505020204" pitchFamily="18" charset="0"/>
              </a:rPr>
              <a:t>, </a:t>
            </a:r>
            <a:r>
              <a:rPr lang="en-US" sz="2800" dirty="0" err="1">
                <a:latin typeface="Clarendon Blk BT" panose="02040905050505020204" pitchFamily="18" charset="0"/>
              </a:rPr>
              <a:t>satrlar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yoki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boshqa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to‘plamlarni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olishi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mumkin</a:t>
            </a:r>
            <a:r>
              <a:rPr lang="en-US" sz="2800" dirty="0">
                <a:latin typeface="Clarendon Blk BT" panose="02040905050505020204" pitchFamily="18" charset="0"/>
              </a:rPr>
              <a:t>. </a:t>
            </a:r>
            <a:r>
              <a:rPr lang="en-US" sz="2800" dirty="0" err="1">
                <a:latin typeface="Clarendon Blk BT" panose="02040905050505020204" pitchFamily="18" charset="0"/>
              </a:rPr>
              <a:t>Barcha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hollarda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dublikat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qilish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mumkin</a:t>
            </a:r>
            <a:r>
              <a:rPr lang="en-US" sz="2800" dirty="0">
                <a:latin typeface="Clarendon Blk BT" panose="02040905050505020204" pitchFamily="18" charset="0"/>
              </a:rPr>
              <a:t> </a:t>
            </a:r>
            <a:r>
              <a:rPr lang="en-US" sz="2800" dirty="0" err="1">
                <a:latin typeface="Clarendon Blk BT" panose="02040905050505020204" pitchFamily="18" charset="0"/>
              </a:rPr>
              <a:t>emas</a:t>
            </a:r>
            <a:r>
              <a:rPr lang="en-US" sz="2800" dirty="0">
                <a:latin typeface="Clarendon Blk BT" panose="02040905050505020204" pitchFamily="18" charset="0"/>
              </a:rPr>
              <a:t>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4003457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3250">
        <p15:prstTrans prst="origami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00C9F435-0BD0-4C24-A542-DBFC86551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26493" y="2513699"/>
            <a:ext cx="5064295" cy="1601390"/>
          </a:xfrm>
          <a:prstGeom prst="rect">
            <a:avLst/>
          </a:prstGeom>
        </p:spPr>
      </p:pic>
      <p:sp>
        <p:nvSpPr>
          <p:cNvPr id="2" name="Прямоугольник: скругленные углы 1">
            <a:extLst>
              <a:ext uri="{FF2B5EF4-FFF2-40B4-BE49-F238E27FC236}">
                <a16:creationId xmlns:a16="http://schemas.microsoft.com/office/drawing/2014/main" id="{16B5D76C-DD58-464C-8E72-5726D7702CE0}"/>
              </a:ext>
            </a:extLst>
          </p:cNvPr>
          <p:cNvSpPr/>
          <p:nvPr/>
        </p:nvSpPr>
        <p:spPr>
          <a:xfrm>
            <a:off x="0" y="1"/>
            <a:ext cx="5850421" cy="6858000"/>
          </a:xfrm>
          <a:prstGeom prst="roundRect">
            <a:avLst/>
          </a:prstGeom>
          <a:solidFill>
            <a:schemeClr val="bg1">
              <a:lumMod val="95000"/>
              <a:lumOff val="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to‘plamimni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ishga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tushiring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{1,3}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agar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9-qatorni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izohdan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olib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tashlasangiz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xato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olasiz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_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TypeError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'set'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ob'ekti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indekslashni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qo‘llabquvvatlamaydi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[0]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element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{1, 2, 3}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my_set.add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(2) 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153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bir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nechta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elementlarni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qo‘shish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{1, 2, 3, 4} 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my_set.update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([2,3,4]) 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roʻyxat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qoʻshing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oʻrnating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Chiqish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{1, 2, 3, 4, 5, 6, 8}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my_set.update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([4,5], {1,6,8}) print(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my_set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ru-RU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266922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1250">
        <p15:prstTrans prst="peelOff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8E76411-AEFD-4CEB-ACB3-61C93BEB09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Pythonda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to‘plamlar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bilan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ishlash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usullari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Объект 5">
            <a:extLst>
              <a:ext uri="{FF2B5EF4-FFF2-40B4-BE49-F238E27FC236}">
                <a16:creationId xmlns:a16="http://schemas.microsoft.com/office/drawing/2014/main" id="{476EEF94-6E15-48C9-8BAE-E727648E01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94961" y="2264306"/>
            <a:ext cx="7363853" cy="3772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9939327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racture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Ион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Ион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Ион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1342</Words>
  <Application>Microsoft Office PowerPoint</Application>
  <PresentationFormat>Широкоэкранный</PresentationFormat>
  <Paragraphs>122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1" baseType="lpstr">
      <vt:lpstr>Arial</vt:lpstr>
      <vt:lpstr>Arial for UzDasIbora</vt:lpstr>
      <vt:lpstr>Century Gothic</vt:lpstr>
      <vt:lpstr>Clarendon Blk BT</vt:lpstr>
      <vt:lpstr>Times New Roman</vt:lpstr>
      <vt:lpstr>Wingdings 3</vt:lpstr>
      <vt:lpstr>Ион</vt:lpstr>
      <vt:lpstr>Pythonda ro‘yxatlar to‘plami bilan ishlash .</vt:lpstr>
      <vt:lpstr>Reja:</vt:lpstr>
      <vt:lpstr>Презентация PowerPoint</vt:lpstr>
      <vt:lpstr>Презентация PowerPoint</vt:lpstr>
      <vt:lpstr>Презентация PowerPoint</vt:lpstr>
      <vt:lpstr>Bo‘sh to‘plamni yaratish qiyinroq. Bo‘sh jingalak qavslar {} bo‘sh Python lug‘atini yaratadi. Elementsiz toʻplam yaratish uchun set() funksiyasini argumentlarsiz chaqirishingiz kerak</vt:lpstr>
      <vt:lpstr>To‘plamlarni yaratish usullari</vt:lpstr>
      <vt:lpstr>Презентация PowerPoint</vt:lpstr>
      <vt:lpstr>Pythonda to‘plamlar bilan ishlash usullari</vt:lpstr>
      <vt:lpstr>Презентация PowerPoint</vt:lpstr>
      <vt:lpstr>add() To’plamga element qo’shish.</vt:lpstr>
      <vt:lpstr>discard() To’plamdan elementni olib tashlaydi(agar element mavjud bo’lsa).</vt:lpstr>
      <vt:lpstr>remove() To’plamdan elementni olib tashlaydi(agar element mavjud bo’lmasa KeyError qaytaradi).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 da ro‘yxatlar to‘plami bilan ishlash .</dc:title>
  <dc:creator>User10</dc:creator>
  <cp:lastModifiedBy>Sapayev Shavkat</cp:lastModifiedBy>
  <cp:revision>36</cp:revision>
  <dcterms:created xsi:type="dcterms:W3CDTF">2023-12-14T04:47:19Z</dcterms:created>
  <dcterms:modified xsi:type="dcterms:W3CDTF">2025-01-31T10:49:07Z</dcterms:modified>
</cp:coreProperties>
</file>