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87" r:id="rId1"/>
  </p:sldMasterIdLst>
  <p:sldIdLst>
    <p:sldId id="266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41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32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16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161745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74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82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488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1587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7021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79882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345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59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238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73429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45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464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80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7141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8" r:id="rId1"/>
    <p:sldLayoutId id="2147483789" r:id="rId2"/>
    <p:sldLayoutId id="2147483790" r:id="rId3"/>
    <p:sldLayoutId id="2147483791" r:id="rId4"/>
    <p:sldLayoutId id="2147483792" r:id="rId5"/>
    <p:sldLayoutId id="2147483793" r:id="rId6"/>
    <p:sldLayoutId id="2147483794" r:id="rId7"/>
    <p:sldLayoutId id="2147483795" r:id="rId8"/>
    <p:sldLayoutId id="2147483796" r:id="rId9"/>
    <p:sldLayoutId id="2147483797" r:id="rId10"/>
    <p:sldLayoutId id="2147483798" r:id="rId11"/>
    <p:sldLayoutId id="2147483799" r:id="rId12"/>
    <p:sldLayoutId id="2147483800" r:id="rId13"/>
    <p:sldLayoutId id="2147483801" r:id="rId14"/>
    <p:sldLayoutId id="2147483802" r:id="rId15"/>
    <p:sldLayoutId id="214748380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2155275" y="226421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Arial Unicode MS"/>
                <a:cs typeface="Times New Roman" panose="02020603050405020304" pitchFamily="18" charset="0"/>
              </a:rPr>
              <a:t>AXBOROT KAMUNIKATSION TEXNOLOGIYALARI VA ALOQA HARBIY INSTITUTI</a:t>
            </a:r>
            <a:endParaRPr lang="ru-RU" altLang="ru-RU" sz="700" dirty="0"/>
          </a:p>
        </p:txBody>
      </p:sp>
      <p:pic>
        <p:nvPicPr>
          <p:cNvPr id="5" name="Рисунок 2" descr="BBAF74F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9315" y="1068428"/>
            <a:ext cx="1895835" cy="17780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Заголовок 1">
            <a:extLst>
              <a:ext uri="{FF2B5EF4-FFF2-40B4-BE49-F238E27FC236}">
                <a16:creationId xmlns:a16="http://schemas.microsoft.com/office/drawing/2014/main" id="{145ECBBA-EB3C-4D35-AEC4-E7080C9C3199}"/>
              </a:ext>
            </a:extLst>
          </p:cNvPr>
          <p:cNvSpPr txBox="1">
            <a:spLocks/>
          </p:cNvSpPr>
          <p:nvPr/>
        </p:nvSpPr>
        <p:spPr>
          <a:xfrm>
            <a:off x="1112403" y="3186845"/>
            <a:ext cx="7894864" cy="1649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 err="1">
                <a:solidFill>
                  <a:srgbClr val="FF0000"/>
                </a:solidFill>
              </a:rPr>
              <a:t>Pythonda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shart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operatori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bilan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ishlash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3158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58923"/>
            <a:ext cx="8596668" cy="940038"/>
          </a:xfrm>
        </p:spPr>
        <p:txBody>
          <a:bodyPr/>
          <a:lstStyle/>
          <a:p>
            <a:r>
              <a:rPr lang="en-US" dirty="0"/>
              <a:t>not operator 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711517" y="1281869"/>
            <a:ext cx="8596668" cy="449457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/>
              <a:t>x = 20 </a:t>
            </a:r>
          </a:p>
          <a:p>
            <a:pPr>
              <a:buNone/>
            </a:pPr>
            <a:r>
              <a:rPr lang="en-US" sz="2000" dirty="0"/>
              <a:t>print(x) </a:t>
            </a:r>
          </a:p>
          <a:p>
            <a:pPr>
              <a:buNone/>
            </a:pPr>
            <a:r>
              <a:rPr lang="en-US" sz="2000" dirty="0">
                <a:solidFill>
                  <a:schemeClr val="bg2">
                    <a:lumMod val="50000"/>
                  </a:schemeClr>
                </a:solidFill>
              </a:rPr>
              <a:t>#uses the not operator to reverse the result of the logical expression 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if</a:t>
            </a:r>
            <a:r>
              <a:rPr lang="en-US" sz="2000" dirty="0"/>
              <a:t> </a:t>
            </a:r>
            <a:r>
              <a:rPr lang="en-US" sz="2000" i="1" dirty="0">
                <a:solidFill>
                  <a:srgbClr val="0070C0"/>
                </a:solidFill>
              </a:rPr>
              <a:t>not</a:t>
            </a:r>
            <a:r>
              <a:rPr lang="en-US" sz="2000" dirty="0"/>
              <a:t> x == 50: </a:t>
            </a:r>
          </a:p>
          <a:p>
            <a:pPr>
              <a:buNone/>
            </a:pPr>
            <a:r>
              <a:rPr lang="en-US" sz="2000" dirty="0"/>
              <a:t>    print('the value of x different from 50') 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else</a:t>
            </a:r>
            <a:r>
              <a:rPr lang="en-US" sz="2000" dirty="0"/>
              <a:t>: </a:t>
            </a:r>
          </a:p>
          <a:p>
            <a:pPr>
              <a:buNone/>
            </a:pPr>
            <a:r>
              <a:rPr lang="en-US" sz="2000" dirty="0"/>
              <a:t>    print('the value of x is equal to 50')</a:t>
            </a:r>
            <a:endParaRPr lang="ru-RU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1558193" y="1967837"/>
            <a:ext cx="8610600" cy="321099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sz="7200" dirty="0">
                <a:solidFill>
                  <a:srgbClr val="FF0000"/>
                </a:solidFill>
              </a:rPr>
              <a:t>E’TIBORINGIZ UCHUN RAHMAT</a:t>
            </a:r>
            <a:endParaRPr lang="ru-RU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0715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175BE1B-A975-442F-9686-09376EC1DD5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78661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61505"/>
          </a:xfrm>
        </p:spPr>
        <p:txBody>
          <a:bodyPr/>
          <a:lstStyle/>
          <a:p>
            <a:r>
              <a:rPr lang="en-US" dirty="0"/>
              <a:t>if..</a:t>
            </a:r>
            <a:r>
              <a:rPr lang="en-US" dirty="0" err="1"/>
              <a:t>elif</a:t>
            </a:r>
            <a:r>
              <a:rPr lang="en-US" dirty="0"/>
              <a:t>..else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571105"/>
            <a:ext cx="8596668" cy="447025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if..</a:t>
            </a:r>
            <a:r>
              <a:rPr lang="en-US" sz="2800" dirty="0" err="1">
                <a:solidFill>
                  <a:schemeClr val="tx1"/>
                </a:solidFill>
              </a:rPr>
              <a:t>elif</a:t>
            </a:r>
            <a:r>
              <a:rPr lang="en-US" sz="2800" dirty="0">
                <a:solidFill>
                  <a:schemeClr val="tx1"/>
                </a:solidFill>
              </a:rPr>
              <a:t>..else </a:t>
            </a:r>
            <a:r>
              <a:rPr lang="en-US" sz="2800" dirty="0" err="1">
                <a:solidFill>
                  <a:schemeClr val="tx1"/>
                </a:solidFill>
              </a:rPr>
              <a:t>holati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shartli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ravishda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kod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bloklarini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amalga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oshirishda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ishlatiladi</a:t>
            </a:r>
            <a:r>
              <a:rPr lang="en-US" sz="2800" dirty="0">
                <a:solidFill>
                  <a:schemeClr val="tx1"/>
                </a:solidFill>
              </a:rPr>
              <a:t>. </a:t>
            </a:r>
            <a:r>
              <a:rPr lang="en-US" sz="2800" dirty="0" err="1">
                <a:solidFill>
                  <a:schemeClr val="tx1"/>
                </a:solidFill>
              </a:rPr>
              <a:t>Holatlar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True</a:t>
            </a:r>
            <a:r>
              <a:rPr lang="en-US" sz="2800" dirty="0"/>
              <a:t> </a:t>
            </a:r>
            <a:r>
              <a:rPr lang="en-US" sz="2800" dirty="0" err="1"/>
              <a:t>yoki</a:t>
            </a:r>
            <a:r>
              <a:rPr lang="en-US" sz="2800" dirty="0"/>
              <a:t> </a:t>
            </a:r>
            <a:r>
              <a:rPr lang="en-US" sz="2800" i="1" dirty="0">
                <a:solidFill>
                  <a:srgbClr val="0070C0"/>
                </a:solidFill>
              </a:rPr>
              <a:t>False </a:t>
            </a:r>
            <a:r>
              <a:rPr lang="en-US" sz="2800" dirty="0" err="1">
                <a:solidFill>
                  <a:schemeClr val="tx1"/>
                </a:solidFill>
              </a:rPr>
              <a:t>bo’lishi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mumkin</a:t>
            </a:r>
            <a:endParaRPr lang="ru-RU" sz="2800" i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52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6379"/>
            <a:ext cx="8596668" cy="931025"/>
          </a:xfrm>
        </p:spPr>
        <p:txBody>
          <a:bodyPr/>
          <a:lstStyle/>
          <a:p>
            <a:r>
              <a:rPr lang="en-US" dirty="0"/>
              <a:t>if statement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97033"/>
            <a:ext cx="8596668" cy="484432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Python if </a:t>
            </a:r>
            <a:r>
              <a:rPr lang="en-US" sz="2000" dirty="0" err="1">
                <a:solidFill>
                  <a:schemeClr val="tx1"/>
                </a:solidFill>
              </a:rPr>
              <a:t>holati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boshqa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dasturlash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tillariniki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bilan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xil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Sintaks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ifoda</a:t>
            </a:r>
            <a:r>
              <a:rPr lang="en-US" sz="2000" dirty="0">
                <a:solidFill>
                  <a:schemeClr val="tx1"/>
                </a:solidFill>
              </a:rPr>
              <a:t>: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   </a:t>
            </a:r>
            <a:r>
              <a:rPr lang="en-US" sz="2000" dirty="0">
                <a:solidFill>
                  <a:srgbClr val="0070C0"/>
                </a:solidFill>
              </a:rPr>
              <a:t>statement_1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statement_2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….</a:t>
            </a:r>
          </a:p>
        </p:txBody>
      </p:sp>
    </p:spTree>
    <p:extLst>
      <p:ext uri="{BB962C8B-B14F-4D97-AF65-F5344CB8AC3E}">
        <p14:creationId xmlns:p14="http://schemas.microsoft.com/office/powerpoint/2010/main" val="53215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32510"/>
            <a:ext cx="8596668" cy="864523"/>
          </a:xfrm>
        </p:spPr>
        <p:txBody>
          <a:bodyPr/>
          <a:lstStyle/>
          <a:p>
            <a:r>
              <a:rPr lang="en-US" dirty="0"/>
              <a:t>if .. else statement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354975"/>
            <a:ext cx="8596668" cy="468638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 err="1">
                <a:solidFill>
                  <a:schemeClr val="tx1"/>
                </a:solidFill>
              </a:rPr>
              <a:t>ifoda</a:t>
            </a:r>
            <a:r>
              <a:rPr lang="en-US" dirty="0">
                <a:solidFill>
                  <a:schemeClr val="tx1"/>
                </a:solidFill>
              </a:rPr>
              <a:t>:                                           x = 5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holat_1                                         </a:t>
            </a:r>
            <a:r>
              <a:rPr lang="en-US" dirty="0">
                <a:solidFill>
                  <a:srgbClr val="0070C0"/>
                </a:solidFill>
              </a:rPr>
              <a:t>if </a:t>
            </a:r>
            <a:r>
              <a:rPr lang="en-US" dirty="0">
                <a:solidFill>
                  <a:schemeClr val="tx1"/>
                </a:solidFill>
              </a:rPr>
              <a:t>(x &gt; 5): 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holat_2                                             </a:t>
            </a:r>
            <a:r>
              <a:rPr lang="en-US" dirty="0">
                <a:solidFill>
                  <a:srgbClr val="0070C0"/>
                </a:solidFill>
              </a:rPr>
              <a:t>print</a:t>
            </a:r>
            <a:r>
              <a:rPr lang="en-US" dirty="0">
                <a:solidFill>
                  <a:schemeClr val="tx1"/>
                </a:solidFill>
              </a:rPr>
              <a:t>(‘</a:t>
            </a:r>
            <a:r>
              <a:rPr lang="en-US" dirty="0" err="1">
                <a:solidFill>
                  <a:schemeClr val="tx1"/>
                </a:solidFill>
              </a:rPr>
              <a:t>qiymat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dan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katta</a:t>
            </a:r>
            <a:r>
              <a:rPr lang="en-US" dirty="0">
                <a:solidFill>
                  <a:schemeClr val="tx1"/>
                </a:solidFill>
              </a:rPr>
              <a:t>’)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….                                                 </a:t>
            </a:r>
            <a:r>
              <a:rPr lang="en-US" dirty="0">
                <a:solidFill>
                  <a:srgbClr val="0070C0"/>
                </a:solidFill>
              </a:rPr>
              <a:t>else: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else:                                                    print</a:t>
            </a:r>
            <a:r>
              <a:rPr lang="en-US" dirty="0">
                <a:solidFill>
                  <a:schemeClr val="tx1"/>
                </a:solidFill>
              </a:rPr>
              <a:t>(‘</a:t>
            </a:r>
            <a:r>
              <a:rPr lang="en-US" dirty="0" err="1">
                <a:solidFill>
                  <a:schemeClr val="tx1"/>
                </a:solidFill>
              </a:rPr>
              <a:t>qiymat</a:t>
            </a:r>
            <a:r>
              <a:rPr lang="en-US" dirty="0">
                <a:solidFill>
                  <a:schemeClr val="tx1"/>
                </a:solidFill>
              </a:rPr>
              <a:t> 5 </a:t>
            </a:r>
            <a:r>
              <a:rPr lang="en-US" dirty="0" err="1">
                <a:solidFill>
                  <a:schemeClr val="tx1"/>
                </a:solidFill>
              </a:rPr>
              <a:t>ga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teng</a:t>
            </a:r>
            <a:r>
              <a:rPr lang="en-US" dirty="0">
                <a:solidFill>
                  <a:schemeClr val="tx1"/>
                </a:solidFill>
              </a:rPr>
              <a:t>’)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   </a:t>
            </a:r>
            <a:r>
              <a:rPr lang="en-US" dirty="0">
                <a:solidFill>
                  <a:schemeClr val="tx1"/>
                </a:solidFill>
              </a:rPr>
              <a:t>holat_3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holat_4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….</a:t>
            </a:r>
            <a:endParaRPr lang="ru-RU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294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74074"/>
            <a:ext cx="8596668" cy="839584"/>
          </a:xfrm>
        </p:spPr>
        <p:txBody>
          <a:bodyPr>
            <a:normAutofit/>
          </a:bodyPr>
          <a:lstStyle/>
          <a:p>
            <a:r>
              <a:rPr lang="en-US" dirty="0"/>
              <a:t>if..</a:t>
            </a:r>
            <a:r>
              <a:rPr lang="en-US" dirty="0" err="1"/>
              <a:t>elif</a:t>
            </a:r>
            <a:r>
              <a:rPr lang="en-US" dirty="0"/>
              <a:t>..else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05594"/>
            <a:ext cx="8596668" cy="550302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 err="1">
                <a:solidFill>
                  <a:schemeClr val="tx1"/>
                </a:solidFill>
              </a:rPr>
              <a:t>Ba'zida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nechta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shartlar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mavjud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bo'lganda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vaziyat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yuzaga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keladi</a:t>
            </a:r>
            <a:r>
              <a:rPr lang="en-US" sz="2000" dirty="0">
                <a:solidFill>
                  <a:schemeClr val="tx1"/>
                </a:solidFill>
              </a:rPr>
              <a:t>. </a:t>
            </a:r>
            <a:r>
              <a:rPr lang="en-US" sz="2000" dirty="0" err="1">
                <a:solidFill>
                  <a:schemeClr val="tx1"/>
                </a:solidFill>
              </a:rPr>
              <a:t>Vaziyatga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erishish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uchun</a:t>
            </a:r>
            <a:r>
              <a:rPr lang="en-US" sz="2000" dirty="0">
                <a:solidFill>
                  <a:schemeClr val="tx1"/>
                </a:solidFill>
              </a:rPr>
              <a:t> Python, </a:t>
            </a:r>
            <a:r>
              <a:rPr lang="en-US" sz="2000" dirty="0">
                <a:solidFill>
                  <a:srgbClr val="0070C0"/>
                </a:solidFill>
              </a:rPr>
              <a:t>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undan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keyin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else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so'zidan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oldin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punktning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qanday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sonini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qo'shib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qo'yishga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imkon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beradi</a:t>
            </a:r>
            <a:r>
              <a:rPr lang="en-US" sz="2000" dirty="0"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if expression1: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statement_1  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…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 expression2: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statement_2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…</a:t>
            </a:r>
          </a:p>
          <a:p>
            <a:pPr marL="0" indent="0">
              <a:buNone/>
            </a:pPr>
            <a:r>
              <a:rPr lang="en-US" sz="2000" dirty="0" err="1">
                <a:solidFill>
                  <a:srgbClr val="0070C0"/>
                </a:solidFill>
              </a:rPr>
              <a:t>elif</a:t>
            </a:r>
            <a:r>
              <a:rPr lang="en-US" sz="2000" dirty="0">
                <a:solidFill>
                  <a:srgbClr val="0070C0"/>
                </a:solidFill>
              </a:rPr>
              <a:t> expression3: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statement_3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…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else: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0070C0"/>
                </a:solidFill>
              </a:rPr>
              <a:t>   statemen_4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2271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76015"/>
            <a:ext cx="8596668" cy="940037"/>
          </a:xfrm>
        </p:spPr>
        <p:txBody>
          <a:bodyPr/>
          <a:lstStyle/>
          <a:p>
            <a:r>
              <a:rPr lang="en-US" dirty="0"/>
              <a:t>Nested if .. else statement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06751" y="1367326"/>
            <a:ext cx="9417466" cy="470873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000" dirty="0">
                <a:solidFill>
                  <a:schemeClr val="tx1"/>
                </a:solidFill>
              </a:rPr>
              <a:t>     </a:t>
            </a:r>
            <a:r>
              <a:rPr lang="en-US" sz="2000" dirty="0" err="1">
                <a:solidFill>
                  <a:schemeClr val="tx1"/>
                </a:solidFill>
              </a:rPr>
              <a:t>Umuman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olganda</a:t>
            </a:r>
            <a:r>
              <a:rPr lang="en-US" sz="2000" dirty="0">
                <a:solidFill>
                  <a:schemeClr val="tx1"/>
                </a:solidFill>
              </a:rPr>
              <a:t> nested </a:t>
            </a:r>
            <a:r>
              <a:rPr lang="en-US" sz="2000" dirty="0">
                <a:solidFill>
                  <a:srgbClr val="0070C0"/>
                </a:solidFill>
              </a:rPr>
              <a:t>if .. else </a:t>
            </a:r>
            <a:r>
              <a:rPr lang="en-US" sz="2000" dirty="0" err="1">
                <a:solidFill>
                  <a:schemeClr val="tx1"/>
                </a:solidFill>
              </a:rPr>
              <a:t>qachonki</a:t>
            </a:r>
            <a:r>
              <a:rPr lang="en-US" sz="2000" dirty="0">
                <a:solidFill>
                  <a:schemeClr val="tx1"/>
                </a:solidFill>
              </a:rPr>
              <a:t> biz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holatdan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ko’prog’ini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tekshirmoqchi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bo’lganimizda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ishlatiladi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tepadan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pastga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qarab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amalga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oshiriladi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va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har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bir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holat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to’g’ri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yoki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noto’g’riligini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err="1">
                <a:solidFill>
                  <a:schemeClr val="tx1"/>
                </a:solidFill>
              </a:rPr>
              <a:t>tekshiradi</a:t>
            </a:r>
            <a:endParaRPr lang="en-US" sz="2000" dirty="0">
              <a:solidFill>
                <a:schemeClr val="tx1"/>
              </a:solidFill>
            </a:endParaRP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if expression_1: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  if expression_2: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      statement_2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       statement_3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       …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  else: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    statement_4</a:t>
            </a:r>
          </a:p>
          <a:p>
            <a:pPr>
              <a:buNone/>
            </a:pPr>
            <a:r>
              <a:rPr lang="en-US" sz="2000" dirty="0">
                <a:solidFill>
                  <a:srgbClr val="0070C0"/>
                </a:solidFill>
              </a:rPr>
              <a:t>else:</a:t>
            </a:r>
            <a:endParaRPr lang="ru-RU" sz="20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282011"/>
            <a:ext cx="8596668" cy="1051133"/>
          </a:xfrm>
        </p:spPr>
        <p:txBody>
          <a:bodyPr/>
          <a:lstStyle/>
          <a:p>
            <a:r>
              <a:rPr lang="en-US" dirty="0"/>
              <a:t>and </a:t>
            </a:r>
            <a:r>
              <a:rPr lang="en-US" dirty="0" err="1"/>
              <a:t>operatori</a:t>
            </a:r>
            <a:r>
              <a:rPr lang="en-US" dirty="0"/>
              <a:t> if statement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ishlatish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410057"/>
            <a:ext cx="8596668" cy="46313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x = </a:t>
            </a:r>
            <a:r>
              <a:rPr lang="en-US" sz="2800" i="1" dirty="0">
                <a:solidFill>
                  <a:srgbClr val="0070C0"/>
                </a:solidFill>
              </a:rPr>
              <a:t>True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>y = </a:t>
            </a:r>
            <a:r>
              <a:rPr lang="en-US" sz="2800" i="1" dirty="0">
                <a:solidFill>
                  <a:srgbClr val="0070C0"/>
                </a:solidFill>
              </a:rPr>
              <a:t>False</a:t>
            </a:r>
          </a:p>
          <a:p>
            <a:pPr>
              <a:buNone/>
            </a:pPr>
            <a:endParaRPr lang="en-US" sz="2800" i="1" dirty="0">
              <a:solidFill>
                <a:srgbClr val="0070C0"/>
              </a:solidFill>
            </a:endParaRP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if </a:t>
            </a:r>
            <a:r>
              <a:rPr lang="en-US" sz="2800" dirty="0">
                <a:solidFill>
                  <a:schemeClr val="tx1"/>
                </a:solidFill>
              </a:rPr>
              <a:t>x </a:t>
            </a:r>
            <a:r>
              <a:rPr lang="en-US" sz="2800" i="1" dirty="0">
                <a:solidFill>
                  <a:srgbClr val="0070C0"/>
                </a:solidFill>
              </a:rPr>
              <a:t>and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</a:p>
          <a:p>
            <a:pPr>
              <a:buNone/>
            </a:pPr>
            <a:r>
              <a:rPr lang="en-US" sz="2800" i="1" dirty="0">
                <a:solidFill>
                  <a:schemeClr val="tx1"/>
                </a:solidFill>
              </a:rPr>
              <a:t>   </a:t>
            </a:r>
            <a:r>
              <a:rPr lang="en-US" sz="2800" dirty="0">
                <a:solidFill>
                  <a:schemeClr val="tx1"/>
                </a:solidFill>
              </a:rPr>
              <a:t>print(‘</a:t>
            </a:r>
            <a:r>
              <a:rPr lang="en-US" sz="2800" dirty="0" err="1">
                <a:solidFill>
                  <a:schemeClr val="tx1"/>
                </a:solidFill>
              </a:rPr>
              <a:t>Ikkita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qiymat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to’g’ri</a:t>
            </a:r>
            <a:r>
              <a:rPr lang="en-US" sz="2800" dirty="0">
                <a:solidFill>
                  <a:schemeClr val="tx1"/>
                </a:solidFill>
              </a:rPr>
              <a:t>’)</a:t>
            </a:r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else</a:t>
            </a:r>
            <a:r>
              <a:rPr lang="en-US" sz="2800" dirty="0">
                <a:solidFill>
                  <a:schemeClr val="tx1"/>
                </a:solidFill>
              </a:rPr>
              <a:t>:</a:t>
            </a:r>
          </a:p>
          <a:p>
            <a:pPr>
              <a:buNone/>
            </a:pPr>
            <a:r>
              <a:rPr lang="en-US" sz="2800" dirty="0">
                <a:solidFill>
                  <a:schemeClr val="tx1"/>
                </a:solidFill>
              </a:rPr>
              <a:t>   print(‘x </a:t>
            </a:r>
            <a:r>
              <a:rPr lang="en-US" sz="2800" dirty="0" err="1">
                <a:solidFill>
                  <a:schemeClr val="tx1"/>
                </a:solidFill>
              </a:rPr>
              <a:t>yoki</a:t>
            </a:r>
            <a:r>
              <a:rPr lang="en-US" sz="2800" dirty="0">
                <a:solidFill>
                  <a:schemeClr val="tx1"/>
                </a:solidFill>
              </a:rPr>
              <a:t> y False </a:t>
            </a:r>
            <a:r>
              <a:rPr lang="en-US" sz="2800" dirty="0" err="1">
                <a:solidFill>
                  <a:schemeClr val="tx1"/>
                </a:solidFill>
              </a:rPr>
              <a:t>yoki</a:t>
            </a:r>
            <a:r>
              <a:rPr lang="en-US" sz="2800" dirty="0">
                <a:solidFill>
                  <a:schemeClr val="tx1"/>
                </a:solidFill>
              </a:rPr>
              <a:t> </a:t>
            </a:r>
            <a:r>
              <a:rPr lang="en-US" sz="2800" dirty="0" err="1">
                <a:solidFill>
                  <a:schemeClr val="tx1"/>
                </a:solidFill>
              </a:rPr>
              <a:t>ikki</a:t>
            </a:r>
            <a:r>
              <a:rPr lang="en-US" sz="2800" dirty="0">
                <a:solidFill>
                  <a:schemeClr val="tx1"/>
                </a:solidFill>
              </a:rPr>
              <a:t>’)</a:t>
            </a:r>
            <a:endParaRPr lang="ru-RU" sz="2800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367469"/>
            <a:ext cx="8596668" cy="1034041"/>
          </a:xfrm>
        </p:spPr>
        <p:txBody>
          <a:bodyPr>
            <a:normAutofit/>
          </a:bodyPr>
          <a:lstStyle/>
          <a:p>
            <a:r>
              <a:rPr lang="en-US" dirty="0"/>
              <a:t>in </a:t>
            </a:r>
            <a:r>
              <a:rPr lang="en-US" dirty="0" err="1"/>
              <a:t>operatori</a:t>
            </a:r>
            <a:r>
              <a:rPr lang="en-US" dirty="0"/>
              <a:t> if statement </a:t>
            </a:r>
            <a:r>
              <a:rPr lang="en-US" dirty="0" err="1"/>
              <a:t>da</a:t>
            </a:r>
            <a:r>
              <a:rPr lang="en-US" dirty="0"/>
              <a:t> </a:t>
            </a:r>
            <a:r>
              <a:rPr lang="en-US" dirty="0" err="1"/>
              <a:t>ishlatish</a:t>
            </a:r>
            <a:r>
              <a:rPr lang="en-US" dirty="0"/>
              <a:t>		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677334" y="1563881"/>
            <a:ext cx="8596668" cy="4477482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/>
              <a:t>x = ‘PHP’</a:t>
            </a:r>
          </a:p>
          <a:p>
            <a:pPr>
              <a:buNone/>
            </a:pPr>
            <a:r>
              <a:rPr lang="en-US" sz="2800" dirty="0"/>
              <a:t>y = [‘JavaScript’, ‘PHP’, ‘CSS3’]</a:t>
            </a:r>
          </a:p>
          <a:p>
            <a:pPr>
              <a:buNone/>
            </a:pPr>
            <a:endParaRPr lang="en-US" sz="2800" dirty="0"/>
          </a:p>
          <a:p>
            <a:pPr>
              <a:buNone/>
            </a:pPr>
            <a:r>
              <a:rPr lang="en-US" sz="2800" dirty="0">
                <a:solidFill>
                  <a:srgbClr val="0070C0"/>
                </a:solidFill>
              </a:rPr>
              <a:t>if </a:t>
            </a:r>
            <a:r>
              <a:rPr lang="en-US" sz="2800" dirty="0">
                <a:solidFill>
                  <a:schemeClr val="tx1"/>
                </a:solidFill>
              </a:rPr>
              <a:t>x </a:t>
            </a:r>
            <a:r>
              <a:rPr lang="en-US" sz="2800" i="1" dirty="0">
                <a:solidFill>
                  <a:srgbClr val="0070C0"/>
                </a:solidFill>
              </a:rPr>
              <a:t>in </a:t>
            </a:r>
            <a:r>
              <a:rPr lang="en-US" sz="2800" dirty="0">
                <a:solidFill>
                  <a:schemeClr val="tx1"/>
                </a:solidFill>
              </a:rPr>
              <a:t>y:</a:t>
            </a:r>
          </a:p>
          <a:p>
            <a:pPr>
              <a:buNone/>
            </a:pPr>
            <a:r>
              <a:rPr lang="en-US" sz="2800" i="1" dirty="0">
                <a:solidFill>
                  <a:schemeClr val="tx1"/>
                </a:solidFill>
              </a:rPr>
              <a:t>    </a:t>
            </a:r>
            <a:r>
              <a:rPr lang="en-US" sz="2800" dirty="0">
                <a:solidFill>
                  <a:schemeClr val="tx1"/>
                </a:solidFill>
              </a:rPr>
              <a:t>print(x + ‘ tutorial’)</a:t>
            </a:r>
            <a:endParaRPr lang="ru-RU" sz="2800" i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Аспект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246</TotalTime>
  <Words>380</Words>
  <Application>Microsoft Office PowerPoint</Application>
  <PresentationFormat>Широкоэкранный</PresentationFormat>
  <Paragraphs>68</Paragraphs>
  <Slides>11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11</vt:i4>
      </vt:variant>
    </vt:vector>
  </HeadingPairs>
  <TitlesOfParts>
    <vt:vector size="16" baseType="lpstr">
      <vt:lpstr>Arial</vt:lpstr>
      <vt:lpstr>Times New Roman</vt:lpstr>
      <vt:lpstr>Trebuchet MS</vt:lpstr>
      <vt:lpstr>Wingdings 3</vt:lpstr>
      <vt:lpstr>Аспект</vt:lpstr>
      <vt:lpstr>Презентация PowerPoint</vt:lpstr>
      <vt:lpstr>Презентация PowerPoint</vt:lpstr>
      <vt:lpstr>if..elif..else</vt:lpstr>
      <vt:lpstr>if statement</vt:lpstr>
      <vt:lpstr>if .. else statement</vt:lpstr>
      <vt:lpstr>if..elif..else</vt:lpstr>
      <vt:lpstr>Nested if .. else statement</vt:lpstr>
      <vt:lpstr>and operatori if statement da ishlatish</vt:lpstr>
      <vt:lpstr>in operatori if statement da ishlatish  </vt:lpstr>
      <vt:lpstr>not operator 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Conditions</dc:title>
  <dc:creator>Пользователь</dc:creator>
  <cp:lastModifiedBy>Sapayev Shavkat</cp:lastModifiedBy>
  <cp:revision>29</cp:revision>
  <dcterms:created xsi:type="dcterms:W3CDTF">2018-10-12T04:49:24Z</dcterms:created>
  <dcterms:modified xsi:type="dcterms:W3CDTF">2025-01-31T10:42:27Z</dcterms:modified>
</cp:coreProperties>
</file>