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89A4FA-0B48-47C1-B127-527C788F96B6}">
  <a:tblStyle styleId="{A689A4FA-0B48-47C1-B127-527C788F96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6bb3e5f00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36bb3e5f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6bb3e5f00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36bb3e5f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bb3e5f0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36bb3e5f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6bb3e5f0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6bb3e5f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51400" y="3149325"/>
            <a:ext cx="3281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/>
              <a:t>«Дослідження інструментів для автоматизованого тестування веб-додатків та їх впливу на ефективність процесу тестування»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578450" y="3904500"/>
            <a:ext cx="3711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Ступнікова Є.В. ІПЗм-23-4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Науковий керівник: проф. Лєсна Н.С.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8362375" y="4614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>
                <a:solidFill>
                  <a:schemeClr val="dk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 </a:t>
            </a:r>
            <a:endParaRPr sz="32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191400" y="17463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8517459" y="4606350"/>
            <a:ext cx="5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077375" y="411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824300" y="6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{A689A4FA-0B48-47C1-B127-527C788F96B6}</a:tableStyleId>
              </a:tblPr>
              <a:tblGrid>
                <a:gridCol w="2162175"/>
                <a:gridCol w="2162175"/>
                <a:gridCol w="2343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Аномалія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Реалізація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Інструменти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Затримки мережі (200–5000 мс)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Додавання штучних затримок.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Selenium WebDriverWait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HTTP-500 помилки (20%   запитів)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Мокування API-відповідей за допомогою MockServer або WireMock.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MockServer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Скидання cookies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Видалення випадкових cookies під час тесту.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Selenium: driver.manage().deleteAllCookies()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1600" marB="101600" marR="101600" marL="101600">
                    <a:lnL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040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3554250" y="3092825"/>
            <a:ext cx="20355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pen Sans"/>
                <a:ea typeface="Open Sans"/>
                <a:cs typeface="Open Sans"/>
                <a:sym typeface="Open Sans"/>
              </a:rPr>
              <a:t>Опис аномалій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 </a:t>
            </a:r>
            <a:endParaRPr sz="320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25195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/>
              <a:t>У рамках експериментального Chaos-тестування було реалізовано сценарії, спрямований на перевірку стабільності автоматизованих тестів при навмисному створенні аномальних умов. Метою було оцінка поведінки тестів за умов нестабільної мережі та випадкових збоїв на стороні сервера.</a:t>
            </a:r>
            <a:endParaRPr sz="1400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8517459" y="4606350"/>
            <a:ext cx="5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077375" y="411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184950" y="672350"/>
            <a:ext cx="20355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70650" y="97275"/>
            <a:ext cx="55338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Thread.sleep((long) (Math.random() * 5000) + 1000);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 (Math.random() &lt; 0.2) {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MockServer.mockResponse("POST", "/login", 500, "Internal Server Error");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 (Math.random() &lt; 0.3) {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driver.manage().deleteAllCookies();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707700" y="739250"/>
            <a:ext cx="32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Приклад інтеграції аномалій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Результати експерименту </a:t>
            </a:r>
            <a:endParaRPr sz="320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5225"/>
            <a:ext cx="20202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8576282" y="4606350"/>
            <a:ext cx="4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331900" y="4419525"/>
            <a:ext cx="58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Графік візуалізації результатів адитивної згортки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200" y="812337"/>
            <a:ext cx="5821941" cy="34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Аналіз отриманих результатів </a:t>
            </a:r>
            <a:endParaRPr sz="3200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8408210" y="4606350"/>
            <a:ext cx="6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227" y="773325"/>
            <a:ext cx="3615876" cy="300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1" y="1320901"/>
            <a:ext cx="4675274" cy="15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Публікація результатів </a:t>
            </a:r>
            <a:endParaRPr sz="32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/>
              <a:t>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8584680" y="4606350"/>
            <a:ext cx="47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150" y="852400"/>
            <a:ext cx="2549475" cy="3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875" y="114100"/>
            <a:ext cx="3086525" cy="46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311700" y="1456200"/>
            <a:ext cx="213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Міжнародний молодіжний форум “Радіоелектроніка та молодь у ХХІ столітті ” 2025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827225"/>
            <a:ext cx="8520600" cy="3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uk"/>
              <a:t>Проведено комплексне дослідження п’яти інструментів для автоматизованого тестування веб-додатків: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uk"/>
              <a:t>Cypress, Playwright, Selenium, Katalon Studio, TestComplete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Розроблено однакові E2E-сценарії, які виконувались з хаотичними умовами та фіксацією результатів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Запропоновано нові метрики оцінки MTTR, модифіковано Chaos Experiment Success Rate, Flaky Index.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Застосовано багатокритеріальну модель оцінки з урахуванням технічних та економічних факторів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Побудовано Парето-множину та здійснено адитивну згортку з ваговими коефіцієнтами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uk"/>
              <a:t>MTTR (Mean Time To Repair) — це не просто технічна метрика, а радше філософія виживання в умовах хаосу, помилок і продакшн-кризи.</a:t>
            </a:r>
            <a:r>
              <a:rPr lang="uk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8265339" y="4606350"/>
            <a:ext cx="79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269925" y="16732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Дякую за увагу!</a:t>
            </a:r>
            <a:r>
              <a:rPr lang="uk" sz="3200"/>
              <a:t> </a:t>
            </a:r>
            <a:endParaRPr sz="3200"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2705475"/>
            <a:ext cx="85206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/>
              <a:t>  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8626705" y="4606350"/>
            <a:ext cx="43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Дослідження</a:t>
            </a:r>
            <a:endParaRPr sz="3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31300"/>
            <a:ext cx="85206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Об'єкт дослідження - інструменти для автоматизованого тестування веб-додатків, їх вплив на процесні аспекти ефективності, зокрема повний вартісний цикл, стабільність тестового середовища, вплив на кількість нестабільних тестів, економічну ефективність всього проекту.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Методи: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Порівняльний експеримент з однаковими E2E-сценаріями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Запуск тестів у повторюваних циклах (10 разів кожен)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Імітація хаотичних умов (мережеві затримки, HTTP 500)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Chaos Engineering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Фіксація флакі-тестів та помилок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Огляд літератури (аналогів) </a:t>
            </a:r>
            <a:endParaRPr sz="32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55963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Теорія надійності програмного забезпечення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Метрики якості (MTTR, Defect Density, Escaped Defects Rate)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Chaos Engineering (Netflix, Gremlin) — як метод підвищення стійкості систем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Виявлені прогалини: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– У більшості публікацій відсутні практичні метрики типу MTTR, флакі-індекс, нестабільність при збоях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– Недостатньо робіт, які порівнюють інструменти в умовах нестабільної інфраструктури або продакшн-аналогів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260"/>
              <a:buNone/>
            </a:pPr>
            <a:r>
              <a:rPr lang="uk" sz="1460">
                <a:solidFill>
                  <a:srgbClr val="0D0D0D"/>
                </a:solidFill>
                <a:highlight>
                  <a:srgbClr val="FFFFFF"/>
                </a:highlight>
              </a:rPr>
              <a:t>– Переважання уваги до швидкості виконання замість якості в реальному сценарії</a:t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1260"/>
              <a:buNone/>
            </a:pPr>
            <a:r>
              <a:t/>
            </a:r>
            <a:endParaRPr sz="146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</a:t>
            </a:r>
            <a:endParaRPr sz="32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Метою даної роботи є глибоке порівняння інструментів автоматизованого тестування веб-додатків та їх впливу на ефективність процесу тестування. В сучасному світі цифрових технологій веб-додатки стали невід'ємною частиною бізнес-процесів майже в кожній галузі, від фінансів та охорони здоров'я до роздрібної торгівлі та освіти. Це зумовлює необхідність забезпечення їх належної якості, надійності та продуктивності.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Визначення нового показника ефективності.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Методологія </a:t>
            </a:r>
            <a:endParaRPr sz="32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7209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b="1" lang="uk" sz="1300"/>
              <a:t>Методи</a:t>
            </a:r>
            <a:r>
              <a:rPr lang="uk" sz="1300"/>
              <a:t>: Використано порівняльний аналіз, експериментальне тестування, Chaos Engineering, аналіз флакі-тестів, метрики ефективності (EDR, MTTR, TCO).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300">
                <a:solidFill>
                  <a:srgbClr val="0D0D0D"/>
                </a:solidFill>
                <a:highlight>
                  <a:schemeClr val="lt1"/>
                </a:highlight>
              </a:rPr>
              <a:t>MTTR (Mean Time To Repair) - середній час, необхідний для відновлення роботи системи або усунення збою після його виникнення.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1862000"/>
            <a:ext cx="30000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Інструменти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Selenium (Java + Cucumber),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Cypress (JavaScript),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Playwright (TypeScript),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Katalon Studio (Groovy),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TestComplete (Groovy/VBScript).</a:t>
            </a:r>
            <a:endParaRPr sz="1300"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система для проведення експериментального дослідження</a:t>
            </a:r>
            <a:endParaRPr sz="32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07525"/>
            <a:ext cx="85206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Компоненти системи:</a:t>
            </a:r>
            <a:endParaRPr sz="129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Цільовий веб-додаток</a:t>
            </a:r>
            <a:endParaRPr sz="129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0515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90"/>
              <a:buChar char="●"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Реальний публічний ресурс, що симулює e-commerce середовище</a:t>
            </a:r>
            <a:endParaRPr sz="129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Тестові сценарії</a:t>
            </a:r>
            <a:endParaRPr sz="129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0515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90"/>
              <a:buChar char="●"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 Ідентичні E2E-тести, реалізовані для 5 інструментів (Cypress, Playwright, Selenium, Katalon Studio, TestComplete)</a:t>
            </a:r>
            <a:endParaRPr sz="129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Chaos-модулі</a:t>
            </a:r>
            <a:endParaRPr sz="129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0515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90"/>
              <a:buChar char="●"/>
            </a:pPr>
            <a:r>
              <a:rPr lang="uk" sz="1290">
                <a:solidFill>
                  <a:srgbClr val="0D0D0D"/>
                </a:solidFill>
                <a:highlight>
                  <a:srgbClr val="FFFFFF"/>
                </a:highlight>
              </a:rPr>
              <a:t>Додавання затримок, HTTP-помилок, нестабільності в мережу або інтерфейс для перевірки стійкості</a:t>
            </a:r>
            <a:endParaRPr sz="1290"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 </a:t>
            </a:r>
            <a:endParaRPr sz="32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23202" l="2516" r="1051" t="14289"/>
          <a:stretch/>
        </p:blipFill>
        <p:spPr>
          <a:xfrm>
            <a:off x="1274837" y="2089150"/>
            <a:ext cx="6737800" cy="26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11825" y="613525"/>
            <a:ext cx="77190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Тести для кожного інструменту (Cypress, Playwright, Selenium, Katalon Studio, TestComplete).</a:t>
            </a:r>
            <a:endParaRPr sz="1800"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– Інтеграція Chaos-параметрів: для деяких сценаріїв застосовано мережеву затримку, фальшиві відповіді (HTTP 500) тощо.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11825" y="0"/>
            <a:ext cx="906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Опис програмного забезпечення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  </a:t>
            </a:r>
            <a:endParaRPr sz="32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68925" y="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– Збір та логування метрик: результат кожного тесту фіксується — статус, час, помилки, флакі-поведінка.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– Аналітичний модуль: розрахунок MTTR, Chaos Success Rate, побудова Парето-ефективного набору та оцінка за адитивною моделлю.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Зміст проведеного експерименту</a:t>
            </a:r>
            <a:endParaRPr sz="32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Умови експерименту: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– 10 ітерацій запуску (150 виконань тестів)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– штучне введення аномалій (Chaos Engineering):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600" y="952450"/>
            <a:ext cx="4084700" cy="28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077375" y="411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Запуск Playwright тестів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