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4" r:id="rId3"/>
    <p:sldId id="257" r:id="rId4"/>
    <p:sldId id="263" r:id="rId5"/>
    <p:sldId id="262" r:id="rId6"/>
    <p:sldId id="261" r:id="rId7"/>
    <p:sldId id="266" r:id="rId8"/>
    <p:sldId id="274" r:id="rId9"/>
    <p:sldId id="259" r:id="rId10"/>
    <p:sldId id="267" r:id="rId11"/>
    <p:sldId id="275" r:id="rId12"/>
    <p:sldId id="271" r:id="rId13"/>
    <p:sldId id="273" r:id="rId14"/>
    <p:sldId id="276" r:id="rId15"/>
    <p:sldId id="272"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4"/>
  </p:normalViewPr>
  <p:slideViewPr>
    <p:cSldViewPr snapToGrid="0" snapToObjects="1">
      <p:cViewPr>
        <p:scale>
          <a:sx n="114" d="100"/>
          <a:sy n="114" d="100"/>
        </p:scale>
        <p:origin x="47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7T20:19:56.854"/>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7T20:22:38.482"/>
    </inkml:context>
    <inkml:brush xml:id="br0">
      <inkml:brushProperty name="width" value="0.1" units="cm"/>
      <inkml:brushProperty name="height" value="0.1" units="cm"/>
      <inkml:brushProperty name="color" value="#FFFFFF"/>
    </inkml:brush>
  </inkml:definitions>
  <inkml:trace contextRef="#ctx0" brushRef="#br0">0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7T20:22:38.503"/>
    </inkml:context>
    <inkml:brush xml:id="br0">
      <inkml:brushProperty name="width" value="0.1" units="cm"/>
      <inkml:brushProperty name="height" value="0.1" units="cm"/>
      <inkml:brushProperty name="color" value="#FFFFFF"/>
    </inkml:brush>
  </inkml:definitions>
  <inkml:trace contextRef="#ctx0" brushRef="#br0">0 1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7T20:22:39.150"/>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1F0916-2CB0-CF4C-BC3B-D82614A192FF}" type="datetimeFigureOut">
              <a:rPr lang="en-US" smtClean="0"/>
              <a:t>9/27/21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E2E6E9-FCA6-8E42-BE73-BDD82FC6C0F7}" type="slidenum">
              <a:rPr lang="en-US" smtClean="0"/>
              <a:t>‹#›</a:t>
            </a:fld>
            <a:endParaRPr lang="en-US"/>
          </a:p>
        </p:txBody>
      </p:sp>
    </p:spTree>
    <p:extLst>
      <p:ext uri="{BB962C8B-B14F-4D97-AF65-F5344CB8AC3E}">
        <p14:creationId xmlns:p14="http://schemas.microsoft.com/office/powerpoint/2010/main" val="1906854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E2E6E9-FCA6-8E42-BE73-BDD82FC6C0F7}" type="slidenum">
              <a:rPr lang="en-US" smtClean="0"/>
              <a:t>12</a:t>
            </a:fld>
            <a:endParaRPr lang="en-US"/>
          </a:p>
        </p:txBody>
      </p:sp>
    </p:spTree>
    <p:extLst>
      <p:ext uri="{BB962C8B-B14F-4D97-AF65-F5344CB8AC3E}">
        <p14:creationId xmlns:p14="http://schemas.microsoft.com/office/powerpoint/2010/main" val="3380767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A875-6AC1-9F4F-9207-223EB64D35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C78021-3B08-1F4C-8CC5-E60C8E4D9A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B463A4-F27F-CE46-BD1D-DBCEE13103AA}"/>
              </a:ext>
            </a:extLst>
          </p:cNvPr>
          <p:cNvSpPr>
            <a:spLocks noGrp="1"/>
          </p:cNvSpPr>
          <p:nvPr>
            <p:ph type="dt" sz="half" idx="10"/>
          </p:nvPr>
        </p:nvSpPr>
        <p:spPr/>
        <p:txBody>
          <a:bodyPr/>
          <a:lstStyle/>
          <a:p>
            <a:fld id="{3D2C2ACD-6AEA-D843-8AF0-F80CB715BF95}" type="datetimeFigureOut">
              <a:rPr lang="en-US" smtClean="0"/>
              <a:t>9/22/21</a:t>
            </a:fld>
            <a:endParaRPr lang="en-US"/>
          </a:p>
        </p:txBody>
      </p:sp>
      <p:sp>
        <p:nvSpPr>
          <p:cNvPr id="5" name="Footer Placeholder 4">
            <a:extLst>
              <a:ext uri="{FF2B5EF4-FFF2-40B4-BE49-F238E27FC236}">
                <a16:creationId xmlns:a16="http://schemas.microsoft.com/office/drawing/2014/main" id="{9B2C5B22-E515-1C40-8143-9CFC63602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8E6DF-B89D-EA49-8954-6B26D2396787}"/>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4039971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8D591-23CB-E546-A3A5-79155669EE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D8D5E2-8A5D-BA4F-B835-8961629F9A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40FC4B-3F5C-754D-ADCA-F66E68F5546A}"/>
              </a:ext>
            </a:extLst>
          </p:cNvPr>
          <p:cNvSpPr>
            <a:spLocks noGrp="1"/>
          </p:cNvSpPr>
          <p:nvPr>
            <p:ph type="dt" sz="half" idx="10"/>
          </p:nvPr>
        </p:nvSpPr>
        <p:spPr/>
        <p:txBody>
          <a:bodyPr/>
          <a:lstStyle/>
          <a:p>
            <a:fld id="{3D2C2ACD-6AEA-D843-8AF0-F80CB715BF95}" type="datetimeFigureOut">
              <a:rPr lang="en-US" smtClean="0"/>
              <a:t>9/22/21</a:t>
            </a:fld>
            <a:endParaRPr lang="en-US"/>
          </a:p>
        </p:txBody>
      </p:sp>
      <p:sp>
        <p:nvSpPr>
          <p:cNvPr id="5" name="Footer Placeholder 4">
            <a:extLst>
              <a:ext uri="{FF2B5EF4-FFF2-40B4-BE49-F238E27FC236}">
                <a16:creationId xmlns:a16="http://schemas.microsoft.com/office/drawing/2014/main" id="{D1EEE98E-7773-B14B-925D-7805B2D7B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1756B-73C2-434D-8FA5-CBBB56E36F07}"/>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30991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486E7F-AC36-6141-88BC-2B5034BB2C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0186D7-AEC7-524C-921A-950B2F94BB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D73D0-0F30-E04F-A32F-3959A4D5A320}"/>
              </a:ext>
            </a:extLst>
          </p:cNvPr>
          <p:cNvSpPr>
            <a:spLocks noGrp="1"/>
          </p:cNvSpPr>
          <p:nvPr>
            <p:ph type="dt" sz="half" idx="10"/>
          </p:nvPr>
        </p:nvSpPr>
        <p:spPr/>
        <p:txBody>
          <a:bodyPr/>
          <a:lstStyle/>
          <a:p>
            <a:fld id="{3D2C2ACD-6AEA-D843-8AF0-F80CB715BF95}" type="datetimeFigureOut">
              <a:rPr lang="en-US" smtClean="0"/>
              <a:t>9/22/21</a:t>
            </a:fld>
            <a:endParaRPr lang="en-US"/>
          </a:p>
        </p:txBody>
      </p:sp>
      <p:sp>
        <p:nvSpPr>
          <p:cNvPr id="5" name="Footer Placeholder 4">
            <a:extLst>
              <a:ext uri="{FF2B5EF4-FFF2-40B4-BE49-F238E27FC236}">
                <a16:creationId xmlns:a16="http://schemas.microsoft.com/office/drawing/2014/main" id="{5E3DC7D7-8C64-5443-B9A4-65653CB40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86AF1-A280-3F48-869C-FE28AA2D4A9C}"/>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5543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62B4-9AD3-2B4C-8A88-68DED6851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388333-00D6-4741-85D4-2763FA8E9D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E01AD-01C2-7A44-9111-7F89DA8FB9CA}"/>
              </a:ext>
            </a:extLst>
          </p:cNvPr>
          <p:cNvSpPr>
            <a:spLocks noGrp="1"/>
          </p:cNvSpPr>
          <p:nvPr>
            <p:ph type="dt" sz="half" idx="10"/>
          </p:nvPr>
        </p:nvSpPr>
        <p:spPr/>
        <p:txBody>
          <a:bodyPr/>
          <a:lstStyle/>
          <a:p>
            <a:fld id="{3D2C2ACD-6AEA-D843-8AF0-F80CB715BF95}" type="datetimeFigureOut">
              <a:rPr lang="en-US" smtClean="0"/>
              <a:t>9/22/21</a:t>
            </a:fld>
            <a:endParaRPr lang="en-US"/>
          </a:p>
        </p:txBody>
      </p:sp>
      <p:sp>
        <p:nvSpPr>
          <p:cNvPr id="5" name="Footer Placeholder 4">
            <a:extLst>
              <a:ext uri="{FF2B5EF4-FFF2-40B4-BE49-F238E27FC236}">
                <a16:creationId xmlns:a16="http://schemas.microsoft.com/office/drawing/2014/main" id="{A17B23FE-BEB7-CA4A-A416-10C36CD43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C80453-4396-4B4E-9531-0E68C507C901}"/>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339849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C52FD-AE20-CC46-9DE9-ED15E3A26C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869570-95DC-064D-A296-FA0460F27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B2A78D-479B-214D-B018-CC09D92DA392}"/>
              </a:ext>
            </a:extLst>
          </p:cNvPr>
          <p:cNvSpPr>
            <a:spLocks noGrp="1"/>
          </p:cNvSpPr>
          <p:nvPr>
            <p:ph type="dt" sz="half" idx="10"/>
          </p:nvPr>
        </p:nvSpPr>
        <p:spPr/>
        <p:txBody>
          <a:bodyPr/>
          <a:lstStyle/>
          <a:p>
            <a:fld id="{3D2C2ACD-6AEA-D843-8AF0-F80CB715BF95}" type="datetimeFigureOut">
              <a:rPr lang="en-US" smtClean="0"/>
              <a:t>9/22/21</a:t>
            </a:fld>
            <a:endParaRPr lang="en-US"/>
          </a:p>
        </p:txBody>
      </p:sp>
      <p:sp>
        <p:nvSpPr>
          <p:cNvPr id="5" name="Footer Placeholder 4">
            <a:extLst>
              <a:ext uri="{FF2B5EF4-FFF2-40B4-BE49-F238E27FC236}">
                <a16:creationId xmlns:a16="http://schemas.microsoft.com/office/drawing/2014/main" id="{AAAEA418-DA71-EC42-BE04-C3528E7FE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3D2B8-12A2-3B48-864B-33B83C9EEB77}"/>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141205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D7506-2AD7-AA45-A7C9-93D4738484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3A23CE-41C3-B242-8B08-91F550919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6DA6AA-328C-4548-A078-CF707167FD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549C03-91E6-4442-BF1C-B3CF6284752D}"/>
              </a:ext>
            </a:extLst>
          </p:cNvPr>
          <p:cNvSpPr>
            <a:spLocks noGrp="1"/>
          </p:cNvSpPr>
          <p:nvPr>
            <p:ph type="dt" sz="half" idx="10"/>
          </p:nvPr>
        </p:nvSpPr>
        <p:spPr/>
        <p:txBody>
          <a:bodyPr/>
          <a:lstStyle/>
          <a:p>
            <a:fld id="{3D2C2ACD-6AEA-D843-8AF0-F80CB715BF95}" type="datetimeFigureOut">
              <a:rPr lang="en-US" smtClean="0"/>
              <a:t>9/22/21</a:t>
            </a:fld>
            <a:endParaRPr lang="en-US"/>
          </a:p>
        </p:txBody>
      </p:sp>
      <p:sp>
        <p:nvSpPr>
          <p:cNvPr id="6" name="Footer Placeholder 5">
            <a:extLst>
              <a:ext uri="{FF2B5EF4-FFF2-40B4-BE49-F238E27FC236}">
                <a16:creationId xmlns:a16="http://schemas.microsoft.com/office/drawing/2014/main" id="{0989D193-10A3-5744-B272-B0A6762F0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1A151-543E-804F-BB7A-8AF0FA52112C}"/>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184047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0768-32BB-CB4D-8959-E83CE695E2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34E7A9-C813-ED46-A887-657E34EF3E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9E3A44-5937-3E43-BEB1-0FCD28417A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318327-0C0C-9648-AF23-12A183E0B8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5C1A0F-E647-764F-81F2-D0A0CED03F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8DF36F-5010-C849-8EB5-80CEF5FE25B3}"/>
              </a:ext>
            </a:extLst>
          </p:cNvPr>
          <p:cNvSpPr>
            <a:spLocks noGrp="1"/>
          </p:cNvSpPr>
          <p:nvPr>
            <p:ph type="dt" sz="half" idx="10"/>
          </p:nvPr>
        </p:nvSpPr>
        <p:spPr/>
        <p:txBody>
          <a:bodyPr/>
          <a:lstStyle/>
          <a:p>
            <a:fld id="{3D2C2ACD-6AEA-D843-8AF0-F80CB715BF95}" type="datetimeFigureOut">
              <a:rPr lang="en-US" smtClean="0"/>
              <a:t>9/22/21</a:t>
            </a:fld>
            <a:endParaRPr lang="en-US"/>
          </a:p>
        </p:txBody>
      </p:sp>
      <p:sp>
        <p:nvSpPr>
          <p:cNvPr id="8" name="Footer Placeholder 7">
            <a:extLst>
              <a:ext uri="{FF2B5EF4-FFF2-40B4-BE49-F238E27FC236}">
                <a16:creationId xmlns:a16="http://schemas.microsoft.com/office/drawing/2014/main" id="{6F2EA636-627D-7148-A3C1-56761EF95E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46F0B9-97C4-4941-B07F-686C87AAF76A}"/>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3105458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1FA0-D776-5D46-AB48-ED9678EABD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C1EF49-C26B-FD41-BFD0-72F971CD2DC0}"/>
              </a:ext>
            </a:extLst>
          </p:cNvPr>
          <p:cNvSpPr>
            <a:spLocks noGrp="1"/>
          </p:cNvSpPr>
          <p:nvPr>
            <p:ph type="dt" sz="half" idx="10"/>
          </p:nvPr>
        </p:nvSpPr>
        <p:spPr/>
        <p:txBody>
          <a:bodyPr/>
          <a:lstStyle/>
          <a:p>
            <a:fld id="{3D2C2ACD-6AEA-D843-8AF0-F80CB715BF95}" type="datetimeFigureOut">
              <a:rPr lang="en-US" smtClean="0"/>
              <a:t>9/22/21</a:t>
            </a:fld>
            <a:endParaRPr lang="en-US"/>
          </a:p>
        </p:txBody>
      </p:sp>
      <p:sp>
        <p:nvSpPr>
          <p:cNvPr id="4" name="Footer Placeholder 3">
            <a:extLst>
              <a:ext uri="{FF2B5EF4-FFF2-40B4-BE49-F238E27FC236}">
                <a16:creationId xmlns:a16="http://schemas.microsoft.com/office/drawing/2014/main" id="{C5EB79F4-4905-694A-9439-DF30772164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E01324-24AA-0243-A4FD-BDB18BC2BD93}"/>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2390138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6F1B98-47BA-9047-A844-271BA3578C3D}"/>
              </a:ext>
            </a:extLst>
          </p:cNvPr>
          <p:cNvSpPr>
            <a:spLocks noGrp="1"/>
          </p:cNvSpPr>
          <p:nvPr>
            <p:ph type="dt" sz="half" idx="10"/>
          </p:nvPr>
        </p:nvSpPr>
        <p:spPr/>
        <p:txBody>
          <a:bodyPr/>
          <a:lstStyle/>
          <a:p>
            <a:fld id="{3D2C2ACD-6AEA-D843-8AF0-F80CB715BF95}" type="datetimeFigureOut">
              <a:rPr lang="en-US" smtClean="0"/>
              <a:t>9/22/21</a:t>
            </a:fld>
            <a:endParaRPr lang="en-US"/>
          </a:p>
        </p:txBody>
      </p:sp>
      <p:sp>
        <p:nvSpPr>
          <p:cNvPr id="3" name="Footer Placeholder 2">
            <a:extLst>
              <a:ext uri="{FF2B5EF4-FFF2-40B4-BE49-F238E27FC236}">
                <a16:creationId xmlns:a16="http://schemas.microsoft.com/office/drawing/2014/main" id="{CE216FDB-AE38-6044-8986-B6B3D79BA1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2AA059-4B55-D240-B7E9-C11664A75EE8}"/>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184811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12A2-4537-5C48-BDF6-3B80929B3D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CA5C99-5AA1-E246-813F-40C261F65A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7EDCD2-D717-3542-9A77-D39D65841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24D71E-9E21-2D4C-93E7-741E9A668200}"/>
              </a:ext>
            </a:extLst>
          </p:cNvPr>
          <p:cNvSpPr>
            <a:spLocks noGrp="1"/>
          </p:cNvSpPr>
          <p:nvPr>
            <p:ph type="dt" sz="half" idx="10"/>
          </p:nvPr>
        </p:nvSpPr>
        <p:spPr/>
        <p:txBody>
          <a:bodyPr/>
          <a:lstStyle/>
          <a:p>
            <a:fld id="{3D2C2ACD-6AEA-D843-8AF0-F80CB715BF95}" type="datetimeFigureOut">
              <a:rPr lang="en-US" smtClean="0"/>
              <a:t>9/22/21</a:t>
            </a:fld>
            <a:endParaRPr lang="en-US"/>
          </a:p>
        </p:txBody>
      </p:sp>
      <p:sp>
        <p:nvSpPr>
          <p:cNvPr id="6" name="Footer Placeholder 5">
            <a:extLst>
              <a:ext uri="{FF2B5EF4-FFF2-40B4-BE49-F238E27FC236}">
                <a16:creationId xmlns:a16="http://schemas.microsoft.com/office/drawing/2014/main" id="{E4FC6CD2-47FA-E249-A587-A771DEF6FC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42AE0F-AFB6-C24B-9A5B-C7BBCF86BA70}"/>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1869176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BF20-B761-AB45-9A25-6FA733BF0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40CA2E-A0FD-EB47-A033-831415625D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219B69-C27C-1B4F-8E01-3C815A83F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1E1BE-9F1D-954E-BA42-B7556C6FE720}"/>
              </a:ext>
            </a:extLst>
          </p:cNvPr>
          <p:cNvSpPr>
            <a:spLocks noGrp="1"/>
          </p:cNvSpPr>
          <p:nvPr>
            <p:ph type="dt" sz="half" idx="10"/>
          </p:nvPr>
        </p:nvSpPr>
        <p:spPr/>
        <p:txBody>
          <a:bodyPr/>
          <a:lstStyle/>
          <a:p>
            <a:fld id="{3D2C2ACD-6AEA-D843-8AF0-F80CB715BF95}" type="datetimeFigureOut">
              <a:rPr lang="en-US" smtClean="0"/>
              <a:t>9/22/21</a:t>
            </a:fld>
            <a:endParaRPr lang="en-US"/>
          </a:p>
        </p:txBody>
      </p:sp>
      <p:sp>
        <p:nvSpPr>
          <p:cNvPr id="6" name="Footer Placeholder 5">
            <a:extLst>
              <a:ext uri="{FF2B5EF4-FFF2-40B4-BE49-F238E27FC236}">
                <a16:creationId xmlns:a16="http://schemas.microsoft.com/office/drawing/2014/main" id="{4E16C27B-8589-A241-B0AD-CBE78ACCC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F98301-AE6F-C34A-BEFC-DF9855B3D030}"/>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1292486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D65985-66A8-E94D-8A62-9CD58663B8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0D5FC6-07EF-CC4E-8D52-1F95808E34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2749A0-9CEB-5048-9E80-B389A51A5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C2ACD-6AEA-D843-8AF0-F80CB715BF95}" type="datetimeFigureOut">
              <a:rPr lang="en-US" smtClean="0"/>
              <a:t>9/22/21</a:t>
            </a:fld>
            <a:endParaRPr lang="en-US"/>
          </a:p>
        </p:txBody>
      </p:sp>
      <p:sp>
        <p:nvSpPr>
          <p:cNvPr id="5" name="Footer Placeholder 4">
            <a:extLst>
              <a:ext uri="{FF2B5EF4-FFF2-40B4-BE49-F238E27FC236}">
                <a16:creationId xmlns:a16="http://schemas.microsoft.com/office/drawing/2014/main" id="{0FF4E6DF-3C04-B141-8707-5438211D02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F7A60E-9E52-744E-B630-10055E99A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6CCBC-DC40-5A46-8E44-5BFA9FD83DF5}" type="slidenum">
              <a:rPr lang="en-US" smtClean="0"/>
              <a:t>‹#›</a:t>
            </a:fld>
            <a:endParaRPr lang="en-US"/>
          </a:p>
        </p:txBody>
      </p:sp>
    </p:spTree>
    <p:extLst>
      <p:ext uri="{BB962C8B-B14F-4D97-AF65-F5344CB8AC3E}">
        <p14:creationId xmlns:p14="http://schemas.microsoft.com/office/powerpoint/2010/main" val="2597783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1D1E5-13D0-F04D-9E08-DCB6B4D26906}"/>
              </a:ext>
            </a:extLst>
          </p:cNvPr>
          <p:cNvSpPr>
            <a:spLocks noGrp="1"/>
          </p:cNvSpPr>
          <p:nvPr>
            <p:ph type="ctrTitle"/>
          </p:nvPr>
        </p:nvSpPr>
        <p:spPr>
          <a:xfrm>
            <a:off x="1247078" y="1041400"/>
            <a:ext cx="9697844" cy="2387600"/>
          </a:xfrm>
        </p:spPr>
        <p:txBody>
          <a:bodyPr/>
          <a:lstStyle/>
          <a:p>
            <a:r>
              <a:rPr lang="en-US" dirty="0">
                <a:solidFill>
                  <a:schemeClr val="bg1">
                    <a:lumMod val="85000"/>
                  </a:schemeClr>
                </a:solidFill>
              </a:rPr>
              <a:t>Tooth Segmentation Internship</a:t>
            </a:r>
          </a:p>
        </p:txBody>
      </p:sp>
      <p:sp>
        <p:nvSpPr>
          <p:cNvPr id="3" name="Subtitle 2">
            <a:extLst>
              <a:ext uri="{FF2B5EF4-FFF2-40B4-BE49-F238E27FC236}">
                <a16:creationId xmlns:a16="http://schemas.microsoft.com/office/drawing/2014/main" id="{EE284B36-485A-DB42-9874-04056D3571F8}"/>
              </a:ext>
            </a:extLst>
          </p:cNvPr>
          <p:cNvSpPr>
            <a:spLocks noGrp="1"/>
          </p:cNvSpPr>
          <p:nvPr>
            <p:ph type="subTitle" idx="1"/>
          </p:nvPr>
        </p:nvSpPr>
        <p:spPr/>
        <p:txBody>
          <a:bodyPr/>
          <a:lstStyle/>
          <a:p>
            <a:r>
              <a:rPr lang="en-US" dirty="0">
                <a:solidFill>
                  <a:schemeClr val="bg1">
                    <a:lumMod val="85000"/>
                  </a:schemeClr>
                </a:solidFill>
              </a:rPr>
              <a:t>by Sarah Kim</a:t>
            </a:r>
          </a:p>
        </p:txBody>
      </p:sp>
    </p:spTree>
    <p:extLst>
      <p:ext uri="{BB962C8B-B14F-4D97-AF65-F5344CB8AC3E}">
        <p14:creationId xmlns:p14="http://schemas.microsoft.com/office/powerpoint/2010/main" val="4060534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F9C7-8F8A-C04E-AE7B-A90E8542AC5A}"/>
              </a:ext>
            </a:extLst>
          </p:cNvPr>
          <p:cNvSpPr>
            <a:spLocks noGrp="1"/>
          </p:cNvSpPr>
          <p:nvPr>
            <p:ph type="title"/>
          </p:nvPr>
        </p:nvSpPr>
        <p:spPr/>
        <p:txBody>
          <a:bodyPr/>
          <a:lstStyle/>
          <a:p>
            <a:r>
              <a:rPr lang="en-US" dirty="0" err="1">
                <a:solidFill>
                  <a:schemeClr val="bg1">
                    <a:lumMod val="95000"/>
                  </a:schemeClr>
                </a:solidFill>
              </a:rPr>
              <a:t>Trainer.java</a:t>
            </a:r>
            <a:endParaRPr lang="en-US" dirty="0">
              <a:solidFill>
                <a:schemeClr val="bg1">
                  <a:lumMod val="95000"/>
                </a:schemeClr>
              </a:solidFill>
            </a:endParaRPr>
          </a:p>
        </p:txBody>
      </p:sp>
      <p:sp>
        <p:nvSpPr>
          <p:cNvPr id="3" name="Content Placeholder 2">
            <a:extLst>
              <a:ext uri="{FF2B5EF4-FFF2-40B4-BE49-F238E27FC236}">
                <a16:creationId xmlns:a16="http://schemas.microsoft.com/office/drawing/2014/main" id="{13998B48-62E0-E44D-A276-4076B2DEBBC4}"/>
              </a:ext>
            </a:extLst>
          </p:cNvPr>
          <p:cNvSpPr>
            <a:spLocks noGrp="1"/>
          </p:cNvSpPr>
          <p:nvPr>
            <p:ph idx="1"/>
          </p:nvPr>
        </p:nvSpPr>
        <p:spPr/>
        <p:txBody>
          <a:bodyPr/>
          <a:lstStyle/>
          <a:p>
            <a:r>
              <a:rPr lang="en-US" dirty="0">
                <a:solidFill>
                  <a:schemeClr val="bg1">
                    <a:lumMod val="95000"/>
                  </a:schemeClr>
                </a:solidFill>
              </a:rPr>
              <a:t>Takes the labeled feature vectors from </a:t>
            </a:r>
            <a:r>
              <a:rPr lang="en-US" dirty="0" err="1">
                <a:solidFill>
                  <a:schemeClr val="bg1">
                    <a:lumMod val="95000"/>
                  </a:schemeClr>
                </a:solidFill>
              </a:rPr>
              <a:t>DataProcessor</a:t>
            </a:r>
            <a:r>
              <a:rPr lang="en-US" dirty="0">
                <a:solidFill>
                  <a:schemeClr val="bg1">
                    <a:lumMod val="95000"/>
                  </a:schemeClr>
                </a:solidFill>
              </a:rPr>
              <a:t> and fits statistical models (Gaussian, </a:t>
            </a:r>
            <a:r>
              <a:rPr lang="en-US" dirty="0" err="1">
                <a:solidFill>
                  <a:schemeClr val="bg1">
                    <a:lumMod val="95000"/>
                  </a:schemeClr>
                </a:solidFill>
              </a:rPr>
              <a:t>GaussianMixture</a:t>
            </a:r>
            <a:r>
              <a:rPr lang="en-US" dirty="0">
                <a:solidFill>
                  <a:schemeClr val="bg1">
                    <a:lumMod val="95000"/>
                  </a:schemeClr>
                </a:solidFill>
              </a:rPr>
              <a:t>, </a:t>
            </a:r>
            <a:r>
              <a:rPr lang="en-US" dirty="0" err="1">
                <a:solidFill>
                  <a:schemeClr val="bg1">
                    <a:lumMod val="95000"/>
                  </a:schemeClr>
                </a:solidFill>
              </a:rPr>
              <a:t>LogisticRegression</a:t>
            </a:r>
            <a:r>
              <a:rPr lang="en-US" dirty="0">
                <a:solidFill>
                  <a:schemeClr val="bg1">
                    <a:lumMod val="95000"/>
                  </a:schemeClr>
                </a:solidFill>
              </a:rPr>
              <a:t>) to it</a:t>
            </a:r>
          </a:p>
          <a:p>
            <a:r>
              <a:rPr lang="en-US" dirty="0">
                <a:solidFill>
                  <a:schemeClr val="bg1">
                    <a:lumMod val="85000"/>
                  </a:schemeClr>
                </a:solidFill>
              </a:rPr>
              <a:t>It then outputs the parameters for these models, which are manually inserted into </a:t>
            </a:r>
            <a:r>
              <a:rPr lang="en-US" dirty="0" err="1">
                <a:solidFill>
                  <a:schemeClr val="bg1">
                    <a:lumMod val="85000"/>
                  </a:schemeClr>
                </a:solidFill>
              </a:rPr>
              <a:t>ActualConfig.java</a:t>
            </a:r>
            <a:endParaRPr lang="en-US" dirty="0">
              <a:solidFill>
                <a:schemeClr val="bg1">
                  <a:lumMod val="95000"/>
                </a:schemeClr>
              </a:solidFill>
            </a:endParaRPr>
          </a:p>
        </p:txBody>
      </p:sp>
    </p:spTree>
    <p:extLst>
      <p:ext uri="{BB962C8B-B14F-4D97-AF65-F5344CB8AC3E}">
        <p14:creationId xmlns:p14="http://schemas.microsoft.com/office/powerpoint/2010/main" val="331543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F9C7-8F8A-C04E-AE7B-A90E8542AC5A}"/>
              </a:ext>
            </a:extLst>
          </p:cNvPr>
          <p:cNvSpPr>
            <a:spLocks noGrp="1"/>
          </p:cNvSpPr>
          <p:nvPr>
            <p:ph type="title"/>
          </p:nvPr>
        </p:nvSpPr>
        <p:spPr/>
        <p:txBody>
          <a:bodyPr/>
          <a:lstStyle/>
          <a:p>
            <a:r>
              <a:rPr lang="en-US" dirty="0" err="1">
                <a:solidFill>
                  <a:schemeClr val="bg1">
                    <a:lumMod val="95000"/>
                  </a:schemeClr>
                </a:solidFill>
              </a:rPr>
              <a:t>GaussianMixture</a:t>
            </a:r>
            <a:r>
              <a:rPr lang="en-US" dirty="0">
                <a:solidFill>
                  <a:schemeClr val="bg1">
                    <a:lumMod val="95000"/>
                  </a:schemeClr>
                </a:solidFill>
              </a:rPr>
              <a:t> vs </a:t>
            </a:r>
            <a:r>
              <a:rPr lang="en-US" dirty="0" err="1">
                <a:solidFill>
                  <a:schemeClr val="bg1">
                    <a:lumMod val="95000"/>
                  </a:schemeClr>
                </a:solidFill>
              </a:rPr>
              <a:t>LogisticRegression</a:t>
            </a:r>
            <a:endParaRPr lang="en-US" dirty="0">
              <a:solidFill>
                <a:schemeClr val="bg1">
                  <a:lumMod val="95000"/>
                </a:schemeClr>
              </a:solidFill>
            </a:endParaRPr>
          </a:p>
        </p:txBody>
      </p:sp>
      <p:sp>
        <p:nvSpPr>
          <p:cNvPr id="3" name="Content Placeholder 2">
            <a:extLst>
              <a:ext uri="{FF2B5EF4-FFF2-40B4-BE49-F238E27FC236}">
                <a16:creationId xmlns:a16="http://schemas.microsoft.com/office/drawing/2014/main" id="{13998B48-62E0-E44D-A276-4076B2DEBBC4}"/>
              </a:ext>
            </a:extLst>
          </p:cNvPr>
          <p:cNvSpPr>
            <a:spLocks noGrp="1"/>
          </p:cNvSpPr>
          <p:nvPr>
            <p:ph idx="1"/>
          </p:nvPr>
        </p:nvSpPr>
        <p:spPr/>
        <p:txBody>
          <a:bodyPr/>
          <a:lstStyle/>
          <a:p>
            <a:endParaRPr lang="en-US" dirty="0">
              <a:solidFill>
                <a:schemeClr val="bg1">
                  <a:lumMod val="95000"/>
                </a:schemeClr>
              </a:solidFill>
            </a:endParaRPr>
          </a:p>
          <a:p>
            <a:r>
              <a:rPr lang="en-US" dirty="0">
                <a:solidFill>
                  <a:schemeClr val="bg1">
                    <a:lumMod val="95000"/>
                  </a:schemeClr>
                </a:solidFill>
              </a:rPr>
              <a:t>GM— used only for color: models probability density over the color space,  which is used to tell teeth and gum apart. This is more accurate than simple Gaussian as model</a:t>
            </a:r>
          </a:p>
          <a:p>
            <a:r>
              <a:rPr lang="en-US" dirty="0" err="1">
                <a:solidFill>
                  <a:schemeClr val="bg1">
                    <a:lumMod val="95000"/>
                  </a:schemeClr>
                </a:solidFill>
              </a:rPr>
              <a:t>LogReg</a:t>
            </a:r>
            <a:r>
              <a:rPr lang="en-US" dirty="0">
                <a:solidFill>
                  <a:schemeClr val="bg1">
                    <a:lumMod val="95000"/>
                  </a:schemeClr>
                </a:solidFill>
              </a:rPr>
              <a:t> (supervised learning): probabilistically predicts binary class label in the form of probability distribution over two elements</a:t>
            </a:r>
          </a:p>
          <a:p>
            <a:r>
              <a:rPr lang="en-US" dirty="0">
                <a:solidFill>
                  <a:schemeClr val="bg1">
                    <a:lumMod val="95000"/>
                  </a:schemeClr>
                </a:solidFill>
              </a:rPr>
              <a:t>At the end, we only used </a:t>
            </a:r>
            <a:r>
              <a:rPr lang="en-US" dirty="0" err="1">
                <a:solidFill>
                  <a:schemeClr val="bg1">
                    <a:lumMod val="95000"/>
                  </a:schemeClr>
                </a:solidFill>
              </a:rPr>
              <a:t>LogReg</a:t>
            </a:r>
            <a:r>
              <a:rPr lang="en-US" dirty="0">
                <a:solidFill>
                  <a:schemeClr val="bg1">
                    <a:lumMod val="95000"/>
                  </a:schemeClr>
                </a:solidFill>
              </a:rPr>
              <a:t> it directly classifies </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3FFF250C-6E51-734D-998F-949FE5F9F4A0}"/>
                  </a:ext>
                </a:extLst>
              </p14:cNvPr>
              <p14:cNvContentPartPr/>
              <p14:nvPr/>
            </p14:nvContentPartPr>
            <p14:xfrm>
              <a:off x="3123105" y="3965493"/>
              <a:ext cx="360" cy="360"/>
            </p14:xfrm>
          </p:contentPart>
        </mc:Choice>
        <mc:Fallback>
          <p:pic>
            <p:nvPicPr>
              <p:cNvPr id="5" name="Ink 4">
                <a:extLst>
                  <a:ext uri="{FF2B5EF4-FFF2-40B4-BE49-F238E27FC236}">
                    <a16:creationId xmlns:a16="http://schemas.microsoft.com/office/drawing/2014/main" id="{3FFF250C-6E51-734D-998F-949FE5F9F4A0}"/>
                  </a:ext>
                </a:extLst>
              </p:cNvPr>
              <p:cNvPicPr/>
              <p:nvPr/>
            </p:nvPicPr>
            <p:blipFill>
              <a:blip r:embed="rId3"/>
              <a:stretch>
                <a:fillRect/>
              </a:stretch>
            </p:blipFill>
            <p:spPr>
              <a:xfrm>
                <a:off x="3105465" y="3947853"/>
                <a:ext cx="36000" cy="36000"/>
              </a:xfrm>
              <a:prstGeom prst="rect">
                <a:avLst/>
              </a:prstGeom>
            </p:spPr>
          </p:pic>
        </mc:Fallback>
      </mc:AlternateContent>
      <p:grpSp>
        <p:nvGrpSpPr>
          <p:cNvPr id="10" name="Group 9">
            <a:extLst>
              <a:ext uri="{FF2B5EF4-FFF2-40B4-BE49-F238E27FC236}">
                <a16:creationId xmlns:a16="http://schemas.microsoft.com/office/drawing/2014/main" id="{31D7C497-3B10-4A42-AA3A-ED61D460E649}"/>
              </a:ext>
            </a:extLst>
          </p:cNvPr>
          <p:cNvGrpSpPr/>
          <p:nvPr/>
        </p:nvGrpSpPr>
        <p:grpSpPr>
          <a:xfrm>
            <a:off x="7835865" y="2452413"/>
            <a:ext cx="360" cy="360"/>
            <a:chOff x="7835865" y="2452413"/>
            <a:chExt cx="360" cy="360"/>
          </a:xfrm>
        </p:grpSpPr>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7DD02FA3-9FAF-7D4E-A902-A15021F4A5A1}"/>
                    </a:ext>
                  </a:extLst>
                </p14:cNvPr>
                <p14:cNvContentPartPr/>
                <p14:nvPr/>
              </p14:nvContentPartPr>
              <p14:xfrm>
                <a:off x="7835865" y="2452413"/>
                <a:ext cx="360" cy="360"/>
              </p14:xfrm>
            </p:contentPart>
          </mc:Choice>
          <mc:Fallback>
            <p:pic>
              <p:nvPicPr>
                <p:cNvPr id="7" name="Ink 6">
                  <a:extLst>
                    <a:ext uri="{FF2B5EF4-FFF2-40B4-BE49-F238E27FC236}">
                      <a16:creationId xmlns:a16="http://schemas.microsoft.com/office/drawing/2014/main" id="{7DD02FA3-9FAF-7D4E-A902-A15021F4A5A1}"/>
                    </a:ext>
                  </a:extLst>
                </p:cNvPr>
                <p:cNvPicPr/>
                <p:nvPr/>
              </p:nvPicPr>
              <p:blipFill>
                <a:blip r:embed="rId3"/>
                <a:stretch>
                  <a:fillRect/>
                </a:stretch>
              </p:blipFill>
              <p:spPr>
                <a:xfrm>
                  <a:off x="7817865" y="2434773"/>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6936688E-1D1D-7044-B458-0115F4382A7E}"/>
                    </a:ext>
                  </a:extLst>
                </p14:cNvPr>
                <p14:cNvContentPartPr/>
                <p14:nvPr/>
              </p14:nvContentPartPr>
              <p14:xfrm>
                <a:off x="7835865" y="2452413"/>
                <a:ext cx="360" cy="360"/>
              </p14:xfrm>
            </p:contentPart>
          </mc:Choice>
          <mc:Fallback>
            <p:pic>
              <p:nvPicPr>
                <p:cNvPr id="8" name="Ink 7">
                  <a:extLst>
                    <a:ext uri="{FF2B5EF4-FFF2-40B4-BE49-F238E27FC236}">
                      <a16:creationId xmlns:a16="http://schemas.microsoft.com/office/drawing/2014/main" id="{6936688E-1D1D-7044-B458-0115F4382A7E}"/>
                    </a:ext>
                  </a:extLst>
                </p:cNvPr>
                <p:cNvPicPr/>
                <p:nvPr/>
              </p:nvPicPr>
              <p:blipFill>
                <a:blip r:embed="rId3"/>
                <a:stretch>
                  <a:fillRect/>
                </a:stretch>
              </p:blipFill>
              <p:spPr>
                <a:xfrm>
                  <a:off x="7817865" y="2434773"/>
                  <a:ext cx="36000" cy="3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A5921076-5AB9-3840-A53F-A89F7427350C}"/>
                  </a:ext>
                </a:extLst>
              </p14:cNvPr>
              <p14:cNvContentPartPr/>
              <p14:nvPr/>
            </p14:nvContentPartPr>
            <p14:xfrm>
              <a:off x="8083185" y="2438373"/>
              <a:ext cx="360" cy="360"/>
            </p14:xfrm>
          </p:contentPart>
        </mc:Choice>
        <mc:Fallback>
          <p:pic>
            <p:nvPicPr>
              <p:cNvPr id="9" name="Ink 8">
                <a:extLst>
                  <a:ext uri="{FF2B5EF4-FFF2-40B4-BE49-F238E27FC236}">
                    <a16:creationId xmlns:a16="http://schemas.microsoft.com/office/drawing/2014/main" id="{A5921076-5AB9-3840-A53F-A89F7427350C}"/>
                  </a:ext>
                </a:extLst>
              </p:cNvPr>
              <p:cNvPicPr/>
              <p:nvPr/>
            </p:nvPicPr>
            <p:blipFill>
              <a:blip r:embed="rId3"/>
              <a:stretch>
                <a:fillRect/>
              </a:stretch>
            </p:blipFill>
            <p:spPr>
              <a:xfrm>
                <a:off x="8065185" y="2420373"/>
                <a:ext cx="36000" cy="36000"/>
              </a:xfrm>
              <a:prstGeom prst="rect">
                <a:avLst/>
              </a:prstGeom>
            </p:spPr>
          </p:pic>
        </mc:Fallback>
      </mc:AlternateContent>
    </p:spTree>
    <p:extLst>
      <p:ext uri="{BB962C8B-B14F-4D97-AF65-F5344CB8AC3E}">
        <p14:creationId xmlns:p14="http://schemas.microsoft.com/office/powerpoint/2010/main" val="2775094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F9C7-8F8A-C04E-AE7B-A90E8542AC5A}"/>
              </a:ext>
            </a:extLst>
          </p:cNvPr>
          <p:cNvSpPr>
            <a:spLocks noGrp="1"/>
          </p:cNvSpPr>
          <p:nvPr>
            <p:ph type="title"/>
          </p:nvPr>
        </p:nvSpPr>
        <p:spPr/>
        <p:txBody>
          <a:bodyPr/>
          <a:lstStyle/>
          <a:p>
            <a:r>
              <a:rPr lang="en-US" dirty="0">
                <a:solidFill>
                  <a:schemeClr val="bg1">
                    <a:lumMod val="95000"/>
                  </a:schemeClr>
                </a:solidFill>
              </a:rPr>
              <a:t>Probability guided segmentation </a:t>
            </a:r>
            <a:r>
              <a:rPr lang="en-US" dirty="0" err="1">
                <a:solidFill>
                  <a:schemeClr val="bg1">
                    <a:lumMod val="95000"/>
                  </a:schemeClr>
                </a:solidFill>
              </a:rPr>
              <a:t>Algorithmn</a:t>
            </a:r>
            <a:endParaRPr lang="en-US" dirty="0">
              <a:solidFill>
                <a:schemeClr val="bg1">
                  <a:lumMod val="95000"/>
                </a:schemeClr>
              </a:solidFill>
            </a:endParaRPr>
          </a:p>
        </p:txBody>
      </p:sp>
      <p:sp>
        <p:nvSpPr>
          <p:cNvPr id="3" name="Content Placeholder 2">
            <a:extLst>
              <a:ext uri="{FF2B5EF4-FFF2-40B4-BE49-F238E27FC236}">
                <a16:creationId xmlns:a16="http://schemas.microsoft.com/office/drawing/2014/main" id="{13998B48-62E0-E44D-A276-4076B2DEBBC4}"/>
              </a:ext>
            </a:extLst>
          </p:cNvPr>
          <p:cNvSpPr>
            <a:spLocks noGrp="1"/>
          </p:cNvSpPr>
          <p:nvPr>
            <p:ph idx="1"/>
          </p:nvPr>
        </p:nvSpPr>
        <p:spPr/>
        <p:txBody>
          <a:bodyPr/>
          <a:lstStyle/>
          <a:p>
            <a:r>
              <a:rPr lang="en-US" dirty="0">
                <a:solidFill>
                  <a:schemeClr val="bg1">
                    <a:lumMod val="95000"/>
                  </a:schemeClr>
                </a:solidFill>
              </a:rPr>
              <a:t>To maximize probability that whole segmentation separates gum and teeth by minimizing the –log of the probability</a:t>
            </a:r>
          </a:p>
          <a:p>
            <a:r>
              <a:rPr lang="en-US" dirty="0">
                <a:solidFill>
                  <a:schemeClr val="bg1">
                    <a:lumMod val="95000"/>
                  </a:schemeClr>
                </a:solidFill>
              </a:rPr>
              <a:t>Probability is modeled as a product of independent probabilities for each vertex being tooth, and for each connecting edge being boundary between tooth and gum</a:t>
            </a:r>
          </a:p>
          <a:p>
            <a:r>
              <a:rPr lang="en-US" dirty="0">
                <a:solidFill>
                  <a:schemeClr val="bg1">
                    <a:lumMod val="95000"/>
                  </a:schemeClr>
                </a:solidFill>
              </a:rPr>
              <a:t>This means the –log is a sum of two kinds of terms, for verts and edges</a:t>
            </a:r>
          </a:p>
          <a:p>
            <a:r>
              <a:rPr lang="en-US" dirty="0">
                <a:solidFill>
                  <a:schemeClr val="bg1">
                    <a:lumMod val="95000"/>
                  </a:schemeClr>
                </a:solidFill>
              </a:rPr>
              <a:t>Used both level set based (*) and maximum flow based(*) solution techniques for this optimization problem</a:t>
            </a:r>
          </a:p>
        </p:txBody>
      </p:sp>
    </p:spTree>
    <p:extLst>
      <p:ext uri="{BB962C8B-B14F-4D97-AF65-F5344CB8AC3E}">
        <p14:creationId xmlns:p14="http://schemas.microsoft.com/office/powerpoint/2010/main" val="3123399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F9C7-8F8A-C04E-AE7B-A90E8542AC5A}"/>
              </a:ext>
            </a:extLst>
          </p:cNvPr>
          <p:cNvSpPr>
            <a:spLocks noGrp="1"/>
          </p:cNvSpPr>
          <p:nvPr>
            <p:ph type="title"/>
          </p:nvPr>
        </p:nvSpPr>
        <p:spPr/>
        <p:txBody>
          <a:bodyPr/>
          <a:lstStyle/>
          <a:p>
            <a:r>
              <a:rPr lang="en-US" dirty="0" err="1">
                <a:solidFill>
                  <a:schemeClr val="bg1">
                    <a:lumMod val="95000"/>
                  </a:schemeClr>
                </a:solidFill>
              </a:rPr>
              <a:t>SegConfigData</a:t>
            </a:r>
            <a:r>
              <a:rPr lang="en-US" dirty="0">
                <a:solidFill>
                  <a:schemeClr val="bg1">
                    <a:lumMod val="95000"/>
                  </a:schemeClr>
                </a:solidFill>
              </a:rPr>
              <a:t> interface	</a:t>
            </a:r>
          </a:p>
        </p:txBody>
      </p:sp>
      <p:sp>
        <p:nvSpPr>
          <p:cNvPr id="3" name="Content Placeholder 2">
            <a:extLst>
              <a:ext uri="{FF2B5EF4-FFF2-40B4-BE49-F238E27FC236}">
                <a16:creationId xmlns:a16="http://schemas.microsoft.com/office/drawing/2014/main" id="{13998B48-62E0-E44D-A276-4076B2DEBBC4}"/>
              </a:ext>
            </a:extLst>
          </p:cNvPr>
          <p:cNvSpPr>
            <a:spLocks noGrp="1"/>
          </p:cNvSpPr>
          <p:nvPr>
            <p:ph idx="1"/>
          </p:nvPr>
        </p:nvSpPr>
        <p:spPr/>
        <p:txBody>
          <a:bodyPr/>
          <a:lstStyle/>
          <a:p>
            <a:r>
              <a:rPr lang="en-US" dirty="0">
                <a:solidFill>
                  <a:schemeClr val="bg1">
                    <a:lumMod val="95000"/>
                  </a:schemeClr>
                </a:solidFill>
              </a:rPr>
              <a:t>Allows us to quickly change implementation of the actual segmentation algorithm</a:t>
            </a:r>
          </a:p>
          <a:p>
            <a:r>
              <a:rPr lang="en-US" dirty="0">
                <a:solidFill>
                  <a:schemeClr val="bg1">
                    <a:lumMod val="95000"/>
                  </a:schemeClr>
                </a:solidFill>
              </a:rPr>
              <a:t>For example, we can switch between level set and maximum flow solver</a:t>
            </a:r>
          </a:p>
        </p:txBody>
      </p:sp>
    </p:spTree>
    <p:extLst>
      <p:ext uri="{BB962C8B-B14F-4D97-AF65-F5344CB8AC3E}">
        <p14:creationId xmlns:p14="http://schemas.microsoft.com/office/powerpoint/2010/main" val="3292010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F9C7-8F8A-C04E-AE7B-A90E8542AC5A}"/>
              </a:ext>
            </a:extLst>
          </p:cNvPr>
          <p:cNvSpPr>
            <a:spLocks noGrp="1"/>
          </p:cNvSpPr>
          <p:nvPr>
            <p:ph type="title"/>
          </p:nvPr>
        </p:nvSpPr>
        <p:spPr/>
        <p:txBody>
          <a:bodyPr/>
          <a:lstStyle/>
          <a:p>
            <a:r>
              <a:rPr lang="en-US" dirty="0">
                <a:solidFill>
                  <a:schemeClr val="bg1">
                    <a:lumMod val="95000"/>
                  </a:schemeClr>
                </a:solidFill>
              </a:rPr>
              <a:t>Nonlinear Optimization</a:t>
            </a:r>
          </a:p>
        </p:txBody>
      </p:sp>
      <p:sp>
        <p:nvSpPr>
          <p:cNvPr id="3" name="Content Placeholder 2">
            <a:extLst>
              <a:ext uri="{FF2B5EF4-FFF2-40B4-BE49-F238E27FC236}">
                <a16:creationId xmlns:a16="http://schemas.microsoft.com/office/drawing/2014/main" id="{13998B48-62E0-E44D-A276-4076B2DEBBC4}"/>
              </a:ext>
            </a:extLst>
          </p:cNvPr>
          <p:cNvSpPr>
            <a:spLocks noGrp="1"/>
          </p:cNvSpPr>
          <p:nvPr>
            <p:ph idx="1"/>
          </p:nvPr>
        </p:nvSpPr>
        <p:spPr/>
        <p:txBody>
          <a:bodyPr/>
          <a:lstStyle/>
          <a:p>
            <a:r>
              <a:rPr lang="en-US" dirty="0">
                <a:solidFill>
                  <a:schemeClr val="bg1">
                    <a:lumMod val="95000"/>
                  </a:schemeClr>
                </a:solidFill>
              </a:rPr>
              <a:t>We used gradient descent (with fixed learning rate), or Euler integration (with specific differential equation), for the level set  based probability maximizer</a:t>
            </a:r>
          </a:p>
          <a:p>
            <a:r>
              <a:rPr lang="en-US" dirty="0">
                <a:solidFill>
                  <a:schemeClr val="bg1">
                    <a:lumMod val="95000"/>
                  </a:schemeClr>
                </a:solidFill>
              </a:rPr>
              <a:t>We applied newton method to fit the </a:t>
            </a:r>
            <a:r>
              <a:rPr lang="en-US" dirty="0" err="1">
                <a:solidFill>
                  <a:schemeClr val="bg1">
                    <a:lumMod val="95000"/>
                  </a:schemeClr>
                </a:solidFill>
              </a:rPr>
              <a:t>logisticRegression</a:t>
            </a:r>
            <a:r>
              <a:rPr lang="en-US" dirty="0">
                <a:solidFill>
                  <a:schemeClr val="bg1">
                    <a:lumMod val="95000"/>
                  </a:schemeClr>
                </a:solidFill>
              </a:rPr>
              <a:t> classifiers (teeth vs gum, boundary vs </a:t>
            </a:r>
            <a:r>
              <a:rPr lang="en-US" dirty="0" err="1">
                <a:solidFill>
                  <a:schemeClr val="bg1">
                    <a:lumMod val="95000"/>
                  </a:schemeClr>
                </a:solidFill>
              </a:rPr>
              <a:t>nonboundary</a:t>
            </a:r>
            <a:r>
              <a:rPr lang="en-US" dirty="0">
                <a:solidFill>
                  <a:schemeClr val="bg1">
                    <a:lumMod val="95000"/>
                  </a:schemeClr>
                </a:solidFill>
              </a:rPr>
              <a:t>)</a:t>
            </a:r>
          </a:p>
          <a:p>
            <a:r>
              <a:rPr lang="en-US" dirty="0">
                <a:solidFill>
                  <a:schemeClr val="bg1">
                    <a:lumMod val="95000"/>
                  </a:schemeClr>
                </a:solidFill>
              </a:rPr>
              <a:t>Expectation maximization algorithm for learning of gaussian mixture model</a:t>
            </a:r>
          </a:p>
        </p:txBody>
      </p:sp>
    </p:spTree>
    <p:extLst>
      <p:ext uri="{BB962C8B-B14F-4D97-AF65-F5344CB8AC3E}">
        <p14:creationId xmlns:p14="http://schemas.microsoft.com/office/powerpoint/2010/main" val="3161862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F9C7-8F8A-C04E-AE7B-A90E8542AC5A}"/>
              </a:ext>
            </a:extLst>
          </p:cNvPr>
          <p:cNvSpPr>
            <a:spLocks noGrp="1"/>
          </p:cNvSpPr>
          <p:nvPr>
            <p:ph type="title"/>
          </p:nvPr>
        </p:nvSpPr>
        <p:spPr/>
        <p:txBody>
          <a:bodyPr/>
          <a:lstStyle/>
          <a:p>
            <a:r>
              <a:rPr lang="en-US" dirty="0">
                <a:solidFill>
                  <a:schemeClr val="bg1">
                    <a:lumMod val="95000"/>
                  </a:schemeClr>
                </a:solidFill>
              </a:rPr>
              <a:t>Adjustment for single clicked tooth vs teeth</a:t>
            </a:r>
          </a:p>
        </p:txBody>
      </p:sp>
      <p:sp>
        <p:nvSpPr>
          <p:cNvPr id="3" name="Content Placeholder 2">
            <a:extLst>
              <a:ext uri="{FF2B5EF4-FFF2-40B4-BE49-F238E27FC236}">
                <a16:creationId xmlns:a16="http://schemas.microsoft.com/office/drawing/2014/main" id="{13998B48-62E0-E44D-A276-4076B2DEBBC4}"/>
              </a:ext>
            </a:extLst>
          </p:cNvPr>
          <p:cNvSpPr>
            <a:spLocks noGrp="1"/>
          </p:cNvSpPr>
          <p:nvPr>
            <p:ph idx="1"/>
          </p:nvPr>
        </p:nvSpPr>
        <p:spPr/>
        <p:txBody>
          <a:bodyPr/>
          <a:lstStyle/>
          <a:p>
            <a:r>
              <a:rPr lang="en-US" dirty="0">
                <a:solidFill>
                  <a:schemeClr val="bg1">
                    <a:lumMod val="95000"/>
                  </a:schemeClr>
                </a:solidFill>
              </a:rPr>
              <a:t>We used very similar approach for separated clicked tooth vs non clicked tooth but with different model parameters and by restricting the whole maximum flow problem to one near the clicked point</a:t>
            </a:r>
          </a:p>
        </p:txBody>
      </p:sp>
    </p:spTree>
    <p:extLst>
      <p:ext uri="{BB962C8B-B14F-4D97-AF65-F5344CB8AC3E}">
        <p14:creationId xmlns:p14="http://schemas.microsoft.com/office/powerpoint/2010/main" val="2168831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A35A-2C10-B24F-A0D4-AA88BF327884}"/>
              </a:ext>
            </a:extLst>
          </p:cNvPr>
          <p:cNvSpPr>
            <a:spLocks noGrp="1"/>
          </p:cNvSpPr>
          <p:nvPr>
            <p:ph type="title"/>
          </p:nvPr>
        </p:nvSpPr>
        <p:spPr/>
        <p:txBody>
          <a:bodyPr/>
          <a:lstStyle/>
          <a:p>
            <a:r>
              <a:rPr lang="en-US" dirty="0">
                <a:solidFill>
                  <a:schemeClr val="bg1">
                    <a:lumMod val="95000"/>
                  </a:schemeClr>
                </a:solidFill>
              </a:rPr>
              <a:t>The End	</a:t>
            </a:r>
          </a:p>
        </p:txBody>
      </p:sp>
      <p:sp>
        <p:nvSpPr>
          <p:cNvPr id="3" name="Content Placeholder 2">
            <a:extLst>
              <a:ext uri="{FF2B5EF4-FFF2-40B4-BE49-F238E27FC236}">
                <a16:creationId xmlns:a16="http://schemas.microsoft.com/office/drawing/2014/main" id="{F526FEDF-AF90-9740-925B-65CF6FFBAF6C}"/>
              </a:ext>
            </a:extLst>
          </p:cNvPr>
          <p:cNvSpPr>
            <a:spLocks noGrp="1"/>
          </p:cNvSpPr>
          <p:nvPr>
            <p:ph idx="1"/>
          </p:nvPr>
        </p:nvSpPr>
        <p:spPr/>
        <p:txBody>
          <a:bodyPr/>
          <a:lstStyle/>
          <a:p>
            <a:r>
              <a:rPr lang="en-US" dirty="0">
                <a:solidFill>
                  <a:schemeClr val="bg1">
                    <a:lumMod val="95000"/>
                  </a:schemeClr>
                </a:solidFill>
              </a:rPr>
              <a:t>Thank you for your time </a:t>
            </a:r>
            <a:r>
              <a:rPr lang="en-US" dirty="0">
                <a:solidFill>
                  <a:schemeClr val="bg1">
                    <a:lumMod val="95000"/>
                  </a:schemeClr>
                </a:solidFill>
                <a:sym typeface="Wingdings" pitchFamily="2" charset="2"/>
              </a:rPr>
              <a:t>        </a:t>
            </a:r>
            <a:endParaRPr lang="en-US" dirty="0">
              <a:solidFill>
                <a:schemeClr val="bg1">
                  <a:lumMod val="95000"/>
                </a:schemeClr>
              </a:solidFill>
            </a:endParaRPr>
          </a:p>
        </p:txBody>
      </p:sp>
    </p:spTree>
    <p:extLst>
      <p:ext uri="{BB962C8B-B14F-4D97-AF65-F5344CB8AC3E}">
        <p14:creationId xmlns:p14="http://schemas.microsoft.com/office/powerpoint/2010/main" val="2896990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2993D-788E-0841-B718-C7ED55B9A580}"/>
              </a:ext>
            </a:extLst>
          </p:cNvPr>
          <p:cNvSpPr>
            <a:spLocks noGrp="1"/>
          </p:cNvSpPr>
          <p:nvPr>
            <p:ph type="title"/>
          </p:nvPr>
        </p:nvSpPr>
        <p:spPr/>
        <p:txBody>
          <a:bodyPr/>
          <a:lstStyle/>
          <a:p>
            <a:r>
              <a:rPr lang="en-US" dirty="0">
                <a:solidFill>
                  <a:schemeClr val="bg1">
                    <a:lumMod val="85000"/>
                  </a:schemeClr>
                </a:solidFill>
              </a:rPr>
              <a:t>Note:</a:t>
            </a:r>
          </a:p>
        </p:txBody>
      </p:sp>
      <p:sp>
        <p:nvSpPr>
          <p:cNvPr id="3" name="Content Placeholder 2">
            <a:extLst>
              <a:ext uri="{FF2B5EF4-FFF2-40B4-BE49-F238E27FC236}">
                <a16:creationId xmlns:a16="http://schemas.microsoft.com/office/drawing/2014/main" id="{75A570E5-C839-E042-8D29-CB493ABD2CE5}"/>
              </a:ext>
            </a:extLst>
          </p:cNvPr>
          <p:cNvSpPr>
            <a:spLocks noGrp="1"/>
          </p:cNvSpPr>
          <p:nvPr>
            <p:ph idx="1"/>
          </p:nvPr>
        </p:nvSpPr>
        <p:spPr/>
        <p:txBody>
          <a:bodyPr/>
          <a:lstStyle/>
          <a:p>
            <a:r>
              <a:rPr lang="en-US" dirty="0">
                <a:solidFill>
                  <a:schemeClr val="bg1">
                    <a:lumMod val="85000"/>
                  </a:schemeClr>
                </a:solidFill>
              </a:rPr>
              <a:t>All code was done in Java, not python. </a:t>
            </a:r>
          </a:p>
          <a:p>
            <a:r>
              <a:rPr lang="en-US" dirty="0">
                <a:solidFill>
                  <a:schemeClr val="bg1">
                    <a:lumMod val="85000"/>
                  </a:schemeClr>
                </a:solidFill>
              </a:rPr>
              <a:t>This presentation assumes basic familiarity with data science  and optimization terms and concepts (for example gaussian mixture, level set optimization, maximum flow algorithm) </a:t>
            </a:r>
          </a:p>
          <a:p>
            <a:r>
              <a:rPr lang="en-US" dirty="0">
                <a:solidFill>
                  <a:schemeClr val="bg1">
                    <a:lumMod val="85000"/>
                  </a:schemeClr>
                </a:solidFill>
              </a:rPr>
              <a:t>This presentation gives an overview of what I did in the internship, especially because I am not allowed to upload the actual code on </a:t>
            </a:r>
            <a:r>
              <a:rPr lang="en-US" dirty="0" err="1">
                <a:solidFill>
                  <a:schemeClr val="bg1">
                    <a:lumMod val="85000"/>
                  </a:schemeClr>
                </a:solidFill>
              </a:rPr>
              <a:t>github</a:t>
            </a:r>
            <a:endParaRPr lang="en-US" dirty="0">
              <a:solidFill>
                <a:schemeClr val="bg1">
                  <a:lumMod val="85000"/>
                </a:schemeClr>
              </a:solidFill>
            </a:endParaRPr>
          </a:p>
        </p:txBody>
      </p:sp>
    </p:spTree>
    <p:extLst>
      <p:ext uri="{BB962C8B-B14F-4D97-AF65-F5344CB8AC3E}">
        <p14:creationId xmlns:p14="http://schemas.microsoft.com/office/powerpoint/2010/main" val="4069391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D2BD3-FB70-6949-BF3B-58EA1896DC4F}"/>
              </a:ext>
            </a:extLst>
          </p:cNvPr>
          <p:cNvSpPr>
            <a:spLocks noGrp="1"/>
          </p:cNvSpPr>
          <p:nvPr>
            <p:ph type="title"/>
          </p:nvPr>
        </p:nvSpPr>
        <p:spPr/>
        <p:txBody>
          <a:bodyPr/>
          <a:lstStyle/>
          <a:p>
            <a:r>
              <a:rPr lang="en-US" dirty="0">
                <a:solidFill>
                  <a:schemeClr val="bg1">
                    <a:lumMod val="85000"/>
                  </a:schemeClr>
                </a:solidFill>
              </a:rPr>
              <a:t>Original Mouth Scan– bottom part</a:t>
            </a:r>
          </a:p>
        </p:txBody>
      </p:sp>
      <p:pic>
        <p:nvPicPr>
          <p:cNvPr id="5" name="Content Placeholder 4" descr="Graphical user interface&#10;&#10;Description automatically generated">
            <a:extLst>
              <a:ext uri="{FF2B5EF4-FFF2-40B4-BE49-F238E27FC236}">
                <a16:creationId xmlns:a16="http://schemas.microsoft.com/office/drawing/2014/main" id="{4AD3890B-2A29-114C-8EAE-D84BBD35D883}"/>
              </a:ext>
            </a:extLst>
          </p:cNvPr>
          <p:cNvPicPr>
            <a:picLocks noGrp="1" noChangeAspect="1"/>
          </p:cNvPicPr>
          <p:nvPr>
            <p:ph idx="1"/>
          </p:nvPr>
        </p:nvPicPr>
        <p:blipFill>
          <a:blip r:embed="rId2"/>
          <a:stretch>
            <a:fillRect/>
          </a:stretch>
        </p:blipFill>
        <p:spPr>
          <a:xfrm>
            <a:off x="1926204" y="1825625"/>
            <a:ext cx="8339591" cy="4351338"/>
          </a:xfrm>
        </p:spPr>
      </p:pic>
    </p:spTree>
    <p:extLst>
      <p:ext uri="{BB962C8B-B14F-4D97-AF65-F5344CB8AC3E}">
        <p14:creationId xmlns:p14="http://schemas.microsoft.com/office/powerpoint/2010/main" val="236805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D01B-C839-F446-8813-A44F814D4113}"/>
              </a:ext>
            </a:extLst>
          </p:cNvPr>
          <p:cNvSpPr>
            <a:spLocks noGrp="1"/>
          </p:cNvSpPr>
          <p:nvPr>
            <p:ph type="title"/>
          </p:nvPr>
        </p:nvSpPr>
        <p:spPr/>
        <p:txBody>
          <a:bodyPr/>
          <a:lstStyle/>
          <a:p>
            <a:r>
              <a:rPr lang="en-US" dirty="0">
                <a:solidFill>
                  <a:schemeClr val="bg1">
                    <a:lumMod val="85000"/>
                  </a:schemeClr>
                </a:solidFill>
              </a:rPr>
              <a:t>Tasks</a:t>
            </a:r>
          </a:p>
        </p:txBody>
      </p:sp>
      <p:sp>
        <p:nvSpPr>
          <p:cNvPr id="3" name="Content Placeholder 2">
            <a:extLst>
              <a:ext uri="{FF2B5EF4-FFF2-40B4-BE49-F238E27FC236}">
                <a16:creationId xmlns:a16="http://schemas.microsoft.com/office/drawing/2014/main" id="{C7DB8C21-8620-4340-A28C-BD617D13A7A9}"/>
              </a:ext>
            </a:extLst>
          </p:cNvPr>
          <p:cNvSpPr>
            <a:spLocks noGrp="1"/>
          </p:cNvSpPr>
          <p:nvPr>
            <p:ph idx="1"/>
          </p:nvPr>
        </p:nvSpPr>
        <p:spPr/>
        <p:txBody>
          <a:bodyPr/>
          <a:lstStyle/>
          <a:p>
            <a:r>
              <a:rPr lang="en-US" dirty="0">
                <a:solidFill>
                  <a:schemeClr val="bg1">
                    <a:lumMod val="85000"/>
                  </a:schemeClr>
                </a:solidFill>
              </a:rPr>
              <a:t>1. Recognize teeth and gums on a mesh taken from human dental scans. The software should color the teeth in one color and the gums in another.</a:t>
            </a:r>
          </a:p>
          <a:p>
            <a:r>
              <a:rPr lang="en-US" dirty="0">
                <a:solidFill>
                  <a:schemeClr val="bg1">
                    <a:lumMod val="85000"/>
                  </a:schemeClr>
                </a:solidFill>
              </a:rPr>
              <a:t>2. Recognize one tooth from another on a mesh created from people's tooth scans. When you click anywhere on a tooth, only that tooth should be colored.</a:t>
            </a:r>
          </a:p>
          <a:p>
            <a:endParaRPr lang="en-US" dirty="0">
              <a:solidFill>
                <a:schemeClr val="bg1">
                  <a:lumMod val="85000"/>
                </a:schemeClr>
              </a:solidFill>
            </a:endParaRPr>
          </a:p>
        </p:txBody>
      </p:sp>
    </p:spTree>
    <p:extLst>
      <p:ext uri="{BB962C8B-B14F-4D97-AF65-F5344CB8AC3E}">
        <p14:creationId xmlns:p14="http://schemas.microsoft.com/office/powerpoint/2010/main" val="427772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D2BD3-FB70-6949-BF3B-58EA1896DC4F}"/>
              </a:ext>
            </a:extLst>
          </p:cNvPr>
          <p:cNvSpPr>
            <a:spLocks noGrp="1"/>
          </p:cNvSpPr>
          <p:nvPr>
            <p:ph type="title"/>
          </p:nvPr>
        </p:nvSpPr>
        <p:spPr/>
        <p:txBody>
          <a:bodyPr/>
          <a:lstStyle/>
          <a:p>
            <a:r>
              <a:rPr lang="en-US" dirty="0">
                <a:solidFill>
                  <a:schemeClr val="bg1">
                    <a:lumMod val="85000"/>
                  </a:schemeClr>
                </a:solidFill>
              </a:rPr>
              <a:t>1) Tooth vs. Gum Segmentation</a:t>
            </a:r>
          </a:p>
        </p:txBody>
      </p:sp>
      <p:pic>
        <p:nvPicPr>
          <p:cNvPr id="5" name="Content Placeholder 4" descr="Graphical user interface&#10;&#10;Description automatically generated">
            <a:extLst>
              <a:ext uri="{FF2B5EF4-FFF2-40B4-BE49-F238E27FC236}">
                <a16:creationId xmlns:a16="http://schemas.microsoft.com/office/drawing/2014/main" id="{28B69A41-46A7-B74A-8E8D-B8F3A9423DEC}"/>
              </a:ext>
            </a:extLst>
          </p:cNvPr>
          <p:cNvPicPr>
            <a:picLocks noGrp="1" noChangeAspect="1"/>
          </p:cNvPicPr>
          <p:nvPr>
            <p:ph idx="1"/>
          </p:nvPr>
        </p:nvPicPr>
        <p:blipFill>
          <a:blip r:embed="rId2"/>
          <a:stretch>
            <a:fillRect/>
          </a:stretch>
        </p:blipFill>
        <p:spPr>
          <a:xfrm>
            <a:off x="1926204" y="1825625"/>
            <a:ext cx="8339591" cy="4351338"/>
          </a:xfrm>
        </p:spPr>
      </p:pic>
    </p:spTree>
    <p:extLst>
      <p:ext uri="{BB962C8B-B14F-4D97-AF65-F5344CB8AC3E}">
        <p14:creationId xmlns:p14="http://schemas.microsoft.com/office/powerpoint/2010/main" val="494456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D2BD3-FB70-6949-BF3B-58EA1896DC4F}"/>
              </a:ext>
            </a:extLst>
          </p:cNvPr>
          <p:cNvSpPr>
            <a:spLocks noGrp="1"/>
          </p:cNvSpPr>
          <p:nvPr>
            <p:ph type="title"/>
          </p:nvPr>
        </p:nvSpPr>
        <p:spPr/>
        <p:txBody>
          <a:bodyPr/>
          <a:lstStyle/>
          <a:p>
            <a:r>
              <a:rPr lang="en-US" dirty="0">
                <a:solidFill>
                  <a:schemeClr val="bg1">
                    <a:lumMod val="85000"/>
                  </a:schemeClr>
                </a:solidFill>
              </a:rPr>
              <a:t>2) Clicked tooth vs. other teeth Segmentation</a:t>
            </a:r>
          </a:p>
        </p:txBody>
      </p:sp>
      <p:pic>
        <p:nvPicPr>
          <p:cNvPr id="5" name="Content Placeholder 4" descr="Graphical user interface&#10;&#10;Description automatically generated">
            <a:extLst>
              <a:ext uri="{FF2B5EF4-FFF2-40B4-BE49-F238E27FC236}">
                <a16:creationId xmlns:a16="http://schemas.microsoft.com/office/drawing/2014/main" id="{FD9FC8BF-A36B-CC4A-8995-34768C33D7B7}"/>
              </a:ext>
            </a:extLst>
          </p:cNvPr>
          <p:cNvPicPr>
            <a:picLocks noGrp="1" noChangeAspect="1"/>
          </p:cNvPicPr>
          <p:nvPr>
            <p:ph idx="1"/>
          </p:nvPr>
        </p:nvPicPr>
        <p:blipFill>
          <a:blip r:embed="rId2"/>
          <a:stretch>
            <a:fillRect/>
          </a:stretch>
        </p:blipFill>
        <p:spPr>
          <a:xfrm>
            <a:off x="1926204" y="1825625"/>
            <a:ext cx="8339591" cy="4351338"/>
          </a:xfrm>
        </p:spPr>
      </p:pic>
    </p:spTree>
    <p:extLst>
      <p:ext uri="{BB962C8B-B14F-4D97-AF65-F5344CB8AC3E}">
        <p14:creationId xmlns:p14="http://schemas.microsoft.com/office/powerpoint/2010/main" val="524088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F250-4714-9F43-8272-1C7F96B653D7}"/>
              </a:ext>
            </a:extLst>
          </p:cNvPr>
          <p:cNvSpPr>
            <a:spLocks noGrp="1"/>
          </p:cNvSpPr>
          <p:nvPr>
            <p:ph type="title"/>
          </p:nvPr>
        </p:nvSpPr>
        <p:spPr/>
        <p:txBody>
          <a:bodyPr/>
          <a:lstStyle/>
          <a:p>
            <a:r>
              <a:rPr lang="en-US" dirty="0">
                <a:solidFill>
                  <a:schemeClr val="bg1">
                    <a:lumMod val="95000"/>
                  </a:schemeClr>
                </a:solidFill>
              </a:rPr>
              <a:t>Collect teeth data</a:t>
            </a:r>
          </a:p>
        </p:txBody>
      </p:sp>
      <p:sp>
        <p:nvSpPr>
          <p:cNvPr id="3" name="Content Placeholder 2">
            <a:extLst>
              <a:ext uri="{FF2B5EF4-FFF2-40B4-BE49-F238E27FC236}">
                <a16:creationId xmlns:a16="http://schemas.microsoft.com/office/drawing/2014/main" id="{867CB889-EFB4-AA4E-B378-66DE99637B4C}"/>
              </a:ext>
            </a:extLst>
          </p:cNvPr>
          <p:cNvSpPr>
            <a:spLocks noGrp="1"/>
          </p:cNvSpPr>
          <p:nvPr>
            <p:ph idx="1"/>
          </p:nvPr>
        </p:nvSpPr>
        <p:spPr/>
        <p:txBody>
          <a:bodyPr/>
          <a:lstStyle/>
          <a:p>
            <a:r>
              <a:rPr lang="en-US" dirty="0">
                <a:solidFill>
                  <a:schemeClr val="bg1">
                    <a:lumMod val="95000"/>
                  </a:schemeClr>
                </a:solidFill>
              </a:rPr>
              <a:t>Color mouth scans provided by company were then manually labeled by defining the boundary curve of each tooth</a:t>
            </a:r>
          </a:p>
        </p:txBody>
      </p:sp>
    </p:spTree>
    <p:extLst>
      <p:ext uri="{BB962C8B-B14F-4D97-AF65-F5344CB8AC3E}">
        <p14:creationId xmlns:p14="http://schemas.microsoft.com/office/powerpoint/2010/main" val="153424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3AC0C-BE6D-A541-90B8-4D3C96D2DE9C}"/>
              </a:ext>
            </a:extLst>
          </p:cNvPr>
          <p:cNvSpPr>
            <a:spLocks noGrp="1"/>
          </p:cNvSpPr>
          <p:nvPr>
            <p:ph type="title"/>
          </p:nvPr>
        </p:nvSpPr>
        <p:spPr/>
        <p:txBody>
          <a:bodyPr/>
          <a:lstStyle/>
          <a:p>
            <a:r>
              <a:rPr lang="en-US" dirty="0">
                <a:solidFill>
                  <a:schemeClr val="bg1">
                    <a:lumMod val="95000"/>
                  </a:schemeClr>
                </a:solidFill>
              </a:rPr>
              <a:t>Data Processor</a:t>
            </a:r>
          </a:p>
        </p:txBody>
      </p:sp>
      <p:sp>
        <p:nvSpPr>
          <p:cNvPr id="3" name="Content Placeholder 2">
            <a:extLst>
              <a:ext uri="{FF2B5EF4-FFF2-40B4-BE49-F238E27FC236}">
                <a16:creationId xmlns:a16="http://schemas.microsoft.com/office/drawing/2014/main" id="{780D4C2C-4822-7E41-8E72-D7F370C7997F}"/>
              </a:ext>
            </a:extLst>
          </p:cNvPr>
          <p:cNvSpPr>
            <a:spLocks noGrp="1"/>
          </p:cNvSpPr>
          <p:nvPr>
            <p:ph idx="1"/>
          </p:nvPr>
        </p:nvSpPr>
        <p:spPr/>
        <p:txBody>
          <a:bodyPr/>
          <a:lstStyle/>
          <a:p>
            <a:r>
              <a:rPr lang="en-US" dirty="0">
                <a:solidFill>
                  <a:schemeClr val="bg1">
                    <a:lumMod val="95000"/>
                  </a:schemeClr>
                </a:solidFill>
              </a:rPr>
              <a:t>Uses </a:t>
            </a:r>
            <a:r>
              <a:rPr lang="en-US" dirty="0" err="1">
                <a:solidFill>
                  <a:schemeClr val="bg1">
                    <a:lumMod val="95000"/>
                  </a:schemeClr>
                </a:solidFill>
              </a:rPr>
              <a:t>FeatureExtractor.java</a:t>
            </a:r>
            <a:r>
              <a:rPr lang="en-US" dirty="0">
                <a:solidFill>
                  <a:schemeClr val="bg1">
                    <a:lumMod val="95000"/>
                  </a:schemeClr>
                </a:solidFill>
              </a:rPr>
              <a:t> instance to extract feature vectors (color and geometry) for individual vertices and sorts them into separate files depending on class label</a:t>
            </a:r>
          </a:p>
          <a:p>
            <a:r>
              <a:rPr lang="en-US" dirty="0">
                <a:solidFill>
                  <a:schemeClr val="bg1">
                    <a:lumMod val="95000"/>
                  </a:schemeClr>
                </a:solidFill>
              </a:rPr>
              <a:t>Class label is determined from manually input boundary curves</a:t>
            </a:r>
          </a:p>
          <a:p>
            <a:r>
              <a:rPr lang="en-US" dirty="0">
                <a:solidFill>
                  <a:schemeClr val="bg1">
                    <a:lumMod val="95000"/>
                  </a:schemeClr>
                </a:solidFill>
              </a:rPr>
              <a:t>Three classifications: tooth or not tooth, all teeth boundary or not boundary, </a:t>
            </a:r>
            <a:r>
              <a:rPr lang="en-US" dirty="0" err="1">
                <a:solidFill>
                  <a:schemeClr val="bg1">
                    <a:lumMod val="95000"/>
                  </a:schemeClr>
                </a:solidFill>
              </a:rPr>
              <a:t>singleTooth</a:t>
            </a:r>
            <a:r>
              <a:rPr lang="en-US" dirty="0">
                <a:solidFill>
                  <a:schemeClr val="bg1">
                    <a:lumMod val="95000"/>
                  </a:schemeClr>
                </a:solidFill>
              </a:rPr>
              <a:t> boundary vs </a:t>
            </a:r>
            <a:r>
              <a:rPr lang="en-US" dirty="0" err="1">
                <a:solidFill>
                  <a:schemeClr val="bg1">
                    <a:lumMod val="95000"/>
                  </a:schemeClr>
                </a:solidFill>
              </a:rPr>
              <a:t>nonSingleTooth</a:t>
            </a:r>
            <a:r>
              <a:rPr lang="en-US" dirty="0">
                <a:solidFill>
                  <a:schemeClr val="bg1">
                    <a:lumMod val="95000"/>
                  </a:schemeClr>
                </a:solidFill>
              </a:rPr>
              <a:t> boundary</a:t>
            </a:r>
          </a:p>
          <a:p>
            <a:endParaRPr lang="en-US" dirty="0">
              <a:solidFill>
                <a:schemeClr val="bg1">
                  <a:lumMod val="95000"/>
                </a:schemeClr>
              </a:solidFill>
            </a:endParaRPr>
          </a:p>
        </p:txBody>
      </p:sp>
    </p:spTree>
    <p:extLst>
      <p:ext uri="{BB962C8B-B14F-4D97-AF65-F5344CB8AC3E}">
        <p14:creationId xmlns:p14="http://schemas.microsoft.com/office/powerpoint/2010/main" val="37609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D2BD3-FB70-6949-BF3B-58EA1896DC4F}"/>
              </a:ext>
            </a:extLst>
          </p:cNvPr>
          <p:cNvSpPr>
            <a:spLocks noGrp="1"/>
          </p:cNvSpPr>
          <p:nvPr>
            <p:ph type="title"/>
          </p:nvPr>
        </p:nvSpPr>
        <p:spPr/>
        <p:txBody>
          <a:bodyPr/>
          <a:lstStyle/>
          <a:p>
            <a:r>
              <a:rPr lang="en-US" dirty="0">
                <a:solidFill>
                  <a:schemeClr val="bg1">
                    <a:lumMod val="85000"/>
                  </a:schemeClr>
                </a:solidFill>
              </a:rPr>
              <a:t>Calculate curvature</a:t>
            </a:r>
          </a:p>
        </p:txBody>
      </p:sp>
      <p:sp>
        <p:nvSpPr>
          <p:cNvPr id="3" name="Content Placeholder 2">
            <a:extLst>
              <a:ext uri="{FF2B5EF4-FFF2-40B4-BE49-F238E27FC236}">
                <a16:creationId xmlns:a16="http://schemas.microsoft.com/office/drawing/2014/main" id="{1706C2D9-FCF9-7546-9A0F-D1DE09FEC3EC}"/>
              </a:ext>
            </a:extLst>
          </p:cNvPr>
          <p:cNvSpPr>
            <a:spLocks noGrp="1"/>
          </p:cNvSpPr>
          <p:nvPr>
            <p:ph idx="1"/>
          </p:nvPr>
        </p:nvSpPr>
        <p:spPr/>
        <p:txBody>
          <a:bodyPr/>
          <a:lstStyle/>
          <a:p>
            <a:r>
              <a:rPr lang="en-US" dirty="0">
                <a:solidFill>
                  <a:schemeClr val="bg1">
                    <a:lumMod val="85000"/>
                  </a:schemeClr>
                </a:solidFill>
              </a:rPr>
              <a:t>Determine surface coordinate system from normal vector</a:t>
            </a:r>
          </a:p>
          <a:p>
            <a:r>
              <a:rPr lang="en-US" dirty="0">
                <a:solidFill>
                  <a:schemeClr val="bg1">
                    <a:lumMod val="85000"/>
                  </a:schemeClr>
                </a:solidFill>
              </a:rPr>
              <a:t>Use linear regression to locally fit quadratic surface</a:t>
            </a:r>
          </a:p>
          <a:p>
            <a:r>
              <a:rPr lang="en-US" dirty="0">
                <a:solidFill>
                  <a:schemeClr val="bg1">
                    <a:lumMod val="85000"/>
                  </a:schemeClr>
                </a:solidFill>
              </a:rPr>
              <a:t>Calculate 2 Eigenvalues (</a:t>
            </a:r>
            <a:r>
              <a:rPr lang="en-US" dirty="0" err="1">
                <a:solidFill>
                  <a:schemeClr val="bg1">
                    <a:lumMod val="85000"/>
                  </a:schemeClr>
                </a:solidFill>
              </a:rPr>
              <a:t>bc</a:t>
            </a:r>
            <a:r>
              <a:rPr lang="en-US" dirty="0">
                <a:solidFill>
                  <a:schemeClr val="bg1">
                    <a:lumMod val="85000"/>
                  </a:schemeClr>
                </a:solidFill>
              </a:rPr>
              <a:t> 2 x 2 Matrix, </a:t>
            </a:r>
            <a:r>
              <a:rPr lang="en-US" dirty="0" err="1">
                <a:solidFill>
                  <a:schemeClr val="bg1">
                    <a:lumMod val="85000"/>
                  </a:schemeClr>
                </a:solidFill>
              </a:rPr>
              <a:t>bc</a:t>
            </a:r>
            <a:r>
              <a:rPr lang="en-US" dirty="0">
                <a:solidFill>
                  <a:schemeClr val="bg1">
                    <a:lumMod val="85000"/>
                  </a:schemeClr>
                </a:solidFill>
              </a:rPr>
              <a:t> 2 tangential directions), 2 Eigenvectors info to get info on curvature </a:t>
            </a:r>
          </a:p>
          <a:p>
            <a:r>
              <a:rPr lang="en-US" dirty="0">
                <a:solidFill>
                  <a:schemeClr val="bg1">
                    <a:lumMod val="85000"/>
                  </a:schemeClr>
                </a:solidFill>
              </a:rPr>
              <a:t>Eigenvalues: of quadratic term of quadratic surface</a:t>
            </a:r>
          </a:p>
          <a:p>
            <a:r>
              <a:rPr lang="en-US" dirty="0">
                <a:solidFill>
                  <a:schemeClr val="bg1">
                    <a:lumMod val="85000"/>
                  </a:schemeClr>
                </a:solidFill>
              </a:rPr>
              <a:t>Transform from surface coordinates to “cylindrical” global coordinates </a:t>
            </a:r>
          </a:p>
          <a:p>
            <a:endParaRPr lang="en-US" dirty="0"/>
          </a:p>
        </p:txBody>
      </p:sp>
    </p:spTree>
    <p:extLst>
      <p:ext uri="{BB962C8B-B14F-4D97-AF65-F5344CB8AC3E}">
        <p14:creationId xmlns:p14="http://schemas.microsoft.com/office/powerpoint/2010/main" val="564228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8225</TotalTime>
  <Words>613</Words>
  <Application>Microsoft Macintosh PowerPoint</Application>
  <PresentationFormat>Widescreen</PresentationFormat>
  <Paragraphs>49</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Tooth Segmentation Internship</vt:lpstr>
      <vt:lpstr>Note:</vt:lpstr>
      <vt:lpstr>Original Mouth Scan– bottom part</vt:lpstr>
      <vt:lpstr>Tasks</vt:lpstr>
      <vt:lpstr>1) Tooth vs. Gum Segmentation</vt:lpstr>
      <vt:lpstr>2) Clicked tooth vs. other teeth Segmentation</vt:lpstr>
      <vt:lpstr>Collect teeth data</vt:lpstr>
      <vt:lpstr>Data Processor</vt:lpstr>
      <vt:lpstr>Calculate curvature</vt:lpstr>
      <vt:lpstr>Trainer.java</vt:lpstr>
      <vt:lpstr>GaussianMixture vs LogisticRegression</vt:lpstr>
      <vt:lpstr>Probability guided segmentation Algorithmn</vt:lpstr>
      <vt:lpstr>SegConfigData interface </vt:lpstr>
      <vt:lpstr>Nonlinear Optimization</vt:lpstr>
      <vt:lpstr>Adjustment for single clicked tooth vs teeth</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Woo Kim</dc:creator>
  <cp:lastModifiedBy>Woo Kim</cp:lastModifiedBy>
  <cp:revision>63</cp:revision>
  <dcterms:created xsi:type="dcterms:W3CDTF">2021-09-23T02:10:24Z</dcterms:created>
  <dcterms:modified xsi:type="dcterms:W3CDTF">2021-09-28T19:16:10Z</dcterms:modified>
</cp:coreProperties>
</file>