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6" r:id="rId3"/>
    <p:sldId id="289" r:id="rId4"/>
    <p:sldId id="286" r:id="rId5"/>
    <p:sldId id="288" r:id="rId6"/>
    <p:sldId id="285" r:id="rId7"/>
    <p:sldId id="28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7" r:id="rId18"/>
  </p:sldIdLst>
  <p:sldSz cx="9144000" cy="5143500" type="screen16x9"/>
  <p:notesSz cx="6858000" cy="9144000"/>
  <p:embeddedFontLst>
    <p:embeddedFont>
      <p:font typeface="PT Sans" panose="020B0604020202020204" charset="-52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F1F067-2E0D-4A24-A9C2-C508E21DDD8D}">
  <a:tblStyle styleId="{3EF1F067-2E0D-4A24-A9C2-C508E21DDD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9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69a4d28d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69a4d28d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5234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ef3bfd06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ef3bfd06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623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ef3bfd069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ef3bfd069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04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f3bfd069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f3bfd069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50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ef3bfd06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ef3bfd06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73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ef3bfd06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ef3bfd06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03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69a4d28d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69a4d28d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843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d7060e94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d7060e94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0be50f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40be50f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7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0be50f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40be50f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89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0be50f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40be50f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1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69a4d28d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69a4d28d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53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0be50f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40be50f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4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40be50f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40be50f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05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69a4d28d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69a4d28d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331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69a4d28d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69a4d28d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93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rgbClr val="D0E0E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68625" y="1619600"/>
            <a:ext cx="59409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Вебинар </a:t>
            </a:r>
            <a:r>
              <a:rPr lang="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№3</a:t>
            </a:r>
            <a:r>
              <a:rPr lang="ru" sz="3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ru" sz="3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Арифметические операции </a:t>
            </a: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Конструкция </a:t>
            </a:r>
            <a: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b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ru-RU" sz="3800" b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Строчные функции</a:t>
            </a: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141599" y="649825"/>
            <a:ext cx="7452385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sz="3800" b="1" dirty="0" smtClean="0">
                <a:solidFill>
                  <a:schemeClr val="dk1"/>
                </a:solidFill>
                <a:sym typeface="Lato"/>
              </a:rPr>
              <a:t>Задачи</a:t>
            </a:r>
            <a:r>
              <a:rPr lang="en-US" sz="3800" b="1" dirty="0" smtClean="0">
                <a:solidFill>
                  <a:schemeClr val="dk1"/>
                </a:solidFill>
                <a:sym typeface="Lato"/>
              </a:rPr>
              <a:t> </a:t>
            </a:r>
            <a:r>
              <a:rPr lang="ru-RU" sz="3800" b="1" dirty="0" smtClean="0">
                <a:solidFill>
                  <a:schemeClr val="dk1"/>
                </a:solidFill>
                <a:sym typeface="Lato"/>
              </a:rPr>
              <a:t>на конструкцию </a:t>
            </a:r>
            <a:r>
              <a:rPr lang="en-US" sz="3800" b="1" dirty="0" smtClean="0">
                <a:solidFill>
                  <a:schemeClr val="dk1"/>
                </a:solidFill>
                <a:sym typeface="Lato"/>
              </a:rPr>
              <a:t>CASE</a:t>
            </a:r>
            <a:r>
              <a:rPr lang="ru-RU" sz="3800" b="1" dirty="0" smtClean="0">
                <a:solidFill>
                  <a:schemeClr val="dk1"/>
                </a:solidFill>
                <a:sym typeface="Lato"/>
              </a:rPr>
              <a:t>:</a:t>
            </a:r>
            <a:endParaRPr dirty="0"/>
          </a:p>
        </p:txBody>
      </p:sp>
      <p:sp>
        <p:nvSpPr>
          <p:cNvPr id="185" name="Google Shape;18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9;p24"/>
          <p:cNvSpPr txBox="1"/>
          <p:nvPr/>
        </p:nvSpPr>
        <p:spPr>
          <a:xfrm>
            <a:off x="1212158" y="1347025"/>
            <a:ext cx="7311265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Задача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20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Выведите все департаменты, название и код начальника. Если начальника нет – пишите «Без начальника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»</a:t>
            </a:r>
          </a:p>
          <a:p>
            <a:pPr lvl="0"/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(2 способами)</a:t>
            </a:r>
            <a:endParaRPr lang="en-US" sz="2000" dirty="0" smtClean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Задача 2. 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Выведите всех сотрудников и их категорию работы:</a:t>
            </a:r>
          </a:p>
          <a:p>
            <a:pPr lvl="0"/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Сотрудник администрации</a:t>
            </a:r>
          </a:p>
          <a:p>
            <a:pPr lvl="0"/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Менеджер</a:t>
            </a:r>
          </a:p>
          <a:p>
            <a:pPr lvl="0"/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Служащий</a:t>
            </a:r>
          </a:p>
          <a:p>
            <a:pPr lvl="0"/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Правило для раскраски придумываем</a:t>
            </a:r>
          </a:p>
          <a:p>
            <a:pPr lvl="0"/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Задача 3*.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Вывести все адреса, находящиеся в Англии, у которых заполнен регион и все адреса, у которых регион не заполнен из Японии </a:t>
            </a:r>
            <a:endParaRPr lang="ru-RU" sz="2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754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141600" y="649825"/>
            <a:ext cx="6774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Функции в SQL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881500" y="11132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682600" y="1659200"/>
            <a:ext cx="354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b="1"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ru" sz="2200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FUNCTION </a:t>
            </a:r>
            <a:r>
              <a:rPr lang="ru" sz="2200" b="1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ru" sz="2200" b="1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arg1</a:t>
            </a:r>
            <a:r>
              <a:rPr lang="ru" sz="2200" b="1">
                <a:latin typeface="Lato"/>
                <a:ea typeface="Lato"/>
                <a:cs typeface="Lato"/>
                <a:sym typeface="Lato"/>
              </a:rPr>
              <a:t>, [</a:t>
            </a:r>
            <a:r>
              <a:rPr lang="ru" sz="2200" b="1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arg2</a:t>
            </a:r>
            <a:r>
              <a:rPr lang="ru" sz="2200" b="1">
                <a:latin typeface="Lato"/>
                <a:ea typeface="Lato"/>
                <a:cs typeface="Lato"/>
                <a:sym typeface="Lato"/>
              </a:rPr>
              <a:t>] )</a:t>
            </a:r>
            <a:endParaRPr sz="15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78725" y="2494575"/>
            <a:ext cx="4631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Функция</a:t>
            </a:r>
            <a:r>
              <a:rPr lang="ru" sz="2200">
                <a:latin typeface="Lato"/>
                <a:ea typeface="Lato"/>
                <a:cs typeface="Lato"/>
                <a:sym typeface="Lato"/>
              </a:rPr>
              <a:t> -  заготовленный блок кода, результат выполнения которого зависит от передаваемых </a:t>
            </a:r>
            <a:r>
              <a:rPr lang="ru" sz="2200">
                <a:solidFill>
                  <a:srgbClr val="B45F06"/>
                </a:solidFill>
                <a:latin typeface="Lato"/>
                <a:ea typeface="Lato"/>
                <a:cs typeface="Lato"/>
                <a:sym typeface="Lato"/>
              </a:rPr>
              <a:t>аргументов</a:t>
            </a:r>
            <a:r>
              <a:rPr lang="ru" sz="2200">
                <a:latin typeface="Lato"/>
                <a:ea typeface="Lato"/>
                <a:cs typeface="Lato"/>
                <a:sym typeface="Lato"/>
              </a:rPr>
              <a:t>.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4640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141600" y="649825"/>
            <a:ext cx="6774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Функции в SQL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881500" y="11132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1" name="Google Shape;151;p15"/>
          <p:cNvGraphicFramePr/>
          <p:nvPr/>
        </p:nvGraphicFramePr>
        <p:xfrm>
          <a:off x="964700" y="2346435"/>
          <a:ext cx="1945900" cy="175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 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450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Andrew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Jony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2" name="Google Shape;152;p15"/>
          <p:cNvSpPr txBox="1"/>
          <p:nvPr/>
        </p:nvSpPr>
        <p:spPr>
          <a:xfrm>
            <a:off x="437650" y="1836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/>
              <a:t>Employees</a:t>
            </a:r>
            <a:endParaRPr b="1"/>
          </a:p>
        </p:txBody>
      </p:sp>
      <p:sp>
        <p:nvSpPr>
          <p:cNvPr id="153" name="Google Shape;153;p15"/>
          <p:cNvSpPr txBox="1"/>
          <p:nvPr/>
        </p:nvSpPr>
        <p:spPr>
          <a:xfrm>
            <a:off x="3702725" y="2641602"/>
            <a:ext cx="1655100" cy="1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ru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UPPER(name),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   salary</a:t>
            </a:r>
            <a:endParaRPr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FROM Employees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3588850" y="2606900"/>
            <a:ext cx="1769100" cy="1195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B21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6036200" y="2363785"/>
          <a:ext cx="1945900" cy="175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 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450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ANDREW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JONY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6" name="Google Shape;156;p15"/>
          <p:cNvCxnSpPr/>
          <p:nvPr/>
        </p:nvCxnSpPr>
        <p:spPr>
          <a:xfrm>
            <a:off x="2924725" y="3315550"/>
            <a:ext cx="63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5"/>
          <p:cNvCxnSpPr/>
          <p:nvPr/>
        </p:nvCxnSpPr>
        <p:spPr>
          <a:xfrm>
            <a:off x="5395625" y="3315550"/>
            <a:ext cx="630300" cy="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321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1141600" y="649825"/>
            <a:ext cx="6774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Функции в SQL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 txBox="1"/>
          <p:nvPr/>
        </p:nvSpPr>
        <p:spPr>
          <a:xfrm>
            <a:off x="1881500" y="11132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5" name="Google Shape;165;p16"/>
          <p:cNvGraphicFramePr/>
          <p:nvPr/>
        </p:nvGraphicFramePr>
        <p:xfrm>
          <a:off x="1881500" y="1766535"/>
          <a:ext cx="5084950" cy="2399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Функция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UPPER(column)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Возведение в верхний регистр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LOWER(column)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Возведение в нижний регистр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TRIM(column)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Удаление пробелов в начале и конце строки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6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141600" y="649825"/>
            <a:ext cx="6774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Функции в SQL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1881500" y="11132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73" name="Google Shape;173;p17"/>
          <p:cNvGraphicFramePr/>
          <p:nvPr/>
        </p:nvGraphicFramePr>
        <p:xfrm>
          <a:off x="662150" y="2363785"/>
          <a:ext cx="1945900" cy="2144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 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450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petr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700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DMITRIY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" name="Google Shape;174;p17"/>
          <p:cNvSpPr txBox="1"/>
          <p:nvPr/>
        </p:nvSpPr>
        <p:spPr>
          <a:xfrm>
            <a:off x="135100" y="18535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/>
              <a:t>Employees</a:t>
            </a:r>
            <a:endParaRPr b="1"/>
          </a:p>
        </p:txBody>
      </p:sp>
      <p:sp>
        <p:nvSpPr>
          <p:cNvPr id="175" name="Google Shape;175;p17"/>
          <p:cNvSpPr txBox="1"/>
          <p:nvPr/>
        </p:nvSpPr>
        <p:spPr>
          <a:xfrm>
            <a:off x="3298375" y="2682250"/>
            <a:ext cx="2694300" cy="1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   name,</a:t>
            </a:r>
            <a:endParaRPr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   salary</a:t>
            </a:r>
            <a:endParaRPr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FROM Employees</a:t>
            </a:r>
            <a:endParaRPr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lang="ru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UPPER(name)</a:t>
            </a:r>
            <a:r>
              <a:rPr lang="ru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 like 'A%'  </a:t>
            </a:r>
            <a:endParaRPr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298375" y="2682251"/>
            <a:ext cx="2694300" cy="127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B21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graphicFrame>
        <p:nvGraphicFramePr>
          <p:cNvPr id="177" name="Google Shape;177;p17"/>
          <p:cNvGraphicFramePr/>
          <p:nvPr/>
        </p:nvGraphicFramePr>
        <p:xfrm>
          <a:off x="6540475" y="2363785"/>
          <a:ext cx="1945900" cy="1357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name 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450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500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8" name="Google Shape;178;p17"/>
          <p:cNvCxnSpPr/>
          <p:nvPr/>
        </p:nvCxnSpPr>
        <p:spPr>
          <a:xfrm>
            <a:off x="2634775" y="3328150"/>
            <a:ext cx="60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6051175" y="3315550"/>
            <a:ext cx="479100" cy="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206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1141600" y="649825"/>
            <a:ext cx="6774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Функции в SQL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881500" y="11132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7" name="Google Shape;187;p18"/>
          <p:cNvGraphicFramePr/>
          <p:nvPr>
            <p:extLst>
              <p:ext uri="{D42A27DB-BD31-4B8C-83A1-F6EECF244321}">
                <p14:modId xmlns:p14="http://schemas.microsoft.com/office/powerpoint/2010/main" val="530666793"/>
              </p:ext>
            </p:extLst>
          </p:nvPr>
        </p:nvGraphicFramePr>
        <p:xfrm>
          <a:off x="1881500" y="1766535"/>
          <a:ext cx="5084950" cy="2738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Функция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Описание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CONCAT(column1, column2</a:t>
                      </a:r>
                      <a:r>
                        <a:rPr lang="ru" sz="1200" dirty="0" smtClean="0"/>
                        <a:t>) </a:t>
                      </a:r>
                      <a:r>
                        <a:rPr lang="en-US" sz="1200" dirty="0" smtClean="0"/>
                        <a:t> </a:t>
                      </a:r>
                      <a:r>
                        <a:rPr lang="ru-RU" sz="1200" dirty="0" smtClean="0"/>
                        <a:t>ИЛИ</a:t>
                      </a:r>
                      <a:r>
                        <a:rPr lang="ru-RU" sz="1200" baseline="0" dirty="0" smtClean="0"/>
                        <a:t> </a:t>
                      </a:r>
                      <a:r>
                        <a:rPr lang="en-US" sz="1200" dirty="0" smtClean="0"/>
                        <a:t>||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Конкатенация полей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SUBSTR(column, arg1, [arg2])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Отделяет указанную подстроку 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REPLACE(column, arg1, </a:t>
                      </a:r>
                      <a:r>
                        <a:rPr lang="ru" sz="1200" smtClean="0"/>
                        <a:t>arg2)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Заменяет указанную подстроку на другую подстроку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LENGTH(column)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Возвращает длину строки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B212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89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141599" y="649825"/>
            <a:ext cx="7452385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sz="3800" b="1" dirty="0" smtClean="0">
                <a:solidFill>
                  <a:schemeClr val="dk1"/>
                </a:solidFill>
                <a:sym typeface="Lato"/>
              </a:rPr>
              <a:t>Задачи</a:t>
            </a:r>
            <a:r>
              <a:rPr lang="en-US" sz="3800" b="1" dirty="0" smtClean="0">
                <a:solidFill>
                  <a:schemeClr val="dk1"/>
                </a:solidFill>
                <a:sym typeface="Lato"/>
              </a:rPr>
              <a:t> </a:t>
            </a:r>
            <a:r>
              <a:rPr lang="ru-RU" sz="3800" b="1" dirty="0" smtClean="0">
                <a:solidFill>
                  <a:schemeClr val="dk1"/>
                </a:solidFill>
                <a:sym typeface="Lato"/>
              </a:rPr>
              <a:t>на функции:</a:t>
            </a:r>
            <a:endParaRPr dirty="0"/>
          </a:p>
        </p:txBody>
      </p:sp>
      <p:sp>
        <p:nvSpPr>
          <p:cNvPr id="185" name="Google Shape;18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9;p24"/>
          <p:cNvSpPr txBox="1"/>
          <p:nvPr/>
        </p:nvSpPr>
        <p:spPr>
          <a:xfrm>
            <a:off x="1212158" y="1347025"/>
            <a:ext cx="731126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Задача</a:t>
            </a:r>
            <a:r>
              <a:rPr lang="en-US" sz="20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US" sz="200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Получить имена сотрудников в нижнем регистре без первой и последней буквы в 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имени</a:t>
            </a:r>
          </a:p>
          <a:p>
            <a:pPr lvl="0"/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Задача 2. </a:t>
            </a:r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Сформируйте поле, которое указывает последние 4 цифры номера телефона сотрудника из 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таблицы EMPLOYEE</a:t>
            </a:r>
          </a:p>
          <a:p>
            <a:pPr lvl="0"/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Задача 3*.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Вывести все департаменты, где есть сотрудники, у которых длина имени равна 6 </a:t>
            </a:r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и </a:t>
            </a:r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начинается на D</a:t>
            </a:r>
          </a:p>
        </p:txBody>
      </p:sp>
    </p:spTree>
    <p:extLst>
      <p:ext uri="{BB962C8B-B14F-4D97-AF65-F5344CB8AC3E}">
        <p14:creationId xmlns:p14="http://schemas.microsoft.com/office/powerpoint/2010/main" val="365949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1141600" y="649825"/>
            <a:ext cx="6774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Обратная связь</a:t>
            </a:r>
            <a:endParaRPr dirty="0"/>
          </a:p>
        </p:txBody>
      </p:sp>
      <p:sp>
        <p:nvSpPr>
          <p:cNvPr id="276" name="Google Shape;276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1881500" y="111325"/>
            <a:ext cx="64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313945" y="1774630"/>
            <a:ext cx="7790964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https://docs.google.com/forms/d/e/1FAIpQLScLLl5Vno4ynQVLn4Tk5CifvSxYueYxFXcWQfybxQ1UvPSoXQ/viewform?usp=sf_link</a:t>
            </a:r>
            <a:endParaRPr sz="1300" u="sng" dirty="0">
              <a:solidFill>
                <a:schemeClr val="accent1">
                  <a:lumMod val="60000"/>
                  <a:lumOff val="4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674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1208425" y="716575"/>
            <a:ext cx="7038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Арифметические операторы</a:t>
            </a:r>
            <a:endParaRPr sz="3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3471975" y="1841531"/>
            <a:ext cx="21411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first_name</a:t>
            </a:r>
            <a:r>
              <a:rPr lang="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salary * 2 as salary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mployees</a:t>
            </a:r>
            <a:endParaRPr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3385050" y="1787531"/>
            <a:ext cx="1845000" cy="1242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graphicFrame>
        <p:nvGraphicFramePr>
          <p:cNvPr id="267" name="Google Shape;267;p26"/>
          <p:cNvGraphicFramePr/>
          <p:nvPr>
            <p:extLst/>
          </p:nvPr>
        </p:nvGraphicFramePr>
        <p:xfrm>
          <a:off x="789650" y="1500454"/>
          <a:ext cx="1845050" cy="175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/>
                        <a:t>first_name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Andrew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150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Jony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200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8" name="Google Shape;268;p26"/>
          <p:cNvGraphicFramePr/>
          <p:nvPr>
            <p:extLst/>
          </p:nvPr>
        </p:nvGraphicFramePr>
        <p:xfrm>
          <a:off x="6253500" y="1564941"/>
          <a:ext cx="1845050" cy="175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/>
                        <a:t>first_name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200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Andrew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300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Jony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400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69" name="Google Shape;269;p26"/>
          <p:cNvCxnSpPr/>
          <p:nvPr/>
        </p:nvCxnSpPr>
        <p:spPr>
          <a:xfrm>
            <a:off x="2641025" y="2576306"/>
            <a:ext cx="6822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6"/>
          <p:cNvCxnSpPr/>
          <p:nvPr/>
        </p:nvCxnSpPr>
        <p:spPr>
          <a:xfrm>
            <a:off x="5241225" y="2576306"/>
            <a:ext cx="990900" cy="1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Прямоугольник 8"/>
          <p:cNvSpPr/>
          <p:nvPr/>
        </p:nvSpPr>
        <p:spPr>
          <a:xfrm>
            <a:off x="4253487" y="3735708"/>
            <a:ext cx="47667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ts val="2000"/>
            </a:pPr>
            <a:r>
              <a:rPr lang="ru-RU" b="1" dirty="0" smtClean="0">
                <a:latin typeface="PT Sans"/>
                <a:ea typeface="PT Sans"/>
                <a:cs typeface="PT Sans"/>
                <a:sym typeface="PT Sans"/>
              </a:rPr>
              <a:t>Задача</a:t>
            </a:r>
            <a:r>
              <a:rPr lang="en-US" b="1" dirty="0" smtClean="0">
                <a:latin typeface="PT Sans"/>
                <a:ea typeface="PT Sans"/>
                <a:cs typeface="PT Sans"/>
                <a:sym typeface="PT Sans"/>
              </a:rPr>
              <a:t> 1.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 Рассчитайте ежемесячную зарплату всех сотрудников с переводом в рубли по курсу 1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$ - 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62 рубля</a:t>
            </a:r>
          </a:p>
          <a:p>
            <a:pPr marL="101600">
              <a:buSzPts val="2000"/>
            </a:pPr>
            <a:r>
              <a:rPr lang="ru-RU" b="1" dirty="0">
                <a:latin typeface="PT Sans"/>
                <a:ea typeface="PT Sans"/>
                <a:cs typeface="PT Sans"/>
                <a:sym typeface="PT Sans"/>
              </a:rPr>
              <a:t>Задача</a:t>
            </a:r>
            <a:r>
              <a:rPr lang="en-US" b="1" dirty="0"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ru-RU" b="1" dirty="0" smtClean="0">
                <a:latin typeface="PT Sans"/>
                <a:ea typeface="PT Sans"/>
                <a:cs typeface="PT Sans"/>
                <a:sym typeface="PT Sans"/>
              </a:rPr>
              <a:t>2</a:t>
            </a:r>
            <a:r>
              <a:rPr lang="en-US" b="1" dirty="0" smtClean="0">
                <a:latin typeface="PT Sans"/>
                <a:ea typeface="PT Sans"/>
                <a:cs typeface="PT Sans"/>
                <a:sym typeface="PT Sans"/>
              </a:rPr>
              <a:t>.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 Рассчитайте размер годового бонуса для каждого сотрудника</a:t>
            </a:r>
            <a:endParaRPr lang="ru-RU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29475" y="335868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1600" lvl="0">
              <a:buSzPts val="2000"/>
            </a:pP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Для числовых полей 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SQL 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поддерживает базовые арифметические операции: </a:t>
            </a:r>
            <a:endParaRPr lang="en-US" dirty="0" smtClean="0">
              <a:latin typeface="PT Sans"/>
              <a:ea typeface="PT Sans"/>
              <a:cs typeface="PT Sans"/>
              <a:sym typeface="PT Sans"/>
            </a:endParaRPr>
          </a:p>
          <a:p>
            <a:pPr marL="101600" lvl="0">
              <a:buSzPts val="2000"/>
            </a:pPr>
            <a:r>
              <a:rPr lang="en-US" dirty="0">
                <a:latin typeface="PT Sans"/>
                <a:ea typeface="PT Sans"/>
                <a:cs typeface="PT Sans"/>
                <a:sym typeface="PT Sans"/>
              </a:rPr>
              <a:t>	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+</a:t>
            </a:r>
            <a:r>
              <a:rPr lang="ru-RU" dirty="0"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сложение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marL="101600" lvl="0">
              <a:buSzPts val="2000"/>
            </a:pP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	-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 вычитание</a:t>
            </a:r>
            <a:endParaRPr lang="en-US" dirty="0" smtClean="0">
              <a:latin typeface="PT Sans"/>
              <a:ea typeface="PT Sans"/>
              <a:cs typeface="PT Sans"/>
              <a:sym typeface="PT Sans"/>
            </a:endParaRPr>
          </a:p>
          <a:p>
            <a:pPr marL="101600" lvl="0">
              <a:buSzPts val="2000"/>
            </a:pPr>
            <a:r>
              <a:rPr lang="en-US" dirty="0">
                <a:latin typeface="PT Sans"/>
                <a:ea typeface="PT Sans"/>
                <a:cs typeface="PT Sans"/>
                <a:sym typeface="PT Sans"/>
              </a:rPr>
              <a:t>	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*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 умножение</a:t>
            </a:r>
            <a:endParaRPr lang="en-US" dirty="0" smtClean="0">
              <a:latin typeface="PT Sans"/>
              <a:ea typeface="PT Sans"/>
              <a:cs typeface="PT Sans"/>
              <a:sym typeface="PT Sans"/>
            </a:endParaRPr>
          </a:p>
          <a:p>
            <a:pPr marL="101600" lvl="0">
              <a:buSzPts val="2000"/>
            </a:pPr>
            <a:r>
              <a:rPr lang="en-US" dirty="0">
                <a:latin typeface="PT Sans"/>
                <a:ea typeface="PT Sans"/>
                <a:cs typeface="PT Sans"/>
                <a:sym typeface="PT Sans"/>
              </a:rPr>
              <a:t>	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/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 деление</a:t>
            </a:r>
            <a:endParaRPr lang="ru-RU" dirty="0"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046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1088914" y="695546"/>
            <a:ext cx="8055086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Обработка</a:t>
            </a:r>
            <a: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NULL</a:t>
            </a:r>
            <a:r>
              <a:rPr lang="ru-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-значений в арифметике</a:t>
            </a: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5874" y="1619261"/>
            <a:ext cx="8616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ts val="2000"/>
            </a:pP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Если хотя бы одна из ячеек при выполнении арифметического действия принимает значение 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NULL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, то результат тоже будет 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NULL.</a:t>
            </a:r>
          </a:p>
          <a:p>
            <a:pPr marL="101600" lvl="0">
              <a:buSzPts val="2000"/>
            </a:pP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Решение – использовать функцию 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COALESCE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(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value1, value2, value3, …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) – заменяет 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NULL 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на значение следующего аргумента</a:t>
            </a:r>
            <a:endParaRPr lang="ru-RU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" name="Google Shape;265;p26"/>
          <p:cNvSpPr txBox="1"/>
          <p:nvPr/>
        </p:nvSpPr>
        <p:spPr>
          <a:xfrm>
            <a:off x="2645012" y="2877572"/>
            <a:ext cx="2422002" cy="110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first_name</a:t>
            </a:r>
            <a:r>
              <a:rPr lang="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coalesce(</a:t>
            </a:r>
            <a:r>
              <a:rPr lang="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salary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,0)</a:t>
            </a:r>
            <a:r>
              <a:rPr lang="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 2 as </a:t>
            </a:r>
            <a:endParaRPr lang="en-US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salary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mployees</a:t>
            </a:r>
            <a:endParaRPr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266;p26"/>
          <p:cNvSpPr/>
          <p:nvPr/>
        </p:nvSpPr>
        <p:spPr>
          <a:xfrm>
            <a:off x="2599570" y="2769196"/>
            <a:ext cx="2206186" cy="146437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graphicFrame>
        <p:nvGraphicFramePr>
          <p:cNvPr id="13" name="Google Shape;267;p26"/>
          <p:cNvGraphicFramePr/>
          <p:nvPr>
            <p:extLst>
              <p:ext uri="{D42A27DB-BD31-4B8C-83A1-F6EECF244321}">
                <p14:modId xmlns:p14="http://schemas.microsoft.com/office/powerpoint/2010/main" val="3974411024"/>
              </p:ext>
            </p:extLst>
          </p:nvPr>
        </p:nvGraphicFramePr>
        <p:xfrm>
          <a:off x="334026" y="2482120"/>
          <a:ext cx="1845050" cy="175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/>
                        <a:t>first_name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100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Andrew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NULL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Jony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200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oogle Shape;268;p26"/>
          <p:cNvGraphicFramePr/>
          <p:nvPr>
            <p:extLst>
              <p:ext uri="{D42A27DB-BD31-4B8C-83A1-F6EECF244321}">
                <p14:modId xmlns:p14="http://schemas.microsoft.com/office/powerpoint/2010/main" val="105665163"/>
              </p:ext>
            </p:extLst>
          </p:nvPr>
        </p:nvGraphicFramePr>
        <p:xfrm>
          <a:off x="5797876" y="2546607"/>
          <a:ext cx="1845050" cy="1751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 smtClean="0"/>
                        <a:t>first_name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salary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Alex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200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Andrew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Jony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400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Google Shape;269;p26"/>
          <p:cNvCxnSpPr/>
          <p:nvPr/>
        </p:nvCxnSpPr>
        <p:spPr>
          <a:xfrm flipV="1">
            <a:off x="2185401" y="3554914"/>
            <a:ext cx="392794" cy="30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270;p26"/>
          <p:cNvCxnSpPr/>
          <p:nvPr/>
        </p:nvCxnSpPr>
        <p:spPr>
          <a:xfrm>
            <a:off x="4805756" y="3554914"/>
            <a:ext cx="970745" cy="141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Прямоугольник 16"/>
          <p:cNvSpPr/>
          <p:nvPr/>
        </p:nvSpPr>
        <p:spPr>
          <a:xfrm>
            <a:off x="3921616" y="4404836"/>
            <a:ext cx="4766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ts val="2000"/>
            </a:pPr>
            <a:r>
              <a:rPr lang="ru-RU" b="1" dirty="0" smtClean="0">
                <a:latin typeface="PT Sans"/>
                <a:ea typeface="PT Sans"/>
                <a:cs typeface="PT Sans"/>
                <a:sym typeface="PT Sans"/>
              </a:rPr>
              <a:t>Задача</a:t>
            </a:r>
            <a:r>
              <a:rPr lang="en-US" b="1" dirty="0" smtClean="0">
                <a:latin typeface="PT Sans"/>
                <a:ea typeface="PT Sans"/>
                <a:cs typeface="PT Sans"/>
                <a:sym typeface="PT Sans"/>
              </a:rPr>
              <a:t> 1.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 Рассчитайте размер годового бонуса для каждого сотрудника. В случае, если размер годового бонуса не указан, то замените его значением 0.</a:t>
            </a:r>
            <a:endParaRPr lang="ru-RU" dirty="0"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12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1070610" y="530725"/>
            <a:ext cx="7038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Конструкция </a:t>
            </a:r>
            <a: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CASE_v1</a:t>
            </a: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7ED96A4A-C460-44E0-8671-8D603B7E66DA}"/>
              </a:ext>
            </a:extLst>
          </p:cNvPr>
          <p:cNvSpPr txBox="1"/>
          <p:nvPr/>
        </p:nvSpPr>
        <p:spPr>
          <a:xfrm>
            <a:off x="1166862" y="1155976"/>
            <a:ext cx="7665411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endParaRPr lang="en-US" sz="1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lang="en-US"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5" dirty="0" err="1">
                <a:solidFill>
                  <a:schemeClr val="tx1"/>
                </a:solidFill>
                <a:latin typeface="Times New Roman"/>
                <a:cs typeface="Times New Roman"/>
              </a:rPr>
              <a:t>Boolean_expression</a:t>
            </a:r>
            <a:r>
              <a:rPr lang="en-US" sz="16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05" dirty="0" err="1">
                <a:solidFill>
                  <a:schemeClr val="tx1"/>
                </a:solidFill>
                <a:latin typeface="Times New Roman"/>
                <a:cs typeface="Times New Roman"/>
              </a:rPr>
              <a:t>result_expression</a:t>
            </a:r>
            <a:r>
              <a:rPr lang="en-US"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ru-RU" sz="1600" spc="1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lang="en-US"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lang="en-US"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5" dirty="0" err="1">
                <a:solidFill>
                  <a:schemeClr val="tx1"/>
                </a:solidFill>
                <a:latin typeface="Times New Roman"/>
                <a:cs typeface="Times New Roman"/>
              </a:rPr>
              <a:t>Boolean_expression</a:t>
            </a:r>
            <a:r>
              <a:rPr lang="en-US"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00" dirty="0" err="1">
                <a:solidFill>
                  <a:schemeClr val="tx1"/>
                </a:solidFill>
                <a:latin typeface="Times New Roman"/>
                <a:cs typeface="Times New Roman"/>
              </a:rPr>
              <a:t>result_expression</a:t>
            </a:r>
            <a:r>
              <a:rPr lang="en-US" sz="1600" spc="100" dirty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lang="en-US" sz="1600" spc="-65" dirty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lang="en-US"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85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lang="en-US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else_result_expression</a:t>
            </a:r>
            <a:r>
              <a:rPr lang="en-US" sz="16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65" dirty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endParaRPr lang="ru-RU" sz="1600" spc="-3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ru-RU" sz="1600" spc="-3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3867150">
              <a:lnSpc>
                <a:spcPct val="100000"/>
              </a:lnSpc>
            </a:pPr>
            <a:r>
              <a:rPr lang="en-US" sz="1600" spc="-65" dirty="0">
                <a:solidFill>
                  <a:schemeClr val="tx1"/>
                </a:solidFill>
                <a:latin typeface="Times New Roman"/>
                <a:cs typeface="Times New Roman"/>
              </a:rPr>
              <a:t>SELECT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city,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spc="-70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endParaRPr lang="en-US" sz="1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marR="5080"/>
            <a:r>
              <a:rPr lang="en-US"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country_id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75" dirty="0">
                <a:solidFill>
                  <a:schemeClr val="tx1"/>
                </a:solidFill>
                <a:latin typeface="Times New Roman"/>
                <a:cs typeface="Times New Roman"/>
              </a:rPr>
              <a:t>=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'IT'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 smtClean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12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Италия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12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13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1600" spc="13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marR="5080"/>
            <a:r>
              <a:rPr lang="en-US"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country_id</a:t>
            </a:r>
            <a:r>
              <a:rPr lang="en-US" sz="16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75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lang="en-US" sz="16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60" dirty="0" smtClean="0">
                <a:solidFill>
                  <a:schemeClr val="tx1"/>
                </a:solidFill>
                <a:latin typeface="Times New Roman"/>
                <a:cs typeface="Times New Roman"/>
              </a:rPr>
              <a:t>JP</a:t>
            </a:r>
            <a:r>
              <a:rPr lang="en-US" sz="1600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ru-RU" sz="1600" spc="120" dirty="0" smtClean="0">
                <a:solidFill>
                  <a:schemeClr val="tx1"/>
                </a:solidFill>
                <a:latin typeface="Times New Roman"/>
                <a:cs typeface="Times New Roman"/>
              </a:rPr>
              <a:t>Япония</a:t>
            </a:r>
            <a:r>
              <a:rPr lang="en-US" sz="1600" spc="60" dirty="0" smtClean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1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1600" spc="12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marR="5080"/>
            <a:r>
              <a:rPr lang="en-US" sz="16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-85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lang="en-US"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ru-RU" sz="1600" spc="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Прочие</a:t>
            </a:r>
            <a:r>
              <a:rPr lang="en-US" sz="1600" spc="165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867150">
              <a:lnSpc>
                <a:spcPct val="100000"/>
              </a:lnSpc>
              <a:spcBef>
                <a:spcPts val="5"/>
              </a:spcBef>
            </a:pPr>
            <a:r>
              <a:rPr lang="en-US"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r>
              <a:rPr lang="en-US"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25" dirty="0">
                <a:solidFill>
                  <a:schemeClr val="tx1"/>
                </a:solidFill>
                <a:latin typeface="Times New Roman"/>
                <a:cs typeface="Times New Roman"/>
              </a:rPr>
              <a:t>as </a:t>
            </a:r>
            <a:r>
              <a:rPr lang="en-US" sz="1600" spc="135" dirty="0">
                <a:solidFill>
                  <a:schemeClr val="tx1"/>
                </a:solidFill>
                <a:latin typeface="Times New Roman"/>
                <a:cs typeface="Times New Roman"/>
              </a:rPr>
              <a:t>country </a:t>
            </a:r>
            <a:r>
              <a:rPr lang="en-US" sz="16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1600" spc="14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867150">
              <a:lnSpc>
                <a:spcPct val="100000"/>
              </a:lnSpc>
              <a:spcBef>
                <a:spcPts val="5"/>
              </a:spcBef>
            </a:pPr>
            <a:r>
              <a:rPr lang="en-US"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en-US" sz="1600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125" dirty="0" smtClean="0">
                <a:solidFill>
                  <a:schemeClr val="tx1"/>
                </a:solidFill>
                <a:latin typeface="Times New Roman"/>
                <a:cs typeface="Times New Roman"/>
              </a:rPr>
              <a:t>locations;</a:t>
            </a:r>
            <a:endParaRPr lang="ru-RU" sz="2400" spc="9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930814" y="1936773"/>
            <a:ext cx="41444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ts val="2000"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Если не указать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ELSE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, то по умолчанию строки, не подходящие под все предыдущие условия будут ра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з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мечены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NULL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ru-RU" dirty="0">
              <a:solidFill>
                <a:schemeClr val="tx2">
                  <a:lumMod val="50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2583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1141600" y="649825"/>
            <a:ext cx="67740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sz="3800" b="1" dirty="0" smtClean="0">
                <a:solidFill>
                  <a:schemeClr val="dk1"/>
                </a:solidFill>
                <a:sym typeface="Lato"/>
              </a:rPr>
              <a:t>Задачи:</a:t>
            </a:r>
            <a:endParaRPr dirty="0"/>
          </a:p>
        </p:txBody>
      </p:sp>
      <p:sp>
        <p:nvSpPr>
          <p:cNvPr id="185" name="Google Shape;18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9;p24"/>
          <p:cNvSpPr txBox="1"/>
          <p:nvPr/>
        </p:nvSpPr>
        <p:spPr>
          <a:xfrm>
            <a:off x="1141600" y="1269865"/>
            <a:ext cx="7311265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Задача 1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Классификация сотрудников (таблица 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employees)</a:t>
            </a:r>
            <a:endParaRPr lang="ru-RU" sz="2000" b="1" dirty="0" smtClean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ru-RU" sz="2000" dirty="0" smtClean="0">
                <a:latin typeface="Lato"/>
                <a:ea typeface="Lato"/>
                <a:cs typeface="Lato"/>
                <a:sym typeface="Lato"/>
              </a:rPr>
              <a:t>Зарплата </a:t>
            </a:r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до 4000 – бедные,</a:t>
            </a:r>
          </a:p>
          <a:p>
            <a:pPr lvl="0"/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Зарплата от 4000 до 8000 – средний класс,  </a:t>
            </a:r>
          </a:p>
          <a:p>
            <a:pPr lvl="0"/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Зарплата от 8000 до 20000 – богатые,  </a:t>
            </a:r>
          </a:p>
          <a:p>
            <a:pPr lvl="0"/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Зарплата от 20000 – очень богатые.</a:t>
            </a:r>
          </a:p>
          <a:p>
            <a:pPr lvl="0"/>
            <a:endParaRPr lang="ru-RU" sz="2000" dirty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ru-RU" sz="2000" dirty="0">
                <a:latin typeface="Lato"/>
                <a:ea typeface="Lato"/>
                <a:cs typeface="Lato"/>
                <a:sym typeface="Lato"/>
              </a:rPr>
              <a:t>Выведите фамилию, имя работника и его классификацию.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321890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1166862" y="550320"/>
            <a:ext cx="7038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Конструкция </a:t>
            </a:r>
            <a: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CASE_v2</a:t>
            </a: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7ED96A4A-C460-44E0-8671-8D603B7E66DA}"/>
              </a:ext>
            </a:extLst>
          </p:cNvPr>
          <p:cNvSpPr txBox="1"/>
          <p:nvPr/>
        </p:nvSpPr>
        <p:spPr>
          <a:xfrm>
            <a:off x="1166862" y="1155976"/>
            <a:ext cx="935717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lang="en-US" sz="1600" spc="-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CASE </a:t>
            </a:r>
            <a:r>
              <a:rPr lang="en-US" sz="1600" spc="114" dirty="0" err="1">
                <a:solidFill>
                  <a:schemeClr val="tx1"/>
                </a:solidFill>
                <a:latin typeface="Times New Roman"/>
                <a:cs typeface="Times New Roman"/>
              </a:rPr>
              <a:t>input_expression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lang="en-US"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when_expression</a:t>
            </a:r>
            <a:r>
              <a:rPr lang="en-US" sz="16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05" dirty="0" err="1">
                <a:solidFill>
                  <a:schemeClr val="tx1"/>
                </a:solidFill>
                <a:latin typeface="Times New Roman"/>
                <a:cs typeface="Times New Roman"/>
              </a:rPr>
              <a:t>result_expression</a:t>
            </a:r>
            <a:r>
              <a:rPr lang="en-US" sz="16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ru-RU" sz="1600" spc="1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927100" marR="5080"/>
            <a:r>
              <a:rPr lang="en-US" sz="1600" spc="-25" dirty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lang="en-US"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5" dirty="0" err="1">
                <a:solidFill>
                  <a:schemeClr val="tx1"/>
                </a:solidFill>
                <a:latin typeface="Times New Roman"/>
                <a:cs typeface="Times New Roman"/>
              </a:rPr>
              <a:t>when_expression</a:t>
            </a:r>
            <a:r>
              <a:rPr lang="en-US" sz="1600" spc="-3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00" dirty="0" err="1">
                <a:solidFill>
                  <a:schemeClr val="tx1"/>
                </a:solidFill>
                <a:latin typeface="Times New Roman"/>
                <a:cs typeface="Times New Roman"/>
              </a:rPr>
              <a:t>result_expression</a:t>
            </a:r>
            <a:r>
              <a:rPr lang="en-US" sz="1600" spc="100" dirty="0" smtClean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  <a:endParaRPr lang="en-US" sz="1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lang="en-US" sz="1600" spc="-65" dirty="0">
                <a:solidFill>
                  <a:schemeClr val="tx1"/>
                </a:solidFill>
                <a:latin typeface="Times New Roman"/>
                <a:cs typeface="Times New Roman"/>
              </a:rPr>
              <a:t>[</a:t>
            </a:r>
            <a:r>
              <a:rPr lang="en-US" sz="16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85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lang="en-US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else_result_expression</a:t>
            </a:r>
            <a:r>
              <a:rPr lang="en-US" sz="16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65" dirty="0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endParaRPr lang="ru-RU" sz="1600" spc="-3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ru-RU" sz="1600" spc="-3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3867150">
              <a:lnSpc>
                <a:spcPct val="100000"/>
              </a:lnSpc>
            </a:pPr>
            <a:r>
              <a:rPr lang="en-US" sz="1600" spc="-65" dirty="0">
                <a:solidFill>
                  <a:schemeClr val="tx1"/>
                </a:solidFill>
                <a:latin typeface="Times New Roman"/>
                <a:cs typeface="Times New Roman"/>
              </a:rPr>
              <a:t>SELECT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lang="en-US" sz="1600" spc="80" dirty="0">
                <a:solidFill>
                  <a:schemeClr val="tx1"/>
                </a:solidFill>
                <a:latin typeface="Times New Roman"/>
                <a:cs typeface="Times New Roman"/>
              </a:rPr>
              <a:t>city,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spc="-7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</a:p>
          <a:p>
            <a:pPr marL="12700"/>
            <a:r>
              <a:rPr lang="en-US" sz="1600" spc="-7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en-US" sz="1600" spc="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90" dirty="0" err="1">
                <a:solidFill>
                  <a:schemeClr val="tx1"/>
                </a:solidFill>
                <a:latin typeface="Times New Roman"/>
                <a:cs typeface="Times New Roman"/>
              </a:rPr>
              <a:t>country_id</a:t>
            </a:r>
            <a:endParaRPr lang="en-US" sz="1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marR="5080"/>
            <a:r>
              <a:rPr lang="en-US"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-7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'IT'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 smtClean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125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Италия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12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13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1600" spc="13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marR="5080"/>
            <a:r>
              <a:rPr lang="en-US"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lang="en-US"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-1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5" dirty="0" smtClean="0">
                <a:solidFill>
                  <a:schemeClr val="tx1"/>
                </a:solidFill>
                <a:latin typeface="Times New Roman"/>
                <a:cs typeface="Times New Roman"/>
              </a:rPr>
              <a:t>JP'</a:t>
            </a:r>
            <a:r>
              <a:rPr lang="en-US" sz="16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lang="en-US"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ru-RU" sz="1600" spc="120" dirty="0" smtClean="0">
                <a:solidFill>
                  <a:schemeClr val="tx1"/>
                </a:solidFill>
                <a:latin typeface="Times New Roman"/>
                <a:cs typeface="Times New Roman"/>
              </a:rPr>
              <a:t>Япония</a:t>
            </a:r>
            <a:r>
              <a:rPr lang="en-US" sz="1600" spc="60" dirty="0" smtClean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en-US" sz="1600" spc="12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1600" spc="12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 marR="5080"/>
            <a:r>
              <a:rPr lang="en-US" sz="16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-85" dirty="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lang="en-US"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60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r>
              <a:rPr lang="ru-RU" sz="1600" spc="114" dirty="0" smtClean="0">
                <a:solidFill>
                  <a:schemeClr val="tx1"/>
                </a:solidFill>
                <a:latin typeface="Times New Roman"/>
                <a:cs typeface="Times New Roman"/>
              </a:rPr>
              <a:t>Прочие</a:t>
            </a:r>
            <a:r>
              <a:rPr lang="en-US" sz="1600" spc="165" dirty="0">
                <a:solidFill>
                  <a:schemeClr val="tx1"/>
                </a:solidFill>
                <a:latin typeface="Times New Roman"/>
                <a:cs typeface="Times New Roman"/>
              </a:rPr>
              <a:t>'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867150">
              <a:lnSpc>
                <a:spcPct val="100000"/>
              </a:lnSpc>
              <a:spcBef>
                <a:spcPts val="5"/>
              </a:spcBef>
            </a:pPr>
            <a:r>
              <a:rPr lang="en-US"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END</a:t>
            </a:r>
            <a:r>
              <a:rPr lang="en-US"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1600" spc="125" dirty="0">
                <a:solidFill>
                  <a:schemeClr val="tx1"/>
                </a:solidFill>
                <a:latin typeface="Times New Roman"/>
                <a:cs typeface="Times New Roman"/>
              </a:rPr>
              <a:t>as </a:t>
            </a:r>
            <a:r>
              <a:rPr lang="en-US" sz="1600" spc="135" dirty="0">
                <a:solidFill>
                  <a:schemeClr val="tx1"/>
                </a:solidFill>
                <a:latin typeface="Times New Roman"/>
                <a:cs typeface="Times New Roman"/>
              </a:rPr>
              <a:t>country </a:t>
            </a:r>
            <a:r>
              <a:rPr lang="en-US" sz="1600" spc="1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lang="ru-RU" sz="1600" spc="14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867150">
              <a:lnSpc>
                <a:spcPct val="100000"/>
              </a:lnSpc>
              <a:spcBef>
                <a:spcPts val="5"/>
              </a:spcBef>
            </a:pPr>
            <a:r>
              <a:rPr lang="en-US" sz="1600" spc="-30" dirty="0">
                <a:solidFill>
                  <a:schemeClr val="tx1"/>
                </a:solidFill>
                <a:latin typeface="Times New Roman"/>
                <a:cs typeface="Times New Roman"/>
              </a:rPr>
              <a:t>FROM</a:t>
            </a:r>
            <a:r>
              <a:rPr lang="en-US" sz="1600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600" spc="125" dirty="0" smtClean="0">
                <a:solidFill>
                  <a:schemeClr val="tx1"/>
                </a:solidFill>
                <a:latin typeface="Times New Roman"/>
                <a:cs typeface="Times New Roman"/>
              </a:rPr>
              <a:t>locations;</a:t>
            </a:r>
            <a:endParaRPr lang="ru-RU" sz="2400" spc="9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16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1166862" y="550320"/>
            <a:ext cx="7038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Конструкция </a:t>
            </a:r>
            <a: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CASE_v1 vs CASE_v2</a:t>
            </a: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7489"/>
              </p:ext>
            </p:extLst>
          </p:nvPr>
        </p:nvGraphicFramePr>
        <p:xfrm>
          <a:off x="550720" y="1486794"/>
          <a:ext cx="7834744" cy="2382520"/>
        </p:xfrm>
        <a:graphic>
          <a:graphicData uri="http://schemas.openxmlformats.org/drawingml/2006/table">
            <a:tbl>
              <a:tblPr firstRow="1" bandRow="1">
                <a:tableStyleId>{3EF1F067-2E0D-4A24-A9C2-C508E21DDD8D}</a:tableStyleId>
              </a:tblPr>
              <a:tblGrid>
                <a:gridCol w="3917372">
                  <a:extLst>
                    <a:ext uri="{9D8B030D-6E8A-4147-A177-3AD203B41FA5}">
                      <a16:colId xmlns:a16="http://schemas.microsoft.com/office/drawing/2014/main" val="2148573426"/>
                    </a:ext>
                  </a:extLst>
                </a:gridCol>
                <a:gridCol w="3917372">
                  <a:extLst>
                    <a:ext uri="{9D8B030D-6E8A-4147-A177-3AD203B41FA5}">
                      <a16:colId xmlns:a16="http://schemas.microsoft.com/office/drawing/2014/main" val="87907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CASE_v1</a:t>
                      </a:r>
                      <a:endParaRPr lang="ru-RU" b="1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/>
                        <a:t>CASE_v2</a:t>
                      </a:r>
                      <a:endParaRPr lang="ru-RU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</a:p>
                    <a:p>
                      <a:r>
                        <a:rPr lang="en-US" dirty="0" smtClean="0"/>
                        <a:t>city,</a:t>
                      </a:r>
                    </a:p>
                    <a:p>
                      <a:r>
                        <a:rPr lang="en-US" dirty="0" smtClean="0"/>
                        <a:t>CASE</a:t>
                      </a:r>
                    </a:p>
                    <a:p>
                      <a:r>
                        <a:rPr lang="en-US" dirty="0" smtClean="0"/>
                        <a:t>      WHEN </a:t>
                      </a:r>
                      <a:r>
                        <a:rPr lang="en-US" b="1" dirty="0" err="1" smtClean="0"/>
                        <a:t>country_id</a:t>
                      </a:r>
                      <a:r>
                        <a:rPr lang="en-US" b="1" dirty="0" smtClean="0"/>
                        <a:t> = 'IT' </a:t>
                      </a:r>
                      <a:r>
                        <a:rPr lang="en-US" dirty="0" smtClean="0"/>
                        <a:t>THEN '</a:t>
                      </a:r>
                      <a:r>
                        <a:rPr lang="en-US" dirty="0" err="1" smtClean="0"/>
                        <a:t>Италия</a:t>
                      </a:r>
                      <a:r>
                        <a:rPr lang="en-US" dirty="0" smtClean="0"/>
                        <a:t>'  </a:t>
                      </a:r>
                    </a:p>
                    <a:p>
                      <a:r>
                        <a:rPr lang="en-US" dirty="0" smtClean="0"/>
                        <a:t>      WHEN </a:t>
                      </a:r>
                      <a:r>
                        <a:rPr lang="en-US" b="1" dirty="0" err="1" smtClean="0"/>
                        <a:t>country_id</a:t>
                      </a:r>
                      <a:r>
                        <a:rPr lang="en-US" b="1" dirty="0" smtClean="0"/>
                        <a:t> = 'JP' </a:t>
                      </a:r>
                      <a:r>
                        <a:rPr lang="en-US" dirty="0" smtClean="0"/>
                        <a:t>THEN '</a:t>
                      </a:r>
                      <a:r>
                        <a:rPr lang="ru-RU" dirty="0" smtClean="0"/>
                        <a:t>Япония</a:t>
                      </a:r>
                      <a:r>
                        <a:rPr lang="en-US" dirty="0" smtClean="0"/>
                        <a:t>' </a:t>
                      </a:r>
                    </a:p>
                    <a:p>
                      <a:r>
                        <a:rPr lang="en-US" dirty="0" smtClean="0"/>
                        <a:t>      ELSE '</a:t>
                      </a:r>
                      <a:r>
                        <a:rPr lang="en-US" dirty="0" err="1" smtClean="0"/>
                        <a:t>Прочие</a:t>
                      </a:r>
                      <a:r>
                        <a:rPr lang="en-US" dirty="0" smtClean="0"/>
                        <a:t>'</a:t>
                      </a:r>
                    </a:p>
                    <a:p>
                      <a:r>
                        <a:rPr lang="en-US" dirty="0" smtClean="0"/>
                        <a:t>END as country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FROM locations;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</a:p>
                    <a:p>
                      <a:r>
                        <a:rPr lang="en-US" dirty="0" smtClean="0"/>
                        <a:t>city,</a:t>
                      </a:r>
                    </a:p>
                    <a:p>
                      <a:r>
                        <a:rPr lang="en-US" dirty="0" smtClean="0"/>
                        <a:t>CASE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err="1" smtClean="0"/>
                        <a:t>country_id</a:t>
                      </a:r>
                      <a:endParaRPr lang="en-US" b="1" dirty="0" smtClean="0"/>
                    </a:p>
                    <a:p>
                      <a:r>
                        <a:rPr lang="en-US" dirty="0" smtClean="0"/>
                        <a:t>         WHEN 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'IT'</a:t>
                      </a:r>
                      <a:r>
                        <a:rPr lang="en-US" dirty="0" smtClean="0"/>
                        <a:t> THEN '</a:t>
                      </a:r>
                      <a:r>
                        <a:rPr lang="en-US" dirty="0" err="1" smtClean="0"/>
                        <a:t>Италия</a:t>
                      </a:r>
                      <a:r>
                        <a:rPr lang="en-US" dirty="0" smtClean="0"/>
                        <a:t>'  </a:t>
                      </a:r>
                    </a:p>
                    <a:p>
                      <a:r>
                        <a:rPr lang="en-US" dirty="0" smtClean="0"/>
                        <a:t>         WHEN  </a:t>
                      </a:r>
                      <a:r>
                        <a:rPr lang="en-US" b="1" dirty="0" smtClean="0"/>
                        <a:t>'JP' </a:t>
                      </a:r>
                      <a:r>
                        <a:rPr lang="en-US" dirty="0" smtClean="0"/>
                        <a:t>THEN '</a:t>
                      </a:r>
                      <a:r>
                        <a:rPr lang="ru-RU" dirty="0" smtClean="0"/>
                        <a:t>Япония</a:t>
                      </a:r>
                      <a:r>
                        <a:rPr lang="en-US" dirty="0" smtClean="0"/>
                        <a:t>' </a:t>
                      </a:r>
                    </a:p>
                    <a:p>
                      <a:r>
                        <a:rPr lang="en-US" dirty="0" smtClean="0"/>
                        <a:t>         ELSE '</a:t>
                      </a:r>
                      <a:r>
                        <a:rPr lang="en-US" dirty="0" err="1" smtClean="0"/>
                        <a:t>Прочие</a:t>
                      </a:r>
                      <a:r>
                        <a:rPr lang="en-US" dirty="0" smtClean="0"/>
                        <a:t>'</a:t>
                      </a:r>
                    </a:p>
                    <a:p>
                      <a:r>
                        <a:rPr lang="en-US" dirty="0" smtClean="0"/>
                        <a:t>END as country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FROM locations;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92528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93736" y="3960731"/>
            <a:ext cx="898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Конструкция </a:t>
            </a:r>
            <a:r>
              <a:rPr lang="en-US" dirty="0" smtClean="0"/>
              <a:t>CASE </a:t>
            </a:r>
            <a:r>
              <a:rPr lang="ru-RU" dirty="0" smtClean="0"/>
              <a:t>может быть использована не только в </a:t>
            </a:r>
            <a:r>
              <a:rPr lang="en-US" dirty="0" smtClean="0"/>
              <a:t>SELECT</a:t>
            </a:r>
            <a:r>
              <a:rPr lang="ru-RU" dirty="0" smtClean="0"/>
              <a:t>, но и в</a:t>
            </a:r>
            <a:r>
              <a:rPr lang="en-US" dirty="0" smtClean="0"/>
              <a:t> </a:t>
            </a:r>
            <a:r>
              <a:rPr lang="ru-RU" dirty="0" smtClean="0"/>
              <a:t>других операторах, например, </a:t>
            </a:r>
          </a:p>
          <a:p>
            <a:r>
              <a:rPr lang="en-US" dirty="0" smtClean="0"/>
              <a:t>WHERE</a:t>
            </a:r>
            <a:r>
              <a:rPr lang="ru-RU" dirty="0" smtClean="0"/>
              <a:t>, </a:t>
            </a:r>
            <a:r>
              <a:rPr lang="en-US" dirty="0" smtClean="0"/>
              <a:t>ORDER BY </a:t>
            </a: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2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49;p24"/>
          <p:cNvSpPr txBox="1"/>
          <p:nvPr/>
        </p:nvSpPr>
        <p:spPr>
          <a:xfrm>
            <a:off x="1141600" y="1269865"/>
            <a:ext cx="731126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В случае, если в ячейке стоит 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NULL</a:t>
            </a:r>
            <a:r>
              <a:rPr lang="ru-RU" sz="20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и для него не прописано условие, то все соответствующие строки попадут в выражени</a:t>
            </a:r>
            <a:r>
              <a:rPr lang="ru-RU" sz="2000" b="1" dirty="0">
                <a:latin typeface="Lato"/>
                <a:ea typeface="Lato"/>
                <a:cs typeface="Lato"/>
                <a:sym typeface="Lato"/>
              </a:rPr>
              <a:t>е</a:t>
            </a:r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 для 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ELSE</a:t>
            </a:r>
            <a:endParaRPr lang="ru-RU"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64;p26"/>
          <p:cNvSpPr txBox="1">
            <a:spLocks/>
          </p:cNvSpPr>
          <p:nvPr/>
        </p:nvSpPr>
        <p:spPr>
          <a:xfrm>
            <a:off x="1088914" y="656970"/>
            <a:ext cx="8055086" cy="61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Обработка </a:t>
            </a:r>
            <a: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NULL-</a:t>
            </a:r>
            <a:r>
              <a:rPr lang="ru-RU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значений в </a:t>
            </a:r>
            <a:r>
              <a:rPr lang="en-US" sz="38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endParaRPr lang="ru-RU" sz="38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sz="38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dirty="0"/>
          </a:p>
        </p:txBody>
      </p:sp>
      <p:sp>
        <p:nvSpPr>
          <p:cNvPr id="9" name="Google Shape;265;p26"/>
          <p:cNvSpPr txBox="1"/>
          <p:nvPr/>
        </p:nvSpPr>
        <p:spPr>
          <a:xfrm>
            <a:off x="1268790" y="2445620"/>
            <a:ext cx="7417579" cy="14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 when </a:t>
            </a:r>
            <a:r>
              <a:rPr lang="en-US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manager_id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&lt;100 then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less 100</a:t>
            </a:r>
            <a:r>
              <a:rPr lang="en-US" dirty="0" smtClean="0"/>
              <a:t>'</a:t>
            </a:r>
            <a:endParaRPr lang="en-US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when </a:t>
            </a:r>
            <a:r>
              <a:rPr lang="en-US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manager_id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between 100  and 200 then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between</a:t>
            </a:r>
            <a:r>
              <a:rPr lang="ru-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100 and 200</a:t>
            </a:r>
            <a:r>
              <a:rPr lang="en-US" dirty="0" smtClean="0"/>
              <a:t>'</a:t>
            </a:r>
            <a:endParaRPr lang="en-US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else </a:t>
            </a:r>
            <a:r>
              <a:rPr lang="en-US" dirty="0" smtClean="0"/>
              <a:t>'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greater than 200</a:t>
            </a:r>
            <a:r>
              <a:rPr lang="en-US" dirty="0" smtClean="0"/>
              <a:t>'</a:t>
            </a:r>
          </a:p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end as </a:t>
            </a:r>
            <a:r>
              <a:rPr lang="en-US" dirty="0" err="1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manager_id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departments</a:t>
            </a:r>
            <a:endParaRPr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266;p26"/>
          <p:cNvSpPr/>
          <p:nvPr/>
        </p:nvSpPr>
        <p:spPr>
          <a:xfrm>
            <a:off x="1141600" y="2445620"/>
            <a:ext cx="7671961" cy="167261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2838" y="4260990"/>
            <a:ext cx="7634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lvl="0">
              <a:buSzPts val="2000"/>
            </a:pP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Решение: выносить условие на 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NULL 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в отдельный </a:t>
            </a:r>
            <a:r>
              <a:rPr lang="en-US" dirty="0" smtClean="0">
                <a:latin typeface="PT Sans"/>
                <a:ea typeface="PT Sans"/>
                <a:cs typeface="PT Sans"/>
                <a:sym typeface="PT Sans"/>
              </a:rPr>
              <a:t>CASE </a:t>
            </a:r>
            <a:r>
              <a:rPr lang="ru-RU" dirty="0" smtClean="0">
                <a:latin typeface="PT Sans"/>
                <a:ea typeface="PT Sans"/>
                <a:cs typeface="PT Sans"/>
                <a:sym typeface="PT Sans"/>
              </a:rPr>
              <a:t>(или проверять, что он уже учтен)</a:t>
            </a:r>
            <a:endParaRPr lang="ru-RU" dirty="0"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537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9;p24"/>
          <p:cNvSpPr txBox="1"/>
          <p:nvPr/>
        </p:nvSpPr>
        <p:spPr>
          <a:xfrm>
            <a:off x="1141600" y="1269865"/>
            <a:ext cx="7311265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Если в конструкции </a:t>
            </a:r>
            <a:r>
              <a:rPr lang="en-US" sz="2000" b="1" dirty="0" smtClean="0">
                <a:latin typeface="Lato"/>
                <a:ea typeface="Lato"/>
                <a:cs typeface="Lato"/>
                <a:sym typeface="Lato"/>
              </a:rPr>
              <a:t>CASE </a:t>
            </a:r>
            <a:r>
              <a:rPr lang="ru-RU" sz="2000" b="1" dirty="0" smtClean="0">
                <a:latin typeface="Lato"/>
                <a:ea typeface="Lato"/>
                <a:cs typeface="Lato"/>
                <a:sym typeface="Lato"/>
              </a:rPr>
              <a:t>прописать условия на разные поля, то могут быть ситуации, когда одна и та же запись удовлетворяет сразу нескольким условиям. В таком случае будет присвоено значение, соответствующее ПЕРВОМУ условию в конструкции </a:t>
            </a:r>
            <a:endParaRPr lang="ru-RU"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64;p26"/>
          <p:cNvSpPr txBox="1">
            <a:spLocks/>
          </p:cNvSpPr>
          <p:nvPr/>
        </p:nvSpPr>
        <p:spPr>
          <a:xfrm>
            <a:off x="1088914" y="656970"/>
            <a:ext cx="8055086" cy="61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36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CASE</a:t>
            </a:r>
            <a:r>
              <a:rPr lang="ru-RU" sz="13600" b="1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с условиями на разные поля</a:t>
            </a:r>
          </a:p>
          <a:p>
            <a:endParaRPr lang="ru-RU" sz="3800" b="1" dirty="0" smtClean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9" name="Google Shape;265;p26"/>
          <p:cNvSpPr txBox="1"/>
          <p:nvPr/>
        </p:nvSpPr>
        <p:spPr>
          <a:xfrm>
            <a:off x="1141600" y="3031811"/>
            <a:ext cx="7417579" cy="182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*, 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case when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job_title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'President' then '</a:t>
            </a:r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Президент компании'</a:t>
            </a:r>
          </a:p>
          <a:p>
            <a:pPr lvl="0"/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min_salary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&lt;3000 then '</a:t>
            </a:r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Низкая'</a:t>
            </a:r>
          </a:p>
          <a:p>
            <a:pPr lvl="0"/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min_salary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&gt;=3000 and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min_salary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&lt;10000 then '</a:t>
            </a:r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Средняя'</a:t>
            </a:r>
          </a:p>
          <a:p>
            <a:pPr lvl="0"/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when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min_salary</a:t>
            </a:r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&gt;=10000 then '</a:t>
            </a:r>
            <a:r>
              <a:rPr lang="ru-RU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Высокая'</a:t>
            </a: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end as </a:t>
            </a:r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salary_type_nm</a:t>
            </a: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jobs</a:t>
            </a:r>
            <a:endParaRPr dirty="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266;p26"/>
          <p:cNvSpPr/>
          <p:nvPr/>
        </p:nvSpPr>
        <p:spPr>
          <a:xfrm>
            <a:off x="1062962" y="2968133"/>
            <a:ext cx="7671961" cy="19545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839</Words>
  <Application>Microsoft Office PowerPoint</Application>
  <PresentationFormat>Экран (16:9)</PresentationFormat>
  <Paragraphs>225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PT Sans</vt:lpstr>
      <vt:lpstr>Lato</vt:lpstr>
      <vt:lpstr>Montserrat</vt:lpstr>
      <vt:lpstr>Arial</vt:lpstr>
      <vt:lpstr>Times New Roman</vt:lpstr>
      <vt:lpstr>Focus</vt:lpstr>
      <vt:lpstr>Вебинар №3 Арифметические операции  Конструкция CASE Строчные функции</vt:lpstr>
      <vt:lpstr>Арифметические операторы  </vt:lpstr>
      <vt:lpstr>Обработка NULL-значений в арифметике  </vt:lpstr>
      <vt:lpstr>Конструкция CASE_v1  </vt:lpstr>
      <vt:lpstr>Задачи:</vt:lpstr>
      <vt:lpstr>Конструкция CASE_v2  </vt:lpstr>
      <vt:lpstr>Конструкция CASE_v1 vs CASE_v2  </vt:lpstr>
      <vt:lpstr>Презентация PowerPoint</vt:lpstr>
      <vt:lpstr>Презентация PowerPoint</vt:lpstr>
      <vt:lpstr>Задачи на конструкцию CASE:</vt:lpstr>
      <vt:lpstr>Функции в SQL </vt:lpstr>
      <vt:lpstr>Функции в SQL </vt:lpstr>
      <vt:lpstr>Функции в SQL </vt:lpstr>
      <vt:lpstr>Функции в SQL  </vt:lpstr>
      <vt:lpstr>Функции в SQL </vt:lpstr>
      <vt:lpstr>Задачи на функции: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Вебинар №2 Типы данных.  DDL и DML операции.</dc:title>
  <dc:creator>Тамара Арямова</dc:creator>
  <cp:lastModifiedBy>RePack by Diakov</cp:lastModifiedBy>
  <cp:revision>33</cp:revision>
  <dcterms:modified xsi:type="dcterms:W3CDTF">2022-09-18T09:54:15Z</dcterms:modified>
</cp:coreProperties>
</file>