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0"/>
  </p:notesMasterIdLst>
  <p:sldIdLst>
    <p:sldId id="256" r:id="rId4"/>
    <p:sldId id="257" r:id="rId5"/>
    <p:sldId id="258" r:id="rId6"/>
    <p:sldId id="259" r:id="rId7"/>
    <p:sldId id="275" r:id="rId8"/>
    <p:sldId id="261" r:id="rId9"/>
    <p:sldId id="262" r:id="rId10"/>
    <p:sldId id="281" r:id="rId11"/>
    <p:sldId id="305" r:id="rId12"/>
    <p:sldId id="306" r:id="rId13"/>
    <p:sldId id="282" r:id="rId14"/>
    <p:sldId id="307" r:id="rId15"/>
    <p:sldId id="308" r:id="rId16"/>
    <p:sldId id="298" r:id="rId17"/>
    <p:sldId id="277" r:id="rId18"/>
    <p:sldId id="309" r:id="rId19"/>
    <p:sldId id="278" r:id="rId20"/>
    <p:sldId id="294" r:id="rId21"/>
    <p:sldId id="279" r:id="rId22"/>
    <p:sldId id="295" r:id="rId23"/>
    <p:sldId id="296" r:id="rId24"/>
    <p:sldId id="297" r:id="rId25"/>
    <p:sldId id="280" r:id="rId26"/>
    <p:sldId id="283" r:id="rId27"/>
    <p:sldId id="284" r:id="rId28"/>
    <p:sldId id="299" r:id="rId29"/>
    <p:sldId id="300" r:id="rId30"/>
    <p:sldId id="285" r:id="rId31"/>
    <p:sldId id="301" r:id="rId32"/>
    <p:sldId id="286" r:id="rId33"/>
    <p:sldId id="302" r:id="rId34"/>
    <p:sldId id="303" r:id="rId35"/>
    <p:sldId id="304" r:id="rId36"/>
    <p:sldId id="266" r:id="rId37"/>
    <p:sldId id="267" r:id="rId38"/>
    <p:sldId id="26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252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F0CF26-317F-4615-BB59-E2B21E1199B4}" type="datetimeFigureOut">
              <a:rPr lang="en-US" smtClean="0"/>
              <a:pPr/>
              <a:t>7/25/2015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34B00-D42B-4048-B710-34D416A3EBC9}" type="slidenum">
              <a:rPr lang="en-US" smtClean="0"/>
              <a:pPr/>
              <a:t>‹#›</a:t>
            </a:fld>
            <a:endParaRPr lang="en-US"/>
          </a:p>
        </p:txBody>
      </p:sp>
    </p:spTree>
    <p:extLst>
      <p:ext uri="{BB962C8B-B14F-4D97-AF65-F5344CB8AC3E}">
        <p14:creationId xmlns="" xmlns:p14="http://schemas.microsoft.com/office/powerpoint/2010/main" val="291069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3892" y="8684099"/>
            <a:ext cx="2972498" cy="458441"/>
          </a:xfrm>
          <a:prstGeom prst="rect">
            <a:avLst/>
          </a:prstGeom>
          <a:noFill/>
          <a:ln w="9525">
            <a:noFill/>
            <a:miter lim="800000"/>
            <a:headEnd/>
            <a:tailEnd/>
          </a:ln>
        </p:spPr>
        <p:txBody>
          <a:bodyPr lIns="93754" tIns="46878" rIns="93754" bIns="46878" anchor="b"/>
          <a:lstStyle/>
          <a:p>
            <a:pPr algn="r" defTabSz="936625" eaLnBrk="1" hangingPunct="1"/>
            <a:fld id="{F0D344CE-3FC6-4CAB-BFF8-FA96F633A919}" type="slidenum">
              <a:rPr lang="en-US" sz="1200"/>
              <a:pPr algn="r" defTabSz="936625" eaLnBrk="1" hangingPunct="1"/>
              <a:t>5</a:t>
            </a:fld>
            <a:endParaRPr lang="en-US" sz="1200"/>
          </a:p>
        </p:txBody>
      </p:sp>
      <p:sp>
        <p:nvSpPr>
          <p:cNvPr id="44035" name="Rectangle 2"/>
          <p:cNvSpPr>
            <a:spLocks noGrp="1" noRot="1" noChangeAspect="1" noChangeArrowheads="1" noTextEdit="1"/>
          </p:cNvSpPr>
          <p:nvPr>
            <p:ph type="sldImg"/>
          </p:nvPr>
        </p:nvSpPr>
        <p:spPr bwMode="auto">
          <a:xfrm>
            <a:off x="911395" y="684742"/>
            <a:ext cx="5040042" cy="3428087"/>
          </a:xfrm>
          <a:noFill/>
          <a:ln>
            <a:solidFill>
              <a:srgbClr val="000000"/>
            </a:solidFill>
            <a:miter lim="800000"/>
            <a:headEnd/>
            <a:tailEnd/>
          </a:ln>
        </p:spPr>
      </p:sp>
      <p:sp>
        <p:nvSpPr>
          <p:cNvPr id="44036" name="Rectangle 3"/>
          <p:cNvSpPr>
            <a:spLocks noGrp="1" noChangeArrowheads="1"/>
          </p:cNvSpPr>
          <p:nvPr>
            <p:ph type="body" idx="1"/>
          </p:nvPr>
        </p:nvSpPr>
        <p:spPr bwMode="auto">
          <a:xfrm>
            <a:off x="684352" y="4344970"/>
            <a:ext cx="5489298" cy="4114289"/>
          </a:xfrm>
          <a:noFill/>
        </p:spPr>
        <p:txBody>
          <a:bodyPr wrap="square" lIns="93754" tIns="46878" rIns="93754" bIns="46878" numCol="1" anchor="t" anchorCtr="0" compatLnSpc="1">
            <a:prstTxWarp prst="textNoShape">
              <a:avLst/>
            </a:prstTxWarp>
          </a:bodyPr>
          <a:lstStyle/>
          <a:p>
            <a:pPr eaLnBrk="1" hangingPunct="1">
              <a:spcBef>
                <a:spcPct val="0"/>
              </a:spcBef>
            </a:pPr>
            <a:endParaRPr lang="en-GB" smtClean="0"/>
          </a:p>
        </p:txBody>
      </p:sp>
    </p:spTree>
    <p:extLst>
      <p:ext uri="{BB962C8B-B14F-4D97-AF65-F5344CB8AC3E}">
        <p14:creationId xmlns="" xmlns:p14="http://schemas.microsoft.com/office/powerpoint/2010/main" val="106385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6350" y="20638"/>
            <a:ext cx="9144000" cy="6858000"/>
            <a:chOff x="0" y="0"/>
            <a:chExt cx="5760" cy="4320"/>
          </a:xfrm>
        </p:grpSpPr>
        <p:sp>
          <p:nvSpPr>
            <p:cNvPr id="5" name="Freeform 3"/>
            <p:cNvSpPr>
              <a:spLocks/>
            </p:cNvSpPr>
            <p:nvPr/>
          </p:nvSpPr>
          <p:spPr bwMode="hidden">
            <a:xfrm>
              <a:off x="0" y="3072"/>
              <a:ext cx="5760" cy="1248"/>
            </a:xfrm>
            <a:custGeom>
              <a:avLst/>
              <a:gdLst>
                <a:gd name="T0" fmla="*/ 5760 w 6027"/>
                <a:gd name="T1" fmla="*/ 1248 h 2296"/>
                <a:gd name="T2" fmla="*/ 0 w 6027"/>
                <a:gd name="T3" fmla="*/ 1248 h 2296"/>
                <a:gd name="T4" fmla="*/ 0 w 6027"/>
                <a:gd name="T5" fmla="*/ 0 h 2296"/>
                <a:gd name="T6" fmla="*/ 5760 w 6027"/>
                <a:gd name="T7" fmla="*/ 0 h 2296"/>
                <a:gd name="T8" fmla="*/ 5760 w 6027"/>
                <a:gd name="T9" fmla="*/ 1248 h 2296"/>
                <a:gd name="T10" fmla="*/ 5760 w 6027"/>
                <a:gd name="T11" fmla="*/ 1248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eaLnBrk="1" hangingPunct="1">
                <a:defRPr/>
              </a:pPr>
              <a:endParaRPr lang="en-US">
                <a:cs typeface="+mn-cs"/>
              </a:endParaRPr>
            </a:p>
          </p:txBody>
        </p:sp>
      </p:grpSp>
      <p:sp>
        <p:nvSpPr>
          <p:cNvPr id="7" name="Freeform 5"/>
          <p:cNvSpPr>
            <a:spLocks/>
          </p:cNvSpPr>
          <p:nvPr/>
        </p:nvSpPr>
        <p:spPr bwMode="hidden">
          <a:xfrm>
            <a:off x="6242050" y="6269038"/>
            <a:ext cx="2895600" cy="609600"/>
          </a:xfrm>
          <a:custGeom>
            <a:avLst/>
            <a:gdLst>
              <a:gd name="T0" fmla="*/ 2895600 w 5748"/>
              <a:gd name="T1" fmla="*/ 609600 h 246"/>
              <a:gd name="T2" fmla="*/ 0 w 5748"/>
              <a:gd name="T3" fmla="*/ 609600 h 246"/>
              <a:gd name="T4" fmla="*/ 0 w 5748"/>
              <a:gd name="T5" fmla="*/ 0 h 246"/>
              <a:gd name="T6" fmla="*/ 2895600 w 5748"/>
              <a:gd name="T7" fmla="*/ 0 h 246"/>
              <a:gd name="T8" fmla="*/ 2895600 w 5748"/>
              <a:gd name="T9" fmla="*/ 609600 h 246"/>
              <a:gd name="T10" fmla="*/ 2895600 w 5748"/>
              <a:gd name="T11" fmla="*/ 609600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3" name="Group 6"/>
          <p:cNvGrpSpPr>
            <a:grpSpLocks/>
          </p:cNvGrpSpPr>
          <p:nvPr/>
        </p:nvGrpSpPr>
        <p:grpSpPr bwMode="auto">
          <a:xfrm>
            <a:off x="-1588" y="6034088"/>
            <a:ext cx="7845426" cy="850900"/>
            <a:chOff x="0" y="3792"/>
            <a:chExt cx="4942" cy="536"/>
          </a:xfrm>
        </p:grpSpPr>
        <p:sp>
          <p:nvSpPr>
            <p:cNvPr id="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eaLnBrk="1" hangingPunct="1">
                <a:defRPr/>
              </a:pPr>
              <a:endParaRPr lang="en-US">
                <a:cs typeface="+mn-cs"/>
              </a:endParaRPr>
            </a:p>
          </p:txBody>
        </p:sp>
        <p:grpSp>
          <p:nvGrpSpPr>
            <p:cNvPr id="4" name="Group 8"/>
            <p:cNvGrpSpPr>
              <a:grpSpLocks/>
            </p:cNvGrpSpPr>
            <p:nvPr userDrawn="1"/>
          </p:nvGrpSpPr>
          <p:grpSpPr bwMode="auto">
            <a:xfrm>
              <a:off x="2486" y="3792"/>
              <a:ext cx="2456" cy="536"/>
              <a:chOff x="2486" y="3792"/>
              <a:chExt cx="2456" cy="536"/>
            </a:xfrm>
          </p:grpSpPr>
          <p:sp>
            <p:nvSpPr>
              <p:cNvPr id="12" name="Freeform 9"/>
              <p:cNvSpPr>
                <a:spLocks/>
              </p:cNvSpPr>
              <p:nvPr userDrawn="1"/>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13" name="Freeform 10"/>
              <p:cNvSpPr>
                <a:spLocks/>
              </p:cNvSpPr>
              <p:nvPr userDrawn="1"/>
            </p:nvSpPr>
            <p:spPr bwMode="ltGray">
              <a:xfrm>
                <a:off x="2677" y="3792"/>
                <a:ext cx="186" cy="395"/>
              </a:xfrm>
              <a:custGeom>
                <a:avLst/>
                <a:gdLst>
                  <a:gd name="T0" fmla="*/ 36 w 186"/>
                  <a:gd name="T1" fmla="*/ 0 h 353"/>
                  <a:gd name="T2" fmla="*/ 54 w 186"/>
                  <a:gd name="T3" fmla="*/ 20 h 353"/>
                  <a:gd name="T4" fmla="*/ 24 w 186"/>
                  <a:gd name="T5" fmla="*/ 34 h 353"/>
                  <a:gd name="T6" fmla="*/ 18 w 186"/>
                  <a:gd name="T7" fmla="*/ 74 h 353"/>
                  <a:gd name="T8" fmla="*/ 42 w 186"/>
                  <a:gd name="T9" fmla="*/ 128 h 353"/>
                  <a:gd name="T10" fmla="*/ 48 w 186"/>
                  <a:gd name="T11" fmla="*/ 181 h 353"/>
                  <a:gd name="T12" fmla="*/ 0 w 186"/>
                  <a:gd name="T13" fmla="*/ 395 h 353"/>
                  <a:gd name="T14" fmla="*/ 54 w 186"/>
                  <a:gd name="T15" fmla="*/ 261 h 353"/>
                  <a:gd name="T16" fmla="*/ 84 w 186"/>
                  <a:gd name="T17" fmla="*/ 242 h 353"/>
                  <a:gd name="T18" fmla="*/ 126 w 186"/>
                  <a:gd name="T19" fmla="*/ 141 h 353"/>
                  <a:gd name="T20" fmla="*/ 144 w 186"/>
                  <a:gd name="T21" fmla="*/ 134 h 353"/>
                  <a:gd name="T22" fmla="*/ 144 w 186"/>
                  <a:gd name="T23" fmla="*/ 101 h 353"/>
                  <a:gd name="T24" fmla="*/ 186 w 186"/>
                  <a:gd name="T25" fmla="*/ 74 h 353"/>
                  <a:gd name="T26" fmla="*/ 162 w 186"/>
                  <a:gd name="T27" fmla="*/ 67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headEnd/>
                <a:tailEnd/>
              </a:ln>
            </p:spPr>
            <p:txBody>
              <a:bodyPr/>
              <a:lstStyle/>
              <a:p>
                <a:endParaRPr lang="en-US"/>
              </a:p>
            </p:txBody>
          </p:sp>
          <p:sp>
            <p:nvSpPr>
              <p:cNvPr id="14"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headEnd/>
                <a:tailEnd/>
              </a:ln>
            </p:spPr>
            <p:txBody>
              <a:bodyPr/>
              <a:lstStyle/>
              <a:p>
                <a:endParaRPr lang="en-US"/>
              </a:p>
            </p:txBody>
          </p:sp>
          <p:sp>
            <p:nvSpPr>
              <p:cNvPr id="15"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7 h 66"/>
                  <a:gd name="T8" fmla="*/ 6 w 155"/>
                  <a:gd name="T9" fmla="*/ 20 h 66"/>
                  <a:gd name="T10" fmla="*/ 0 w 155"/>
                  <a:gd name="T11" fmla="*/ 27 h 66"/>
                  <a:gd name="T12" fmla="*/ 78 w 155"/>
                  <a:gd name="T13" fmla="*/ 67 h 66"/>
                  <a:gd name="T14" fmla="*/ 96 w 155"/>
                  <a:gd name="T15" fmla="*/ 47 h 66"/>
                  <a:gd name="T16" fmla="*/ 155 w 155"/>
                  <a:gd name="T17" fmla="*/ 74 h 66"/>
                  <a:gd name="T18" fmla="*/ 126 w 155"/>
                  <a:gd name="T19" fmla="*/ 27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headEnd/>
                <a:tailEnd/>
              </a:ln>
            </p:spPr>
            <p:txBody>
              <a:bodyPr/>
              <a:lstStyle/>
              <a:p>
                <a:endParaRPr lang="en-US"/>
              </a:p>
            </p:txBody>
          </p:sp>
          <p:sp>
            <p:nvSpPr>
              <p:cNvPr id="16" name="Freeform 13"/>
              <p:cNvSpPr>
                <a:spLocks/>
              </p:cNvSpPr>
              <p:nvPr userDrawn="1"/>
            </p:nvSpPr>
            <p:spPr bwMode="ltGray">
              <a:xfrm>
                <a:off x="2486" y="3859"/>
                <a:ext cx="42" cy="81"/>
              </a:xfrm>
              <a:custGeom>
                <a:avLst/>
                <a:gdLst>
                  <a:gd name="T0" fmla="*/ 6 w 42"/>
                  <a:gd name="T1" fmla="*/ 41 h 72"/>
                  <a:gd name="T2" fmla="*/ 0 w 42"/>
                  <a:gd name="T3" fmla="*/ 20 h 72"/>
                  <a:gd name="T4" fmla="*/ 12 w 42"/>
                  <a:gd name="T5" fmla="*/ 7 h 72"/>
                  <a:gd name="T6" fmla="*/ 0 w 42"/>
                  <a:gd name="T7" fmla="*/ 7 h 72"/>
                  <a:gd name="T8" fmla="*/ 12 w 42"/>
                  <a:gd name="T9" fmla="*/ 7 h 72"/>
                  <a:gd name="T10" fmla="*/ 24 w 42"/>
                  <a:gd name="T11" fmla="*/ 7 h 72"/>
                  <a:gd name="T12" fmla="*/ 36 w 42"/>
                  <a:gd name="T13" fmla="*/ 7 h 72"/>
                  <a:gd name="T14" fmla="*/ 42 w 42"/>
                  <a:gd name="T15" fmla="*/ 0 h 72"/>
                  <a:gd name="T16" fmla="*/ 30 w 42"/>
                  <a:gd name="T17" fmla="*/ 20 h 72"/>
                  <a:gd name="T18" fmla="*/ 42 w 42"/>
                  <a:gd name="T19" fmla="*/ 54 h 72"/>
                  <a:gd name="T20" fmla="*/ 12 w 42"/>
                  <a:gd name="T21" fmla="*/ 81 h 72"/>
                  <a:gd name="T22" fmla="*/ 6 w 42"/>
                  <a:gd name="T23" fmla="*/ 41 h 72"/>
                  <a:gd name="T24" fmla="*/ 6 w 42"/>
                  <a:gd name="T25" fmla="*/ 41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headEnd/>
                <a:tailEnd/>
              </a:ln>
            </p:spPr>
            <p:txBody>
              <a:bodyPr/>
              <a:lstStyle/>
              <a:p>
                <a:endParaRPr lang="en-US"/>
              </a:p>
            </p:txBody>
          </p:sp>
        </p:grpSp>
        <p:sp>
          <p:nvSpPr>
            <p:cNvPr id="11"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eaLnBrk="1" hangingPunct="1">
                <a:defRPr/>
              </a:pPr>
              <a:endParaRPr lang="en-US">
                <a:cs typeface="+mn-cs"/>
              </a:endParaRPr>
            </a:p>
          </p:txBody>
        </p:sp>
      </p:grpSp>
      <p:grpSp>
        <p:nvGrpSpPr>
          <p:cNvPr id="8" name="Group 15"/>
          <p:cNvGrpSpPr>
            <a:grpSpLocks/>
          </p:cNvGrpSpPr>
          <p:nvPr/>
        </p:nvGrpSpPr>
        <p:grpSpPr bwMode="auto">
          <a:xfrm>
            <a:off x="627063" y="6021388"/>
            <a:ext cx="5684837" cy="849312"/>
            <a:chOff x="395" y="3793"/>
            <a:chExt cx="3581" cy="535"/>
          </a:xfrm>
        </p:grpSpPr>
        <p:sp>
          <p:nvSpPr>
            <p:cNvPr id="18" name="Freeform 16"/>
            <p:cNvSpPr>
              <a:spLocks/>
            </p:cNvSpPr>
            <p:nvPr userDrawn="1"/>
          </p:nvSpPr>
          <p:spPr bwMode="auto">
            <a:xfrm>
              <a:off x="1196" y="3793"/>
              <a:ext cx="365" cy="291"/>
            </a:xfrm>
            <a:custGeom>
              <a:avLst/>
              <a:gdLst>
                <a:gd name="T0" fmla="*/ 24 w 365"/>
                <a:gd name="T1" fmla="*/ 24 h 287"/>
                <a:gd name="T2" fmla="*/ 0 w 365"/>
                <a:gd name="T3" fmla="*/ 61 h 287"/>
                <a:gd name="T4" fmla="*/ 66 w 365"/>
                <a:gd name="T5" fmla="*/ 110 h 287"/>
                <a:gd name="T6" fmla="*/ 143 w 365"/>
                <a:gd name="T7" fmla="*/ 183 h 287"/>
                <a:gd name="T8" fmla="*/ 191 w 365"/>
                <a:gd name="T9" fmla="*/ 170 h 287"/>
                <a:gd name="T10" fmla="*/ 341 w 365"/>
                <a:gd name="T11" fmla="*/ 291 h 287"/>
                <a:gd name="T12" fmla="*/ 305 w 365"/>
                <a:gd name="T13" fmla="*/ 176 h 287"/>
                <a:gd name="T14" fmla="*/ 365 w 365"/>
                <a:gd name="T15" fmla="*/ 134 h 287"/>
                <a:gd name="T16" fmla="*/ 359 w 365"/>
                <a:gd name="T17" fmla="*/ 128 h 287"/>
                <a:gd name="T18" fmla="*/ 335 w 365"/>
                <a:gd name="T19" fmla="*/ 116 h 287"/>
                <a:gd name="T20" fmla="*/ 299 w 365"/>
                <a:gd name="T21" fmla="*/ 91 h 287"/>
                <a:gd name="T22" fmla="*/ 257 w 365"/>
                <a:gd name="T23" fmla="*/ 73 h 287"/>
                <a:gd name="T24" fmla="*/ 215 w 365"/>
                <a:gd name="T25" fmla="*/ 55 h 287"/>
                <a:gd name="T26" fmla="*/ 173 w 365"/>
                <a:gd name="T27" fmla="*/ 37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headEnd/>
              <a:tailEnd/>
            </a:ln>
          </p:spPr>
          <p:txBody>
            <a:bodyPr/>
            <a:lstStyle/>
            <a:p>
              <a:endParaRPr lang="en-US"/>
            </a:p>
          </p:txBody>
        </p:sp>
        <p:sp>
          <p:nvSpPr>
            <p:cNvPr id="19" name="Freeform 17"/>
            <p:cNvSpPr>
              <a:spLocks/>
            </p:cNvSpPr>
            <p:nvPr userDrawn="1"/>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headEnd/>
              <a:tailEnd/>
            </a:ln>
          </p:spPr>
          <p:txBody>
            <a:bodyPr/>
            <a:lstStyle/>
            <a:p>
              <a:endParaRPr lang="en-US"/>
            </a:p>
          </p:txBody>
        </p:sp>
        <p:sp>
          <p:nvSpPr>
            <p:cNvPr id="20" name="Freeform 18"/>
            <p:cNvSpPr>
              <a:spLocks/>
            </p:cNvSpPr>
            <p:nvPr userDrawn="1"/>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1 h 60"/>
                <a:gd name="T16" fmla="*/ 65 w 71"/>
                <a:gd name="T17" fmla="*/ 43 h 60"/>
                <a:gd name="T18" fmla="*/ 71 w 71"/>
                <a:gd name="T19" fmla="*/ 55 h 60"/>
                <a:gd name="T20" fmla="*/ 71 w 71"/>
                <a:gd name="T21" fmla="*/ 61 h 60"/>
                <a:gd name="T22" fmla="*/ 59 w 71"/>
                <a:gd name="T23" fmla="*/ 55 h 60"/>
                <a:gd name="T24" fmla="*/ 47 w 71"/>
                <a:gd name="T25" fmla="*/ 43 h 60"/>
                <a:gd name="T26" fmla="*/ 23 w 71"/>
                <a:gd name="T27" fmla="*/ 31 h 60"/>
                <a:gd name="T28" fmla="*/ 23 w 71"/>
                <a:gd name="T29" fmla="*/ 37 h 60"/>
                <a:gd name="T30" fmla="*/ 18 w 71"/>
                <a:gd name="T31" fmla="*/ 43 h 60"/>
                <a:gd name="T32" fmla="*/ 12 w 71"/>
                <a:gd name="T33" fmla="*/ 49 h 60"/>
                <a:gd name="T34" fmla="*/ 6 w 71"/>
                <a:gd name="T35" fmla="*/ 49 h 60"/>
                <a:gd name="T36" fmla="*/ 6 w 71"/>
                <a:gd name="T37" fmla="*/ 49 h 60"/>
                <a:gd name="T38" fmla="*/ 6 w 71"/>
                <a:gd name="T39" fmla="*/ 37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headEnd/>
              <a:tailEnd/>
            </a:ln>
          </p:spPr>
          <p:txBody>
            <a:bodyPr/>
            <a:lstStyle/>
            <a:p>
              <a:endParaRPr lang="en-US"/>
            </a:p>
          </p:txBody>
        </p:sp>
        <p:sp>
          <p:nvSpPr>
            <p:cNvPr id="21" name="Freeform 19"/>
            <p:cNvSpPr>
              <a:spLocks/>
            </p:cNvSpPr>
            <p:nvPr userDrawn="1"/>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5 h 162"/>
                <a:gd name="T10" fmla="*/ 96 w 161"/>
                <a:gd name="T11" fmla="*/ 61 h 162"/>
                <a:gd name="T12" fmla="*/ 102 w 161"/>
                <a:gd name="T13" fmla="*/ 73 h 162"/>
                <a:gd name="T14" fmla="*/ 108 w 161"/>
                <a:gd name="T15" fmla="*/ 85 h 162"/>
                <a:gd name="T16" fmla="*/ 120 w 161"/>
                <a:gd name="T17" fmla="*/ 97 h 162"/>
                <a:gd name="T18" fmla="*/ 143 w 161"/>
                <a:gd name="T19" fmla="*/ 115 h 162"/>
                <a:gd name="T20" fmla="*/ 155 w 161"/>
                <a:gd name="T21" fmla="*/ 140 h 162"/>
                <a:gd name="T22" fmla="*/ 161 w 161"/>
                <a:gd name="T23" fmla="*/ 158 h 162"/>
                <a:gd name="T24" fmla="*/ 161 w 161"/>
                <a:gd name="T25" fmla="*/ 164 h 162"/>
                <a:gd name="T26" fmla="*/ 96 w 161"/>
                <a:gd name="T27" fmla="*/ 103 h 162"/>
                <a:gd name="T28" fmla="*/ 30 w 161"/>
                <a:gd name="T29" fmla="*/ 55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headEnd/>
              <a:tailEnd/>
            </a:ln>
          </p:spPr>
          <p:txBody>
            <a:bodyPr/>
            <a:lstStyle/>
            <a:p>
              <a:endParaRPr lang="en-US"/>
            </a:p>
          </p:txBody>
        </p:sp>
        <p:sp>
          <p:nvSpPr>
            <p:cNvPr id="22" name="Freeform 20"/>
            <p:cNvSpPr>
              <a:spLocks/>
            </p:cNvSpPr>
            <p:nvPr userDrawn="1"/>
          </p:nvSpPr>
          <p:spPr bwMode="auto">
            <a:xfrm>
              <a:off x="706" y="3854"/>
              <a:ext cx="59" cy="61"/>
            </a:xfrm>
            <a:custGeom>
              <a:avLst/>
              <a:gdLst>
                <a:gd name="T0" fmla="*/ 59 w 59"/>
                <a:gd name="T1" fmla="*/ 6 h 60"/>
                <a:gd name="T2" fmla="*/ 41 w 59"/>
                <a:gd name="T3" fmla="*/ 31 h 60"/>
                <a:gd name="T4" fmla="*/ 41 w 59"/>
                <a:gd name="T5" fmla="*/ 37 h 60"/>
                <a:gd name="T6" fmla="*/ 47 w 59"/>
                <a:gd name="T7" fmla="*/ 43 h 60"/>
                <a:gd name="T8" fmla="*/ 53 w 59"/>
                <a:gd name="T9" fmla="*/ 55 h 60"/>
                <a:gd name="T10" fmla="*/ 53 w 59"/>
                <a:gd name="T11" fmla="*/ 61 h 60"/>
                <a:gd name="T12" fmla="*/ 47 w 59"/>
                <a:gd name="T13" fmla="*/ 55 h 60"/>
                <a:gd name="T14" fmla="*/ 35 w 59"/>
                <a:gd name="T15" fmla="*/ 49 h 60"/>
                <a:gd name="T16" fmla="*/ 23 w 59"/>
                <a:gd name="T17" fmla="*/ 37 h 60"/>
                <a:gd name="T18" fmla="*/ 17 w 59"/>
                <a:gd name="T19" fmla="*/ 31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headEnd/>
              <a:tailEnd/>
            </a:ln>
          </p:spPr>
          <p:txBody>
            <a:bodyPr/>
            <a:lstStyle/>
            <a:p>
              <a:endParaRPr lang="en-US"/>
            </a:p>
          </p:txBody>
        </p:sp>
        <p:sp>
          <p:nvSpPr>
            <p:cNvPr id="23" name="Freeform 21"/>
            <p:cNvSpPr>
              <a:spLocks/>
            </p:cNvSpPr>
            <p:nvPr userDrawn="1"/>
          </p:nvSpPr>
          <p:spPr bwMode="auto">
            <a:xfrm>
              <a:off x="395" y="3811"/>
              <a:ext cx="245" cy="207"/>
            </a:xfrm>
            <a:custGeom>
              <a:avLst/>
              <a:gdLst>
                <a:gd name="T0" fmla="*/ 233 w 245"/>
                <a:gd name="T1" fmla="*/ 37 h 204"/>
                <a:gd name="T2" fmla="*/ 245 w 245"/>
                <a:gd name="T3" fmla="*/ 43 h 204"/>
                <a:gd name="T4" fmla="*/ 209 w 245"/>
                <a:gd name="T5" fmla="*/ 85 h 204"/>
                <a:gd name="T6" fmla="*/ 143 w 245"/>
                <a:gd name="T7" fmla="*/ 134 h 204"/>
                <a:gd name="T8" fmla="*/ 167 w 245"/>
                <a:gd name="T9" fmla="*/ 158 h 204"/>
                <a:gd name="T10" fmla="*/ 179 w 245"/>
                <a:gd name="T11" fmla="*/ 207 h 204"/>
                <a:gd name="T12" fmla="*/ 77 w 245"/>
                <a:gd name="T13" fmla="*/ 134 h 204"/>
                <a:gd name="T14" fmla="*/ 47 w 245"/>
                <a:gd name="T15" fmla="*/ 85 h 204"/>
                <a:gd name="T16" fmla="*/ 89 w 245"/>
                <a:gd name="T17" fmla="*/ 67 h 204"/>
                <a:gd name="T18" fmla="*/ 59 w 245"/>
                <a:gd name="T19" fmla="*/ 37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7 h 204"/>
                <a:gd name="T50" fmla="*/ 233 w 245"/>
                <a:gd name="T51" fmla="*/ 37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headEnd/>
              <a:tailEnd/>
            </a:ln>
          </p:spPr>
          <p:txBody>
            <a:bodyPr/>
            <a:lstStyle/>
            <a:p>
              <a:endParaRPr lang="en-US"/>
            </a:p>
          </p:txBody>
        </p:sp>
      </p:grpSp>
      <p:sp>
        <p:nvSpPr>
          <p:cNvPr id="20502"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2050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24" name="Rectangle 24"/>
          <p:cNvSpPr>
            <a:spLocks noGrp="1" noChangeArrowheads="1"/>
          </p:cNvSpPr>
          <p:nvPr>
            <p:ph type="dt" sz="quarter" idx="10"/>
          </p:nvPr>
        </p:nvSpPr>
        <p:spPr/>
        <p:txBody>
          <a:bodyPr/>
          <a:lstStyle>
            <a:lvl1pPr>
              <a:defRPr/>
            </a:lvl1pPr>
          </a:lstStyle>
          <a:p>
            <a:pPr>
              <a:defRPr/>
            </a:pPr>
            <a:endParaRPr lang="en-US"/>
          </a:p>
        </p:txBody>
      </p:sp>
      <p:sp>
        <p:nvSpPr>
          <p:cNvPr id="25" name="Rectangle 25"/>
          <p:cNvSpPr>
            <a:spLocks noGrp="1" noChangeArrowheads="1"/>
          </p:cNvSpPr>
          <p:nvPr>
            <p:ph type="sldNum" sz="quarter" idx="11"/>
          </p:nvPr>
        </p:nvSpPr>
        <p:spPr/>
        <p:txBody>
          <a:bodyPr/>
          <a:lstStyle>
            <a:lvl1pPr>
              <a:defRPr/>
            </a:lvl1pPr>
          </a:lstStyle>
          <a:p>
            <a:fld id="{CD2F50C2-0471-42FD-B638-886018A00630}" type="slidenum">
              <a:rPr lang="en-US"/>
              <a:pPr/>
              <a:t>‹#›</a:t>
            </a:fld>
            <a:endParaRPr lang="en-US"/>
          </a:p>
        </p:txBody>
      </p:sp>
      <p:sp>
        <p:nvSpPr>
          <p:cNvPr id="26" name="Rectangle 26"/>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dt" sz="half" idx="10"/>
          </p:nvPr>
        </p:nvSpPr>
        <p:spPr/>
        <p:txBody>
          <a:bodyPr/>
          <a:lstStyle>
            <a:lvl1pPr>
              <a:defRPr/>
            </a:lvl1pPr>
          </a:lstStyle>
          <a:p>
            <a:pPr>
              <a:defRPr/>
            </a:pPr>
            <a:endParaRPr lang="en-US"/>
          </a:p>
        </p:txBody>
      </p:sp>
      <p:sp>
        <p:nvSpPr>
          <p:cNvPr id="5" name="Rectangle 25"/>
          <p:cNvSpPr>
            <a:spLocks noGrp="1" noChangeArrowheads="1"/>
          </p:cNvSpPr>
          <p:nvPr>
            <p:ph type="ftr" sz="quarter" idx="11"/>
          </p:nvPr>
        </p:nvSpPr>
        <p:spPr/>
        <p:txBody>
          <a:bodyPr/>
          <a:lstStyle>
            <a:lvl1pPr>
              <a:defRPr/>
            </a:lvl1pPr>
          </a:lstStyle>
          <a:p>
            <a:pPr>
              <a:defRPr/>
            </a:pPr>
            <a:endParaRPr lang="en-US"/>
          </a:p>
        </p:txBody>
      </p:sp>
      <p:sp>
        <p:nvSpPr>
          <p:cNvPr id="6" name="Rectangle 26"/>
          <p:cNvSpPr>
            <a:spLocks noGrp="1" noChangeArrowheads="1"/>
          </p:cNvSpPr>
          <p:nvPr>
            <p:ph type="sldNum" sz="quarter" idx="12"/>
          </p:nvPr>
        </p:nvSpPr>
        <p:spPr/>
        <p:txBody>
          <a:bodyPr/>
          <a:lstStyle>
            <a:lvl1pPr>
              <a:defRPr/>
            </a:lvl1pPr>
          </a:lstStyle>
          <a:p>
            <a:fld id="{CB1F1EB8-C928-41A0-BF6F-3F0FE3102684}"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4"/>
          <p:cNvSpPr>
            <a:spLocks noGrp="1" noChangeArrowheads="1"/>
          </p:cNvSpPr>
          <p:nvPr>
            <p:ph type="dt" sz="half" idx="10"/>
          </p:nvPr>
        </p:nvSpPr>
        <p:spPr/>
        <p:txBody>
          <a:bodyPr/>
          <a:lstStyle>
            <a:lvl1pPr>
              <a:defRPr/>
            </a:lvl1pPr>
          </a:lstStyle>
          <a:p>
            <a:pPr>
              <a:defRPr/>
            </a:pPr>
            <a:endParaRPr lang="en-US"/>
          </a:p>
        </p:txBody>
      </p:sp>
      <p:sp>
        <p:nvSpPr>
          <p:cNvPr id="5" name="Rectangle 25"/>
          <p:cNvSpPr>
            <a:spLocks noGrp="1" noChangeArrowheads="1"/>
          </p:cNvSpPr>
          <p:nvPr>
            <p:ph type="ftr" sz="quarter" idx="11"/>
          </p:nvPr>
        </p:nvSpPr>
        <p:spPr/>
        <p:txBody>
          <a:bodyPr/>
          <a:lstStyle>
            <a:lvl1pPr>
              <a:defRPr/>
            </a:lvl1pPr>
          </a:lstStyle>
          <a:p>
            <a:pPr>
              <a:defRPr/>
            </a:pPr>
            <a:endParaRPr lang="en-US"/>
          </a:p>
        </p:txBody>
      </p:sp>
      <p:sp>
        <p:nvSpPr>
          <p:cNvPr id="6" name="Rectangle 26"/>
          <p:cNvSpPr>
            <a:spLocks noGrp="1" noChangeArrowheads="1"/>
          </p:cNvSpPr>
          <p:nvPr>
            <p:ph type="sldNum" sz="quarter" idx="12"/>
          </p:nvPr>
        </p:nvSpPr>
        <p:spPr/>
        <p:txBody>
          <a:bodyPr/>
          <a:lstStyle>
            <a:lvl1pPr>
              <a:defRPr/>
            </a:lvl1pPr>
          </a:lstStyle>
          <a:p>
            <a:fld id="{A89A1752-BEAB-4A21-825B-2FFB2220FEEC}"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4"/>
          <p:cNvSpPr>
            <a:spLocks noGrp="1" noChangeArrowheads="1"/>
          </p:cNvSpPr>
          <p:nvPr>
            <p:ph type="dt" sz="half" idx="10"/>
          </p:nvPr>
        </p:nvSpPr>
        <p:spPr/>
        <p:txBody>
          <a:bodyPr/>
          <a:lstStyle>
            <a:lvl1pPr>
              <a:defRPr/>
            </a:lvl1pPr>
          </a:lstStyle>
          <a:p>
            <a:pPr>
              <a:defRPr/>
            </a:pPr>
            <a:endParaRPr lang="en-US"/>
          </a:p>
        </p:txBody>
      </p:sp>
      <p:sp>
        <p:nvSpPr>
          <p:cNvPr id="6" name="Rectangle 25"/>
          <p:cNvSpPr>
            <a:spLocks noGrp="1" noChangeArrowheads="1"/>
          </p:cNvSpPr>
          <p:nvPr>
            <p:ph type="ftr" sz="quarter" idx="11"/>
          </p:nvPr>
        </p:nvSpPr>
        <p:spPr/>
        <p:txBody>
          <a:bodyPr/>
          <a:lstStyle>
            <a:lvl1pPr>
              <a:defRPr/>
            </a:lvl1pPr>
          </a:lstStyle>
          <a:p>
            <a:pPr>
              <a:defRPr/>
            </a:pPr>
            <a:endParaRPr lang="en-US"/>
          </a:p>
        </p:txBody>
      </p:sp>
      <p:sp>
        <p:nvSpPr>
          <p:cNvPr id="7" name="Rectangle 26"/>
          <p:cNvSpPr>
            <a:spLocks noGrp="1" noChangeArrowheads="1"/>
          </p:cNvSpPr>
          <p:nvPr>
            <p:ph type="sldNum" sz="quarter" idx="12"/>
          </p:nvPr>
        </p:nvSpPr>
        <p:spPr/>
        <p:txBody>
          <a:bodyPr/>
          <a:lstStyle>
            <a:lvl1pPr>
              <a:defRPr/>
            </a:lvl1pPr>
          </a:lstStyle>
          <a:p>
            <a:fld id="{049B4972-5A29-4CE6-B2FC-4D0EE080FCA6}"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4"/>
          <p:cNvSpPr>
            <a:spLocks noGrp="1" noChangeArrowheads="1"/>
          </p:cNvSpPr>
          <p:nvPr>
            <p:ph type="dt" sz="half" idx="10"/>
          </p:nvPr>
        </p:nvSpPr>
        <p:spPr/>
        <p:txBody>
          <a:bodyPr/>
          <a:lstStyle>
            <a:lvl1pPr>
              <a:defRPr/>
            </a:lvl1pPr>
          </a:lstStyle>
          <a:p>
            <a:pPr>
              <a:defRPr/>
            </a:pPr>
            <a:endParaRPr lang="en-US"/>
          </a:p>
        </p:txBody>
      </p:sp>
      <p:sp>
        <p:nvSpPr>
          <p:cNvPr id="8" name="Rectangle 25"/>
          <p:cNvSpPr>
            <a:spLocks noGrp="1" noChangeArrowheads="1"/>
          </p:cNvSpPr>
          <p:nvPr>
            <p:ph type="ftr" sz="quarter" idx="11"/>
          </p:nvPr>
        </p:nvSpPr>
        <p:spPr/>
        <p:txBody>
          <a:bodyPr/>
          <a:lstStyle>
            <a:lvl1pPr>
              <a:defRPr/>
            </a:lvl1pPr>
          </a:lstStyle>
          <a:p>
            <a:pPr>
              <a:defRPr/>
            </a:pPr>
            <a:endParaRPr lang="en-US"/>
          </a:p>
        </p:txBody>
      </p:sp>
      <p:sp>
        <p:nvSpPr>
          <p:cNvPr id="9" name="Rectangle 26"/>
          <p:cNvSpPr>
            <a:spLocks noGrp="1" noChangeArrowheads="1"/>
          </p:cNvSpPr>
          <p:nvPr>
            <p:ph type="sldNum" sz="quarter" idx="12"/>
          </p:nvPr>
        </p:nvSpPr>
        <p:spPr/>
        <p:txBody>
          <a:bodyPr/>
          <a:lstStyle>
            <a:lvl1pPr>
              <a:defRPr/>
            </a:lvl1pPr>
          </a:lstStyle>
          <a:p>
            <a:fld id="{797BE806-D7A4-48C8-AD64-06ADA0099EAE}"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dt" sz="half" idx="10"/>
          </p:nvPr>
        </p:nvSpPr>
        <p:spPr/>
        <p:txBody>
          <a:bodyPr/>
          <a:lstStyle>
            <a:lvl1pPr>
              <a:defRPr/>
            </a:lvl1pPr>
          </a:lstStyle>
          <a:p>
            <a:pPr>
              <a:defRPr/>
            </a:pPr>
            <a:endParaRPr lang="en-US"/>
          </a:p>
        </p:txBody>
      </p:sp>
      <p:sp>
        <p:nvSpPr>
          <p:cNvPr id="6" name="Rectangle 25"/>
          <p:cNvSpPr>
            <a:spLocks noGrp="1" noChangeArrowheads="1"/>
          </p:cNvSpPr>
          <p:nvPr>
            <p:ph type="ftr" sz="quarter" idx="11"/>
          </p:nvPr>
        </p:nvSpPr>
        <p:spPr/>
        <p:txBody>
          <a:bodyPr/>
          <a:lstStyle>
            <a:lvl1pPr>
              <a:defRPr/>
            </a:lvl1pPr>
          </a:lstStyle>
          <a:p>
            <a:pPr>
              <a:defRPr/>
            </a:pPr>
            <a:endParaRPr lang="en-US"/>
          </a:p>
        </p:txBody>
      </p:sp>
      <p:sp>
        <p:nvSpPr>
          <p:cNvPr id="7" name="Rectangle 26"/>
          <p:cNvSpPr>
            <a:spLocks noGrp="1" noChangeArrowheads="1"/>
          </p:cNvSpPr>
          <p:nvPr>
            <p:ph type="sldNum" sz="quarter" idx="12"/>
          </p:nvPr>
        </p:nvSpPr>
        <p:spPr/>
        <p:txBody>
          <a:bodyPr/>
          <a:lstStyle>
            <a:lvl1pPr>
              <a:defRPr/>
            </a:lvl1pPr>
          </a:lstStyle>
          <a:p>
            <a:fld id="{BF2E841E-82C4-4A01-97E0-63B4207B88A6}"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dt" sz="half" idx="10"/>
          </p:nvPr>
        </p:nvSpPr>
        <p:spPr/>
        <p:txBody>
          <a:bodyPr/>
          <a:lstStyle>
            <a:lvl1pPr>
              <a:defRPr/>
            </a:lvl1pPr>
          </a:lstStyle>
          <a:p>
            <a:pPr>
              <a:defRPr/>
            </a:pPr>
            <a:endParaRPr lang="en-US"/>
          </a:p>
        </p:txBody>
      </p:sp>
      <p:sp>
        <p:nvSpPr>
          <p:cNvPr id="6" name="Rectangle 25"/>
          <p:cNvSpPr>
            <a:spLocks noGrp="1" noChangeArrowheads="1"/>
          </p:cNvSpPr>
          <p:nvPr>
            <p:ph type="ftr" sz="quarter" idx="11"/>
          </p:nvPr>
        </p:nvSpPr>
        <p:spPr/>
        <p:txBody>
          <a:bodyPr/>
          <a:lstStyle>
            <a:lvl1pPr>
              <a:defRPr/>
            </a:lvl1pPr>
          </a:lstStyle>
          <a:p>
            <a:pPr>
              <a:defRPr/>
            </a:pPr>
            <a:endParaRPr lang="en-US"/>
          </a:p>
        </p:txBody>
      </p:sp>
      <p:sp>
        <p:nvSpPr>
          <p:cNvPr id="7" name="Rectangle 26"/>
          <p:cNvSpPr>
            <a:spLocks noGrp="1" noChangeArrowheads="1"/>
          </p:cNvSpPr>
          <p:nvPr>
            <p:ph type="sldNum" sz="quarter" idx="12"/>
          </p:nvPr>
        </p:nvSpPr>
        <p:spPr/>
        <p:txBody>
          <a:bodyPr/>
          <a:lstStyle>
            <a:lvl1pPr>
              <a:defRPr/>
            </a:lvl1pPr>
          </a:lstStyle>
          <a:p>
            <a:fld id="{2CE9DEFF-C504-47E5-8792-4657704311F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dt" sz="half" idx="10"/>
          </p:nvPr>
        </p:nvSpPr>
        <p:spPr/>
        <p:txBody>
          <a:bodyPr/>
          <a:lstStyle>
            <a:lvl1pPr>
              <a:defRPr/>
            </a:lvl1pPr>
          </a:lstStyle>
          <a:p>
            <a:pPr>
              <a:defRPr/>
            </a:pPr>
            <a:endParaRPr lang="en-US"/>
          </a:p>
        </p:txBody>
      </p:sp>
      <p:sp>
        <p:nvSpPr>
          <p:cNvPr id="5" name="Rectangle 25"/>
          <p:cNvSpPr>
            <a:spLocks noGrp="1" noChangeArrowheads="1"/>
          </p:cNvSpPr>
          <p:nvPr>
            <p:ph type="ftr" sz="quarter" idx="11"/>
          </p:nvPr>
        </p:nvSpPr>
        <p:spPr/>
        <p:txBody>
          <a:bodyPr/>
          <a:lstStyle>
            <a:lvl1pPr>
              <a:defRPr/>
            </a:lvl1pPr>
          </a:lstStyle>
          <a:p>
            <a:pPr>
              <a:defRPr/>
            </a:pPr>
            <a:endParaRPr lang="en-US"/>
          </a:p>
        </p:txBody>
      </p:sp>
      <p:sp>
        <p:nvSpPr>
          <p:cNvPr id="6" name="Rectangle 26"/>
          <p:cNvSpPr>
            <a:spLocks noGrp="1" noChangeArrowheads="1"/>
          </p:cNvSpPr>
          <p:nvPr>
            <p:ph type="sldNum" sz="quarter" idx="12"/>
          </p:nvPr>
        </p:nvSpPr>
        <p:spPr/>
        <p:txBody>
          <a:bodyPr/>
          <a:lstStyle>
            <a:lvl1pPr>
              <a:defRPr/>
            </a:lvl1pPr>
          </a:lstStyle>
          <a:p>
            <a:fld id="{6D250699-66F5-4934-A9A1-C4E82831F5F6}"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dt" sz="half" idx="10"/>
          </p:nvPr>
        </p:nvSpPr>
        <p:spPr/>
        <p:txBody>
          <a:bodyPr/>
          <a:lstStyle>
            <a:lvl1pPr>
              <a:defRPr/>
            </a:lvl1pPr>
          </a:lstStyle>
          <a:p>
            <a:pPr>
              <a:defRPr/>
            </a:pPr>
            <a:endParaRPr lang="en-US"/>
          </a:p>
        </p:txBody>
      </p:sp>
      <p:sp>
        <p:nvSpPr>
          <p:cNvPr id="5" name="Rectangle 25"/>
          <p:cNvSpPr>
            <a:spLocks noGrp="1" noChangeArrowheads="1"/>
          </p:cNvSpPr>
          <p:nvPr>
            <p:ph type="ftr" sz="quarter" idx="11"/>
          </p:nvPr>
        </p:nvSpPr>
        <p:spPr/>
        <p:txBody>
          <a:bodyPr/>
          <a:lstStyle>
            <a:lvl1pPr>
              <a:defRPr/>
            </a:lvl1pPr>
          </a:lstStyle>
          <a:p>
            <a:pPr>
              <a:defRPr/>
            </a:pPr>
            <a:endParaRPr lang="en-US"/>
          </a:p>
        </p:txBody>
      </p:sp>
      <p:sp>
        <p:nvSpPr>
          <p:cNvPr id="6" name="Rectangle 26"/>
          <p:cNvSpPr>
            <a:spLocks noGrp="1" noChangeArrowheads="1"/>
          </p:cNvSpPr>
          <p:nvPr>
            <p:ph type="sldNum" sz="quarter" idx="12"/>
          </p:nvPr>
        </p:nvSpPr>
        <p:spPr/>
        <p:txBody>
          <a:bodyPr/>
          <a:lstStyle>
            <a:lvl1pPr>
              <a:defRPr/>
            </a:lvl1pPr>
          </a:lstStyle>
          <a:p>
            <a:fld id="{D4707C05-5D13-46B6-A2E0-485FE6F7E02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800FF"/>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7193" name="Freeform 3"/>
            <p:cNvSpPr>
              <a:spLocks/>
            </p:cNvSpPr>
            <p:nvPr/>
          </p:nvSpPr>
          <p:spPr bwMode="hidden">
            <a:xfrm>
              <a:off x="0" y="3072"/>
              <a:ext cx="5760" cy="1248"/>
            </a:xfrm>
            <a:custGeom>
              <a:avLst/>
              <a:gdLst>
                <a:gd name="T0" fmla="*/ 5760 w 6027"/>
                <a:gd name="T1" fmla="*/ 1248 h 2296"/>
                <a:gd name="T2" fmla="*/ 0 w 6027"/>
                <a:gd name="T3" fmla="*/ 1248 h 2296"/>
                <a:gd name="T4" fmla="*/ 0 w 6027"/>
                <a:gd name="T5" fmla="*/ 0 h 2296"/>
                <a:gd name="T6" fmla="*/ 5760 w 6027"/>
                <a:gd name="T7" fmla="*/ 0 h 2296"/>
                <a:gd name="T8" fmla="*/ 5760 w 6027"/>
                <a:gd name="T9" fmla="*/ 1248 h 2296"/>
                <a:gd name="T10" fmla="*/ 5760 w 6027"/>
                <a:gd name="T11" fmla="*/ 1248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9460"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eaLnBrk="1" hangingPunct="1">
                <a:defRPr/>
              </a:pPr>
              <a:endParaRPr lang="en-US">
                <a:cs typeface="+mn-cs"/>
              </a:endParaRPr>
            </a:p>
          </p:txBody>
        </p:sp>
      </p:grpSp>
      <p:sp>
        <p:nvSpPr>
          <p:cNvPr id="7171" name="Freeform 5"/>
          <p:cNvSpPr>
            <a:spLocks/>
          </p:cNvSpPr>
          <p:nvPr/>
        </p:nvSpPr>
        <p:spPr bwMode="hidden">
          <a:xfrm>
            <a:off x="6248400" y="6262688"/>
            <a:ext cx="2895600" cy="609600"/>
          </a:xfrm>
          <a:custGeom>
            <a:avLst/>
            <a:gdLst>
              <a:gd name="T0" fmla="*/ 2895600 w 5748"/>
              <a:gd name="T1" fmla="*/ 609600 h 246"/>
              <a:gd name="T2" fmla="*/ 0 w 5748"/>
              <a:gd name="T3" fmla="*/ 609600 h 246"/>
              <a:gd name="T4" fmla="*/ 0 w 5748"/>
              <a:gd name="T5" fmla="*/ 0 h 246"/>
              <a:gd name="T6" fmla="*/ 2895600 w 5748"/>
              <a:gd name="T7" fmla="*/ 0 h 246"/>
              <a:gd name="T8" fmla="*/ 2895600 w 5748"/>
              <a:gd name="T9" fmla="*/ 609600 h 246"/>
              <a:gd name="T10" fmla="*/ 2895600 w 5748"/>
              <a:gd name="T11" fmla="*/ 609600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3" name="Group 6"/>
          <p:cNvGrpSpPr>
            <a:grpSpLocks/>
          </p:cNvGrpSpPr>
          <p:nvPr/>
        </p:nvGrpSpPr>
        <p:grpSpPr bwMode="auto">
          <a:xfrm>
            <a:off x="0" y="6019800"/>
            <a:ext cx="7848600" cy="857250"/>
            <a:chOff x="0" y="3792"/>
            <a:chExt cx="4944" cy="540"/>
          </a:xfrm>
        </p:grpSpPr>
        <p:sp>
          <p:nvSpPr>
            <p:cNvPr id="19463"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eaLnBrk="1" hangingPunct="1">
                <a:defRPr/>
              </a:pPr>
              <a:endParaRPr lang="en-US">
                <a:cs typeface="+mn-cs"/>
              </a:endParaRPr>
            </a:p>
          </p:txBody>
        </p:sp>
        <p:grpSp>
          <p:nvGrpSpPr>
            <p:cNvPr id="4" name="Group 8"/>
            <p:cNvGrpSpPr>
              <a:grpSpLocks/>
            </p:cNvGrpSpPr>
            <p:nvPr userDrawn="1"/>
          </p:nvGrpSpPr>
          <p:grpSpPr bwMode="auto">
            <a:xfrm>
              <a:off x="2486" y="3792"/>
              <a:ext cx="2458" cy="540"/>
              <a:chOff x="2486" y="3792"/>
              <a:chExt cx="2458" cy="540"/>
            </a:xfrm>
          </p:grpSpPr>
          <p:sp>
            <p:nvSpPr>
              <p:cNvPr id="7188" name="Freeform 9"/>
              <p:cNvSpPr>
                <a:spLocks/>
              </p:cNvSpPr>
              <p:nvPr userDrawn="1"/>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7189" name="Freeform 10"/>
              <p:cNvSpPr>
                <a:spLocks/>
              </p:cNvSpPr>
              <p:nvPr userDrawn="1"/>
            </p:nvSpPr>
            <p:spPr bwMode="ltGray">
              <a:xfrm>
                <a:off x="2677" y="3792"/>
                <a:ext cx="186" cy="395"/>
              </a:xfrm>
              <a:custGeom>
                <a:avLst/>
                <a:gdLst>
                  <a:gd name="T0" fmla="*/ 36 w 186"/>
                  <a:gd name="T1" fmla="*/ 0 h 353"/>
                  <a:gd name="T2" fmla="*/ 54 w 186"/>
                  <a:gd name="T3" fmla="*/ 20 h 353"/>
                  <a:gd name="T4" fmla="*/ 24 w 186"/>
                  <a:gd name="T5" fmla="*/ 34 h 353"/>
                  <a:gd name="T6" fmla="*/ 18 w 186"/>
                  <a:gd name="T7" fmla="*/ 74 h 353"/>
                  <a:gd name="T8" fmla="*/ 42 w 186"/>
                  <a:gd name="T9" fmla="*/ 128 h 353"/>
                  <a:gd name="T10" fmla="*/ 48 w 186"/>
                  <a:gd name="T11" fmla="*/ 181 h 353"/>
                  <a:gd name="T12" fmla="*/ 0 w 186"/>
                  <a:gd name="T13" fmla="*/ 395 h 353"/>
                  <a:gd name="T14" fmla="*/ 54 w 186"/>
                  <a:gd name="T15" fmla="*/ 261 h 353"/>
                  <a:gd name="T16" fmla="*/ 84 w 186"/>
                  <a:gd name="T17" fmla="*/ 242 h 353"/>
                  <a:gd name="T18" fmla="*/ 126 w 186"/>
                  <a:gd name="T19" fmla="*/ 141 h 353"/>
                  <a:gd name="T20" fmla="*/ 144 w 186"/>
                  <a:gd name="T21" fmla="*/ 134 h 353"/>
                  <a:gd name="T22" fmla="*/ 144 w 186"/>
                  <a:gd name="T23" fmla="*/ 101 h 353"/>
                  <a:gd name="T24" fmla="*/ 186 w 186"/>
                  <a:gd name="T25" fmla="*/ 74 h 353"/>
                  <a:gd name="T26" fmla="*/ 162 w 186"/>
                  <a:gd name="T27" fmla="*/ 67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w="9525">
                <a:noFill/>
                <a:round/>
                <a:headEnd/>
                <a:tailEnd/>
              </a:ln>
            </p:spPr>
            <p:txBody>
              <a:bodyPr/>
              <a:lstStyle/>
              <a:p>
                <a:endParaRPr lang="en-US"/>
              </a:p>
            </p:txBody>
          </p:sp>
          <p:sp>
            <p:nvSpPr>
              <p:cNvPr id="7190"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w="9525">
                <a:noFill/>
                <a:round/>
                <a:headEnd/>
                <a:tailEnd/>
              </a:ln>
            </p:spPr>
            <p:txBody>
              <a:bodyPr/>
              <a:lstStyle/>
              <a:p>
                <a:endParaRPr lang="en-US"/>
              </a:p>
            </p:txBody>
          </p:sp>
          <p:sp>
            <p:nvSpPr>
              <p:cNvPr id="7191"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7 h 66"/>
                  <a:gd name="T8" fmla="*/ 6 w 155"/>
                  <a:gd name="T9" fmla="*/ 20 h 66"/>
                  <a:gd name="T10" fmla="*/ 0 w 155"/>
                  <a:gd name="T11" fmla="*/ 27 h 66"/>
                  <a:gd name="T12" fmla="*/ 78 w 155"/>
                  <a:gd name="T13" fmla="*/ 67 h 66"/>
                  <a:gd name="T14" fmla="*/ 96 w 155"/>
                  <a:gd name="T15" fmla="*/ 47 h 66"/>
                  <a:gd name="T16" fmla="*/ 155 w 155"/>
                  <a:gd name="T17" fmla="*/ 74 h 66"/>
                  <a:gd name="T18" fmla="*/ 126 w 155"/>
                  <a:gd name="T19" fmla="*/ 27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w="9525">
                <a:noFill/>
                <a:round/>
                <a:headEnd/>
                <a:tailEnd/>
              </a:ln>
            </p:spPr>
            <p:txBody>
              <a:bodyPr/>
              <a:lstStyle/>
              <a:p>
                <a:endParaRPr lang="en-US"/>
              </a:p>
            </p:txBody>
          </p:sp>
          <p:sp>
            <p:nvSpPr>
              <p:cNvPr id="7192" name="Freeform 13"/>
              <p:cNvSpPr>
                <a:spLocks/>
              </p:cNvSpPr>
              <p:nvPr userDrawn="1"/>
            </p:nvSpPr>
            <p:spPr bwMode="ltGray">
              <a:xfrm>
                <a:off x="2486" y="3859"/>
                <a:ext cx="42" cy="81"/>
              </a:xfrm>
              <a:custGeom>
                <a:avLst/>
                <a:gdLst>
                  <a:gd name="T0" fmla="*/ 6 w 42"/>
                  <a:gd name="T1" fmla="*/ 41 h 72"/>
                  <a:gd name="T2" fmla="*/ 0 w 42"/>
                  <a:gd name="T3" fmla="*/ 20 h 72"/>
                  <a:gd name="T4" fmla="*/ 12 w 42"/>
                  <a:gd name="T5" fmla="*/ 7 h 72"/>
                  <a:gd name="T6" fmla="*/ 0 w 42"/>
                  <a:gd name="T7" fmla="*/ 7 h 72"/>
                  <a:gd name="T8" fmla="*/ 12 w 42"/>
                  <a:gd name="T9" fmla="*/ 7 h 72"/>
                  <a:gd name="T10" fmla="*/ 24 w 42"/>
                  <a:gd name="T11" fmla="*/ 7 h 72"/>
                  <a:gd name="T12" fmla="*/ 36 w 42"/>
                  <a:gd name="T13" fmla="*/ 7 h 72"/>
                  <a:gd name="T14" fmla="*/ 42 w 42"/>
                  <a:gd name="T15" fmla="*/ 0 h 72"/>
                  <a:gd name="T16" fmla="*/ 30 w 42"/>
                  <a:gd name="T17" fmla="*/ 20 h 72"/>
                  <a:gd name="T18" fmla="*/ 42 w 42"/>
                  <a:gd name="T19" fmla="*/ 54 h 72"/>
                  <a:gd name="T20" fmla="*/ 12 w 42"/>
                  <a:gd name="T21" fmla="*/ 81 h 72"/>
                  <a:gd name="T22" fmla="*/ 6 w 42"/>
                  <a:gd name="T23" fmla="*/ 41 h 72"/>
                  <a:gd name="T24" fmla="*/ 6 w 42"/>
                  <a:gd name="T25" fmla="*/ 41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w="9525">
                <a:noFill/>
                <a:round/>
                <a:headEnd/>
                <a:tailEnd/>
              </a:ln>
            </p:spPr>
            <p:txBody>
              <a:bodyPr/>
              <a:lstStyle/>
              <a:p>
                <a:endParaRPr lang="en-US"/>
              </a:p>
            </p:txBody>
          </p:sp>
        </p:grpSp>
        <p:sp>
          <p:nvSpPr>
            <p:cNvPr id="19470"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eaLnBrk="1" hangingPunct="1">
                <a:defRPr/>
              </a:pPr>
              <a:endParaRPr lang="en-US">
                <a:cs typeface="+mn-cs"/>
              </a:endParaRPr>
            </a:p>
          </p:txBody>
        </p:sp>
      </p:grpSp>
      <p:grpSp>
        <p:nvGrpSpPr>
          <p:cNvPr id="5" name="Group 15"/>
          <p:cNvGrpSpPr>
            <a:grpSpLocks/>
          </p:cNvGrpSpPr>
          <p:nvPr/>
        </p:nvGrpSpPr>
        <p:grpSpPr bwMode="auto">
          <a:xfrm>
            <a:off x="627063" y="6021388"/>
            <a:ext cx="5684837" cy="849312"/>
            <a:chOff x="395" y="3793"/>
            <a:chExt cx="3581" cy="535"/>
          </a:xfrm>
        </p:grpSpPr>
        <p:sp>
          <p:nvSpPr>
            <p:cNvPr id="7179" name="Freeform 16"/>
            <p:cNvSpPr>
              <a:spLocks/>
            </p:cNvSpPr>
            <p:nvPr/>
          </p:nvSpPr>
          <p:spPr bwMode="auto">
            <a:xfrm>
              <a:off x="1196" y="3793"/>
              <a:ext cx="365" cy="291"/>
            </a:xfrm>
            <a:custGeom>
              <a:avLst/>
              <a:gdLst>
                <a:gd name="T0" fmla="*/ 24 w 365"/>
                <a:gd name="T1" fmla="*/ 24 h 287"/>
                <a:gd name="T2" fmla="*/ 0 w 365"/>
                <a:gd name="T3" fmla="*/ 61 h 287"/>
                <a:gd name="T4" fmla="*/ 66 w 365"/>
                <a:gd name="T5" fmla="*/ 110 h 287"/>
                <a:gd name="T6" fmla="*/ 143 w 365"/>
                <a:gd name="T7" fmla="*/ 183 h 287"/>
                <a:gd name="T8" fmla="*/ 191 w 365"/>
                <a:gd name="T9" fmla="*/ 170 h 287"/>
                <a:gd name="T10" fmla="*/ 341 w 365"/>
                <a:gd name="T11" fmla="*/ 291 h 287"/>
                <a:gd name="T12" fmla="*/ 305 w 365"/>
                <a:gd name="T13" fmla="*/ 176 h 287"/>
                <a:gd name="T14" fmla="*/ 365 w 365"/>
                <a:gd name="T15" fmla="*/ 134 h 287"/>
                <a:gd name="T16" fmla="*/ 359 w 365"/>
                <a:gd name="T17" fmla="*/ 128 h 287"/>
                <a:gd name="T18" fmla="*/ 335 w 365"/>
                <a:gd name="T19" fmla="*/ 116 h 287"/>
                <a:gd name="T20" fmla="*/ 299 w 365"/>
                <a:gd name="T21" fmla="*/ 91 h 287"/>
                <a:gd name="T22" fmla="*/ 257 w 365"/>
                <a:gd name="T23" fmla="*/ 73 h 287"/>
                <a:gd name="T24" fmla="*/ 215 w 365"/>
                <a:gd name="T25" fmla="*/ 55 h 287"/>
                <a:gd name="T26" fmla="*/ 173 w 365"/>
                <a:gd name="T27" fmla="*/ 37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w="9525">
              <a:noFill/>
              <a:round/>
              <a:headEnd/>
              <a:tailEnd/>
            </a:ln>
          </p:spPr>
          <p:txBody>
            <a:bodyPr/>
            <a:lstStyle/>
            <a:p>
              <a:endParaRPr lang="en-US"/>
            </a:p>
          </p:txBody>
        </p:sp>
        <p:sp>
          <p:nvSpPr>
            <p:cNvPr id="7180" name="Freeform 17"/>
            <p:cNvSpPr>
              <a:spLocks/>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w="9525">
              <a:noFill/>
              <a:round/>
              <a:headEnd/>
              <a:tailEnd/>
            </a:ln>
          </p:spPr>
          <p:txBody>
            <a:bodyPr/>
            <a:lstStyle/>
            <a:p>
              <a:endParaRPr lang="en-US"/>
            </a:p>
          </p:txBody>
        </p:sp>
        <p:sp>
          <p:nvSpPr>
            <p:cNvPr id="7181" name="Freeform 18"/>
            <p:cNvSpPr>
              <a:spLocks/>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1 h 60"/>
                <a:gd name="T16" fmla="*/ 65 w 71"/>
                <a:gd name="T17" fmla="*/ 43 h 60"/>
                <a:gd name="T18" fmla="*/ 71 w 71"/>
                <a:gd name="T19" fmla="*/ 55 h 60"/>
                <a:gd name="T20" fmla="*/ 71 w 71"/>
                <a:gd name="T21" fmla="*/ 61 h 60"/>
                <a:gd name="T22" fmla="*/ 59 w 71"/>
                <a:gd name="T23" fmla="*/ 55 h 60"/>
                <a:gd name="T24" fmla="*/ 47 w 71"/>
                <a:gd name="T25" fmla="*/ 43 h 60"/>
                <a:gd name="T26" fmla="*/ 23 w 71"/>
                <a:gd name="T27" fmla="*/ 31 h 60"/>
                <a:gd name="T28" fmla="*/ 23 w 71"/>
                <a:gd name="T29" fmla="*/ 37 h 60"/>
                <a:gd name="T30" fmla="*/ 18 w 71"/>
                <a:gd name="T31" fmla="*/ 43 h 60"/>
                <a:gd name="T32" fmla="*/ 12 w 71"/>
                <a:gd name="T33" fmla="*/ 49 h 60"/>
                <a:gd name="T34" fmla="*/ 6 w 71"/>
                <a:gd name="T35" fmla="*/ 49 h 60"/>
                <a:gd name="T36" fmla="*/ 6 w 71"/>
                <a:gd name="T37" fmla="*/ 49 h 60"/>
                <a:gd name="T38" fmla="*/ 6 w 71"/>
                <a:gd name="T39" fmla="*/ 37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w="9525">
              <a:noFill/>
              <a:round/>
              <a:headEnd/>
              <a:tailEnd/>
            </a:ln>
          </p:spPr>
          <p:txBody>
            <a:bodyPr/>
            <a:lstStyle/>
            <a:p>
              <a:endParaRPr lang="en-US"/>
            </a:p>
          </p:txBody>
        </p:sp>
        <p:sp>
          <p:nvSpPr>
            <p:cNvPr id="7182" name="Freeform 19"/>
            <p:cNvSpPr>
              <a:spLocks/>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5 h 162"/>
                <a:gd name="T10" fmla="*/ 96 w 161"/>
                <a:gd name="T11" fmla="*/ 61 h 162"/>
                <a:gd name="T12" fmla="*/ 102 w 161"/>
                <a:gd name="T13" fmla="*/ 73 h 162"/>
                <a:gd name="T14" fmla="*/ 108 w 161"/>
                <a:gd name="T15" fmla="*/ 85 h 162"/>
                <a:gd name="T16" fmla="*/ 120 w 161"/>
                <a:gd name="T17" fmla="*/ 97 h 162"/>
                <a:gd name="T18" fmla="*/ 143 w 161"/>
                <a:gd name="T19" fmla="*/ 115 h 162"/>
                <a:gd name="T20" fmla="*/ 155 w 161"/>
                <a:gd name="T21" fmla="*/ 140 h 162"/>
                <a:gd name="T22" fmla="*/ 161 w 161"/>
                <a:gd name="T23" fmla="*/ 158 h 162"/>
                <a:gd name="T24" fmla="*/ 161 w 161"/>
                <a:gd name="T25" fmla="*/ 164 h 162"/>
                <a:gd name="T26" fmla="*/ 96 w 161"/>
                <a:gd name="T27" fmla="*/ 103 h 162"/>
                <a:gd name="T28" fmla="*/ 30 w 161"/>
                <a:gd name="T29" fmla="*/ 55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w="9525">
              <a:noFill/>
              <a:round/>
              <a:headEnd/>
              <a:tailEnd/>
            </a:ln>
          </p:spPr>
          <p:txBody>
            <a:bodyPr/>
            <a:lstStyle/>
            <a:p>
              <a:endParaRPr lang="en-US"/>
            </a:p>
          </p:txBody>
        </p:sp>
        <p:sp>
          <p:nvSpPr>
            <p:cNvPr id="7183" name="Freeform 20"/>
            <p:cNvSpPr>
              <a:spLocks/>
            </p:cNvSpPr>
            <p:nvPr/>
          </p:nvSpPr>
          <p:spPr bwMode="auto">
            <a:xfrm>
              <a:off x="706" y="3854"/>
              <a:ext cx="59" cy="61"/>
            </a:xfrm>
            <a:custGeom>
              <a:avLst/>
              <a:gdLst>
                <a:gd name="T0" fmla="*/ 59 w 59"/>
                <a:gd name="T1" fmla="*/ 6 h 60"/>
                <a:gd name="T2" fmla="*/ 41 w 59"/>
                <a:gd name="T3" fmla="*/ 31 h 60"/>
                <a:gd name="T4" fmla="*/ 41 w 59"/>
                <a:gd name="T5" fmla="*/ 37 h 60"/>
                <a:gd name="T6" fmla="*/ 47 w 59"/>
                <a:gd name="T7" fmla="*/ 43 h 60"/>
                <a:gd name="T8" fmla="*/ 53 w 59"/>
                <a:gd name="T9" fmla="*/ 55 h 60"/>
                <a:gd name="T10" fmla="*/ 53 w 59"/>
                <a:gd name="T11" fmla="*/ 61 h 60"/>
                <a:gd name="T12" fmla="*/ 47 w 59"/>
                <a:gd name="T13" fmla="*/ 55 h 60"/>
                <a:gd name="T14" fmla="*/ 35 w 59"/>
                <a:gd name="T15" fmla="*/ 49 h 60"/>
                <a:gd name="T16" fmla="*/ 23 w 59"/>
                <a:gd name="T17" fmla="*/ 37 h 60"/>
                <a:gd name="T18" fmla="*/ 17 w 59"/>
                <a:gd name="T19" fmla="*/ 31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w="9525">
              <a:noFill/>
              <a:round/>
              <a:headEnd/>
              <a:tailEnd/>
            </a:ln>
          </p:spPr>
          <p:txBody>
            <a:bodyPr/>
            <a:lstStyle/>
            <a:p>
              <a:endParaRPr lang="en-US"/>
            </a:p>
          </p:txBody>
        </p:sp>
        <p:sp>
          <p:nvSpPr>
            <p:cNvPr id="7184" name="Freeform 21"/>
            <p:cNvSpPr>
              <a:spLocks/>
            </p:cNvSpPr>
            <p:nvPr/>
          </p:nvSpPr>
          <p:spPr bwMode="auto">
            <a:xfrm>
              <a:off x="395" y="3811"/>
              <a:ext cx="245" cy="207"/>
            </a:xfrm>
            <a:custGeom>
              <a:avLst/>
              <a:gdLst>
                <a:gd name="T0" fmla="*/ 233 w 245"/>
                <a:gd name="T1" fmla="*/ 37 h 204"/>
                <a:gd name="T2" fmla="*/ 245 w 245"/>
                <a:gd name="T3" fmla="*/ 43 h 204"/>
                <a:gd name="T4" fmla="*/ 209 w 245"/>
                <a:gd name="T5" fmla="*/ 85 h 204"/>
                <a:gd name="T6" fmla="*/ 143 w 245"/>
                <a:gd name="T7" fmla="*/ 134 h 204"/>
                <a:gd name="T8" fmla="*/ 167 w 245"/>
                <a:gd name="T9" fmla="*/ 158 h 204"/>
                <a:gd name="T10" fmla="*/ 179 w 245"/>
                <a:gd name="T11" fmla="*/ 207 h 204"/>
                <a:gd name="T12" fmla="*/ 77 w 245"/>
                <a:gd name="T13" fmla="*/ 134 h 204"/>
                <a:gd name="T14" fmla="*/ 47 w 245"/>
                <a:gd name="T15" fmla="*/ 85 h 204"/>
                <a:gd name="T16" fmla="*/ 89 w 245"/>
                <a:gd name="T17" fmla="*/ 67 h 204"/>
                <a:gd name="T18" fmla="*/ 59 w 245"/>
                <a:gd name="T19" fmla="*/ 37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7 h 204"/>
                <a:gd name="T50" fmla="*/ 233 w 245"/>
                <a:gd name="T51" fmla="*/ 37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w="9525">
              <a:noFill/>
              <a:round/>
              <a:headEnd/>
              <a:tailEnd/>
            </a:ln>
          </p:spPr>
          <p:txBody>
            <a:bodyPr/>
            <a:lstStyle/>
            <a:p>
              <a:endParaRPr lang="en-US"/>
            </a:p>
          </p:txBody>
        </p:sp>
      </p:grpSp>
      <p:sp>
        <p:nvSpPr>
          <p:cNvPr id="19478"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80"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outerShdw blurRad="38100" dist="38100" dir="2700000" algn="tl">
                    <a:srgbClr val="000000"/>
                  </a:outerShdw>
                </a:effectLst>
                <a:latin typeface="Arial" charset="0"/>
                <a:cs typeface="+mn-cs"/>
              </a:defRPr>
            </a:lvl1pPr>
          </a:lstStyle>
          <a:p>
            <a:pPr>
              <a:defRPr/>
            </a:pPr>
            <a:endParaRPr lang="en-US"/>
          </a:p>
        </p:txBody>
      </p:sp>
      <p:sp>
        <p:nvSpPr>
          <p:cNvPr id="19481"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effectLst>
                  <a:outerShdw blurRad="38100" dist="38100" dir="2700000" algn="tl">
                    <a:srgbClr val="000000"/>
                  </a:outerShdw>
                </a:effectLst>
                <a:latin typeface="Arial" charset="0"/>
                <a:cs typeface="+mn-cs"/>
              </a:defRPr>
            </a:lvl1pPr>
          </a:lstStyle>
          <a:p>
            <a:pPr>
              <a:defRPr/>
            </a:pPr>
            <a:endParaRPr lang="en-US"/>
          </a:p>
        </p:txBody>
      </p:sp>
      <p:sp>
        <p:nvSpPr>
          <p:cNvPr id="19482"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056EDAC6-802B-4B2C-9AE3-2C52C6AC9861}"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cs typeface="+mn-cs"/>
        </a:defRPr>
      </a:lvl5pPr>
      <a:lvl6pPr marL="2514600" indent="-228600" algn="l" rtl="0" fontAlgn="base">
        <a:spcBef>
          <a:spcPct val="20000"/>
        </a:spcBef>
        <a:spcAft>
          <a:spcPct val="0"/>
        </a:spcAft>
        <a:buClr>
          <a:schemeClr val="tx2"/>
        </a:buClr>
        <a:buChar char="•"/>
        <a:defRPr sz="2000">
          <a:solidFill>
            <a:schemeClr val="tx1"/>
          </a:solidFill>
          <a:latin typeface="+mn-lt"/>
          <a:cs typeface="+mn-cs"/>
        </a:defRPr>
      </a:lvl6pPr>
      <a:lvl7pPr marL="2971800" indent="-228600" algn="l" rtl="0" fontAlgn="base">
        <a:spcBef>
          <a:spcPct val="20000"/>
        </a:spcBef>
        <a:spcAft>
          <a:spcPct val="0"/>
        </a:spcAft>
        <a:buClr>
          <a:schemeClr val="tx2"/>
        </a:buClr>
        <a:buChar char="•"/>
        <a:defRPr sz="2000">
          <a:solidFill>
            <a:schemeClr val="tx1"/>
          </a:solidFill>
          <a:latin typeface="+mn-lt"/>
          <a:cs typeface="+mn-cs"/>
        </a:defRPr>
      </a:lvl7pPr>
      <a:lvl8pPr marL="3429000" indent="-228600" algn="l" rtl="0" fontAlgn="base">
        <a:spcBef>
          <a:spcPct val="20000"/>
        </a:spcBef>
        <a:spcAft>
          <a:spcPct val="0"/>
        </a:spcAft>
        <a:buClr>
          <a:schemeClr val="tx2"/>
        </a:buClr>
        <a:buChar char="•"/>
        <a:defRPr sz="2000">
          <a:solidFill>
            <a:schemeClr val="tx1"/>
          </a:solidFill>
          <a:latin typeface="+mn-lt"/>
          <a:cs typeface="+mn-cs"/>
        </a:defRPr>
      </a:lvl8pPr>
      <a:lvl9pPr marL="3886200" indent="-228600" algn="l" rtl="0" fontAlgn="base">
        <a:spcBef>
          <a:spcPct val="20000"/>
        </a:spcBef>
        <a:spcAft>
          <a:spcPct val="0"/>
        </a:spcAft>
        <a:buClr>
          <a:schemeClr val="tx2"/>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Users\DS-Cords\Desktop\ncc.jpg"/>
          <p:cNvPicPr>
            <a:picLocks noChangeAspect="1" noChangeArrowheads="1"/>
          </p:cNvPicPr>
          <p:nvPr/>
        </p:nvPicPr>
        <p:blipFill>
          <a:blip r:embed="rId2"/>
          <a:srcRect/>
          <a:stretch>
            <a:fillRect/>
          </a:stretch>
        </p:blipFill>
        <p:spPr bwMode="auto">
          <a:xfrm>
            <a:off x="2438400" y="533400"/>
            <a:ext cx="4495800" cy="56467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b="1" u="sng" dirty="0">
                <a:solidFill>
                  <a:srgbClr val="FFFF00"/>
                </a:solidFill>
                <a:effectLst>
                  <a:outerShdw blurRad="38100" dist="38100" dir="2700000" algn="tl">
                    <a:srgbClr val="000000"/>
                  </a:outerShdw>
                </a:effectLst>
                <a:latin typeface="Arial Black" pitchFamily="34" charset="0"/>
              </a:rPr>
              <a:t>COMMON SUBJECTS: JD/JW (ALL WINGS)</a:t>
            </a:r>
            <a:endParaRPr lang="en-US" sz="3200" b="1" u="sng" dirty="0">
              <a:solidFill>
                <a:schemeClr val="bg2"/>
              </a:solidFill>
              <a:effectLst>
                <a:outerShdw blurRad="38100" dist="38100" dir="2700000" algn="tl">
                  <a:srgbClr val="000000"/>
                </a:outerShdw>
              </a:effectLst>
            </a:endParaRPr>
          </a:p>
        </p:txBody>
      </p:sp>
      <p:pic>
        <p:nvPicPr>
          <p:cNvPr id="15363"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graphicFrame>
        <p:nvGraphicFramePr>
          <p:cNvPr id="6" name="Table 5"/>
          <p:cNvGraphicFramePr>
            <a:graphicFrameLocks noGrp="1"/>
          </p:cNvGraphicFramePr>
          <p:nvPr/>
        </p:nvGraphicFramePr>
        <p:xfrm>
          <a:off x="76200" y="685800"/>
          <a:ext cx="9067800" cy="6096001"/>
        </p:xfrm>
        <a:graphic>
          <a:graphicData uri="http://schemas.openxmlformats.org/drawingml/2006/table">
            <a:tbl>
              <a:tblPr firstRow="1" bandRow="1">
                <a:tableStyleId>{5C22544A-7EE6-4342-B048-85BDC9FD1C3A}</a:tableStyleId>
              </a:tblPr>
              <a:tblGrid>
                <a:gridCol w="999137"/>
                <a:gridCol w="5297944"/>
                <a:gridCol w="923573"/>
                <a:gridCol w="923572"/>
                <a:gridCol w="923574"/>
              </a:tblGrid>
              <a:tr h="413089">
                <a:tc>
                  <a:txBody>
                    <a:bodyPr/>
                    <a:lstStyle/>
                    <a:p>
                      <a:r>
                        <a:rPr lang="en-US" sz="2000" b="1" dirty="0" smtClean="0">
                          <a:latin typeface="Arial" pitchFamily="34" charset="0"/>
                          <a:cs typeface="Arial" pitchFamily="34" charset="0"/>
                        </a:rPr>
                        <a:t>S No</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Subject</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a:t>
                      </a:r>
                      <a:r>
                        <a:rPr lang="en-US" sz="2000" b="1" baseline="30000" dirty="0" smtClean="0">
                          <a:latin typeface="Arial" pitchFamily="34" charset="0"/>
                          <a:cs typeface="Arial" pitchFamily="34" charset="0"/>
                        </a:rPr>
                        <a:t>st</a:t>
                      </a:r>
                      <a:r>
                        <a:rPr lang="en-US" sz="2000" b="1" dirty="0" smtClean="0">
                          <a:latin typeface="Arial" pitchFamily="34" charset="0"/>
                          <a:cs typeface="Arial" pitchFamily="34" charset="0"/>
                        </a:rPr>
                        <a:t> Yr</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2</a:t>
                      </a:r>
                      <a:r>
                        <a:rPr lang="en-US" sz="2000" b="1" baseline="30000" dirty="0" smtClean="0">
                          <a:latin typeface="Arial" pitchFamily="34" charset="0"/>
                          <a:cs typeface="Arial" pitchFamily="34" charset="0"/>
                        </a:rPr>
                        <a:t>nd</a:t>
                      </a:r>
                      <a:r>
                        <a:rPr lang="en-US" sz="2000" b="1" dirty="0" smtClean="0">
                          <a:latin typeface="Arial" pitchFamily="34" charset="0"/>
                          <a:cs typeface="Arial" pitchFamily="34" charset="0"/>
                        </a:rPr>
                        <a:t> Yr</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Total</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1.</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The NCC</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03</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 01 </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04</a:t>
                      </a:r>
                      <a:endParaRPr lang="en-US" sz="2000" b="1" dirty="0">
                        <a:latin typeface="Arial" pitchFamily="34" charset="0"/>
                        <a:cs typeface="Arial" pitchFamily="34" charset="0"/>
                      </a:endParaRPr>
                    </a:p>
                  </a:txBody>
                  <a:tcPr/>
                </a:tc>
              </a:tr>
              <a:tr h="445028">
                <a:tc>
                  <a:txBody>
                    <a:bodyPr/>
                    <a:lstStyle/>
                    <a:p>
                      <a:r>
                        <a:rPr lang="en-US" sz="2000" b="1" dirty="0" smtClean="0">
                          <a:latin typeface="Arial" pitchFamily="34" charset="0"/>
                          <a:cs typeface="Arial" pitchFamily="34" charset="0"/>
                        </a:rPr>
                        <a:t>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National Integration and Awareness</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08</a:t>
                      </a:r>
                      <a:endParaRPr 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itchFamily="34" charset="0"/>
                          <a:cs typeface="Arial" pitchFamily="34" charset="0"/>
                        </a:rPr>
                        <a:t>15</a:t>
                      </a:r>
                    </a:p>
                  </a:txBody>
                  <a:tcPr/>
                </a:tc>
              </a:tr>
              <a:tr h="419576">
                <a:tc>
                  <a:txBody>
                    <a:bodyPr/>
                    <a:lstStyle/>
                    <a:p>
                      <a:r>
                        <a:rPr lang="en-US" sz="2000" b="1" dirty="0" smtClean="0">
                          <a:solidFill>
                            <a:srgbClr val="0000CC"/>
                          </a:solidFill>
                          <a:latin typeface="Arial" pitchFamily="34" charset="0"/>
                          <a:cs typeface="Arial" pitchFamily="34" charset="0"/>
                        </a:rPr>
                        <a:t>3.</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Drill</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19</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21</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40</a:t>
                      </a:r>
                      <a:endParaRPr lang="en-US" sz="2000" b="1" dirty="0">
                        <a:solidFill>
                          <a:srgbClr val="0000CC"/>
                        </a:solidFill>
                        <a:latin typeface="Arial" pitchFamily="34" charset="0"/>
                        <a:cs typeface="Arial" pitchFamily="34" charset="0"/>
                      </a:endParaRPr>
                    </a:p>
                  </a:txBody>
                  <a:tcPr/>
                </a:tc>
              </a:tr>
              <a:tr h="419576">
                <a:tc>
                  <a:txBody>
                    <a:bodyPr/>
                    <a:lstStyle/>
                    <a:p>
                      <a:r>
                        <a:rPr lang="en-US" sz="2000" b="1" dirty="0" smtClean="0">
                          <a:solidFill>
                            <a:srgbClr val="FF0000"/>
                          </a:solidFill>
                          <a:latin typeface="Arial" pitchFamily="34" charset="0"/>
                          <a:cs typeface="Arial" pitchFamily="34" charset="0"/>
                        </a:rPr>
                        <a:t>4.</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Weapon Training</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16</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14</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30</a:t>
                      </a:r>
                      <a:endParaRPr lang="en-US" sz="2000" b="1" dirty="0">
                        <a:solidFill>
                          <a:srgbClr val="FF0000"/>
                        </a:solidFill>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Personality Development &amp; Leadership</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10</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14</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24</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Civil Affairs</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04</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04</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08</a:t>
                      </a:r>
                      <a:endParaRPr lang="en-US" sz="2000" b="1" dirty="0">
                        <a:latin typeface="Arial" pitchFamily="34" charset="0"/>
                        <a:cs typeface="Arial" pitchFamily="34" charset="0"/>
                      </a:endParaRPr>
                    </a:p>
                  </a:txBody>
                  <a:tcPr/>
                </a:tc>
              </a:tr>
              <a:tr h="730850">
                <a:tc>
                  <a:txBody>
                    <a:bodyPr/>
                    <a:lstStyle/>
                    <a:p>
                      <a:r>
                        <a:rPr lang="en-US" sz="2000" b="1" dirty="0" smtClean="0">
                          <a:latin typeface="Arial" pitchFamily="34" charset="0"/>
                          <a:cs typeface="Arial" pitchFamily="34" charset="0"/>
                        </a:rPr>
                        <a:t>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Social Awareness &amp; Community</a:t>
                      </a:r>
                    </a:p>
                    <a:p>
                      <a:r>
                        <a:rPr lang="en-US" sz="2000" b="1" dirty="0" smtClean="0">
                          <a:latin typeface="Arial" pitchFamily="34" charset="0"/>
                          <a:cs typeface="Arial" pitchFamily="34" charset="0"/>
                        </a:rPr>
                        <a:t>Development</a:t>
                      </a:r>
                    </a:p>
                  </a:txBody>
                  <a:tcPr/>
                </a:tc>
                <a:tc>
                  <a:txBody>
                    <a:bodyPr/>
                    <a:lstStyle/>
                    <a:p>
                      <a:r>
                        <a:rPr lang="en-US" sz="2000" b="1" dirty="0" smtClean="0">
                          <a:latin typeface="Arial" pitchFamily="34" charset="0"/>
                          <a:cs typeface="Arial" pitchFamily="34" charset="0"/>
                        </a:rPr>
                        <a:t>08</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15</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8.</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Health &amp; Hygiene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13</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9.</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Adventure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08</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04</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12</a:t>
                      </a:r>
                      <a:endParaRPr lang="en-US" sz="2000" b="1" dirty="0">
                        <a:latin typeface="Arial" pitchFamily="34" charset="0"/>
                        <a:cs typeface="Arial" pitchFamily="34" charset="0"/>
                      </a:endParaRPr>
                    </a:p>
                  </a:txBody>
                  <a:tcPr/>
                </a:tc>
              </a:tr>
              <a:tr h="730850">
                <a:tc>
                  <a:txBody>
                    <a:bodyPr/>
                    <a:lstStyle/>
                    <a:p>
                      <a:r>
                        <a:rPr lang="en-US" sz="2000" b="1" dirty="0" smtClean="0">
                          <a:latin typeface="Arial" pitchFamily="34" charset="0"/>
                          <a:cs typeface="Arial" pitchFamily="34" charset="0"/>
                        </a:rPr>
                        <a:t>10.</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Environment Awareness and</a:t>
                      </a:r>
                    </a:p>
                    <a:p>
                      <a:r>
                        <a:rPr lang="en-US" sz="2000" b="1" dirty="0" smtClean="0">
                          <a:latin typeface="Arial" pitchFamily="34" charset="0"/>
                          <a:cs typeface="Arial" pitchFamily="34" charset="0"/>
                        </a:rPr>
                        <a:t>Conservation </a:t>
                      </a:r>
                    </a:p>
                  </a:txBody>
                  <a:tcPr/>
                </a:tc>
                <a:tc>
                  <a:txBody>
                    <a:bodyPr/>
                    <a:lstStyle/>
                    <a:p>
                      <a:r>
                        <a:rPr lang="en-US" sz="2000" b="1" dirty="0" smtClean="0">
                          <a:latin typeface="Arial" pitchFamily="34" charset="0"/>
                          <a:cs typeface="Arial" pitchFamily="34" charset="0"/>
                        </a:rPr>
                        <a:t>02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03</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05</a:t>
                      </a:r>
                      <a:endParaRPr lang="en-US" sz="2000" b="1" dirty="0">
                        <a:latin typeface="Arial" pitchFamily="34" charset="0"/>
                        <a:cs typeface="Arial" pitchFamily="34" charset="0"/>
                      </a:endParaRPr>
                    </a:p>
                  </a:txBody>
                  <a:tcPr/>
                </a:tc>
              </a:tr>
              <a:tr h="419576">
                <a:tc>
                  <a:txBody>
                    <a:bodyPr/>
                    <a:lstStyle/>
                    <a:p>
                      <a:r>
                        <a:rPr lang="en-US" sz="2000" b="1" dirty="0" smtClean="0">
                          <a:solidFill>
                            <a:srgbClr val="FF0000"/>
                          </a:solidFill>
                          <a:latin typeface="Arial" pitchFamily="34" charset="0"/>
                          <a:cs typeface="Arial" pitchFamily="34" charset="0"/>
                        </a:rPr>
                        <a:t>11.</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Obstacle Training</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02</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 02</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04</a:t>
                      </a:r>
                      <a:endParaRPr lang="en-US" sz="2000" b="1" dirty="0">
                        <a:solidFill>
                          <a:srgbClr val="FF0000"/>
                        </a:solidFill>
                        <a:latin typeface="Arial" pitchFamily="34" charset="0"/>
                        <a:cs typeface="Arial" pitchFamily="34" charset="0"/>
                      </a:endParaRPr>
                    </a:p>
                  </a:txBody>
                  <a:tcPr/>
                </a:tc>
              </a:tr>
              <a:tr h="419576">
                <a:tc>
                  <a:txBody>
                    <a:bodyPr/>
                    <a:lstStyle/>
                    <a:p>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TOTAL</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85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85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170</a:t>
                      </a:r>
                      <a:endParaRPr lang="en-US" sz="2000" b="1" dirty="0">
                        <a:latin typeface="Arial" pitchFamily="34" charset="0"/>
                        <a:cs typeface="Arial" pitchFamily="34" charset="0"/>
                      </a:endParaRPr>
                    </a:p>
                  </a:txBody>
                  <a:tcPr/>
                </a:tc>
              </a:tr>
            </a:tbl>
          </a:graphicData>
        </a:graphic>
      </p:graphicFrame>
      <p:pic>
        <p:nvPicPr>
          <p:cNvPr id="15450" name="Picture 5" descr="C:\Users\DS-Cords\Desktop\ncc.jpg"/>
          <p:cNvPicPr>
            <a:picLocks noChangeAspect="1" noChangeArrowheads="1"/>
          </p:cNvPicPr>
          <p:nvPr/>
        </p:nvPicPr>
        <p:blipFill>
          <a:blip r:embed="rId3"/>
          <a:srcRect/>
          <a:stretch>
            <a:fillRect/>
          </a:stretch>
        </p:blipFill>
        <p:spPr bwMode="auto">
          <a:xfrm>
            <a:off x="0" y="0"/>
            <a:ext cx="609600"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spcAft>
                <a:spcPts val="1200"/>
              </a:spcAft>
            </a:pPr>
            <a:r>
              <a:rPr lang="en-US" sz="2800" b="1" dirty="0" smtClean="0">
                <a:solidFill>
                  <a:srgbClr val="FF0000"/>
                </a:solidFill>
                <a:latin typeface="Arial" pitchFamily="34" charset="0"/>
                <a:cs typeface="Arial" pitchFamily="34" charset="0"/>
              </a:rPr>
              <a:t>FORMS 30% OF CADETS SYLLABUS. </a:t>
            </a:r>
          </a:p>
          <a:p>
            <a:pPr algn="just">
              <a:spcAft>
                <a:spcPts val="1200"/>
              </a:spcAft>
            </a:pPr>
            <a:r>
              <a:rPr lang="en-US" sz="2800" b="1" dirty="0" smtClean="0">
                <a:latin typeface="Arial" pitchFamily="34" charset="0"/>
                <a:cs typeface="Arial" pitchFamily="34" charset="0"/>
              </a:rPr>
              <a:t>DIFFERENT FOR SPECIAL ARMS AND SERVICES HAS BEEN DONE AWAY. </a:t>
            </a:r>
          </a:p>
          <a:p>
            <a:pPr algn="just">
              <a:spcAft>
                <a:spcPts val="1200"/>
              </a:spcAft>
            </a:pPr>
            <a:r>
              <a:rPr lang="en-US" sz="2800" b="1" dirty="0" smtClean="0">
                <a:solidFill>
                  <a:srgbClr val="0000FF"/>
                </a:solidFill>
                <a:latin typeface="Arial" pitchFamily="34" charset="0"/>
                <a:cs typeface="Arial" pitchFamily="34" charset="0"/>
              </a:rPr>
              <a:t>SYLLABUS FOR NAVAL UNITS AND OTHER TECH UNITS, FLYING AND TECH SQNs OF AIR WG IS SAME. </a:t>
            </a:r>
          </a:p>
          <a:p>
            <a:pPr algn="just">
              <a:spcAft>
                <a:spcPts val="1200"/>
              </a:spcAft>
            </a:pPr>
            <a:r>
              <a:rPr lang="en-US" sz="2800" b="1" dirty="0" smtClean="0">
                <a:solidFill>
                  <a:srgbClr val="FF0000"/>
                </a:solidFill>
                <a:latin typeface="Arial" pitchFamily="34" charset="0"/>
                <a:cs typeface="Arial" pitchFamily="34" charset="0"/>
              </a:rPr>
              <a:t> R&amp;V SYLLABUS DIFFERENT AND REVISED. </a:t>
            </a:r>
          </a:p>
          <a:p>
            <a:pPr algn="just">
              <a:spcAft>
                <a:spcPts val="1200"/>
              </a:spcAft>
            </a:pPr>
            <a:r>
              <a:rPr lang="en-US" sz="2800" b="1" dirty="0" smtClean="0">
                <a:latin typeface="Arial" pitchFamily="34" charset="0"/>
                <a:cs typeface="Arial" pitchFamily="34" charset="0"/>
              </a:rPr>
              <a:t>OTAs TO ENSURE SYLLABUS IS CONDUCTED DURING ORIENTATION COURSE OF PI STAFF.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SPECIALISED SUBJECTS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b="1" u="sng" dirty="0">
                <a:solidFill>
                  <a:srgbClr val="FFFF00"/>
                </a:solidFill>
                <a:effectLst>
                  <a:outerShdw blurRad="38100" dist="38100" dir="2700000" algn="tl">
                    <a:srgbClr val="000000"/>
                  </a:outerShdw>
                </a:effectLst>
                <a:latin typeface="Arial Black" pitchFamily="34" charset="0"/>
              </a:rPr>
              <a:t>SPECIALISED SUBJECTS: SD/SW (ARMY)</a:t>
            </a:r>
            <a:endParaRPr lang="en-US" sz="3200" b="1" u="sng" dirty="0">
              <a:solidFill>
                <a:schemeClr val="bg2"/>
              </a:solidFill>
              <a:effectLst>
                <a:outerShdw blurRad="38100" dist="38100" dir="2700000" algn="tl">
                  <a:srgbClr val="000000"/>
                </a:outerShdw>
              </a:effectLst>
            </a:endParaRPr>
          </a:p>
        </p:txBody>
      </p:sp>
      <p:pic>
        <p:nvPicPr>
          <p:cNvPr id="20483"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graphicFrame>
        <p:nvGraphicFramePr>
          <p:cNvPr id="6" name="Table 5"/>
          <p:cNvGraphicFramePr>
            <a:graphicFrameLocks noGrp="1"/>
          </p:cNvGraphicFramePr>
          <p:nvPr/>
        </p:nvGraphicFramePr>
        <p:xfrm>
          <a:off x="76200" y="762000"/>
          <a:ext cx="9067804" cy="6030123"/>
        </p:xfrm>
        <a:graphic>
          <a:graphicData uri="http://schemas.openxmlformats.org/drawingml/2006/table">
            <a:tbl>
              <a:tblPr firstRow="1" bandRow="1">
                <a:tableStyleId>{5C22544A-7EE6-4342-B048-85BDC9FD1C3A}</a:tableStyleId>
              </a:tblPr>
              <a:tblGrid>
                <a:gridCol w="906780"/>
                <a:gridCol w="4808220"/>
                <a:gridCol w="838201"/>
                <a:gridCol w="838200"/>
                <a:gridCol w="838201"/>
                <a:gridCol w="838202"/>
              </a:tblGrid>
              <a:tr h="688588">
                <a:tc>
                  <a:txBody>
                    <a:bodyPr/>
                    <a:lstStyle/>
                    <a:p>
                      <a:r>
                        <a:rPr lang="en-US" sz="2400" b="1" dirty="0" smtClean="0">
                          <a:latin typeface="Arial Black" pitchFamily="34" charset="0"/>
                        </a:rPr>
                        <a:t>S No</a:t>
                      </a:r>
                      <a:endParaRPr lang="en-US" sz="2400" b="1" dirty="0">
                        <a:latin typeface="Arial Black" pitchFamily="34" charset="0"/>
                      </a:endParaRPr>
                    </a:p>
                  </a:txBody>
                  <a:tcPr/>
                </a:tc>
                <a:tc>
                  <a:txBody>
                    <a:bodyPr/>
                    <a:lstStyle/>
                    <a:p>
                      <a:r>
                        <a:rPr lang="en-US" sz="2400" b="1" dirty="0" smtClean="0">
                          <a:latin typeface="Arial Black" pitchFamily="34" charset="0"/>
                        </a:rPr>
                        <a:t>Subject</a:t>
                      </a:r>
                      <a:endParaRPr lang="en-US" sz="2400" b="1" dirty="0">
                        <a:latin typeface="Arial Black" pitchFamily="34" charset="0"/>
                      </a:endParaRPr>
                    </a:p>
                  </a:txBody>
                  <a:tcPr/>
                </a:tc>
                <a:tc>
                  <a:txBody>
                    <a:bodyPr/>
                    <a:lstStyle/>
                    <a:p>
                      <a:r>
                        <a:rPr lang="en-US" sz="2400" b="1" dirty="0" smtClean="0">
                          <a:latin typeface="Arial Black" pitchFamily="34" charset="0"/>
                        </a:rPr>
                        <a:t>1</a:t>
                      </a:r>
                      <a:r>
                        <a:rPr lang="en-US" sz="2400" b="1" baseline="30000" dirty="0" smtClean="0">
                          <a:latin typeface="Arial Black" pitchFamily="34" charset="0"/>
                        </a:rPr>
                        <a:t>st</a:t>
                      </a:r>
                      <a:r>
                        <a:rPr lang="en-US" sz="2400" b="1" dirty="0" smtClean="0">
                          <a:latin typeface="Arial Black" pitchFamily="34" charset="0"/>
                        </a:rPr>
                        <a:t> Yr</a:t>
                      </a:r>
                      <a:endParaRPr lang="en-US" sz="2400" b="1" dirty="0">
                        <a:latin typeface="Arial Black" pitchFamily="34" charset="0"/>
                      </a:endParaRPr>
                    </a:p>
                  </a:txBody>
                  <a:tcPr/>
                </a:tc>
                <a:tc>
                  <a:txBody>
                    <a:bodyPr/>
                    <a:lstStyle/>
                    <a:p>
                      <a:r>
                        <a:rPr lang="en-US" sz="2400" b="1" dirty="0" smtClean="0">
                          <a:latin typeface="Arial Black" pitchFamily="34" charset="0"/>
                        </a:rPr>
                        <a:t>2</a:t>
                      </a:r>
                      <a:r>
                        <a:rPr lang="en-US" sz="2400" b="1" baseline="30000" dirty="0" smtClean="0">
                          <a:latin typeface="Arial Black" pitchFamily="34" charset="0"/>
                        </a:rPr>
                        <a:t>nd</a:t>
                      </a:r>
                      <a:r>
                        <a:rPr lang="en-US" sz="2400" b="1" dirty="0" smtClean="0">
                          <a:latin typeface="Arial Black" pitchFamily="34" charset="0"/>
                        </a:rPr>
                        <a:t> Yr</a:t>
                      </a:r>
                      <a:endParaRPr lang="en-US" sz="2400" b="1" dirty="0">
                        <a:latin typeface="Arial Black" pitchFamily="34" charset="0"/>
                      </a:endParaRPr>
                    </a:p>
                  </a:txBody>
                  <a:tcPr/>
                </a:tc>
                <a:tc>
                  <a:txBody>
                    <a:bodyPr/>
                    <a:lstStyle/>
                    <a:p>
                      <a:r>
                        <a:rPr lang="en-US" sz="2400" b="1" dirty="0" smtClean="0">
                          <a:latin typeface="Arial Black" pitchFamily="34" charset="0"/>
                        </a:rPr>
                        <a:t>3</a:t>
                      </a:r>
                      <a:r>
                        <a:rPr lang="en-US" sz="2400" b="1" baseline="30000" dirty="0" smtClean="0">
                          <a:latin typeface="Arial Black" pitchFamily="34" charset="0"/>
                        </a:rPr>
                        <a:t>rd</a:t>
                      </a:r>
                      <a:r>
                        <a:rPr lang="en-US" sz="2400" b="1" dirty="0" smtClean="0">
                          <a:latin typeface="Arial Black" pitchFamily="34" charset="0"/>
                        </a:rPr>
                        <a:t> Yr</a:t>
                      </a:r>
                      <a:endParaRPr lang="en-US" sz="2400" b="1" dirty="0">
                        <a:latin typeface="Arial Black" pitchFamily="34" charset="0"/>
                      </a:endParaRPr>
                    </a:p>
                  </a:txBody>
                  <a:tcPr/>
                </a:tc>
                <a:tc>
                  <a:txBody>
                    <a:bodyPr/>
                    <a:lstStyle/>
                    <a:p>
                      <a:r>
                        <a:rPr lang="en-US" sz="2400" b="1" dirty="0" smtClean="0">
                          <a:latin typeface="Arial Black" pitchFamily="34" charset="0"/>
                        </a:rPr>
                        <a:t>Total</a:t>
                      </a:r>
                      <a:endParaRPr lang="en-US" sz="2400" b="1" dirty="0">
                        <a:latin typeface="Arial Black" pitchFamily="34" charset="0"/>
                      </a:endParaRPr>
                    </a:p>
                  </a:txBody>
                  <a:tcPr/>
                </a:tc>
              </a:tr>
              <a:tr h="699401">
                <a:tc>
                  <a:txBody>
                    <a:bodyPr/>
                    <a:lstStyle/>
                    <a:p>
                      <a:r>
                        <a:rPr lang="en-US" sz="2400" b="1" dirty="0" smtClean="0">
                          <a:latin typeface="Arial Black" pitchFamily="34" charset="0"/>
                        </a:rPr>
                        <a:t>1.</a:t>
                      </a:r>
                      <a:endParaRPr lang="en-US" sz="2400" b="1" dirty="0">
                        <a:latin typeface="Arial Black" pitchFamily="34" charset="0"/>
                      </a:endParaRPr>
                    </a:p>
                  </a:txBody>
                  <a:tcPr/>
                </a:tc>
                <a:tc>
                  <a:txBody>
                    <a:bodyPr/>
                    <a:lstStyle/>
                    <a:p>
                      <a:r>
                        <a:rPr lang="en-US" sz="2400" b="1" dirty="0" smtClean="0">
                          <a:latin typeface="Arial Black" pitchFamily="34" charset="0"/>
                        </a:rPr>
                        <a:t>Armed Forces </a:t>
                      </a:r>
                      <a:endParaRPr lang="en-US" sz="2400" b="1" dirty="0">
                        <a:latin typeface="Arial Black" pitchFamily="34" charset="0"/>
                      </a:endParaRPr>
                    </a:p>
                  </a:txBody>
                  <a:tcPr/>
                </a:tc>
                <a:tc>
                  <a:txBody>
                    <a:bodyPr/>
                    <a:lstStyle/>
                    <a:p>
                      <a:r>
                        <a:rPr lang="en-US" sz="2400" b="1" dirty="0" smtClean="0">
                          <a:latin typeface="Arial Black" pitchFamily="34" charset="0"/>
                        </a:rPr>
                        <a:t>04</a:t>
                      </a:r>
                      <a:endParaRPr lang="en-US" sz="2400" b="1" dirty="0">
                        <a:latin typeface="Arial Black" pitchFamily="34" charset="0"/>
                      </a:endParaRPr>
                    </a:p>
                  </a:txBody>
                  <a:tcPr/>
                </a:tc>
                <a:tc>
                  <a:txBody>
                    <a:bodyPr/>
                    <a:lstStyle/>
                    <a:p>
                      <a:r>
                        <a:rPr lang="en-US" sz="2400" b="1" dirty="0" smtClean="0">
                          <a:latin typeface="Arial Black" pitchFamily="34" charset="0"/>
                        </a:rPr>
                        <a:t>04</a:t>
                      </a:r>
                      <a:endParaRPr lang="en-US" sz="2400" b="1" dirty="0">
                        <a:latin typeface="Arial Black" pitchFamily="34" charset="0"/>
                      </a:endParaRPr>
                    </a:p>
                  </a:txBody>
                  <a:tcPr/>
                </a:tc>
                <a:tc>
                  <a:txBody>
                    <a:bodyPr/>
                    <a:lstStyle/>
                    <a:p>
                      <a:r>
                        <a:rPr lang="en-US" sz="2400" b="1" dirty="0" smtClean="0">
                          <a:latin typeface="Arial Black" pitchFamily="34" charset="0"/>
                        </a:rPr>
                        <a:t>02</a:t>
                      </a:r>
                      <a:endParaRPr lang="en-US" sz="2400" b="1" dirty="0">
                        <a:latin typeface="Arial Black" pitchFamily="34" charset="0"/>
                      </a:endParaRPr>
                    </a:p>
                  </a:txBody>
                  <a:tcPr/>
                </a:tc>
                <a:tc>
                  <a:txBody>
                    <a:bodyPr/>
                    <a:lstStyle/>
                    <a:p>
                      <a:r>
                        <a:rPr lang="en-US" sz="2400" b="1" dirty="0" smtClean="0">
                          <a:latin typeface="Arial Black" pitchFamily="34" charset="0"/>
                        </a:rPr>
                        <a:t>10</a:t>
                      </a:r>
                      <a:endParaRPr lang="en-US" sz="2400" b="1" dirty="0">
                        <a:latin typeface="Arial Black" pitchFamily="34" charset="0"/>
                      </a:endParaRPr>
                    </a:p>
                  </a:txBody>
                  <a:tcPr/>
                </a:tc>
              </a:tr>
              <a:tr h="741828">
                <a:tc>
                  <a:txBody>
                    <a:bodyPr/>
                    <a:lstStyle/>
                    <a:p>
                      <a:r>
                        <a:rPr lang="en-US" sz="2400" b="1" dirty="0" smtClean="0">
                          <a:latin typeface="Arial Black" pitchFamily="34" charset="0"/>
                        </a:rPr>
                        <a:t>2.</a:t>
                      </a:r>
                      <a:endParaRPr lang="en-US" sz="2400" b="1" dirty="0">
                        <a:latin typeface="Arial Black" pitchFamily="34" charset="0"/>
                      </a:endParaRPr>
                    </a:p>
                  </a:txBody>
                  <a:tcPr/>
                </a:tc>
                <a:tc>
                  <a:txBody>
                    <a:bodyPr/>
                    <a:lstStyle/>
                    <a:p>
                      <a:r>
                        <a:rPr lang="en-US" sz="2400" b="1" dirty="0" smtClean="0">
                          <a:latin typeface="Arial Black" pitchFamily="34" charset="0"/>
                        </a:rPr>
                        <a:t>Map Reading </a:t>
                      </a:r>
                      <a:endParaRPr lang="en-US" sz="2400" b="1" dirty="0">
                        <a:latin typeface="Arial Black" pitchFamily="34" charset="0"/>
                      </a:endParaRPr>
                    </a:p>
                  </a:txBody>
                  <a:tcPr/>
                </a:tc>
                <a:tc>
                  <a:txBody>
                    <a:bodyPr/>
                    <a:lstStyle/>
                    <a:p>
                      <a:r>
                        <a:rPr lang="en-US" sz="2400" b="1" dirty="0" smtClean="0">
                          <a:latin typeface="Arial Black" pitchFamily="34" charset="0"/>
                        </a:rPr>
                        <a:t>07</a:t>
                      </a:r>
                      <a:endParaRPr lang="en-US" sz="2400" b="1" dirty="0">
                        <a:latin typeface="Arial Black" pitchFamily="34" charset="0"/>
                      </a:endParaRPr>
                    </a:p>
                  </a:txBody>
                  <a:tcPr/>
                </a:tc>
                <a:tc>
                  <a:txBody>
                    <a:bodyPr/>
                    <a:lstStyle/>
                    <a:p>
                      <a:r>
                        <a:rPr lang="en-US" sz="2400" b="1" dirty="0" smtClean="0">
                          <a:latin typeface="Arial Black" pitchFamily="34" charset="0"/>
                        </a:rPr>
                        <a:t>08</a:t>
                      </a:r>
                      <a:endParaRPr lang="en-US" sz="2400" b="1" dirty="0">
                        <a:latin typeface="Arial Black" pitchFamily="34" charset="0"/>
                      </a:endParaRPr>
                    </a:p>
                  </a:txBody>
                  <a:tcPr/>
                </a:tc>
                <a:tc>
                  <a:txBody>
                    <a:bodyPr/>
                    <a:lstStyle/>
                    <a:p>
                      <a:r>
                        <a:rPr lang="en-US" sz="2400" b="1" dirty="0" smtClean="0">
                          <a:latin typeface="Arial Black" pitchFamily="34" charset="0"/>
                        </a:rPr>
                        <a:t>09</a:t>
                      </a:r>
                      <a:endParaRPr lang="en-US" sz="2400" b="1" dirty="0">
                        <a:latin typeface="Arial Black"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Arial Black" pitchFamily="34" charset="0"/>
                        </a:rPr>
                        <a:t>24</a:t>
                      </a:r>
                    </a:p>
                  </a:txBody>
                  <a:tcPr/>
                </a:tc>
              </a:tr>
              <a:tr h="699401">
                <a:tc>
                  <a:txBody>
                    <a:bodyPr/>
                    <a:lstStyle/>
                    <a:p>
                      <a:r>
                        <a:rPr lang="en-US" sz="2400" b="1" dirty="0" smtClean="0">
                          <a:latin typeface="Arial Black" pitchFamily="34" charset="0"/>
                        </a:rPr>
                        <a:t>3.</a:t>
                      </a:r>
                      <a:endParaRPr lang="en-US" sz="2400" b="1" dirty="0">
                        <a:latin typeface="Arial Black" pitchFamily="34" charset="0"/>
                      </a:endParaRPr>
                    </a:p>
                  </a:txBody>
                  <a:tcPr/>
                </a:tc>
                <a:tc>
                  <a:txBody>
                    <a:bodyPr/>
                    <a:lstStyle/>
                    <a:p>
                      <a:r>
                        <a:rPr lang="en-US" sz="2400" b="1" dirty="0" smtClean="0">
                          <a:latin typeface="Arial Black" pitchFamily="34" charset="0"/>
                        </a:rPr>
                        <a:t>Field Craft &amp; Battle Craft </a:t>
                      </a:r>
                      <a:endParaRPr lang="en-US" sz="2400" b="1" dirty="0">
                        <a:latin typeface="Arial Black" pitchFamily="34" charset="0"/>
                      </a:endParaRPr>
                    </a:p>
                  </a:txBody>
                  <a:tcPr/>
                </a:tc>
                <a:tc>
                  <a:txBody>
                    <a:bodyPr/>
                    <a:lstStyle/>
                    <a:p>
                      <a:r>
                        <a:rPr lang="sv-SE" sz="2400" b="1" dirty="0" smtClean="0">
                          <a:latin typeface="Arial Black" pitchFamily="34" charset="0"/>
                        </a:rPr>
                        <a:t>05</a:t>
                      </a:r>
                      <a:endParaRPr lang="en-US" sz="2400" b="1" dirty="0">
                        <a:latin typeface="Arial Black" pitchFamily="34" charset="0"/>
                      </a:endParaRPr>
                    </a:p>
                  </a:txBody>
                  <a:tcPr/>
                </a:tc>
                <a:tc>
                  <a:txBody>
                    <a:bodyPr/>
                    <a:lstStyle/>
                    <a:p>
                      <a:r>
                        <a:rPr lang="sv-SE" sz="2400" b="1" dirty="0" smtClean="0">
                          <a:latin typeface="Arial Black" pitchFamily="34" charset="0"/>
                        </a:rPr>
                        <a:t>07</a:t>
                      </a:r>
                      <a:endParaRPr lang="en-US" sz="2400" b="1" dirty="0">
                        <a:latin typeface="Arial Black"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400" b="1" dirty="0" smtClean="0">
                          <a:latin typeface="Arial Black" pitchFamily="34" charset="0"/>
                        </a:rPr>
                        <a:t>09</a:t>
                      </a:r>
                      <a:endParaRPr lang="en-US" sz="2400" b="1" dirty="0" smtClean="0">
                        <a:latin typeface="Arial Black" pitchFamily="34" charset="0"/>
                      </a:endParaRPr>
                    </a:p>
                  </a:txBody>
                  <a:tcPr/>
                </a:tc>
                <a:tc>
                  <a:txBody>
                    <a:bodyPr/>
                    <a:lstStyle/>
                    <a:p>
                      <a:r>
                        <a:rPr lang="sv-SE" sz="2400" b="1" dirty="0" smtClean="0">
                          <a:latin typeface="Arial Black" pitchFamily="34" charset="0"/>
                        </a:rPr>
                        <a:t>21</a:t>
                      </a:r>
                      <a:endParaRPr lang="en-US" sz="2400" b="1" dirty="0">
                        <a:latin typeface="Arial Black" pitchFamily="34" charset="0"/>
                      </a:endParaRPr>
                    </a:p>
                  </a:txBody>
                  <a:tcPr/>
                </a:tc>
              </a:tr>
              <a:tr h="968330">
                <a:tc>
                  <a:txBody>
                    <a:bodyPr/>
                    <a:lstStyle/>
                    <a:p>
                      <a:r>
                        <a:rPr lang="en-US" sz="2400" b="1" dirty="0" smtClean="0">
                          <a:latin typeface="Arial Black" pitchFamily="34" charset="0"/>
                        </a:rPr>
                        <a:t>4.</a:t>
                      </a:r>
                      <a:endParaRPr lang="en-US" sz="2400" b="1" dirty="0">
                        <a:latin typeface="Arial Black" pitchFamily="34" charset="0"/>
                      </a:endParaRPr>
                    </a:p>
                  </a:txBody>
                  <a:tcPr/>
                </a:tc>
                <a:tc>
                  <a:txBody>
                    <a:bodyPr/>
                    <a:lstStyle/>
                    <a:p>
                      <a:r>
                        <a:rPr lang="en-US" sz="2400" b="1" dirty="0" smtClean="0">
                          <a:latin typeface="Arial Black" pitchFamily="34" charset="0"/>
                        </a:rPr>
                        <a:t>Introduction to Infantry Weapons &amp; Equipment </a:t>
                      </a:r>
                    </a:p>
                  </a:txBody>
                  <a:tcPr/>
                </a:tc>
                <a:tc>
                  <a:txBody>
                    <a:bodyPr/>
                    <a:lstStyle/>
                    <a:p>
                      <a:r>
                        <a:rPr lang="en-US" sz="2400" b="1" dirty="0" smtClean="0">
                          <a:latin typeface="Arial Black" pitchFamily="34" charset="0"/>
                        </a:rPr>
                        <a:t>02</a:t>
                      </a:r>
                      <a:endParaRPr lang="en-US" sz="2400" b="1" dirty="0">
                        <a:latin typeface="Arial Black" pitchFamily="34" charset="0"/>
                      </a:endParaRPr>
                    </a:p>
                  </a:txBody>
                  <a:tcPr/>
                </a:tc>
                <a:tc>
                  <a:txBody>
                    <a:bodyPr/>
                    <a:lstStyle/>
                    <a:p>
                      <a:r>
                        <a:rPr lang="en-US" sz="2400" b="1" dirty="0" smtClean="0">
                          <a:latin typeface="Arial Black" pitchFamily="34" charset="0"/>
                        </a:rPr>
                        <a:t>04</a:t>
                      </a:r>
                      <a:endParaRPr lang="en-US" sz="2400" b="1" dirty="0">
                        <a:latin typeface="Arial Black" pitchFamily="34" charset="0"/>
                      </a:endParaRPr>
                    </a:p>
                  </a:txBody>
                  <a:tcPr/>
                </a:tc>
                <a:tc>
                  <a:txBody>
                    <a:bodyPr/>
                    <a:lstStyle/>
                    <a:p>
                      <a:r>
                        <a:rPr lang="en-US" sz="2400" b="1" dirty="0" smtClean="0">
                          <a:latin typeface="Arial Black" pitchFamily="34" charset="0"/>
                        </a:rPr>
                        <a:t>05</a:t>
                      </a:r>
                      <a:endParaRPr lang="en-US" sz="2400" b="1" dirty="0">
                        <a:latin typeface="Arial Black" pitchFamily="34" charset="0"/>
                      </a:endParaRPr>
                    </a:p>
                  </a:txBody>
                  <a:tcPr/>
                </a:tc>
                <a:tc>
                  <a:txBody>
                    <a:bodyPr/>
                    <a:lstStyle/>
                    <a:p>
                      <a:r>
                        <a:rPr lang="en-US" sz="2400" b="1" dirty="0" smtClean="0">
                          <a:latin typeface="Arial Black" pitchFamily="34" charset="0"/>
                        </a:rPr>
                        <a:t>11</a:t>
                      </a:r>
                      <a:endParaRPr lang="en-US" sz="2400" b="1" dirty="0">
                        <a:latin typeface="Arial Black" pitchFamily="34" charset="0"/>
                      </a:endParaRPr>
                    </a:p>
                  </a:txBody>
                  <a:tcPr/>
                </a:tc>
              </a:tr>
              <a:tr h="699401">
                <a:tc>
                  <a:txBody>
                    <a:bodyPr/>
                    <a:lstStyle/>
                    <a:p>
                      <a:r>
                        <a:rPr lang="en-US" sz="2400" b="1" dirty="0" smtClean="0">
                          <a:solidFill>
                            <a:srgbClr val="FF0000"/>
                          </a:solidFill>
                          <a:latin typeface="Arial Black" pitchFamily="34" charset="0"/>
                        </a:rPr>
                        <a:t>5.</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Military History </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03</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05</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05</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13</a:t>
                      </a:r>
                      <a:endParaRPr lang="en-US" sz="2400" b="1" dirty="0">
                        <a:solidFill>
                          <a:srgbClr val="FF0000"/>
                        </a:solidFill>
                        <a:latin typeface="Arial Black" pitchFamily="34" charset="0"/>
                      </a:endParaRPr>
                    </a:p>
                  </a:txBody>
                  <a:tcPr/>
                </a:tc>
              </a:tr>
              <a:tr h="699401">
                <a:tc>
                  <a:txBody>
                    <a:bodyPr/>
                    <a:lstStyle/>
                    <a:p>
                      <a:r>
                        <a:rPr lang="en-US" sz="2400" b="1" dirty="0" smtClean="0">
                          <a:latin typeface="Arial Black" pitchFamily="34" charset="0"/>
                        </a:rPr>
                        <a:t>6.</a:t>
                      </a:r>
                      <a:endParaRPr lang="en-US" sz="2400" b="1" dirty="0">
                        <a:latin typeface="Arial Black" pitchFamily="34" charset="0"/>
                      </a:endParaRPr>
                    </a:p>
                  </a:txBody>
                  <a:tcPr/>
                </a:tc>
                <a:tc>
                  <a:txBody>
                    <a:bodyPr/>
                    <a:lstStyle/>
                    <a:p>
                      <a:r>
                        <a:rPr lang="fr-FR" sz="2400" b="1" dirty="0" smtClean="0">
                          <a:latin typeface="Arial Black" pitchFamily="34" charset="0"/>
                        </a:rPr>
                        <a:t>Communication </a:t>
                      </a:r>
                      <a:endParaRPr lang="en-US" sz="2400" b="1" dirty="0">
                        <a:latin typeface="Arial Black" pitchFamily="34" charset="0"/>
                      </a:endParaRPr>
                    </a:p>
                  </a:txBody>
                  <a:tcPr/>
                </a:tc>
                <a:tc>
                  <a:txBody>
                    <a:bodyPr/>
                    <a:lstStyle/>
                    <a:p>
                      <a:r>
                        <a:rPr lang="en-US" sz="2400" b="1" dirty="0" smtClean="0">
                          <a:latin typeface="Arial Black" pitchFamily="34" charset="0"/>
                        </a:rPr>
                        <a:t>03</a:t>
                      </a:r>
                      <a:endParaRPr lang="en-US" sz="2400" b="1" dirty="0">
                        <a:latin typeface="Arial Black" pitchFamily="34" charset="0"/>
                      </a:endParaRPr>
                    </a:p>
                  </a:txBody>
                  <a:tcPr/>
                </a:tc>
                <a:tc>
                  <a:txBody>
                    <a:bodyPr/>
                    <a:lstStyle/>
                    <a:p>
                      <a:r>
                        <a:rPr lang="en-US" sz="2400" b="1" dirty="0" smtClean="0">
                          <a:latin typeface="Arial Black" pitchFamily="34" charset="0"/>
                        </a:rPr>
                        <a:t>05</a:t>
                      </a:r>
                      <a:endParaRPr lang="en-US" sz="2400" b="1" dirty="0">
                        <a:latin typeface="Arial Black" pitchFamily="34" charset="0"/>
                      </a:endParaRPr>
                    </a:p>
                  </a:txBody>
                  <a:tcPr/>
                </a:tc>
                <a:tc>
                  <a:txBody>
                    <a:bodyPr/>
                    <a:lstStyle/>
                    <a:p>
                      <a:r>
                        <a:rPr lang="en-US" sz="2400" b="1" dirty="0" smtClean="0">
                          <a:latin typeface="Arial Black" pitchFamily="34" charset="0"/>
                        </a:rPr>
                        <a:t>03</a:t>
                      </a:r>
                      <a:endParaRPr lang="en-US" sz="2400" b="1" dirty="0">
                        <a:latin typeface="Arial Black" pitchFamily="34" charset="0"/>
                      </a:endParaRPr>
                    </a:p>
                  </a:txBody>
                  <a:tcPr/>
                </a:tc>
                <a:tc>
                  <a:txBody>
                    <a:bodyPr/>
                    <a:lstStyle/>
                    <a:p>
                      <a:r>
                        <a:rPr lang="en-US" sz="2400" b="1" dirty="0" smtClean="0">
                          <a:latin typeface="Arial Black" pitchFamily="34" charset="0"/>
                        </a:rPr>
                        <a:t>11</a:t>
                      </a:r>
                      <a:endParaRPr lang="en-US" sz="2400" b="1" dirty="0">
                        <a:latin typeface="Arial Black" pitchFamily="34" charset="0"/>
                      </a:endParaRPr>
                    </a:p>
                  </a:txBody>
                  <a:tcPr/>
                </a:tc>
              </a:tr>
              <a:tr h="699401">
                <a:tc>
                  <a:txBody>
                    <a:bodyPr/>
                    <a:lstStyle/>
                    <a:p>
                      <a:endParaRPr lang="en-US" sz="2400" b="1" dirty="0">
                        <a:latin typeface="Arial Black" pitchFamily="34" charset="0"/>
                      </a:endParaRPr>
                    </a:p>
                  </a:txBody>
                  <a:tcPr/>
                </a:tc>
                <a:tc>
                  <a:txBody>
                    <a:bodyPr/>
                    <a:lstStyle/>
                    <a:p>
                      <a:r>
                        <a:rPr lang="en-US" sz="2400" b="1" dirty="0" smtClean="0">
                          <a:latin typeface="Arial Black" pitchFamily="34" charset="0"/>
                        </a:rPr>
                        <a:t>TOTAL</a:t>
                      </a:r>
                      <a:endParaRPr lang="en-US" sz="2400" b="1" dirty="0">
                        <a:latin typeface="Arial Black" pitchFamily="34" charset="0"/>
                      </a:endParaRPr>
                    </a:p>
                  </a:txBody>
                  <a:tcPr/>
                </a:tc>
                <a:tc>
                  <a:txBody>
                    <a:bodyPr/>
                    <a:lstStyle/>
                    <a:p>
                      <a:r>
                        <a:rPr lang="en-US" sz="2400" b="1" dirty="0" smtClean="0">
                          <a:latin typeface="Arial Black" pitchFamily="34" charset="0"/>
                        </a:rPr>
                        <a:t>24</a:t>
                      </a:r>
                      <a:endParaRPr lang="en-US" sz="2400" b="1" dirty="0">
                        <a:latin typeface="Arial Black" pitchFamily="34" charset="0"/>
                      </a:endParaRPr>
                    </a:p>
                  </a:txBody>
                  <a:tcPr/>
                </a:tc>
                <a:tc>
                  <a:txBody>
                    <a:bodyPr/>
                    <a:lstStyle/>
                    <a:p>
                      <a:r>
                        <a:rPr lang="en-US" sz="2400" b="1" dirty="0" smtClean="0">
                          <a:latin typeface="Arial Black" pitchFamily="34" charset="0"/>
                        </a:rPr>
                        <a:t>33</a:t>
                      </a:r>
                      <a:endParaRPr lang="en-US" sz="2400" b="1" dirty="0">
                        <a:latin typeface="Arial Black" pitchFamily="34" charset="0"/>
                      </a:endParaRPr>
                    </a:p>
                  </a:txBody>
                  <a:tcPr/>
                </a:tc>
                <a:tc>
                  <a:txBody>
                    <a:bodyPr/>
                    <a:lstStyle/>
                    <a:p>
                      <a:r>
                        <a:rPr lang="en-US" sz="2400" b="1" dirty="0" smtClean="0">
                          <a:latin typeface="Arial Black" pitchFamily="34" charset="0"/>
                        </a:rPr>
                        <a:t>33</a:t>
                      </a:r>
                      <a:endParaRPr lang="en-US" sz="2400" b="1" dirty="0">
                        <a:latin typeface="Arial Black" pitchFamily="34" charset="0"/>
                      </a:endParaRPr>
                    </a:p>
                  </a:txBody>
                  <a:tcPr/>
                </a:tc>
                <a:tc>
                  <a:txBody>
                    <a:bodyPr/>
                    <a:lstStyle/>
                    <a:p>
                      <a:r>
                        <a:rPr lang="en-US" sz="2400" b="1" dirty="0" smtClean="0">
                          <a:latin typeface="Arial Black" pitchFamily="34" charset="0"/>
                        </a:rPr>
                        <a:t>90</a:t>
                      </a:r>
                      <a:endParaRPr lang="en-US" sz="2400" b="1" dirty="0">
                        <a:latin typeface="Arial Black" pitchFamily="34" charset="0"/>
                      </a:endParaRPr>
                    </a:p>
                  </a:txBody>
                  <a:tcPr/>
                </a:tc>
              </a:tr>
            </a:tbl>
          </a:graphicData>
        </a:graphic>
      </p:graphicFrame>
      <p:pic>
        <p:nvPicPr>
          <p:cNvPr id="20549" name="Picture 5" descr="C:\Users\DS-Cords\Desktop\ncc.jpg"/>
          <p:cNvPicPr>
            <a:picLocks noChangeAspect="1" noChangeArrowheads="1"/>
          </p:cNvPicPr>
          <p:nvPr/>
        </p:nvPicPr>
        <p:blipFill>
          <a:blip r:embed="rId3"/>
          <a:srcRect/>
          <a:stretch>
            <a:fillRect/>
          </a:stretch>
        </p:blipFill>
        <p:spPr bwMode="auto">
          <a:xfrm>
            <a:off x="0" y="0"/>
            <a:ext cx="609600"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b="1" u="sng" dirty="0">
                <a:solidFill>
                  <a:srgbClr val="FFFF00"/>
                </a:solidFill>
                <a:effectLst>
                  <a:outerShdw blurRad="38100" dist="38100" dir="2700000" algn="tl">
                    <a:srgbClr val="000000"/>
                  </a:outerShdw>
                </a:effectLst>
                <a:latin typeface="Arial Black" pitchFamily="34" charset="0"/>
              </a:rPr>
              <a:t>SPECIALISED SUBJECTS: JD/JW (ARMY)</a:t>
            </a:r>
            <a:endParaRPr lang="en-US" sz="3200" b="1" u="sng" dirty="0">
              <a:solidFill>
                <a:schemeClr val="bg2"/>
              </a:solidFill>
              <a:effectLst>
                <a:outerShdw blurRad="38100" dist="38100" dir="2700000" algn="tl">
                  <a:srgbClr val="000000"/>
                </a:outerShdw>
              </a:effectLst>
            </a:endParaRPr>
          </a:p>
        </p:txBody>
      </p:sp>
      <p:pic>
        <p:nvPicPr>
          <p:cNvPr id="21507"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graphicFrame>
        <p:nvGraphicFramePr>
          <p:cNvPr id="6" name="Table 5"/>
          <p:cNvGraphicFramePr>
            <a:graphicFrameLocks noGrp="1"/>
          </p:cNvGraphicFramePr>
          <p:nvPr/>
        </p:nvGraphicFramePr>
        <p:xfrm>
          <a:off x="76200" y="762000"/>
          <a:ext cx="9067800" cy="6096002"/>
        </p:xfrm>
        <a:graphic>
          <a:graphicData uri="http://schemas.openxmlformats.org/drawingml/2006/table">
            <a:tbl>
              <a:tblPr firstRow="1" bandRow="1">
                <a:tableStyleId>{5C22544A-7EE6-4342-B048-85BDC9FD1C3A}</a:tableStyleId>
              </a:tblPr>
              <a:tblGrid>
                <a:gridCol w="999137"/>
                <a:gridCol w="5297944"/>
                <a:gridCol w="923573"/>
                <a:gridCol w="923572"/>
                <a:gridCol w="923574"/>
              </a:tblGrid>
              <a:tr h="851893">
                <a:tc>
                  <a:txBody>
                    <a:bodyPr/>
                    <a:lstStyle/>
                    <a:p>
                      <a:r>
                        <a:rPr lang="en-US" sz="2400" b="1" dirty="0" smtClean="0">
                          <a:latin typeface="Arial Black" pitchFamily="34" charset="0"/>
                        </a:rPr>
                        <a:t>S No</a:t>
                      </a:r>
                      <a:endParaRPr lang="en-US" sz="2400" b="1" dirty="0">
                        <a:latin typeface="Arial Black" pitchFamily="34" charset="0"/>
                      </a:endParaRPr>
                    </a:p>
                  </a:txBody>
                  <a:tcPr/>
                </a:tc>
                <a:tc>
                  <a:txBody>
                    <a:bodyPr/>
                    <a:lstStyle/>
                    <a:p>
                      <a:r>
                        <a:rPr lang="en-US" sz="2400" b="1" dirty="0" smtClean="0">
                          <a:latin typeface="Arial Black" pitchFamily="34" charset="0"/>
                        </a:rPr>
                        <a:t>Subject</a:t>
                      </a:r>
                      <a:endParaRPr lang="en-US" sz="2400" b="1" dirty="0">
                        <a:latin typeface="Arial Black" pitchFamily="34" charset="0"/>
                      </a:endParaRPr>
                    </a:p>
                  </a:txBody>
                  <a:tcPr/>
                </a:tc>
                <a:tc>
                  <a:txBody>
                    <a:bodyPr/>
                    <a:lstStyle/>
                    <a:p>
                      <a:r>
                        <a:rPr lang="en-US" sz="2400" b="1" dirty="0" smtClean="0">
                          <a:latin typeface="Arial Black" pitchFamily="34" charset="0"/>
                        </a:rPr>
                        <a:t>1</a:t>
                      </a:r>
                      <a:r>
                        <a:rPr lang="en-US" sz="2400" b="1" baseline="30000" dirty="0" smtClean="0">
                          <a:latin typeface="Arial Black" pitchFamily="34" charset="0"/>
                        </a:rPr>
                        <a:t>st</a:t>
                      </a:r>
                      <a:r>
                        <a:rPr lang="en-US" sz="2400" b="1" dirty="0" smtClean="0">
                          <a:latin typeface="Arial Black" pitchFamily="34" charset="0"/>
                        </a:rPr>
                        <a:t> Yr</a:t>
                      </a:r>
                      <a:endParaRPr lang="en-US" sz="2400" b="1" dirty="0">
                        <a:latin typeface="Arial Black" pitchFamily="34" charset="0"/>
                      </a:endParaRPr>
                    </a:p>
                  </a:txBody>
                  <a:tcPr/>
                </a:tc>
                <a:tc>
                  <a:txBody>
                    <a:bodyPr/>
                    <a:lstStyle/>
                    <a:p>
                      <a:r>
                        <a:rPr lang="en-US" sz="2400" b="1" dirty="0" smtClean="0">
                          <a:latin typeface="Arial Black" pitchFamily="34" charset="0"/>
                        </a:rPr>
                        <a:t>2</a:t>
                      </a:r>
                      <a:r>
                        <a:rPr lang="en-US" sz="2400" b="1" baseline="30000" dirty="0" smtClean="0">
                          <a:latin typeface="Arial Black" pitchFamily="34" charset="0"/>
                        </a:rPr>
                        <a:t>nd</a:t>
                      </a:r>
                      <a:r>
                        <a:rPr lang="en-US" sz="2400" b="1" dirty="0" smtClean="0">
                          <a:latin typeface="Arial Black" pitchFamily="34" charset="0"/>
                        </a:rPr>
                        <a:t> Yr</a:t>
                      </a:r>
                      <a:endParaRPr lang="en-US" sz="2400" b="1" dirty="0">
                        <a:latin typeface="Arial Black" pitchFamily="34" charset="0"/>
                      </a:endParaRPr>
                    </a:p>
                  </a:txBody>
                  <a:tcPr/>
                </a:tc>
                <a:tc>
                  <a:txBody>
                    <a:bodyPr/>
                    <a:lstStyle/>
                    <a:p>
                      <a:r>
                        <a:rPr lang="en-US" sz="2400" b="1" dirty="0" smtClean="0">
                          <a:latin typeface="Arial Black" pitchFamily="34" charset="0"/>
                        </a:rPr>
                        <a:t>Total</a:t>
                      </a:r>
                      <a:endParaRPr lang="en-US" sz="2400" b="1" dirty="0">
                        <a:latin typeface="Arial Black" pitchFamily="34" charset="0"/>
                      </a:endParaRPr>
                    </a:p>
                  </a:txBody>
                  <a:tcPr/>
                </a:tc>
              </a:tr>
              <a:tr h="865270">
                <a:tc>
                  <a:txBody>
                    <a:bodyPr/>
                    <a:lstStyle/>
                    <a:p>
                      <a:r>
                        <a:rPr lang="en-US" sz="2400" b="1" dirty="0" smtClean="0">
                          <a:latin typeface="Arial Black" pitchFamily="34" charset="0"/>
                        </a:rPr>
                        <a:t>1.</a:t>
                      </a:r>
                      <a:endParaRPr lang="en-US" sz="2400" b="1" dirty="0">
                        <a:latin typeface="Arial Black" pitchFamily="34" charset="0"/>
                      </a:endParaRPr>
                    </a:p>
                  </a:txBody>
                  <a:tcPr/>
                </a:tc>
                <a:tc>
                  <a:txBody>
                    <a:bodyPr/>
                    <a:lstStyle/>
                    <a:p>
                      <a:r>
                        <a:rPr lang="en-US" sz="2400" b="1" dirty="0" smtClean="0">
                          <a:latin typeface="Arial Black" pitchFamily="34" charset="0"/>
                        </a:rPr>
                        <a:t>Armed Forces </a:t>
                      </a:r>
                      <a:endParaRPr lang="en-US" sz="2400" b="1" dirty="0">
                        <a:latin typeface="Arial Black" pitchFamily="34" charset="0"/>
                      </a:endParaRPr>
                    </a:p>
                  </a:txBody>
                  <a:tcPr/>
                </a:tc>
                <a:tc>
                  <a:txBody>
                    <a:bodyPr/>
                    <a:lstStyle/>
                    <a:p>
                      <a:r>
                        <a:rPr lang="en-US" sz="2400" b="1" dirty="0" smtClean="0">
                          <a:latin typeface="Arial Black" pitchFamily="34" charset="0"/>
                        </a:rPr>
                        <a:t>04</a:t>
                      </a:r>
                      <a:endParaRPr lang="en-US" sz="2400" b="1" dirty="0">
                        <a:latin typeface="Arial Black" pitchFamily="34" charset="0"/>
                      </a:endParaRPr>
                    </a:p>
                  </a:txBody>
                  <a:tcPr/>
                </a:tc>
                <a:tc>
                  <a:txBody>
                    <a:bodyPr/>
                    <a:lstStyle/>
                    <a:p>
                      <a:r>
                        <a:rPr lang="en-US" sz="2400" b="1" dirty="0" smtClean="0">
                          <a:latin typeface="Arial Black" pitchFamily="34" charset="0"/>
                        </a:rPr>
                        <a:t>05</a:t>
                      </a:r>
                      <a:endParaRPr lang="en-US" sz="2400" b="1" dirty="0">
                        <a:latin typeface="Arial Black" pitchFamily="34" charset="0"/>
                      </a:endParaRPr>
                    </a:p>
                  </a:txBody>
                  <a:tcPr/>
                </a:tc>
                <a:tc>
                  <a:txBody>
                    <a:bodyPr/>
                    <a:lstStyle/>
                    <a:p>
                      <a:r>
                        <a:rPr lang="en-US" sz="2400" b="1" dirty="0" smtClean="0">
                          <a:latin typeface="Arial Black" pitchFamily="34" charset="0"/>
                        </a:rPr>
                        <a:t>09</a:t>
                      </a:r>
                      <a:endParaRPr lang="en-US" sz="2400" b="1" dirty="0">
                        <a:latin typeface="Arial Black" pitchFamily="34" charset="0"/>
                      </a:endParaRPr>
                    </a:p>
                  </a:txBody>
                  <a:tcPr/>
                </a:tc>
              </a:tr>
              <a:tr h="917759">
                <a:tc>
                  <a:txBody>
                    <a:bodyPr/>
                    <a:lstStyle/>
                    <a:p>
                      <a:r>
                        <a:rPr lang="en-US" sz="2400" b="1" dirty="0" smtClean="0">
                          <a:latin typeface="Arial Black" pitchFamily="34" charset="0"/>
                        </a:rPr>
                        <a:t>2.</a:t>
                      </a:r>
                      <a:endParaRPr lang="en-US" sz="2400" b="1" dirty="0">
                        <a:latin typeface="Arial Black" pitchFamily="34" charset="0"/>
                      </a:endParaRPr>
                    </a:p>
                  </a:txBody>
                  <a:tcPr/>
                </a:tc>
                <a:tc>
                  <a:txBody>
                    <a:bodyPr/>
                    <a:lstStyle/>
                    <a:p>
                      <a:r>
                        <a:rPr lang="en-US" sz="2400" b="1" dirty="0" smtClean="0">
                          <a:latin typeface="Arial Black" pitchFamily="34" charset="0"/>
                        </a:rPr>
                        <a:t>Map Reading </a:t>
                      </a:r>
                      <a:endParaRPr lang="en-US" sz="2400" b="1" dirty="0">
                        <a:latin typeface="Arial Black" pitchFamily="34" charset="0"/>
                      </a:endParaRPr>
                    </a:p>
                  </a:txBody>
                  <a:tcPr/>
                </a:tc>
                <a:tc>
                  <a:txBody>
                    <a:bodyPr/>
                    <a:lstStyle/>
                    <a:p>
                      <a:r>
                        <a:rPr lang="en-US" sz="2400" b="1" dirty="0" smtClean="0">
                          <a:latin typeface="Arial Black" pitchFamily="34" charset="0"/>
                        </a:rPr>
                        <a:t>13</a:t>
                      </a:r>
                      <a:endParaRPr lang="en-US" sz="2400" b="1" dirty="0">
                        <a:latin typeface="Arial Black" pitchFamily="34" charset="0"/>
                      </a:endParaRPr>
                    </a:p>
                  </a:txBody>
                  <a:tcPr/>
                </a:tc>
                <a:tc>
                  <a:txBody>
                    <a:bodyPr/>
                    <a:lstStyle/>
                    <a:p>
                      <a:r>
                        <a:rPr lang="en-US" sz="2400" b="1" dirty="0" smtClean="0">
                          <a:latin typeface="Arial Black" pitchFamily="34" charset="0"/>
                        </a:rPr>
                        <a:t>11</a:t>
                      </a:r>
                      <a:endParaRPr lang="en-US" sz="2400" b="1" dirty="0">
                        <a:latin typeface="Arial Black"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Arial Black" pitchFamily="34" charset="0"/>
                        </a:rPr>
                        <a:t>24</a:t>
                      </a:r>
                    </a:p>
                  </a:txBody>
                  <a:tcPr/>
                </a:tc>
              </a:tr>
              <a:tr h="865270">
                <a:tc>
                  <a:txBody>
                    <a:bodyPr/>
                    <a:lstStyle/>
                    <a:p>
                      <a:r>
                        <a:rPr lang="en-US" sz="2400" b="1" dirty="0" smtClean="0">
                          <a:latin typeface="Arial Black" pitchFamily="34" charset="0"/>
                        </a:rPr>
                        <a:t>3.</a:t>
                      </a:r>
                      <a:endParaRPr lang="en-US" sz="2400" b="1" dirty="0">
                        <a:latin typeface="Arial Black" pitchFamily="34" charset="0"/>
                      </a:endParaRPr>
                    </a:p>
                  </a:txBody>
                  <a:tcPr/>
                </a:tc>
                <a:tc>
                  <a:txBody>
                    <a:bodyPr/>
                    <a:lstStyle/>
                    <a:p>
                      <a:r>
                        <a:rPr lang="en-US" sz="2400" b="1" dirty="0" smtClean="0">
                          <a:latin typeface="Arial Black" pitchFamily="34" charset="0"/>
                        </a:rPr>
                        <a:t>Field Craft &amp; Battle Craft </a:t>
                      </a:r>
                      <a:endParaRPr lang="en-US" sz="2400" b="1" dirty="0">
                        <a:latin typeface="Arial Black" pitchFamily="34" charset="0"/>
                      </a:endParaRPr>
                    </a:p>
                  </a:txBody>
                  <a:tcPr/>
                </a:tc>
                <a:tc>
                  <a:txBody>
                    <a:bodyPr/>
                    <a:lstStyle/>
                    <a:p>
                      <a:r>
                        <a:rPr lang="sv-SE" sz="2400" b="1" dirty="0" smtClean="0">
                          <a:latin typeface="Arial Black" pitchFamily="34" charset="0"/>
                        </a:rPr>
                        <a:t>09</a:t>
                      </a:r>
                      <a:endParaRPr lang="en-US" sz="2400" b="1" dirty="0">
                        <a:latin typeface="Arial Black" pitchFamily="34" charset="0"/>
                      </a:endParaRPr>
                    </a:p>
                  </a:txBody>
                  <a:tcPr/>
                </a:tc>
                <a:tc>
                  <a:txBody>
                    <a:bodyPr/>
                    <a:lstStyle/>
                    <a:p>
                      <a:r>
                        <a:rPr lang="sv-SE" sz="2400" b="1" dirty="0" smtClean="0">
                          <a:latin typeface="Arial Black" pitchFamily="34" charset="0"/>
                        </a:rPr>
                        <a:t>11</a:t>
                      </a:r>
                      <a:endParaRPr lang="en-US" sz="2400" b="1" dirty="0">
                        <a:latin typeface="Arial Black" pitchFamily="34" charset="0"/>
                      </a:endParaRPr>
                    </a:p>
                  </a:txBody>
                  <a:tcPr/>
                </a:tc>
                <a:tc>
                  <a:txBody>
                    <a:bodyPr/>
                    <a:lstStyle/>
                    <a:p>
                      <a:r>
                        <a:rPr lang="sv-SE" sz="2400" b="1" dirty="0" smtClean="0">
                          <a:latin typeface="Arial Black" pitchFamily="34" charset="0"/>
                        </a:rPr>
                        <a:t>20</a:t>
                      </a:r>
                      <a:endParaRPr lang="en-US" sz="2400" b="1" dirty="0">
                        <a:latin typeface="Arial Black" pitchFamily="34" charset="0"/>
                      </a:endParaRPr>
                    </a:p>
                  </a:txBody>
                  <a:tcPr/>
                </a:tc>
              </a:tr>
              <a:tr h="865270">
                <a:tc>
                  <a:txBody>
                    <a:bodyPr/>
                    <a:lstStyle/>
                    <a:p>
                      <a:r>
                        <a:rPr lang="en-US" sz="2400" b="1" dirty="0" smtClean="0">
                          <a:solidFill>
                            <a:srgbClr val="FF0000"/>
                          </a:solidFill>
                          <a:latin typeface="Arial Black" pitchFamily="34" charset="0"/>
                        </a:rPr>
                        <a:t>4.</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Military History </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06</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05</a:t>
                      </a:r>
                      <a:endParaRPr lang="en-US" sz="2400" b="1" dirty="0">
                        <a:solidFill>
                          <a:srgbClr val="FF0000"/>
                        </a:solidFill>
                        <a:latin typeface="Arial Black" pitchFamily="34" charset="0"/>
                      </a:endParaRPr>
                    </a:p>
                  </a:txBody>
                  <a:tcPr/>
                </a:tc>
                <a:tc>
                  <a:txBody>
                    <a:bodyPr/>
                    <a:lstStyle/>
                    <a:p>
                      <a:r>
                        <a:rPr lang="en-US" sz="2400" b="1" dirty="0" smtClean="0">
                          <a:solidFill>
                            <a:srgbClr val="FF0000"/>
                          </a:solidFill>
                          <a:latin typeface="Arial Black" pitchFamily="34" charset="0"/>
                        </a:rPr>
                        <a:t>11</a:t>
                      </a:r>
                      <a:endParaRPr lang="en-US" sz="2400" b="1" dirty="0">
                        <a:solidFill>
                          <a:srgbClr val="FF0000"/>
                        </a:solidFill>
                        <a:latin typeface="Arial Black" pitchFamily="34" charset="0"/>
                      </a:endParaRPr>
                    </a:p>
                  </a:txBody>
                  <a:tcPr/>
                </a:tc>
              </a:tr>
              <a:tr h="865270">
                <a:tc>
                  <a:txBody>
                    <a:bodyPr/>
                    <a:lstStyle/>
                    <a:p>
                      <a:r>
                        <a:rPr lang="en-US" sz="2400" b="1" dirty="0" smtClean="0">
                          <a:latin typeface="Arial Black" pitchFamily="34" charset="0"/>
                        </a:rPr>
                        <a:t>5.</a:t>
                      </a:r>
                      <a:endParaRPr lang="en-US" sz="2400" b="1" dirty="0">
                        <a:latin typeface="Arial Black" pitchFamily="34" charset="0"/>
                      </a:endParaRPr>
                    </a:p>
                  </a:txBody>
                  <a:tcPr/>
                </a:tc>
                <a:tc>
                  <a:txBody>
                    <a:bodyPr/>
                    <a:lstStyle/>
                    <a:p>
                      <a:r>
                        <a:rPr lang="fr-FR" sz="2400" b="1" dirty="0" smtClean="0">
                          <a:latin typeface="Arial Black" pitchFamily="34" charset="0"/>
                        </a:rPr>
                        <a:t>Communication </a:t>
                      </a:r>
                      <a:endParaRPr lang="en-US" sz="2400" b="1" dirty="0">
                        <a:latin typeface="Arial Black" pitchFamily="34" charset="0"/>
                      </a:endParaRPr>
                    </a:p>
                  </a:txBody>
                  <a:tcPr/>
                </a:tc>
                <a:tc>
                  <a:txBody>
                    <a:bodyPr/>
                    <a:lstStyle/>
                    <a:p>
                      <a:r>
                        <a:rPr lang="en-US" sz="2400" b="1" dirty="0" smtClean="0">
                          <a:latin typeface="Arial Black" pitchFamily="34" charset="0"/>
                        </a:rPr>
                        <a:t>03</a:t>
                      </a:r>
                      <a:endParaRPr lang="en-US" sz="2400" b="1" dirty="0">
                        <a:latin typeface="Arial Black" pitchFamily="34" charset="0"/>
                      </a:endParaRPr>
                    </a:p>
                  </a:txBody>
                  <a:tcPr/>
                </a:tc>
                <a:tc>
                  <a:txBody>
                    <a:bodyPr/>
                    <a:lstStyle/>
                    <a:p>
                      <a:r>
                        <a:rPr lang="en-US" sz="2400" b="1" dirty="0" smtClean="0">
                          <a:latin typeface="Arial Black" pitchFamily="34" charset="0"/>
                        </a:rPr>
                        <a:t>03</a:t>
                      </a:r>
                      <a:endParaRPr lang="en-US" sz="2400" b="1" dirty="0">
                        <a:latin typeface="Arial Black" pitchFamily="34" charset="0"/>
                      </a:endParaRPr>
                    </a:p>
                  </a:txBody>
                  <a:tcPr/>
                </a:tc>
                <a:tc>
                  <a:txBody>
                    <a:bodyPr/>
                    <a:lstStyle/>
                    <a:p>
                      <a:r>
                        <a:rPr lang="en-US" sz="2400" b="1" dirty="0" smtClean="0">
                          <a:latin typeface="Arial Black" pitchFamily="34" charset="0"/>
                        </a:rPr>
                        <a:t>06</a:t>
                      </a:r>
                      <a:endParaRPr lang="en-US" sz="2400" b="1" dirty="0">
                        <a:latin typeface="Arial Black" pitchFamily="34" charset="0"/>
                      </a:endParaRPr>
                    </a:p>
                  </a:txBody>
                  <a:tcPr/>
                </a:tc>
              </a:tr>
              <a:tr h="865270">
                <a:tc>
                  <a:txBody>
                    <a:bodyPr/>
                    <a:lstStyle/>
                    <a:p>
                      <a:endParaRPr lang="en-US" sz="2400" b="1" dirty="0">
                        <a:latin typeface="Arial Black" pitchFamily="34" charset="0"/>
                      </a:endParaRPr>
                    </a:p>
                  </a:txBody>
                  <a:tcPr/>
                </a:tc>
                <a:tc>
                  <a:txBody>
                    <a:bodyPr/>
                    <a:lstStyle/>
                    <a:p>
                      <a:r>
                        <a:rPr lang="en-US" sz="2400" b="1" dirty="0" smtClean="0">
                          <a:latin typeface="Arial Black" pitchFamily="34" charset="0"/>
                        </a:rPr>
                        <a:t>TOTAL</a:t>
                      </a:r>
                      <a:endParaRPr lang="en-US" sz="2400" b="1" dirty="0">
                        <a:latin typeface="Arial Black" pitchFamily="34" charset="0"/>
                      </a:endParaRPr>
                    </a:p>
                  </a:txBody>
                  <a:tcPr/>
                </a:tc>
                <a:tc>
                  <a:txBody>
                    <a:bodyPr/>
                    <a:lstStyle/>
                    <a:p>
                      <a:r>
                        <a:rPr lang="en-US" sz="2400" b="1" dirty="0" smtClean="0">
                          <a:latin typeface="Arial Black" pitchFamily="34" charset="0"/>
                        </a:rPr>
                        <a:t>35</a:t>
                      </a:r>
                      <a:endParaRPr lang="en-US" sz="2400" b="1" dirty="0">
                        <a:latin typeface="Arial Black" pitchFamily="34" charset="0"/>
                      </a:endParaRPr>
                    </a:p>
                  </a:txBody>
                  <a:tcPr/>
                </a:tc>
                <a:tc>
                  <a:txBody>
                    <a:bodyPr/>
                    <a:lstStyle/>
                    <a:p>
                      <a:r>
                        <a:rPr lang="en-US" sz="2400" b="1" dirty="0" smtClean="0">
                          <a:latin typeface="Arial Black" pitchFamily="34" charset="0"/>
                        </a:rPr>
                        <a:t>35</a:t>
                      </a:r>
                      <a:endParaRPr lang="en-US" sz="2400" b="1" dirty="0">
                        <a:latin typeface="Arial Black" pitchFamily="34" charset="0"/>
                      </a:endParaRPr>
                    </a:p>
                  </a:txBody>
                  <a:tcPr/>
                </a:tc>
                <a:tc>
                  <a:txBody>
                    <a:bodyPr/>
                    <a:lstStyle/>
                    <a:p>
                      <a:r>
                        <a:rPr lang="en-US" sz="2400" b="1" dirty="0" smtClean="0">
                          <a:latin typeface="Arial Black" pitchFamily="34" charset="0"/>
                        </a:rPr>
                        <a:t>70</a:t>
                      </a:r>
                      <a:endParaRPr lang="en-US" sz="2400" b="1" dirty="0">
                        <a:latin typeface="Arial Black" pitchFamily="34" charset="0"/>
                      </a:endParaRPr>
                    </a:p>
                  </a:txBody>
                  <a:tcPr/>
                </a:tc>
              </a:tr>
            </a:tbl>
          </a:graphicData>
        </a:graphic>
      </p:graphicFrame>
      <p:pic>
        <p:nvPicPr>
          <p:cNvPr id="21558" name="Picture 5" descr="C:\Users\DS-Cords\Desktop\ncc.jpg"/>
          <p:cNvPicPr>
            <a:picLocks noChangeAspect="1" noChangeArrowheads="1"/>
          </p:cNvPicPr>
          <p:nvPr/>
        </p:nvPicPr>
        <p:blipFill>
          <a:blip r:embed="rId3"/>
          <a:srcRect/>
          <a:stretch>
            <a:fillRect/>
          </a:stretch>
        </p:blipFill>
        <p:spPr bwMode="auto">
          <a:xfrm>
            <a:off x="0" y="0"/>
            <a:ext cx="609600"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r>
              <a:rPr lang="en-US" sz="2800" b="1" u="sng" dirty="0" smtClean="0">
                <a:latin typeface="Arial" pitchFamily="34" charset="0"/>
                <a:cs typeface="Arial" pitchFamily="34" charset="0"/>
              </a:rPr>
              <a:t>ARMY</a:t>
            </a:r>
            <a:r>
              <a:rPr lang="en-US" sz="2800" b="1" dirty="0" smtClean="0">
                <a:latin typeface="Arial" pitchFamily="34" charset="0"/>
                <a:cs typeface="Arial" pitchFamily="34" charset="0"/>
              </a:rPr>
              <a:t>. </a:t>
            </a:r>
          </a:p>
          <a:p>
            <a:pPr lvl="1" algn="just"/>
            <a:r>
              <a:rPr lang="en-US" b="1" dirty="0" smtClean="0">
                <a:solidFill>
                  <a:srgbClr val="FF0000"/>
                </a:solidFill>
                <a:latin typeface="Arial" pitchFamily="34" charset="0"/>
                <a:cs typeface="Arial" pitchFamily="34" charset="0"/>
              </a:rPr>
              <a:t>ALL CDTs TO UNDERGO .22 FIRING AND OT COURSE. ALL INSTITUTIONS MUST HAVE.</a:t>
            </a:r>
          </a:p>
          <a:p>
            <a:pPr lvl="1" algn="just"/>
            <a:r>
              <a:rPr lang="en-US" sz="2800" b="1" dirty="0" smtClean="0">
                <a:latin typeface="Arial" pitchFamily="34" charset="0"/>
                <a:cs typeface="Arial" pitchFamily="34" charset="0"/>
              </a:rPr>
              <a:t>SHORT RANGES MUST CONFORM LAID DOWN SPECIFICATIONS. FIRING WILL BE CONDUCTED BY OFFICERS AND PI STAFF AND NOT ANOS. </a:t>
            </a:r>
          </a:p>
          <a:p>
            <a:pPr lvl="1" algn="just"/>
            <a:r>
              <a:rPr lang="en-US" sz="2800" b="1" dirty="0" smtClean="0">
                <a:solidFill>
                  <a:srgbClr val="0000FF"/>
                </a:solidFill>
                <a:latin typeface="Arial" pitchFamily="34" charset="0"/>
                <a:cs typeface="Arial" pitchFamily="34" charset="0"/>
              </a:rPr>
              <a:t>SAFETY INSTRUCTIONS ADHERED TO. </a:t>
            </a:r>
          </a:p>
          <a:p>
            <a:pPr lvl="1" algn="just"/>
            <a:r>
              <a:rPr lang="en-US" sz="2800" b="1" dirty="0" smtClean="0">
                <a:solidFill>
                  <a:srgbClr val="FF0000"/>
                </a:solidFill>
                <a:latin typeface="Arial" pitchFamily="34" charset="0"/>
                <a:cs typeface="Arial" pitchFamily="34" charset="0"/>
              </a:rPr>
              <a:t>MAP READING. </a:t>
            </a:r>
          </a:p>
          <a:p>
            <a:pPr lvl="1" algn="just"/>
            <a:r>
              <a:rPr lang="en-US" sz="2800" b="1" dirty="0" smtClean="0">
                <a:latin typeface="Arial" pitchFamily="34" charset="0"/>
                <a:cs typeface="Arial" pitchFamily="34" charset="0"/>
              </a:rPr>
              <a:t>FC/ BC.</a:t>
            </a:r>
          </a:p>
          <a:p>
            <a:pPr lvl="1" algn="just"/>
            <a:r>
              <a:rPr lang="en-US" sz="2800" b="1" dirty="0" smtClean="0">
                <a:solidFill>
                  <a:srgbClr val="0000FF"/>
                </a:solidFill>
                <a:latin typeface="Arial" pitchFamily="34" charset="0"/>
                <a:cs typeface="Arial" pitchFamily="34" charset="0"/>
              </a:rPr>
              <a:t>TSC, ADEQUATE TRG GIVEN FOR OBSTACLE COURSE AND FIRING.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SPECIALISED SUBJECTS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685800"/>
            <a:ext cx="9144000" cy="6019800"/>
          </a:xfrm>
        </p:spPr>
        <p:txBody>
          <a:bodyPr>
            <a:noAutofit/>
          </a:bodyPr>
          <a:lstStyle/>
          <a:p>
            <a:pPr algn="just">
              <a:lnSpc>
                <a:spcPct val="150000"/>
              </a:lnSpc>
              <a:buFont typeface="Wingdings" pitchFamily="2" charset="2"/>
              <a:buChar char="Ø"/>
            </a:pPr>
            <a:r>
              <a:rPr lang="en-US" sz="2800" b="1" dirty="0" smtClean="0">
                <a:solidFill>
                  <a:srgbClr val="FF0000"/>
                </a:solidFill>
                <a:latin typeface="Arial" pitchFamily="34" charset="0"/>
                <a:cs typeface="Arial" pitchFamily="34" charset="0"/>
              </a:rPr>
              <a:t>CADETS INTRODUCED TO REGIMENTED WAY OF LIFE. </a:t>
            </a:r>
          </a:p>
          <a:p>
            <a:pPr algn="just">
              <a:lnSpc>
                <a:spcPct val="150000"/>
              </a:lnSpc>
              <a:buFont typeface="Wingdings" pitchFamily="2" charset="2"/>
              <a:buChar char="Ø"/>
            </a:pPr>
            <a:r>
              <a:rPr lang="en-US" sz="2800" b="1" dirty="0" smtClean="0">
                <a:latin typeface="Arial" pitchFamily="34" charset="0"/>
                <a:cs typeface="Arial" pitchFamily="34" charset="0"/>
              </a:rPr>
              <a:t>CAMPS ARE WELL PLANNED AND CONDUCTED. </a:t>
            </a:r>
          </a:p>
          <a:p>
            <a:pPr algn="just">
              <a:lnSpc>
                <a:spcPct val="150000"/>
              </a:lnSpc>
              <a:buFont typeface="Wingdings" pitchFamily="2" charset="2"/>
              <a:buChar char="Ø"/>
            </a:pPr>
            <a:r>
              <a:rPr lang="en-US" sz="2800" b="1" dirty="0" smtClean="0">
                <a:solidFill>
                  <a:srgbClr val="0000FF"/>
                </a:solidFill>
                <a:latin typeface="Arial" pitchFamily="34" charset="0"/>
                <a:cs typeface="Arial" pitchFamily="34" charset="0"/>
              </a:rPr>
              <a:t> THE CAMP ROUTINE MUST BE LAID DOWN AND ADHERED TO. </a:t>
            </a:r>
          </a:p>
          <a:p>
            <a:pPr algn="just">
              <a:lnSpc>
                <a:spcPct val="150000"/>
              </a:lnSpc>
              <a:buFont typeface="Wingdings" pitchFamily="2" charset="2"/>
              <a:buChar char="Ø"/>
            </a:pPr>
            <a:r>
              <a:rPr lang="en-US" sz="2800" b="1" dirty="0" smtClean="0">
                <a:solidFill>
                  <a:srgbClr val="FF0000"/>
                </a:solidFill>
                <a:latin typeface="Arial" pitchFamily="34" charset="0"/>
                <a:cs typeface="Arial" pitchFamily="34" charset="0"/>
              </a:rPr>
              <a:t> VALUES OF PUNCTUALITY, TEAM-WORK AND ESPRIT-DE-CORPS ARE ESSENTIAL FOUNDATIONS OF GOOD LEADERSHIP AND MUST BE INTERNALISED BY EACH CADET.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CAMP TRAINING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0" y="641350"/>
            <a:ext cx="9144000" cy="6108700"/>
          </a:xfrm>
          <a:prstGeom prst="rect">
            <a:avLst/>
          </a:prstGeom>
          <a:noFill/>
          <a:ln w="12700">
            <a:noFill/>
            <a:miter lim="800000"/>
            <a:headEnd type="none" w="sm" len="sm"/>
            <a:tailEnd type="none" w="sm" len="sm"/>
          </a:ln>
        </p:spPr>
        <p:txBody>
          <a:bodyPr>
            <a:spAutoFit/>
          </a:bodyPr>
          <a:lstStyle/>
          <a:p>
            <a:pPr marL="457200" indent="-457200" algn="just">
              <a:spcAft>
                <a:spcPts val="600"/>
              </a:spcAft>
              <a:buFont typeface="Wingdings" pitchFamily="2" charset="2"/>
              <a:buChar char="Ø"/>
            </a:pPr>
            <a:r>
              <a:rPr lang="en-US" sz="2800" b="1" u="sng">
                <a:solidFill>
                  <a:srgbClr val="0000FF"/>
                </a:solidFill>
                <a:latin typeface="Arial" charset="0"/>
                <a:cs typeface="Arial" charset="0"/>
              </a:rPr>
              <a:t>VARIOUS CAMPS HELD IN NCC ARE</a:t>
            </a:r>
          </a:p>
          <a:p>
            <a:pPr marL="914400" lvl="1" indent="-457200" algn="just">
              <a:spcAft>
                <a:spcPts val="600"/>
              </a:spcAft>
              <a:buFont typeface="Wingdings" pitchFamily="2" charset="2"/>
              <a:buChar char="Ø"/>
            </a:pPr>
            <a:r>
              <a:rPr lang="en-US" sz="2800" b="1">
                <a:solidFill>
                  <a:srgbClr val="FF3300"/>
                </a:solidFill>
                <a:latin typeface="Arial" charset="0"/>
                <a:cs typeface="Arial" charset="0"/>
              </a:rPr>
              <a:t>ATC, CATC </a:t>
            </a:r>
          </a:p>
          <a:p>
            <a:pPr marL="914400" lvl="1" indent="-457200" algn="just">
              <a:spcAft>
                <a:spcPts val="600"/>
              </a:spcAft>
              <a:buFont typeface="Wingdings" pitchFamily="2" charset="2"/>
              <a:buChar char="Ø"/>
            </a:pPr>
            <a:r>
              <a:rPr lang="en-US" sz="2800" b="1">
                <a:latin typeface="Arial" charset="0"/>
                <a:cs typeface="Arial" charset="0"/>
              </a:rPr>
              <a:t>NIC/ SNIC</a:t>
            </a:r>
          </a:p>
          <a:p>
            <a:pPr marL="914400" lvl="1" indent="-457200" algn="just">
              <a:spcAft>
                <a:spcPts val="600"/>
              </a:spcAft>
              <a:buFont typeface="Wingdings" pitchFamily="2" charset="2"/>
              <a:buChar char="Ø"/>
            </a:pPr>
            <a:r>
              <a:rPr lang="en-US" sz="2800" b="1">
                <a:solidFill>
                  <a:srgbClr val="0000FF"/>
                </a:solidFill>
                <a:latin typeface="Arial" charset="0"/>
                <a:cs typeface="Arial" charset="0"/>
              </a:rPr>
              <a:t> TSC</a:t>
            </a:r>
          </a:p>
          <a:p>
            <a:pPr marL="914400" lvl="1" indent="-457200" algn="just">
              <a:spcAft>
                <a:spcPts val="600"/>
              </a:spcAft>
              <a:buFont typeface="Wingdings" pitchFamily="2" charset="2"/>
              <a:buChar char="Ø"/>
            </a:pPr>
            <a:r>
              <a:rPr lang="en-US" sz="2800" b="1">
                <a:solidFill>
                  <a:srgbClr val="FF3300"/>
                </a:solidFill>
                <a:latin typeface="Arial" charset="0"/>
                <a:cs typeface="Arial" charset="0"/>
              </a:rPr>
              <a:t> VSC</a:t>
            </a:r>
          </a:p>
          <a:p>
            <a:pPr marL="914400" lvl="1" indent="-457200" algn="just">
              <a:spcAft>
                <a:spcPts val="600"/>
              </a:spcAft>
              <a:buFont typeface="Wingdings" pitchFamily="2" charset="2"/>
              <a:buChar char="Ø"/>
            </a:pPr>
            <a:r>
              <a:rPr lang="en-US" sz="2800" b="1">
                <a:latin typeface="Arial" charset="0"/>
                <a:cs typeface="Arial" charset="0"/>
              </a:rPr>
              <a:t> NSC</a:t>
            </a:r>
          </a:p>
          <a:p>
            <a:pPr marL="914400" lvl="1" indent="-457200" algn="just">
              <a:spcAft>
                <a:spcPts val="600"/>
              </a:spcAft>
              <a:buFont typeface="Wingdings" pitchFamily="2" charset="2"/>
              <a:buChar char="Ø"/>
            </a:pPr>
            <a:r>
              <a:rPr lang="en-US" sz="2800" b="1">
                <a:solidFill>
                  <a:srgbClr val="0000FF"/>
                </a:solidFill>
                <a:latin typeface="Arial" charset="0"/>
                <a:cs typeface="Arial" charset="0"/>
              </a:rPr>
              <a:t> RDC</a:t>
            </a:r>
          </a:p>
          <a:p>
            <a:pPr marL="914400" lvl="1" indent="-457200" algn="just">
              <a:spcAft>
                <a:spcPts val="600"/>
              </a:spcAft>
              <a:buFont typeface="Wingdings" pitchFamily="2" charset="2"/>
              <a:buChar char="Ø"/>
            </a:pPr>
            <a:r>
              <a:rPr lang="en-US" sz="2800" b="1">
                <a:solidFill>
                  <a:srgbClr val="FF3300"/>
                </a:solidFill>
                <a:latin typeface="Arial" charset="0"/>
                <a:cs typeface="Arial" charset="0"/>
              </a:rPr>
              <a:t> IDC</a:t>
            </a:r>
          </a:p>
          <a:p>
            <a:pPr marL="914400" lvl="1" indent="-457200" algn="just">
              <a:spcAft>
                <a:spcPts val="600"/>
              </a:spcAft>
              <a:buFont typeface="Wingdings" pitchFamily="2" charset="2"/>
              <a:buChar char="Ø"/>
            </a:pPr>
            <a:r>
              <a:rPr lang="en-US" sz="2800" b="1">
                <a:latin typeface="Arial" charset="0"/>
                <a:cs typeface="Arial" charset="0"/>
              </a:rPr>
              <a:t>ARMY ATTACHMENT CAMP</a:t>
            </a:r>
          </a:p>
          <a:p>
            <a:pPr marL="914400" lvl="1" indent="-457200" algn="just">
              <a:spcAft>
                <a:spcPts val="600"/>
              </a:spcAft>
              <a:buFont typeface="Wingdings" pitchFamily="2" charset="2"/>
              <a:buChar char="Ø"/>
            </a:pPr>
            <a:r>
              <a:rPr lang="en-US" sz="2800" b="1">
                <a:solidFill>
                  <a:srgbClr val="0000FF"/>
                </a:solidFill>
                <a:latin typeface="Arial" charset="0"/>
                <a:cs typeface="Arial" charset="0"/>
              </a:rPr>
              <a:t>ADVENTURE CAMPS</a:t>
            </a:r>
          </a:p>
          <a:p>
            <a:pPr marL="914400" lvl="1" indent="-457200" algn="just">
              <a:spcAft>
                <a:spcPts val="600"/>
              </a:spcAft>
              <a:buFont typeface="Wingdings" pitchFamily="2" charset="2"/>
              <a:buChar char="Ø"/>
            </a:pPr>
            <a:r>
              <a:rPr lang="en-US" sz="2800" b="1">
                <a:solidFill>
                  <a:srgbClr val="FF3300"/>
                </a:solidFill>
                <a:latin typeface="Arial" charset="0"/>
                <a:cs typeface="Arial" charset="0"/>
              </a:rPr>
              <a:t>LEADERSHIP CAMPS (BLC/ ALC)</a:t>
            </a:r>
          </a:p>
          <a:p>
            <a:pPr marL="914400" lvl="1" indent="-457200" algn="just">
              <a:spcAft>
                <a:spcPts val="600"/>
              </a:spcAft>
              <a:buFont typeface="Wingdings" pitchFamily="2" charset="2"/>
              <a:buChar char="Ø"/>
            </a:pPr>
            <a:r>
              <a:rPr lang="en-US" sz="2800" b="1">
                <a:latin typeface="Arial" charset="0"/>
                <a:cs typeface="Arial" charset="0"/>
              </a:rPr>
              <a:t>RCTC  </a:t>
            </a:r>
          </a:p>
        </p:txBody>
      </p:sp>
      <p:sp>
        <p:nvSpPr>
          <p:cNvPr id="4" name="Rectangle 3"/>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a:solidFill>
                  <a:srgbClr val="FFFF00"/>
                </a:solidFill>
                <a:effectLst>
                  <a:outerShdw blurRad="38100" dist="38100" dir="2700000" algn="tl">
                    <a:srgbClr val="000000"/>
                  </a:outerShdw>
                </a:effectLst>
                <a:latin typeface="Arial Black" pitchFamily="34" charset="0"/>
              </a:rPr>
              <a:t>CAMP TRAINING</a:t>
            </a:r>
            <a:endParaRPr lang="en-US" sz="3600" b="1" u="sng" dirty="0">
              <a:solidFill>
                <a:schemeClr val="bg2"/>
              </a:solidFill>
              <a:effectLst>
                <a:outerShdw blurRad="38100" dist="38100" dir="2700000" algn="tl">
                  <a:srgbClr val="000000"/>
                </a:outerShdw>
              </a:effectLst>
            </a:endParaRPr>
          </a:p>
        </p:txBody>
      </p:sp>
      <p:pic>
        <p:nvPicPr>
          <p:cNvPr id="18436"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18437" name="Picture 5" descr="C:\Users\DS-Cords\Desktop\ncc.jpg"/>
          <p:cNvPicPr>
            <a:picLocks noChangeAspect="1" noChangeArrowheads="1"/>
          </p:cNvPicPr>
          <p:nvPr/>
        </p:nvPicPr>
        <p:blipFill>
          <a:blip r:embed="rId3"/>
          <a:srcRect/>
          <a:stretch>
            <a:fillRect/>
          </a:stretch>
        </p:blipFill>
        <p:spPr bwMode="auto">
          <a:xfrm>
            <a:off x="0" y="0"/>
            <a:ext cx="609600"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r>
              <a:rPr lang="en-US" sz="2800" b="1" u="sng" dirty="0" smtClean="0"/>
              <a:t>CONDUCT</a:t>
            </a:r>
            <a:r>
              <a:rPr lang="en-US" sz="2800" b="1" dirty="0" smtClean="0"/>
              <a:t>. </a:t>
            </a:r>
          </a:p>
          <a:p>
            <a:pPr lvl="1" algn="just"/>
            <a:r>
              <a:rPr lang="en-US" b="1" dirty="0" smtClean="0">
                <a:solidFill>
                  <a:srgbClr val="FF0000"/>
                </a:solidFill>
              </a:rPr>
              <a:t> SAFETY AND SECURITY OF CADETS AND EQUIPMENT IS PARAMOUNT AND MUST BE PLANNED AND COORDINATED. </a:t>
            </a:r>
          </a:p>
          <a:p>
            <a:pPr lvl="1" algn="just"/>
            <a:r>
              <a:rPr lang="en-US" sz="2800" b="1" dirty="0" smtClean="0"/>
              <a:t>CAMPS PLANNED IN INSTITUTIONS/NEAR SERVICES UNITS, FACILITIES LIKE SHORT RANGE, OBSTACLE COURSE &amp; FUNCTIONAL SP. </a:t>
            </a:r>
          </a:p>
          <a:p>
            <a:pPr lvl="1" algn="just"/>
            <a:r>
              <a:rPr lang="en-US" sz="2800" b="1" dirty="0" smtClean="0">
                <a:solidFill>
                  <a:srgbClr val="0000FF"/>
                </a:solidFill>
              </a:rPr>
              <a:t>CAMP APPTS SPECIFIED AND MADE ACCOUNTABLE AS PER LAID DOWN CHARTER OF DUTIES. </a:t>
            </a:r>
          </a:p>
          <a:p>
            <a:pPr lvl="1" algn="just"/>
            <a:r>
              <a:rPr lang="en-US" sz="2800" b="1" dirty="0" smtClean="0">
                <a:solidFill>
                  <a:srgbClr val="FF0000"/>
                </a:solidFill>
              </a:rPr>
              <a:t> CAMP ACCOUNTS MUST BE MAINTAINED. </a:t>
            </a:r>
          </a:p>
          <a:p>
            <a:pPr lvl="1" algn="just"/>
            <a:r>
              <a:rPr lang="en-US" b="1" dirty="0" smtClean="0">
                <a:solidFill>
                  <a:srgbClr val="0000FF"/>
                </a:solidFill>
              </a:rPr>
              <a:t> </a:t>
            </a:r>
            <a:r>
              <a:rPr lang="en-US" sz="2800" b="1" dirty="0" smtClean="0">
                <a:solidFill>
                  <a:srgbClr val="0000FF"/>
                </a:solidFill>
              </a:rPr>
              <a:t>STRICT DISCIPLINE ENSURED, CADETS FEEL THE ARMED FORCES WAY OF LIFE. CAMP ROUTINE MUST BE ADHERED TO.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CAMP TRAINING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r>
              <a:rPr lang="en-US" sz="2800" b="1" u="sng" dirty="0" smtClean="0"/>
              <a:t>CONDUCT</a:t>
            </a:r>
            <a:r>
              <a:rPr lang="en-US" sz="2800" b="1" dirty="0" smtClean="0"/>
              <a:t>. </a:t>
            </a:r>
          </a:p>
          <a:p>
            <a:pPr lvl="1" algn="just"/>
            <a:r>
              <a:rPr lang="en-US" sz="2800" b="1" dirty="0" smtClean="0">
                <a:solidFill>
                  <a:srgbClr val="FF0000"/>
                </a:solidFill>
              </a:rPr>
              <a:t> CAMP APPTS STAY IN CAMP. (DGNCC LETTER NO 4180/COC/DGNCC/TRG A DATED 22 MAY 2012). </a:t>
            </a:r>
          </a:p>
          <a:p>
            <a:pPr lvl="1" algn="just"/>
            <a:r>
              <a:rPr lang="en-US" b="1" dirty="0" smtClean="0"/>
              <a:t> </a:t>
            </a:r>
            <a:r>
              <a:rPr lang="en-US" sz="2800" b="1" dirty="0" smtClean="0"/>
              <a:t>GP CDRS VISIT ALL CATCS /ATCS AND ADSG /DDSG VISIT ALL COCS AT LEAST ONCE. </a:t>
            </a:r>
          </a:p>
          <a:p>
            <a:pPr lvl="1" algn="just"/>
            <a:r>
              <a:rPr lang="en-US" sz="2800" b="1" dirty="0" smtClean="0">
                <a:solidFill>
                  <a:srgbClr val="0000FF"/>
                </a:solidFill>
              </a:rPr>
              <a:t> BIO-METRIC RECORDERS TO ACCOUNT FOR CADETS. </a:t>
            </a:r>
          </a:p>
          <a:p>
            <a:pPr lvl="1" algn="just"/>
            <a:r>
              <a:rPr lang="en-US" b="1" dirty="0" smtClean="0">
                <a:solidFill>
                  <a:srgbClr val="FF0000"/>
                </a:solidFill>
              </a:rPr>
              <a:t> </a:t>
            </a:r>
            <a:r>
              <a:rPr lang="en-US" sz="2800" b="1" dirty="0" smtClean="0">
                <a:solidFill>
                  <a:srgbClr val="FF0000"/>
                </a:solidFill>
              </a:rPr>
              <a:t>FINAL BARAKHANA MUST BE DONE IN THE AN AND NOT AT NIGHT. </a:t>
            </a:r>
          </a:p>
          <a:p>
            <a:pPr lvl="1" algn="just"/>
            <a:r>
              <a:rPr lang="en-US" b="1" dirty="0" smtClean="0"/>
              <a:t> </a:t>
            </a:r>
            <a:r>
              <a:rPr lang="en-US" sz="2800" b="1" dirty="0" smtClean="0"/>
              <a:t>BOISTEROUS BEHAVIOUR BY CADETS MUST BE DISCOURAGED AT  ONSET.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CAMP TRAINING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990600"/>
            <a:ext cx="9144000" cy="5715000"/>
          </a:xfrm>
        </p:spPr>
        <p:txBody>
          <a:bodyPr>
            <a:noAutofit/>
          </a:bodyPr>
          <a:lstStyle/>
          <a:p>
            <a:pPr algn="just"/>
            <a:r>
              <a:rPr lang="en-US" sz="2800" b="1" dirty="0" smtClean="0">
                <a:solidFill>
                  <a:srgbClr val="FF0000"/>
                </a:solidFill>
                <a:latin typeface="Arial" pitchFamily="34" charset="0"/>
                <a:cs typeface="Arial" pitchFamily="34" charset="0"/>
              </a:rPr>
              <a:t>CENTRALLY ORGANISED CAMPS. </a:t>
            </a:r>
          </a:p>
          <a:p>
            <a:pPr algn="just"/>
            <a:r>
              <a:rPr lang="en-US" sz="2800" b="1" u="sng" dirty="0" smtClean="0">
                <a:latin typeface="Arial" pitchFamily="34" charset="0"/>
                <a:cs typeface="Arial" pitchFamily="34" charset="0"/>
              </a:rPr>
              <a:t>COCs</a:t>
            </a:r>
            <a:r>
              <a:rPr lang="en-US" sz="2800" b="1" dirty="0" smtClean="0">
                <a:latin typeface="Arial" pitchFamily="34" charset="0"/>
                <a:cs typeface="Arial" pitchFamily="34" charset="0"/>
              </a:rPr>
              <a:t>. PLANNED AT DTE LEVEL &amp; COORD AT GROUP LEVEL. MIN THREE OFFRS WITH ADEQUATE PI STAFF/ ANO AND GCI. </a:t>
            </a:r>
          </a:p>
          <a:p>
            <a:pPr algn="just"/>
            <a:r>
              <a:rPr lang="en-US" sz="2800" b="1" u="sng" dirty="0" smtClean="0">
                <a:solidFill>
                  <a:srgbClr val="0000FF"/>
                </a:solidFill>
                <a:latin typeface="Arial" pitchFamily="34" charset="0"/>
                <a:cs typeface="Arial" pitchFamily="34" charset="0"/>
              </a:rPr>
              <a:t>ALC</a:t>
            </a:r>
            <a:r>
              <a:rPr lang="en-US" sz="2800" b="1" dirty="0" smtClean="0">
                <a:solidFill>
                  <a:srgbClr val="0000FF"/>
                </a:solidFill>
                <a:latin typeface="Arial" pitchFamily="34" charset="0"/>
                <a:cs typeface="Arial" pitchFamily="34" charset="0"/>
              </a:rPr>
              <a:t>. PRIMARILY DESIGNED TO GUIDE CDTS ASPIRING FOR CAREER IN ARMED FORCES. CDTS SELECTED WITH DUE CARE. SHOULD HAVE ATTENDED BASIC LEADERSHIP CAMP. </a:t>
            </a:r>
          </a:p>
          <a:p>
            <a:pPr algn="just"/>
            <a:r>
              <a:rPr lang="en-US" sz="2800" b="1" u="sng" dirty="0" smtClean="0">
                <a:solidFill>
                  <a:srgbClr val="FF0000"/>
                </a:solidFill>
                <a:latin typeface="Arial" pitchFamily="34" charset="0"/>
                <a:cs typeface="Arial" pitchFamily="34" charset="0"/>
              </a:rPr>
              <a:t>RCTC</a:t>
            </a:r>
            <a:r>
              <a:rPr lang="en-US" sz="2800" b="1" dirty="0" smtClean="0">
                <a:solidFill>
                  <a:srgbClr val="FF0000"/>
                </a:solidFill>
                <a:latin typeface="Arial" pitchFamily="34" charset="0"/>
                <a:cs typeface="Arial" pitchFamily="34" charset="0"/>
              </a:rPr>
              <a:t>. FOUR CAMPS BY MP &amp; CG DTE AT GWALIOR AND FOUR BY UK DTE AT UTTARKASHI. EQUIPMENT SERVICEABLE.</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eaLnBrk="1" hangingPunct="1">
              <a:defRPr/>
            </a:pPr>
            <a:r>
              <a:rPr lang="en-US" sz="3600" b="1" u="sng" dirty="0" smtClean="0">
                <a:solidFill>
                  <a:srgbClr val="FFFF00"/>
                </a:solidFill>
                <a:latin typeface="Arial Black" pitchFamily="34" charset="0"/>
              </a:rPr>
              <a:t>TYPES OF CAMPS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WordArt 4"/>
          <p:cNvSpPr>
            <a:spLocks noChangeArrowheads="1" noChangeShapeType="1" noTextEdit="1"/>
          </p:cNvSpPr>
          <p:nvPr/>
        </p:nvSpPr>
        <p:spPr bwMode="auto">
          <a:xfrm>
            <a:off x="914400" y="609600"/>
            <a:ext cx="7162800" cy="4419600"/>
          </a:xfrm>
          <a:prstGeom prst="rect">
            <a:avLst/>
          </a:prstGeom>
        </p:spPr>
        <p:txBody>
          <a:bodyPr spcFirstLastPara="1" wrap="none" fromWordArt="1">
            <a:prstTxWarp prst="textArchUp">
              <a:avLst>
                <a:gd name="adj" fmla="val 10231148"/>
              </a:avLst>
            </a:prstTxWarp>
          </a:bodyPr>
          <a:lstStyle/>
          <a:p>
            <a:pPr algn="ctr"/>
            <a:r>
              <a:rPr lang="en-US" sz="1400" kern="10">
                <a:ln w="9525">
                  <a:solidFill>
                    <a:srgbClr val="000000"/>
                  </a:solidFill>
                  <a:round/>
                  <a:headEnd/>
                  <a:tailEnd/>
                </a:ln>
                <a:solidFill>
                  <a:srgbClr val="000000"/>
                </a:solidFill>
                <a:latin typeface="Arial Black"/>
              </a:rPr>
              <a:t>OFFICERS  TRAINING ACADEMY</a:t>
            </a:r>
          </a:p>
        </p:txBody>
      </p:sp>
      <p:sp>
        <p:nvSpPr>
          <p:cNvPr id="3076" name="Rectangle 5"/>
          <p:cNvSpPr>
            <a:spLocks noChangeArrowheads="1"/>
          </p:cNvSpPr>
          <p:nvPr/>
        </p:nvSpPr>
        <p:spPr bwMode="auto">
          <a:xfrm>
            <a:off x="0" y="4572000"/>
            <a:ext cx="9144000" cy="646331"/>
          </a:xfrm>
          <a:prstGeom prst="rect">
            <a:avLst/>
          </a:prstGeom>
          <a:solidFill>
            <a:srgbClr val="FF0000"/>
          </a:solidFill>
          <a:ln w="9525">
            <a:noFill/>
            <a:miter lim="800000"/>
            <a:headEnd/>
            <a:tailEnd/>
          </a:ln>
        </p:spPr>
        <p:txBody>
          <a:bodyPr>
            <a:spAutoFit/>
          </a:bodyPr>
          <a:lstStyle/>
          <a:p>
            <a:pPr algn="ctr"/>
            <a:r>
              <a:rPr lang="en-US" sz="3600" b="1" u="sng" dirty="0" smtClean="0">
                <a:solidFill>
                  <a:srgbClr val="FFFF00"/>
                </a:solidFill>
                <a:latin typeface="Arial Black" pitchFamily="34" charset="0"/>
              </a:rPr>
              <a:t>CONDUCT OF TRG IN NCC</a:t>
            </a:r>
            <a:endParaRPr lang="en-US" sz="3600" b="1" u="sng" dirty="0">
              <a:solidFill>
                <a:srgbClr val="FFFF00"/>
              </a:solidFill>
              <a:latin typeface="Arial Black" pitchFamily="34" charset="0"/>
            </a:endParaRPr>
          </a:p>
        </p:txBody>
      </p:sp>
      <p:pic>
        <p:nvPicPr>
          <p:cNvPr id="5" name="Picture 5" descr="C:\Users\DS-Cords\Desktop\ncc.jpg"/>
          <p:cNvPicPr>
            <a:picLocks noChangeAspect="1" noChangeArrowheads="1"/>
          </p:cNvPicPr>
          <p:nvPr/>
        </p:nvPicPr>
        <p:blipFill>
          <a:blip r:embed="rId2"/>
          <a:srcRect/>
          <a:stretch>
            <a:fillRect/>
          </a:stretch>
        </p:blipFill>
        <p:spPr bwMode="auto">
          <a:xfrm>
            <a:off x="3581400" y="1295400"/>
            <a:ext cx="1905000" cy="23923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685800"/>
            <a:ext cx="9144000" cy="5715000"/>
          </a:xfrm>
        </p:spPr>
        <p:txBody>
          <a:bodyPr>
            <a:noAutofit/>
          </a:bodyPr>
          <a:lstStyle/>
          <a:p>
            <a:pPr algn="just">
              <a:lnSpc>
                <a:spcPct val="150000"/>
              </a:lnSpc>
            </a:pPr>
            <a:r>
              <a:rPr lang="en-US" sz="2800" b="1" u="sng" dirty="0" smtClean="0">
                <a:solidFill>
                  <a:srgbClr val="0000FF"/>
                </a:solidFill>
                <a:latin typeface="Arial" pitchFamily="34" charset="0"/>
                <a:cs typeface="Arial" pitchFamily="34" charset="0"/>
              </a:rPr>
              <a:t>BASIC LEADERSHIP CAMP</a:t>
            </a:r>
            <a:r>
              <a:rPr lang="en-US" sz="2800" b="1" dirty="0" smtClean="0">
                <a:solidFill>
                  <a:srgbClr val="0000FF"/>
                </a:solidFill>
                <a:latin typeface="Arial" pitchFamily="34" charset="0"/>
                <a:cs typeface="Arial" pitchFamily="34" charset="0"/>
              </a:rPr>
              <a:t>. DTES TO NOMINATE ONE CATC AS BASIC LEADERSHIP CAMP. CADETS SELECTED FOR THIS MUST BE SELECTED WITH POTENTIAL AND INTEREST IN CHOOSING ARMED FORCES AS A CAREER. GOOD CADETS MUST BE IDENTIFIED AND SELECTED TO ATTEND ALC.</a:t>
            </a:r>
            <a:endParaRPr lang="en-US" sz="2900" b="1" dirty="0" smtClean="0">
              <a:solidFill>
                <a:srgbClr val="0000FF"/>
              </a:solidFill>
              <a:latin typeface="Arial" pitchFamily="34" charset="0"/>
              <a:cs typeface="Arial" pitchFamily="34" charset="0"/>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eaLnBrk="1" hangingPunct="1">
              <a:defRPr/>
            </a:pPr>
            <a:r>
              <a:rPr lang="en-US" sz="3600" b="1" u="sng" dirty="0" smtClean="0">
                <a:solidFill>
                  <a:srgbClr val="FFFF00"/>
                </a:solidFill>
                <a:latin typeface="Arial Black" pitchFamily="34" charset="0"/>
              </a:rPr>
              <a:t>TYPES OF CAMPS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762000"/>
            <a:ext cx="9144000" cy="5715000"/>
          </a:xfrm>
        </p:spPr>
        <p:txBody>
          <a:bodyPr>
            <a:noAutofit/>
          </a:bodyPr>
          <a:lstStyle/>
          <a:p>
            <a:pPr algn="just"/>
            <a:r>
              <a:rPr lang="en-US" sz="2800" b="1" u="sng" dirty="0" smtClean="0">
                <a:latin typeface="Arial" pitchFamily="34" charset="0"/>
                <a:cs typeface="Arial" pitchFamily="34" charset="0"/>
              </a:rPr>
              <a:t>ATC/ CATC</a:t>
            </a:r>
            <a:r>
              <a:rPr lang="en-US" sz="2800" b="1" dirty="0" smtClean="0">
                <a:latin typeface="Arial" pitchFamily="34" charset="0"/>
                <a:cs typeface="Arial" pitchFamily="34" charset="0"/>
              </a:rPr>
              <a:t>. MAIN COMPONENT OF CAMP TRG. ENSURE CDTS ATTEND MANDATORY CAMPS WELL IN TIME TO ENABLE THEM TO APPEAR IN CERT EXAMS. </a:t>
            </a:r>
          </a:p>
          <a:p>
            <a:pPr lvl="1" algn="just"/>
            <a:r>
              <a:rPr lang="en-US" b="1" dirty="0" smtClean="0">
                <a:solidFill>
                  <a:srgbClr val="FF0000"/>
                </a:solidFill>
                <a:latin typeface="Arial" pitchFamily="34" charset="0"/>
                <a:cs typeface="Arial" pitchFamily="34" charset="0"/>
              </a:rPr>
              <a:t>JD/JW CADETS ATTEND ONE ATC/CATC IN SECOND YEAR. </a:t>
            </a:r>
          </a:p>
          <a:p>
            <a:pPr lvl="1" algn="just"/>
            <a:r>
              <a:rPr lang="en-US" sz="2800" b="1" dirty="0" smtClean="0">
                <a:solidFill>
                  <a:srgbClr val="0000FF"/>
                </a:solidFill>
                <a:latin typeface="Arial" pitchFamily="34" charset="0"/>
                <a:cs typeface="Arial" pitchFamily="34" charset="0"/>
              </a:rPr>
              <a:t>SD/SW CADETS ATTEND ONE CAMP (MAYBE AN ATC) IN SECOND YEAR, TO APPEAR IN B CERT EXAM. </a:t>
            </a:r>
          </a:p>
          <a:p>
            <a:pPr lvl="1" algn="just"/>
            <a:r>
              <a:rPr lang="en-US" b="1" dirty="0" smtClean="0">
                <a:latin typeface="Arial" pitchFamily="34" charset="0"/>
                <a:cs typeface="Arial" pitchFamily="34" charset="0"/>
              </a:rPr>
              <a:t> </a:t>
            </a:r>
            <a:r>
              <a:rPr lang="en-US" sz="2800" b="1" dirty="0" smtClean="0">
                <a:latin typeface="Arial" pitchFamily="34" charset="0"/>
                <a:cs typeface="Arial" pitchFamily="34" charset="0"/>
              </a:rPr>
              <a:t>SD/SW CADETS ATTEND ONE MORE CAMP MAY BE AN ATC/CATC TO APPEAR FOR `C’ CERT EXAM.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eaLnBrk="1" hangingPunct="1">
              <a:defRPr/>
            </a:pPr>
            <a:r>
              <a:rPr lang="en-US" sz="3600" b="1" u="sng" dirty="0" smtClean="0">
                <a:solidFill>
                  <a:srgbClr val="FFFF00"/>
                </a:solidFill>
                <a:latin typeface="Arial Black" pitchFamily="34" charset="0"/>
              </a:rPr>
              <a:t>TYPES OF CAMPS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lnSpc>
                <a:spcPct val="150000"/>
              </a:lnSpc>
            </a:pPr>
            <a:r>
              <a:rPr lang="en-US" sz="2800" b="1" u="sng" dirty="0" smtClean="0">
                <a:solidFill>
                  <a:srgbClr val="FF0000"/>
                </a:solidFill>
                <a:latin typeface="Arial" pitchFamily="34" charset="0"/>
                <a:cs typeface="Arial" pitchFamily="34" charset="0"/>
              </a:rPr>
              <a:t>ATT WITH REG UNITS</a:t>
            </a:r>
            <a:r>
              <a:rPr lang="en-US" sz="2800" b="1" dirty="0" smtClean="0">
                <a:solidFill>
                  <a:srgbClr val="FF0000"/>
                </a:solidFill>
                <a:latin typeface="Arial" pitchFamily="34" charset="0"/>
                <a:cs typeface="Arial" pitchFamily="34" charset="0"/>
              </a:rPr>
              <a:t>. ATT WITH PRE COMMISSION TRG ESTs/ REG UNITS GIVES CDT OPPORTUNITY TO EXPERIENCE FIRST-HAND, ETHOS AND HERITAGE OF FIGHTING UNITS. </a:t>
            </a:r>
          </a:p>
          <a:p>
            <a:pPr algn="just">
              <a:lnSpc>
                <a:spcPct val="150000"/>
              </a:lnSpc>
            </a:pPr>
            <a:r>
              <a:rPr lang="en-US" sz="2800" b="1" dirty="0" smtClean="0">
                <a:latin typeface="Arial" pitchFamily="34" charset="0"/>
                <a:cs typeface="Arial" pitchFamily="34" charset="0"/>
              </a:rPr>
              <a:t>ATTACHMENT WITH NAVAC, EZHIMALAI IS BEING REJUVENATED BY THE TRAINING DIRECTORATE. </a:t>
            </a:r>
          </a:p>
        </p:txBody>
      </p:sp>
      <p:sp>
        <p:nvSpPr>
          <p:cNvPr id="6"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eaLnBrk="1" hangingPunct="1">
              <a:defRPr/>
            </a:pPr>
            <a:r>
              <a:rPr lang="en-US" sz="3600" b="1" u="sng" dirty="0" smtClean="0">
                <a:solidFill>
                  <a:srgbClr val="FFFF00"/>
                </a:solidFill>
                <a:latin typeface="Arial Black" pitchFamily="34" charset="0"/>
              </a:rPr>
              <a:t>TYPES OF CAMPS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r>
              <a:rPr lang="en-US" sz="2400" b="1" dirty="0" smtClean="0">
                <a:solidFill>
                  <a:srgbClr val="FF0000"/>
                </a:solidFill>
                <a:latin typeface="Arial" pitchFamily="34" charset="0"/>
                <a:cs typeface="Arial" pitchFamily="34" charset="0"/>
              </a:rPr>
              <a:t>PRIMARY FOCUS OF SYLLABUS IS TO HELP CDTs DEVELOP BASIC PERS SKILLS &amp; INCULCATE TRAITS &amp; VALUES OF LEADERSHIP AND TEAM DYNAMICS ADEQUATELY COVERED IN THE SYLLABUS. </a:t>
            </a:r>
          </a:p>
          <a:p>
            <a:pPr algn="just"/>
            <a:r>
              <a:rPr lang="en-US" sz="2400" b="1" dirty="0" smtClean="0">
                <a:latin typeface="Arial" pitchFamily="34" charset="0"/>
                <a:cs typeface="Arial" pitchFamily="34" charset="0"/>
              </a:rPr>
              <a:t>CARRY OUT BASIC EXs IN CAMPS TO HELP CDTs HONE THEIR SKILLS. CDT APPTs ALLOWED TO EX THEIR CONTROL AND MADE RESPONSIBLE.</a:t>
            </a:r>
          </a:p>
          <a:p>
            <a:pPr algn="just"/>
            <a:r>
              <a:rPr lang="en-US" sz="2400" b="1" dirty="0" smtClean="0">
                <a:solidFill>
                  <a:srgbClr val="0000FF"/>
                </a:solidFill>
                <a:latin typeface="Arial" pitchFamily="34" charset="0"/>
                <a:cs typeface="Arial" pitchFamily="34" charset="0"/>
              </a:rPr>
              <a:t>IMPROVE PERFORMANCE OF CDTs IN SSB. DTEs TO IDENTIFY CADETS WITH POTENTIAL TO JOIN ARMED FORCES. </a:t>
            </a:r>
          </a:p>
          <a:p>
            <a:pPr algn="just"/>
            <a:r>
              <a:rPr lang="en-US" sz="2400" b="1" dirty="0" smtClean="0">
                <a:solidFill>
                  <a:srgbClr val="FF0000"/>
                </a:solidFill>
                <a:latin typeface="Arial" pitchFamily="34" charset="0"/>
                <a:cs typeface="Arial" pitchFamily="34" charset="0"/>
              </a:rPr>
              <a:t>GUIDANCE AND MENTORING TO HELP ACHIEVE THEIR ASPIRATIONS. </a:t>
            </a:r>
          </a:p>
          <a:p>
            <a:pPr algn="just"/>
            <a:r>
              <a:rPr lang="en-US" sz="2400" b="1" dirty="0" smtClean="0">
                <a:latin typeface="Arial" pitchFamily="34" charset="0"/>
                <a:cs typeface="Arial" pitchFamily="34" charset="0"/>
              </a:rPr>
              <a:t>EACH UNIT MUST AIM TO GET MIN ONE CDT SELECTED IN ARMED FORCES.</a:t>
            </a:r>
            <a:endParaRPr lang="en-US" sz="2800" b="1" dirty="0" smtClean="0">
              <a:latin typeface="Arial" pitchFamily="34" charset="0"/>
              <a:cs typeface="Arial" pitchFamily="34" charset="0"/>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200" b="1" u="sng" dirty="0" smtClean="0">
                <a:solidFill>
                  <a:srgbClr val="FFFF00"/>
                </a:solidFill>
                <a:latin typeface="Arial Black" pitchFamily="34" charset="0"/>
              </a:rPr>
              <a:t>PERSONALITY DEVELOPMENT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685800"/>
            <a:ext cx="9144000" cy="5715000"/>
          </a:xfrm>
        </p:spPr>
        <p:txBody>
          <a:bodyPr>
            <a:noAutofit/>
          </a:bodyPr>
          <a:lstStyle/>
          <a:p>
            <a:pPr algn="just"/>
            <a:r>
              <a:rPr lang="en-US" sz="2700" b="1" dirty="0" smtClean="0">
                <a:solidFill>
                  <a:srgbClr val="FF0000"/>
                </a:solidFill>
                <a:latin typeface="Arial" pitchFamily="34" charset="0"/>
                <a:cs typeface="Arial" pitchFamily="34" charset="0"/>
              </a:rPr>
              <a:t>MOUNTAINEERING AND TREKKING. </a:t>
            </a:r>
          </a:p>
          <a:p>
            <a:pPr lvl="1" algn="just"/>
            <a:r>
              <a:rPr lang="en-US" sz="2700" b="1" dirty="0" smtClean="0">
                <a:latin typeface="Arial" pitchFamily="34" charset="0"/>
                <a:cs typeface="Arial" pitchFamily="34" charset="0"/>
              </a:rPr>
              <a:t>GIRLS EXPEDITION TO MOUNT EVEREST. </a:t>
            </a:r>
          </a:p>
          <a:p>
            <a:pPr lvl="1" algn="just"/>
            <a:r>
              <a:rPr lang="en-US" sz="2700" b="1" dirty="0" smtClean="0">
                <a:solidFill>
                  <a:srgbClr val="0000FF"/>
                </a:solidFill>
                <a:latin typeface="Arial" pitchFamily="34" charset="0"/>
                <a:cs typeface="Arial" pitchFamily="34" charset="0"/>
              </a:rPr>
              <a:t>BOYS EXPEDITION. MT BHAGIRATHI II, 6512M/21365 FEET, GARHWAL HIMALAYAS.</a:t>
            </a:r>
          </a:p>
          <a:p>
            <a:pPr lvl="1" algn="just"/>
            <a:r>
              <a:rPr lang="en-US" sz="2700" b="1" dirty="0" smtClean="0">
                <a:solidFill>
                  <a:srgbClr val="FF0000"/>
                </a:solidFill>
                <a:latin typeface="Arial" pitchFamily="34" charset="0"/>
                <a:cs typeface="Arial" pitchFamily="34" charset="0"/>
              </a:rPr>
              <a:t>GIRLS EXPEDITION. MT RUDUGAIRA 5819M/19091 FEET, GARHWAL HIMALAYAS.</a:t>
            </a:r>
          </a:p>
          <a:p>
            <a:pPr lvl="1" algn="just"/>
            <a:r>
              <a:rPr lang="en-US" sz="2700" b="1" dirty="0" smtClean="0">
                <a:latin typeface="Arial" pitchFamily="34" charset="0"/>
                <a:cs typeface="Arial" pitchFamily="34" charset="0"/>
              </a:rPr>
              <a:t>MOUNTAINEERING COURSES. </a:t>
            </a:r>
          </a:p>
          <a:p>
            <a:pPr algn="just"/>
            <a:r>
              <a:rPr lang="en-US" sz="2700" b="1" dirty="0" smtClean="0">
                <a:solidFill>
                  <a:srgbClr val="0000FF"/>
                </a:solidFill>
                <a:latin typeface="Arial" pitchFamily="34" charset="0"/>
                <a:cs typeface="Arial" pitchFamily="34" charset="0"/>
              </a:rPr>
              <a:t> ALL INDIA TREKS. </a:t>
            </a:r>
          </a:p>
          <a:p>
            <a:pPr algn="just"/>
            <a:r>
              <a:rPr lang="en-US" sz="2700" b="1" dirty="0" smtClean="0">
                <a:solidFill>
                  <a:srgbClr val="FF0000"/>
                </a:solidFill>
                <a:latin typeface="Arial" pitchFamily="34" charset="0"/>
                <a:cs typeface="Arial" pitchFamily="34" charset="0"/>
              </a:rPr>
              <a:t>CAMEL SAFARI. RAJ DTE AT JAISALMER. </a:t>
            </a:r>
          </a:p>
          <a:p>
            <a:pPr algn="just"/>
            <a:r>
              <a:rPr lang="en-US" sz="2700" b="1" dirty="0" smtClean="0">
                <a:latin typeface="Arial" pitchFamily="34" charset="0"/>
                <a:cs typeface="Arial" pitchFamily="34" charset="0"/>
              </a:rPr>
              <a:t>  SNOW SKIING COURSE. AT IISM, GULMARG IMMENSELY POPULAR. </a:t>
            </a:r>
          </a:p>
          <a:p>
            <a:pPr algn="just"/>
            <a:r>
              <a:rPr lang="en-US" sz="2700" b="1" dirty="0" smtClean="0">
                <a:solidFill>
                  <a:srgbClr val="0000FF"/>
                </a:solidFill>
                <a:latin typeface="Arial" pitchFamily="34" charset="0"/>
                <a:cs typeface="Arial" pitchFamily="34" charset="0"/>
              </a:rPr>
              <a:t> PARA SAILING.</a:t>
            </a:r>
          </a:p>
          <a:p>
            <a:pPr algn="just"/>
            <a:r>
              <a:rPr lang="en-US" sz="2700" b="1" dirty="0" smtClean="0">
                <a:solidFill>
                  <a:srgbClr val="FF0000"/>
                </a:solidFill>
                <a:latin typeface="Arial" pitchFamily="34" charset="0"/>
                <a:cs typeface="Arial" pitchFamily="34" charset="0"/>
              </a:rPr>
              <a:t> PARA BASIC COURSE. </a:t>
            </a:r>
            <a:endParaRPr lang="en-US" sz="2700" b="1" dirty="0">
              <a:solidFill>
                <a:srgbClr val="FF0000"/>
              </a:solidFill>
              <a:latin typeface="Arial" pitchFamily="34" charset="0"/>
              <a:cs typeface="Arial" pitchFamily="34" charset="0"/>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ADVENTURE TRG</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spcAft>
                <a:spcPts val="600"/>
              </a:spcAft>
            </a:pPr>
            <a:r>
              <a:rPr lang="en-US" sz="2800" b="1" dirty="0" smtClean="0">
                <a:latin typeface="Arial" pitchFamily="34" charset="0"/>
                <a:cs typeface="Arial" pitchFamily="34" charset="0"/>
              </a:rPr>
              <a:t>CONDUCTED IN SEP/ OCT. </a:t>
            </a:r>
          </a:p>
          <a:p>
            <a:pPr lvl="1" algn="just">
              <a:spcAft>
                <a:spcPts val="600"/>
              </a:spcAft>
            </a:pPr>
            <a:r>
              <a:rPr lang="en-US" b="1" dirty="0" smtClean="0">
                <a:solidFill>
                  <a:srgbClr val="FF0000"/>
                </a:solidFill>
                <a:latin typeface="Arial" pitchFamily="34" charset="0"/>
                <a:cs typeface="Arial" pitchFamily="34" charset="0"/>
              </a:rPr>
              <a:t>FOOTBALL BOYS. </a:t>
            </a:r>
          </a:p>
          <a:p>
            <a:pPr lvl="1" algn="just">
              <a:spcAft>
                <a:spcPts val="600"/>
              </a:spcAft>
            </a:pPr>
            <a:r>
              <a:rPr lang="en-US" b="1" dirty="0" smtClean="0">
                <a:latin typeface="Arial" pitchFamily="34" charset="0"/>
                <a:cs typeface="Arial" pitchFamily="34" charset="0"/>
              </a:rPr>
              <a:t>HOCKEY BOYS. </a:t>
            </a:r>
          </a:p>
          <a:p>
            <a:pPr lvl="1" algn="just">
              <a:spcAft>
                <a:spcPts val="600"/>
              </a:spcAft>
            </a:pPr>
            <a:r>
              <a:rPr lang="en-US" b="1" dirty="0" smtClean="0">
                <a:solidFill>
                  <a:srgbClr val="0000FF"/>
                </a:solidFill>
                <a:latin typeface="Arial" pitchFamily="34" charset="0"/>
                <a:cs typeface="Arial" pitchFamily="34" charset="0"/>
              </a:rPr>
              <a:t>ATHLETICS BOYS AND GIRLS. </a:t>
            </a:r>
          </a:p>
          <a:p>
            <a:pPr lvl="1" algn="just">
              <a:spcAft>
                <a:spcPts val="600"/>
              </a:spcAft>
            </a:pPr>
            <a:r>
              <a:rPr lang="en-US" b="1" dirty="0" smtClean="0">
                <a:solidFill>
                  <a:srgbClr val="FF0000"/>
                </a:solidFill>
                <a:latin typeface="Arial" pitchFamily="34" charset="0"/>
                <a:cs typeface="Arial" pitchFamily="34" charset="0"/>
              </a:rPr>
              <a:t>SHOOTING MIXED TEAM. </a:t>
            </a:r>
          </a:p>
          <a:p>
            <a:pPr lvl="1" algn="just">
              <a:spcAft>
                <a:spcPts val="600"/>
              </a:spcAft>
            </a:pPr>
            <a:r>
              <a:rPr lang="en-US" b="1" dirty="0" smtClean="0">
                <a:latin typeface="Arial" pitchFamily="34" charset="0"/>
                <a:cs typeface="Arial" pitchFamily="34" charset="0"/>
              </a:rPr>
              <a:t>KHO-KHO GIRLS </a:t>
            </a:r>
          </a:p>
          <a:p>
            <a:pPr lvl="1" algn="just">
              <a:spcAft>
                <a:spcPts val="600"/>
              </a:spcAft>
            </a:pPr>
            <a:r>
              <a:rPr lang="en-US" b="1" dirty="0" smtClean="0">
                <a:solidFill>
                  <a:srgbClr val="0000FF"/>
                </a:solidFill>
                <a:latin typeface="Arial" pitchFamily="34" charset="0"/>
                <a:cs typeface="Arial" pitchFamily="34" charset="0"/>
              </a:rPr>
              <a:t>TABLE TENNIS GIRLS. </a:t>
            </a:r>
          </a:p>
          <a:p>
            <a:pPr lvl="1" algn="just">
              <a:spcAft>
                <a:spcPts val="600"/>
              </a:spcAft>
            </a:pPr>
            <a:r>
              <a:rPr lang="en-US" b="1" dirty="0" smtClean="0">
                <a:solidFill>
                  <a:srgbClr val="FF0000"/>
                </a:solidFill>
                <a:latin typeface="Arial" pitchFamily="34" charset="0"/>
                <a:cs typeface="Arial" pitchFamily="34" charset="0"/>
              </a:rPr>
              <a:t>KABADDI BOYS AND GIRLS. </a:t>
            </a:r>
          </a:p>
          <a:p>
            <a:pPr lvl="1" algn="just">
              <a:spcAft>
                <a:spcPts val="600"/>
              </a:spcAft>
            </a:pPr>
            <a:r>
              <a:rPr lang="en-US" b="1" dirty="0" smtClean="0">
                <a:latin typeface="Arial" pitchFamily="34" charset="0"/>
                <a:cs typeface="Arial" pitchFamily="34" charset="0"/>
              </a:rPr>
              <a:t>BADMINTON BOYS.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NCC NATIONAL GAMES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r>
              <a:rPr lang="en-US" sz="2400" b="1" u="sng" dirty="0" smtClean="0">
                <a:solidFill>
                  <a:srgbClr val="FF0000"/>
                </a:solidFill>
                <a:latin typeface="Arial" pitchFamily="34" charset="0"/>
                <a:cs typeface="Arial" pitchFamily="34" charset="0"/>
              </a:rPr>
              <a:t>FOOTBALL</a:t>
            </a:r>
            <a:r>
              <a:rPr lang="en-US" sz="2400" b="1" dirty="0" smtClean="0">
                <a:solidFill>
                  <a:srgbClr val="FF0000"/>
                </a:solidFill>
                <a:latin typeface="Arial" pitchFamily="34" charset="0"/>
                <a:cs typeface="Arial" pitchFamily="34" charset="0"/>
              </a:rPr>
              <a:t>. DTEs NOMINATED TO PARTICIPATE IN SUBROTO CUP INTERNATIONAL FOOTBALL TOURNAMENT :- </a:t>
            </a:r>
          </a:p>
          <a:p>
            <a:pPr lvl="1" algn="just"/>
            <a:r>
              <a:rPr lang="en-US" sz="2400" b="1" dirty="0" smtClean="0">
                <a:latin typeface="Arial" pitchFamily="34" charset="0"/>
                <a:cs typeface="Arial" pitchFamily="34" charset="0"/>
              </a:rPr>
              <a:t>BOYS UNDER 17 </a:t>
            </a:r>
          </a:p>
          <a:p>
            <a:pPr lvl="2" algn="just"/>
            <a:r>
              <a:rPr lang="en-US" b="1" dirty="0" smtClean="0">
                <a:latin typeface="Arial" pitchFamily="34" charset="0"/>
                <a:cs typeface="Arial" pitchFamily="34" charset="0"/>
              </a:rPr>
              <a:t>WB &amp; S DIRECTORATE. </a:t>
            </a:r>
          </a:p>
          <a:p>
            <a:pPr lvl="2" algn="just"/>
            <a:r>
              <a:rPr lang="en-US" b="1" dirty="0" smtClean="0">
                <a:latin typeface="Arial" pitchFamily="34" charset="0"/>
                <a:cs typeface="Arial" pitchFamily="34" charset="0"/>
              </a:rPr>
              <a:t>NER DIRECTORATE </a:t>
            </a:r>
          </a:p>
          <a:p>
            <a:pPr lvl="1" algn="just"/>
            <a:r>
              <a:rPr lang="en-US" sz="2400" b="1" dirty="0" smtClean="0">
                <a:solidFill>
                  <a:srgbClr val="0000FF"/>
                </a:solidFill>
                <a:latin typeface="Arial" pitchFamily="34" charset="0"/>
                <a:cs typeface="Arial" pitchFamily="34" charset="0"/>
              </a:rPr>
              <a:t>GIRLS UNDER 17. NER DIRECTORATE. </a:t>
            </a:r>
          </a:p>
          <a:p>
            <a:pPr lvl="1" algn="just"/>
            <a:r>
              <a:rPr lang="en-US" sz="2400" b="1" dirty="0" smtClean="0">
                <a:solidFill>
                  <a:srgbClr val="FF0000"/>
                </a:solidFill>
                <a:latin typeface="Arial" pitchFamily="34" charset="0"/>
                <a:cs typeface="Arial" pitchFamily="34" charset="0"/>
              </a:rPr>
              <a:t>BOYS UNDER 14. MAH DIRECTORATE. 13 </a:t>
            </a:r>
          </a:p>
          <a:p>
            <a:pPr algn="just"/>
            <a:r>
              <a:rPr lang="en-US" sz="2400" b="1" u="sng" dirty="0" smtClean="0">
                <a:latin typeface="Arial" pitchFamily="34" charset="0"/>
                <a:cs typeface="Arial" pitchFamily="34" charset="0"/>
              </a:rPr>
              <a:t>HOCKEY</a:t>
            </a:r>
            <a:r>
              <a:rPr lang="en-US" sz="2400" b="1" dirty="0" smtClean="0">
                <a:latin typeface="Arial" pitchFamily="34" charset="0"/>
                <a:cs typeface="Arial" pitchFamily="34" charset="0"/>
              </a:rPr>
              <a:t>. </a:t>
            </a:r>
          </a:p>
          <a:p>
            <a:pPr lvl="1" algn="just"/>
            <a:r>
              <a:rPr lang="en-US" sz="2400" b="1" dirty="0" smtClean="0">
                <a:solidFill>
                  <a:srgbClr val="0000FF"/>
                </a:solidFill>
                <a:latin typeface="Arial" pitchFamily="34" charset="0"/>
                <a:cs typeface="Arial" pitchFamily="34" charset="0"/>
              </a:rPr>
              <a:t>BOYS UNDER 17 </a:t>
            </a:r>
          </a:p>
          <a:p>
            <a:pPr lvl="2" algn="just"/>
            <a:r>
              <a:rPr lang="en-US" b="1" dirty="0" smtClean="0">
                <a:solidFill>
                  <a:srgbClr val="0000FF"/>
                </a:solidFill>
                <a:latin typeface="Arial" pitchFamily="34" charset="0"/>
                <a:cs typeface="Arial" pitchFamily="34" charset="0"/>
              </a:rPr>
              <a:t>PHHP&amp; C DIRECTORATE. </a:t>
            </a:r>
          </a:p>
          <a:p>
            <a:pPr lvl="2" algn="just"/>
            <a:r>
              <a:rPr lang="en-US" b="1" dirty="0" smtClean="0">
                <a:solidFill>
                  <a:srgbClr val="0000FF"/>
                </a:solidFill>
                <a:latin typeface="Arial" pitchFamily="34" charset="0"/>
                <a:cs typeface="Arial" pitchFamily="34" charset="0"/>
              </a:rPr>
              <a:t>ODISHA DIRECTORATE </a:t>
            </a:r>
          </a:p>
          <a:p>
            <a:pPr lvl="1" algn="just"/>
            <a:r>
              <a:rPr lang="en-US" sz="2400" b="1" dirty="0" smtClean="0">
                <a:solidFill>
                  <a:srgbClr val="FF0000"/>
                </a:solidFill>
                <a:latin typeface="Arial" pitchFamily="34" charset="0"/>
                <a:cs typeface="Arial" pitchFamily="34" charset="0"/>
              </a:rPr>
              <a:t>GIRLS UNDER 17. BIHAR &amp; JH DIRECTORATE. </a:t>
            </a:r>
          </a:p>
          <a:p>
            <a:pPr lvl="1" algn="just"/>
            <a:r>
              <a:rPr lang="en-US" sz="2400" b="1" dirty="0" smtClean="0">
                <a:latin typeface="Arial" pitchFamily="34" charset="0"/>
                <a:cs typeface="Arial" pitchFamily="34" charset="0"/>
              </a:rPr>
              <a:t>BOYS UNDER 14. MAH DIRECTORATE. </a:t>
            </a:r>
            <a:endParaRPr lang="en-US" sz="2400" b="1" dirty="0" smtClean="0">
              <a:solidFill>
                <a:srgbClr val="FF0000"/>
              </a:solidFill>
              <a:latin typeface="Arial" pitchFamily="34" charset="0"/>
              <a:cs typeface="Arial" pitchFamily="34" charset="0"/>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NCC NATIONAL GAMES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38200"/>
            <a:ext cx="9144000" cy="5715000"/>
          </a:xfrm>
        </p:spPr>
        <p:txBody>
          <a:bodyPr>
            <a:noAutofit/>
          </a:bodyPr>
          <a:lstStyle/>
          <a:p>
            <a:pPr algn="just">
              <a:spcAft>
                <a:spcPts val="600"/>
              </a:spcAft>
            </a:pPr>
            <a:r>
              <a:rPr lang="en-US" sz="2800" b="1" u="sng" dirty="0" smtClean="0">
                <a:latin typeface="Arial" pitchFamily="34" charset="0"/>
                <a:cs typeface="Arial" pitchFamily="34" charset="0"/>
              </a:rPr>
              <a:t>SHOOTING</a:t>
            </a:r>
            <a:r>
              <a:rPr lang="en-US" sz="2800" b="1" dirty="0" smtClean="0">
                <a:latin typeface="Arial" pitchFamily="34" charset="0"/>
                <a:cs typeface="Arial" pitchFamily="34" charset="0"/>
              </a:rPr>
              <a:t>. </a:t>
            </a:r>
          </a:p>
          <a:p>
            <a:pPr lvl="1" algn="just">
              <a:spcAft>
                <a:spcPts val="600"/>
              </a:spcAft>
            </a:pPr>
            <a:r>
              <a:rPr lang="en-US" b="1" dirty="0" smtClean="0">
                <a:latin typeface="Arial" pitchFamily="34" charset="0"/>
                <a:cs typeface="Arial" pitchFamily="34" charset="0"/>
              </a:rPr>
              <a:t>ZONAL SHOOTING COACHING CAMPS. </a:t>
            </a:r>
          </a:p>
          <a:p>
            <a:pPr lvl="1" algn="just">
              <a:spcAft>
                <a:spcPts val="600"/>
              </a:spcAft>
            </a:pPr>
            <a:r>
              <a:rPr lang="en-US" b="1" dirty="0" smtClean="0">
                <a:latin typeface="Arial" pitchFamily="34" charset="0"/>
                <a:cs typeface="Arial" pitchFamily="34" charset="0"/>
              </a:rPr>
              <a:t>INTER DTE SHOOTING COMPETITION. BASED ON NRAI’S CALENDAR AND LOC OF GV MAVLANKAR SHOOTING CHAMPIONSHIP. </a:t>
            </a:r>
          </a:p>
          <a:p>
            <a:pPr lvl="1" algn="just">
              <a:spcAft>
                <a:spcPts val="600"/>
              </a:spcAft>
            </a:pPr>
            <a:r>
              <a:rPr lang="en-US" b="1" dirty="0" smtClean="0">
                <a:latin typeface="Arial" pitchFamily="34" charset="0"/>
                <a:cs typeface="Arial" pitchFamily="34" charset="0"/>
              </a:rPr>
              <a:t>GV MAVLANKAR AND NATIONAL SHOOTING CHAMPIONSHIP. </a:t>
            </a:r>
          </a:p>
          <a:p>
            <a:pPr algn="just">
              <a:spcAft>
                <a:spcPts val="600"/>
              </a:spcAft>
            </a:pPr>
            <a:r>
              <a:rPr lang="en-US" sz="2800" b="1" u="sng" dirty="0" smtClean="0">
                <a:solidFill>
                  <a:srgbClr val="FF0000"/>
                </a:solidFill>
                <a:latin typeface="Arial" pitchFamily="34" charset="0"/>
                <a:cs typeface="Arial" pitchFamily="34" charset="0"/>
              </a:rPr>
              <a:t>EQUESTRIAN EVENTS</a:t>
            </a:r>
            <a:r>
              <a:rPr lang="en-US" sz="2800" b="1" dirty="0" smtClean="0">
                <a:solidFill>
                  <a:srgbClr val="FF0000"/>
                </a:solidFill>
                <a:latin typeface="Arial" pitchFamily="34" charset="0"/>
                <a:cs typeface="Arial" pitchFamily="34" charset="0"/>
              </a:rPr>
              <a:t>. AS PER EQUESTRIAN FEDERATION OF INDIA (EFI) EVENT CALENDAR.</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NCC NATIONAL GAMES</a:t>
            </a:r>
            <a:endParaRPr lang="en-US" sz="36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685800"/>
            <a:ext cx="9144000" cy="5715000"/>
          </a:xfrm>
        </p:spPr>
        <p:txBody>
          <a:bodyPr>
            <a:noAutofit/>
          </a:bodyPr>
          <a:lstStyle/>
          <a:p>
            <a:pPr algn="just"/>
            <a:r>
              <a:rPr lang="en-US" sz="2600" b="1" dirty="0" smtClean="0">
                <a:solidFill>
                  <a:srgbClr val="FF0000"/>
                </a:solidFill>
              </a:rPr>
              <a:t>CDTS IMBIBED NEED TO CONTRIBUTE TO WELFARE OF LESSER PRIVILEGED, ENVIRONMENT AND PREVENT CRUELTY TO ANIMALS. CADET ATTENDS TWO SUCH ACTIVITY IN A YEAR. </a:t>
            </a:r>
          </a:p>
          <a:p>
            <a:pPr algn="just"/>
            <a:r>
              <a:rPr lang="en-US" sz="2600" b="1" dirty="0" smtClean="0"/>
              <a:t>ADOPTION OF VILLAGES. </a:t>
            </a:r>
          </a:p>
          <a:p>
            <a:pPr algn="just"/>
            <a:r>
              <a:rPr lang="en-US" sz="2600" b="1" dirty="0" smtClean="0">
                <a:solidFill>
                  <a:srgbClr val="0000FF"/>
                </a:solidFill>
              </a:rPr>
              <a:t>GENDER SENSITISATION &amp; EQUALITY. TO INCL SAFETY &amp; WELLBEING OF GIRL CHILD, PREVENTION OF SEXUAL HARASSMENT, TRAFFICKING, PREVENTION OF FEMALE FOETICIDE, FEMALE NUTRITION, WOMEN EMPOWERMENT AND EQUALITY. </a:t>
            </a:r>
          </a:p>
          <a:p>
            <a:pPr algn="just"/>
            <a:r>
              <a:rPr lang="en-US" sz="2600" b="1" dirty="0" smtClean="0">
                <a:solidFill>
                  <a:srgbClr val="FF0000"/>
                </a:solidFill>
              </a:rPr>
              <a:t>HEALTHY LIFESTYLE FREE FROM SUBSTANCE ABUSE. </a:t>
            </a:r>
          </a:p>
          <a:p>
            <a:pPr algn="just"/>
            <a:r>
              <a:rPr lang="en-US" sz="2600" b="1" dirty="0" smtClean="0"/>
              <a:t>OBEDIENCE OF LAWS OF THE LAND. </a:t>
            </a:r>
          </a:p>
          <a:p>
            <a:pPr algn="just"/>
            <a:r>
              <a:rPr lang="en-US" sz="2600" b="1" dirty="0" smtClean="0">
                <a:solidFill>
                  <a:srgbClr val="0000FF"/>
                </a:solidFill>
              </a:rPr>
              <a:t>CARE FOR NEEDY &amp; EMPOWERMENT OF LESSER PRIVILEGED. </a:t>
            </a:r>
          </a:p>
          <a:p>
            <a:pPr algn="just"/>
            <a:r>
              <a:rPr lang="en-US" sz="2600" b="1" dirty="0" smtClean="0">
                <a:solidFill>
                  <a:srgbClr val="FF0000"/>
                </a:solidFill>
              </a:rPr>
              <a:t>BLOOD AND ORGAN DONATION.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2800" b="1" u="sng" dirty="0" smtClean="0">
                <a:solidFill>
                  <a:srgbClr val="FFFF00"/>
                </a:solidFill>
                <a:latin typeface="Arial Black" pitchFamily="34" charset="0"/>
              </a:rPr>
              <a:t>SOCIAL SERVICE &amp; COMMUNITY DEVP</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914400"/>
            <a:ext cx="9144000" cy="5715000"/>
          </a:xfrm>
        </p:spPr>
        <p:txBody>
          <a:bodyPr>
            <a:noAutofit/>
          </a:bodyPr>
          <a:lstStyle/>
          <a:p>
            <a:pPr algn="just">
              <a:spcAft>
                <a:spcPts val="1200"/>
              </a:spcAft>
            </a:pPr>
            <a:r>
              <a:rPr lang="en-US" sz="2800" b="1" dirty="0" smtClean="0">
                <a:solidFill>
                  <a:srgbClr val="FF0000"/>
                </a:solidFill>
              </a:rPr>
              <a:t>TO HELP CDTS KNOW THEIR ROLE &amp; RESP TO NATURE AND ECOLOGICAL CONSERVATION. UN INTERNATIONAL DAY OF NATIONAL DISASTER REDUCTION, 13 OCT AND EARTH DAY ON 22 APRIL WILL BE OBS. </a:t>
            </a:r>
          </a:p>
          <a:p>
            <a:pPr algn="just">
              <a:spcAft>
                <a:spcPts val="1200"/>
              </a:spcAft>
            </a:pPr>
            <a:r>
              <a:rPr lang="en-US" sz="2800" b="1" u="sng" dirty="0" smtClean="0"/>
              <a:t>AFFORESTATION</a:t>
            </a:r>
            <a:r>
              <a:rPr lang="en-US" sz="2800" b="1" dirty="0" smtClean="0"/>
              <a:t>. WORLD FORESTRY DAY 21 MAR. </a:t>
            </a:r>
            <a:endParaRPr lang="en-US" sz="2800" dirty="0" smtClean="0"/>
          </a:p>
          <a:p>
            <a:pPr algn="just">
              <a:spcAft>
                <a:spcPts val="1200"/>
              </a:spcAft>
            </a:pPr>
            <a:r>
              <a:rPr lang="en-US" sz="2800" b="1" dirty="0" smtClean="0">
                <a:solidFill>
                  <a:srgbClr val="0000FF"/>
                </a:solidFill>
              </a:rPr>
              <a:t>CONSERVATION OF WATER BODIES. </a:t>
            </a:r>
          </a:p>
          <a:p>
            <a:pPr algn="just">
              <a:spcAft>
                <a:spcPts val="1200"/>
              </a:spcAft>
            </a:pPr>
            <a:r>
              <a:rPr lang="en-US" sz="2800" b="1" dirty="0" smtClean="0">
                <a:solidFill>
                  <a:srgbClr val="FF0000"/>
                </a:solidFill>
              </a:rPr>
              <a:t>WASTE MANAGEMENT. </a:t>
            </a:r>
            <a:endParaRPr lang="en-US" sz="2800" dirty="0" smtClean="0">
              <a:solidFill>
                <a:srgbClr val="FF0000"/>
              </a:solidFill>
            </a:endParaRPr>
          </a:p>
          <a:p>
            <a:pPr>
              <a:spcAft>
                <a:spcPts val="1200"/>
              </a:spcAft>
            </a:pPr>
            <a:r>
              <a:rPr lang="en-US" sz="2800" b="1" dirty="0" smtClean="0"/>
              <a:t>ENERGY CONSERVATION AND USE OF ALTERNATE ENERGY.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2800" b="1" u="sng" dirty="0" smtClean="0">
                <a:solidFill>
                  <a:srgbClr val="FFFF00"/>
                </a:solidFill>
                <a:latin typeface="Arial Black" pitchFamily="34" charset="0"/>
              </a:rPr>
              <a:t>ENVIRONMENTAL ISSUES</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819400"/>
            <a:ext cx="9144000" cy="838200"/>
          </a:xfrm>
          <a:solidFill>
            <a:srgbClr val="FF0000"/>
          </a:solidFill>
        </p:spPr>
        <p:txBody>
          <a:bodyPr>
            <a:normAutofit/>
          </a:bodyPr>
          <a:lstStyle/>
          <a:p>
            <a:pPr eaLnBrk="1" hangingPunct="1"/>
            <a:r>
              <a:rPr lang="en-US" b="1" u="sng" dirty="0" smtClean="0">
                <a:solidFill>
                  <a:srgbClr val="FFFF00"/>
                </a:solidFill>
                <a:latin typeface="Arial Black" pitchFamily="34" charset="0"/>
              </a:rPr>
              <a:t>INTRODUCTION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762000"/>
            <a:ext cx="9144000" cy="5715000"/>
          </a:xfrm>
        </p:spPr>
        <p:txBody>
          <a:bodyPr>
            <a:noAutofit/>
          </a:bodyPr>
          <a:lstStyle/>
          <a:p>
            <a:pPr algn="just"/>
            <a:r>
              <a:rPr lang="en-US" sz="2800" b="1" dirty="0" smtClean="0">
                <a:solidFill>
                  <a:srgbClr val="FF0000"/>
                </a:solidFill>
              </a:rPr>
              <a:t>CADETS WILL TRAVEL IN GP UNDER ANO/ NCO/ GCI, WITH PROPER RESERVATION. </a:t>
            </a:r>
          </a:p>
          <a:p>
            <a:pPr algn="just"/>
            <a:r>
              <a:rPr lang="en-US" sz="2800" b="1" dirty="0" smtClean="0"/>
              <a:t>ALL CADETS AND STAFF WILL MOVE TOGETHER. </a:t>
            </a:r>
          </a:p>
          <a:p>
            <a:pPr algn="just"/>
            <a:r>
              <a:rPr lang="en-US" sz="2800" b="1" dirty="0" smtClean="0">
                <a:solidFill>
                  <a:srgbClr val="0000FF"/>
                </a:solidFill>
              </a:rPr>
              <a:t>SD AND SW CADETS WILL BE ACCOMMODATED SEPARATELY. </a:t>
            </a:r>
          </a:p>
          <a:p>
            <a:pPr algn="just"/>
            <a:r>
              <a:rPr lang="en-US" sz="2800" b="1" dirty="0" smtClean="0">
                <a:solidFill>
                  <a:srgbClr val="FF0000"/>
                </a:solidFill>
              </a:rPr>
              <a:t>ONWARD AND RETURN JOURNEY RAIL RESERVATION WILL BE ENSURED WELL IN ADVANCE. </a:t>
            </a:r>
          </a:p>
          <a:p>
            <a:pPr algn="just"/>
            <a:r>
              <a:rPr lang="en-US" sz="2800" b="1" dirty="0" smtClean="0"/>
              <a:t>ALL MOVEMENTS TO BE IN GROUPS UNDER AN IN-CHARGE.</a:t>
            </a:r>
          </a:p>
          <a:p>
            <a:pPr algn="just"/>
            <a:r>
              <a:rPr lang="en-US" sz="2800" b="1" dirty="0" smtClean="0">
                <a:solidFill>
                  <a:srgbClr val="0000FF"/>
                </a:solidFill>
              </a:rPr>
              <a:t>ANO/ JCO WILL BE IN-CHARGE OF PARTY WITH NCO RESPONSIBLE FOR SD /JD CADETS AND GCI FOR SW/JW CADETS.</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SAFETY WHILE ON MOVE</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762000"/>
            <a:ext cx="9144000" cy="5715000"/>
          </a:xfrm>
        </p:spPr>
        <p:txBody>
          <a:bodyPr>
            <a:noAutofit/>
          </a:bodyPr>
          <a:lstStyle/>
          <a:p>
            <a:pPr algn="just"/>
            <a:r>
              <a:rPr lang="en-US" sz="2800" b="1" dirty="0" smtClean="0">
                <a:solidFill>
                  <a:srgbClr val="FF0000"/>
                </a:solidFill>
              </a:rPr>
              <a:t>PARTY WILL BE BRIEFED PRIOR TO DEPARTURE. </a:t>
            </a:r>
          </a:p>
          <a:p>
            <a:pPr algn="just"/>
            <a:r>
              <a:rPr lang="en-US" sz="2800" b="1" u="sng" dirty="0" smtClean="0"/>
              <a:t>DO'S AND DON'TS</a:t>
            </a:r>
            <a:r>
              <a:rPr lang="en-US" sz="2800" b="1" dirty="0" smtClean="0"/>
              <a:t>. </a:t>
            </a:r>
          </a:p>
          <a:p>
            <a:pPr lvl="1" algn="just"/>
            <a:r>
              <a:rPr lang="en-US" b="1" dirty="0" smtClean="0">
                <a:solidFill>
                  <a:srgbClr val="0000FF"/>
                </a:solidFill>
              </a:rPr>
              <a:t>ALL MOV IN BUDDY PAIRS, EVEN TO TOILETS AT NIGHT.</a:t>
            </a:r>
          </a:p>
          <a:p>
            <a:pPr lvl="1" algn="just"/>
            <a:r>
              <a:rPr lang="en-US" b="1" dirty="0" smtClean="0">
                <a:solidFill>
                  <a:srgbClr val="FF0000"/>
                </a:solidFill>
              </a:rPr>
              <a:t>CADETS NOT TO STAND NEXT TO DOORS OR LEAN OUTSIDE WHILE TRAVELLING IN BUSES AND TRAINS.</a:t>
            </a:r>
          </a:p>
          <a:p>
            <a:pPr lvl="1" algn="just"/>
            <a:r>
              <a:rPr lang="en-US" b="1" dirty="0" smtClean="0"/>
              <a:t>NO ACTS OF INDISCIPLINE WILL BE TOLERATED. IN CASE A CADET DOES NOT OBEY ORDERS OF STAFF, JCO IN-CHARGE WILL REPORT MATTER TO CAMP COMDT ON ARRIVAL AND CADETS WILL BE RETURNED.</a:t>
            </a:r>
          </a:p>
          <a:p>
            <a:pPr lvl="1" algn="just"/>
            <a:r>
              <a:rPr lang="en-US" b="1" dirty="0" smtClean="0">
                <a:solidFill>
                  <a:srgbClr val="0000FF"/>
                </a:solidFill>
              </a:rPr>
              <a:t>NO TEA/EATABLE OR WATER WILL BE CONSUMED FROM UNAUTHORIZED SOURCES.</a:t>
            </a:r>
          </a:p>
          <a:p>
            <a:pPr algn="just"/>
            <a:r>
              <a:rPr lang="en-US" sz="2800" b="1" dirty="0" smtClean="0">
                <a:solidFill>
                  <a:srgbClr val="FF0000"/>
                </a:solidFill>
              </a:rPr>
              <a:t>ASSISTANCE OF MCO AND LOCAL POLICE MAY BE OBTAINED DURING BOARDING WHEREVER REQUIRED.</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SAFETY WHILE ON MOVE</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762000"/>
            <a:ext cx="9144000" cy="5715000"/>
          </a:xfrm>
        </p:spPr>
        <p:txBody>
          <a:bodyPr>
            <a:noAutofit/>
          </a:bodyPr>
          <a:lstStyle/>
          <a:p>
            <a:pPr algn="just"/>
            <a:r>
              <a:rPr lang="en-US" sz="2400" b="1" dirty="0" smtClean="0">
                <a:solidFill>
                  <a:srgbClr val="FF0000"/>
                </a:solidFill>
              </a:rPr>
              <a:t>NO ACTIVITY, WHICH IS LIKELY TO ENDANGER LIFE OF CDT WILL BE UNDERTAKEN.</a:t>
            </a:r>
          </a:p>
          <a:p>
            <a:pPr algn="just"/>
            <a:r>
              <a:rPr lang="en-US" sz="2400" b="1" dirty="0" smtClean="0"/>
              <a:t>SAFETY PRECAUTIONS BE TAKEN BE BRIEFED BEFORE EACH EVENT.</a:t>
            </a:r>
          </a:p>
          <a:p>
            <a:pPr algn="just"/>
            <a:r>
              <a:rPr lang="en-US" sz="2400" b="1" dirty="0" smtClean="0">
                <a:solidFill>
                  <a:srgbClr val="0000FF"/>
                </a:solidFill>
              </a:rPr>
              <a:t>ALL BARRAGES, DAMS, RIVERS, PONDS, LAKES, CANALS AND SEA WILL BE OUT OF BOUNDS, EXPECT DURING ORG TRG ACTIVITY. THIS MUST BE PROMULGATED IN CAMP ORDERS VERBALLY AND IN WRITING. OFFR WILL SUPERVISE TRG AND WATER BORNE ACTIVITIES.</a:t>
            </a:r>
          </a:p>
          <a:p>
            <a:pPr algn="just"/>
            <a:r>
              <a:rPr lang="en-US" sz="2400" b="1" dirty="0" smtClean="0">
                <a:solidFill>
                  <a:srgbClr val="FF0000"/>
                </a:solidFill>
              </a:rPr>
              <a:t>MED OFFR WILL BE PRESENT AT PLACES WHERE HIGH RISK TRG ACTIVITIES ARE CONDUCTED.</a:t>
            </a:r>
          </a:p>
          <a:p>
            <a:pPr algn="just"/>
            <a:r>
              <a:rPr lang="en-US" sz="2400" b="1" dirty="0" smtClean="0"/>
              <a:t>MAX CARE WILL BE TAKEN AGAINST MISHAPS DURING CAMPS. ALL SAFETY PRECAUTIONS PERTAINING TO FIRE RISKS, DROWNING, ELECTROCUTION WILL BE ENSURED.</a:t>
            </a:r>
          </a:p>
          <a:p>
            <a:pPr algn="just"/>
            <a:r>
              <a:rPr lang="en-US" sz="2400" b="1" dirty="0" smtClean="0">
                <a:solidFill>
                  <a:srgbClr val="0000FF"/>
                </a:solidFill>
              </a:rPr>
              <a:t>SECURITY OF PERS, WPNs AND EQPT AND PERS BELONGINGS WILL BE ENSURED WHILE MOVING TO/ FROM CAMP AND AT THE CAMP. </a:t>
            </a:r>
            <a:endParaRPr lang="en-US" sz="2400" b="1" dirty="0">
              <a:solidFill>
                <a:srgbClr val="0000FF"/>
              </a:solidFill>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SAFETY DURING CAMPS</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762000"/>
            <a:ext cx="9144000" cy="5715000"/>
          </a:xfrm>
        </p:spPr>
        <p:txBody>
          <a:bodyPr>
            <a:noAutofit/>
          </a:bodyPr>
          <a:lstStyle/>
          <a:p>
            <a:pPr algn="just"/>
            <a:r>
              <a:rPr lang="en-US" sz="2800" b="1" dirty="0" smtClean="0">
                <a:solidFill>
                  <a:srgbClr val="FF0000"/>
                </a:solidFill>
              </a:rPr>
              <a:t>PARTY WILL BE BRIEFED PRIOR TO DEPARTURE. </a:t>
            </a:r>
          </a:p>
          <a:p>
            <a:pPr algn="just"/>
            <a:r>
              <a:rPr lang="en-US" sz="2800" b="1" u="sng" dirty="0" smtClean="0"/>
              <a:t>DO'S AND DON'TS</a:t>
            </a:r>
            <a:r>
              <a:rPr lang="en-US" sz="2800" b="1" dirty="0" smtClean="0"/>
              <a:t>. </a:t>
            </a:r>
          </a:p>
          <a:p>
            <a:pPr lvl="1" algn="just"/>
            <a:r>
              <a:rPr lang="en-US" b="1" dirty="0" smtClean="0">
                <a:solidFill>
                  <a:srgbClr val="0000FF"/>
                </a:solidFill>
              </a:rPr>
              <a:t>ALL MOV IN BUDDY PAIRS, EVEN TO TOILETS AT NIGHT.</a:t>
            </a:r>
          </a:p>
          <a:p>
            <a:pPr lvl="1" algn="just"/>
            <a:r>
              <a:rPr lang="en-US" b="1" dirty="0" smtClean="0">
                <a:solidFill>
                  <a:srgbClr val="FF0000"/>
                </a:solidFill>
              </a:rPr>
              <a:t>CADETS NOT TO STAND NEXT TO DOORS OR LEAN OUTSIDE WHILE TRAVELLING IN BUSES AND TRAINS.</a:t>
            </a:r>
          </a:p>
          <a:p>
            <a:pPr lvl="1" algn="just"/>
            <a:r>
              <a:rPr lang="en-US" b="1" dirty="0" smtClean="0"/>
              <a:t>NO ACTS OF INDISCIPLINE WILL BE TOLERATED. IN CASE A CADET DOES NOT OBEY ORDERS OF STAFF, JCO IN-CHARGE WILL REPORT MATTER TO CAMP COMDT ON ARRIVAL AND CADETS WILL BE RETURNED.</a:t>
            </a:r>
          </a:p>
          <a:p>
            <a:pPr lvl="1" algn="just"/>
            <a:r>
              <a:rPr lang="en-US" b="1" dirty="0" smtClean="0">
                <a:solidFill>
                  <a:srgbClr val="0000FF"/>
                </a:solidFill>
              </a:rPr>
              <a:t>NO TEA/EATABLE OR WATER WILL BE CONSUMED FROM UNAUTHORIZED SOURCES.</a:t>
            </a:r>
          </a:p>
          <a:p>
            <a:pPr algn="just"/>
            <a:r>
              <a:rPr lang="en-US" sz="2800" b="1" dirty="0" smtClean="0">
                <a:solidFill>
                  <a:srgbClr val="FF0000"/>
                </a:solidFill>
              </a:rPr>
              <a:t>ASSISTANCE OF MCO AND LOCAL POLICE MAY BE OBTAINED DURING BOARDING WHEREVER REQUIRED.</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SAFETY WHILE ON MOVE</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286000"/>
            <a:ext cx="9144000" cy="1371600"/>
          </a:xfrm>
          <a:solidFill>
            <a:srgbClr val="FF0000"/>
          </a:solidFill>
        </p:spPr>
        <p:txBody>
          <a:bodyPr>
            <a:normAutofit/>
          </a:bodyPr>
          <a:lstStyle/>
          <a:p>
            <a:pPr eaLnBrk="1" hangingPunct="1"/>
            <a:r>
              <a:rPr lang="en-US" b="1" u="sng" dirty="0" smtClean="0">
                <a:solidFill>
                  <a:srgbClr val="FFFF00"/>
                </a:solidFill>
                <a:latin typeface="Arial Black" pitchFamily="34" charset="0"/>
              </a:rPr>
              <a:t>CONCLUSION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667000"/>
            <a:ext cx="9144000" cy="990600"/>
          </a:xfrm>
          <a:solidFill>
            <a:srgbClr val="FF0000"/>
          </a:solidFill>
        </p:spPr>
        <p:txBody>
          <a:bodyPr>
            <a:normAutofit/>
          </a:bodyPr>
          <a:lstStyle/>
          <a:p>
            <a:pPr eaLnBrk="1" hangingPunct="1"/>
            <a:r>
              <a:rPr lang="en-US" b="1" u="sng" dirty="0" smtClean="0">
                <a:solidFill>
                  <a:srgbClr val="FFFF00"/>
                </a:solidFill>
                <a:latin typeface="Arial Black" pitchFamily="34" charset="0"/>
              </a:rPr>
              <a:t>ANY QUESTIONS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667000"/>
            <a:ext cx="9144000" cy="990600"/>
          </a:xfrm>
          <a:solidFill>
            <a:srgbClr val="FF0000"/>
          </a:solidFill>
        </p:spPr>
        <p:txBody>
          <a:bodyPr>
            <a:normAutofit/>
          </a:bodyPr>
          <a:lstStyle/>
          <a:p>
            <a:pPr eaLnBrk="1" hangingPunct="1"/>
            <a:r>
              <a:rPr lang="en-US" sz="4800" b="1" u="sng" dirty="0" smtClean="0">
                <a:solidFill>
                  <a:srgbClr val="FFFF00"/>
                </a:solidFill>
                <a:latin typeface="Arial Black" pitchFamily="34" charset="0"/>
              </a:rPr>
              <a:t>THANK YOU</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2209800"/>
            <a:ext cx="8229600" cy="2590800"/>
          </a:xfrm>
        </p:spPr>
        <p:txBody>
          <a:bodyPr>
            <a:noAutofit/>
          </a:bodyPr>
          <a:lstStyle/>
          <a:p>
            <a:pPr algn="ctr">
              <a:lnSpc>
                <a:spcPct val="150000"/>
              </a:lnSpc>
              <a:buNone/>
            </a:pPr>
            <a:r>
              <a:rPr lang="en-US" dirty="0" smtClean="0">
                <a:solidFill>
                  <a:srgbClr val="0000FF"/>
                </a:solidFill>
                <a:latin typeface="Arial Black" pitchFamily="34" charset="0"/>
              </a:rPr>
              <a:t>TO AQUAINT THE CLASS WITH METHODOLOGY OF TRG NCC CDTS.</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4400" b="1" u="sng" dirty="0" smtClean="0">
                <a:solidFill>
                  <a:srgbClr val="FFFF00"/>
                </a:solidFill>
                <a:latin typeface="Arial Black" pitchFamily="34" charset="0"/>
              </a:rPr>
              <a:t>AIM</a:t>
            </a:r>
            <a:endParaRPr lang="en-US" sz="4400" b="1" u="sng" dirty="0">
              <a:solidFill>
                <a:srgbClr val="FFFF00"/>
              </a:solidFill>
              <a:effectLst>
                <a:outerShdw blurRad="38100" dist="38100" dir="2700000" algn="tl">
                  <a:srgbClr val="000000"/>
                </a:outerShdw>
              </a:effectLst>
              <a:latin typeface="Arial Black" pitchFamily="34" charset="0"/>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p:cTn id="7" dur="1000" fill="hold"/>
                                        <p:tgtEl>
                                          <p:spTgt spid="1126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26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3010" name="Oval 4"/>
          <p:cNvSpPr>
            <a:spLocks noChangeArrowheads="1"/>
          </p:cNvSpPr>
          <p:nvPr/>
        </p:nvSpPr>
        <p:spPr bwMode="auto">
          <a:xfrm>
            <a:off x="5715000" y="2819400"/>
            <a:ext cx="3276600" cy="1981200"/>
          </a:xfrm>
          <a:prstGeom prst="ellipse">
            <a:avLst/>
          </a:prstGeom>
          <a:solidFill>
            <a:srgbClr val="FFFF00"/>
          </a:solidFill>
          <a:ln w="38100" algn="ctr">
            <a:solidFill>
              <a:srgbClr val="000004"/>
            </a:solidFill>
            <a:round/>
            <a:headEnd/>
            <a:tailEnd/>
          </a:ln>
        </p:spPr>
        <p:txBody>
          <a:bodyPr wrap="none" anchor="ctr"/>
          <a:lstStyle/>
          <a:p>
            <a:pPr algn="ctr" eaLnBrk="1" hangingPunct="1"/>
            <a:endParaRPr lang="en-GB" b="1" u="sng">
              <a:solidFill>
                <a:srgbClr val="FFFFCC"/>
              </a:solidFill>
            </a:endParaRPr>
          </a:p>
        </p:txBody>
      </p:sp>
      <p:sp>
        <p:nvSpPr>
          <p:cNvPr id="43011" name="Oval 5"/>
          <p:cNvSpPr>
            <a:spLocks noChangeArrowheads="1"/>
          </p:cNvSpPr>
          <p:nvPr/>
        </p:nvSpPr>
        <p:spPr bwMode="auto">
          <a:xfrm>
            <a:off x="2971800" y="1066800"/>
            <a:ext cx="3200400" cy="1981200"/>
          </a:xfrm>
          <a:prstGeom prst="ellipse">
            <a:avLst/>
          </a:prstGeom>
          <a:solidFill>
            <a:srgbClr val="000004"/>
          </a:solidFill>
          <a:ln w="12700">
            <a:solidFill>
              <a:schemeClr val="tx1"/>
            </a:solidFill>
            <a:round/>
            <a:headEnd/>
            <a:tailEnd/>
          </a:ln>
        </p:spPr>
        <p:txBody>
          <a:bodyPr wrap="none" anchor="ctr"/>
          <a:lstStyle/>
          <a:p>
            <a:pPr algn="ctr" eaLnBrk="1" hangingPunct="1"/>
            <a:endParaRPr lang="en-GB" b="1">
              <a:latin typeface="Times New Roman" pitchFamily="18" charset="0"/>
            </a:endParaRPr>
          </a:p>
        </p:txBody>
      </p:sp>
      <p:sp>
        <p:nvSpPr>
          <p:cNvPr id="43012" name="Rectangle 6"/>
          <p:cNvSpPr>
            <a:spLocks noChangeArrowheads="1"/>
          </p:cNvSpPr>
          <p:nvPr/>
        </p:nvSpPr>
        <p:spPr bwMode="auto">
          <a:xfrm>
            <a:off x="0" y="0"/>
            <a:ext cx="9144000" cy="990600"/>
          </a:xfrm>
          <a:prstGeom prst="rect">
            <a:avLst/>
          </a:prstGeom>
          <a:solidFill>
            <a:srgbClr val="CC0000"/>
          </a:solidFill>
          <a:ln w="9525">
            <a:noFill/>
            <a:miter lim="800000"/>
            <a:headEnd/>
            <a:tailEnd/>
          </a:ln>
        </p:spPr>
        <p:txBody>
          <a:bodyPr wrap="none" anchor="ctr"/>
          <a:lstStyle/>
          <a:p>
            <a:pPr eaLnBrk="1" hangingPunct="1"/>
            <a:endParaRPr lang="en-GB" b="1"/>
          </a:p>
        </p:txBody>
      </p:sp>
      <p:sp>
        <p:nvSpPr>
          <p:cNvPr id="43013" name="Text Box 10"/>
          <p:cNvSpPr txBox="1">
            <a:spLocks noChangeArrowheads="1"/>
          </p:cNvSpPr>
          <p:nvPr/>
        </p:nvSpPr>
        <p:spPr bwMode="auto">
          <a:xfrm>
            <a:off x="1828800" y="76200"/>
            <a:ext cx="5029200" cy="708025"/>
          </a:xfrm>
          <a:prstGeom prst="rect">
            <a:avLst/>
          </a:prstGeom>
          <a:noFill/>
          <a:ln w="9525">
            <a:noFill/>
            <a:miter lim="800000"/>
            <a:headEnd/>
            <a:tailEnd/>
          </a:ln>
        </p:spPr>
        <p:txBody>
          <a:bodyPr>
            <a:spAutoFit/>
          </a:bodyPr>
          <a:lstStyle/>
          <a:p>
            <a:pPr algn="ctr" eaLnBrk="1" hangingPunct="1"/>
            <a:r>
              <a:rPr lang="en-US" sz="4000" b="1" u="sng">
                <a:solidFill>
                  <a:srgbClr val="FFFF00"/>
                </a:solidFill>
                <a:latin typeface="Tahoma" pitchFamily="34" charset="0"/>
              </a:rPr>
              <a:t>TRG</a:t>
            </a:r>
          </a:p>
        </p:txBody>
      </p:sp>
      <p:sp>
        <p:nvSpPr>
          <p:cNvPr id="43014" name="Rectangle 12"/>
          <p:cNvSpPr>
            <a:spLocks noChangeArrowheads="1"/>
          </p:cNvSpPr>
          <p:nvPr/>
        </p:nvSpPr>
        <p:spPr bwMode="auto">
          <a:xfrm>
            <a:off x="3581400" y="1447800"/>
            <a:ext cx="2041525" cy="923925"/>
          </a:xfrm>
          <a:prstGeom prst="rect">
            <a:avLst/>
          </a:prstGeom>
          <a:noFill/>
          <a:ln w="9525">
            <a:noFill/>
            <a:miter lim="800000"/>
            <a:headEnd/>
            <a:tailEnd/>
          </a:ln>
        </p:spPr>
        <p:txBody>
          <a:bodyPr wrap="none" lIns="92075" tIns="46038" rIns="92075" bIns="46038">
            <a:spAutoFit/>
          </a:bodyPr>
          <a:lstStyle/>
          <a:p>
            <a:pPr algn="ctr"/>
            <a:r>
              <a:rPr lang="en-US" b="1"/>
              <a:t>INSTITUTIONAL</a:t>
            </a:r>
          </a:p>
          <a:p>
            <a:pPr algn="ctr"/>
            <a:r>
              <a:rPr lang="en-US" b="1"/>
              <a:t>&amp; </a:t>
            </a:r>
          </a:p>
          <a:p>
            <a:pPr algn="ctr"/>
            <a:r>
              <a:rPr lang="en-US" b="1"/>
              <a:t>CAMP TRAINING</a:t>
            </a:r>
          </a:p>
        </p:txBody>
      </p:sp>
      <p:sp>
        <p:nvSpPr>
          <p:cNvPr id="43015" name="Rectangle 15"/>
          <p:cNvSpPr>
            <a:spLocks noChangeArrowheads="1"/>
          </p:cNvSpPr>
          <p:nvPr/>
        </p:nvSpPr>
        <p:spPr bwMode="auto">
          <a:xfrm>
            <a:off x="6546850" y="3198813"/>
            <a:ext cx="1622425" cy="923925"/>
          </a:xfrm>
          <a:prstGeom prst="rect">
            <a:avLst/>
          </a:prstGeom>
          <a:noFill/>
          <a:ln w="9525">
            <a:noFill/>
            <a:miter lim="800000"/>
            <a:headEnd/>
            <a:tailEnd/>
          </a:ln>
        </p:spPr>
        <p:txBody>
          <a:bodyPr wrap="none" lIns="92075" tIns="46038" rIns="92075" bIns="46038">
            <a:spAutoFit/>
          </a:bodyPr>
          <a:lstStyle/>
          <a:p>
            <a:pPr algn="ctr"/>
            <a:r>
              <a:rPr lang="en-US" b="1">
                <a:solidFill>
                  <a:srgbClr val="000099"/>
                </a:solidFill>
              </a:rPr>
              <a:t>ADVENTURE</a:t>
            </a:r>
          </a:p>
          <a:p>
            <a:pPr algn="ctr"/>
            <a:r>
              <a:rPr lang="en-US" b="1">
                <a:solidFill>
                  <a:srgbClr val="000099"/>
                </a:solidFill>
              </a:rPr>
              <a:t> &amp;</a:t>
            </a:r>
          </a:p>
          <a:p>
            <a:pPr algn="ctr"/>
            <a:r>
              <a:rPr lang="en-US" b="1">
                <a:solidFill>
                  <a:srgbClr val="000099"/>
                </a:solidFill>
              </a:rPr>
              <a:t>SPORTS</a:t>
            </a:r>
          </a:p>
        </p:txBody>
      </p:sp>
      <p:sp>
        <p:nvSpPr>
          <p:cNvPr id="67600" name="Text Box 16"/>
          <p:cNvSpPr txBox="1">
            <a:spLocks noChangeArrowheads="1"/>
          </p:cNvSpPr>
          <p:nvPr/>
        </p:nvSpPr>
        <p:spPr bwMode="auto">
          <a:xfrm>
            <a:off x="3744913" y="3489325"/>
            <a:ext cx="1360487" cy="708025"/>
          </a:xfrm>
          <a:prstGeom prst="rect">
            <a:avLst/>
          </a:prstGeom>
          <a:noFill/>
          <a:ln w="9525">
            <a:noFill/>
            <a:miter lim="800000"/>
            <a:headEnd/>
            <a:tailEnd/>
          </a:ln>
          <a:effectLst/>
        </p:spPr>
        <p:txBody>
          <a:bodyPr lIns="92075" tIns="46038" rIns="92075" bIns="46038">
            <a:spAutoFit/>
          </a:bodyPr>
          <a:lstStyle/>
          <a:p>
            <a:pPr algn="ctr">
              <a:defRPr/>
            </a:pPr>
            <a:r>
              <a:rPr lang="en-US" sz="6000" b="1" baseline="-4000" dirty="0">
                <a:solidFill>
                  <a:srgbClr val="003300"/>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cs typeface="+mn-cs"/>
              </a:rPr>
              <a:t>NCC</a:t>
            </a:r>
          </a:p>
        </p:txBody>
      </p:sp>
      <p:sp>
        <p:nvSpPr>
          <p:cNvPr id="43017" name="Oval 4"/>
          <p:cNvSpPr>
            <a:spLocks noChangeArrowheads="1"/>
          </p:cNvSpPr>
          <p:nvPr/>
        </p:nvSpPr>
        <p:spPr bwMode="auto">
          <a:xfrm>
            <a:off x="152400" y="2819400"/>
            <a:ext cx="3200400" cy="1981200"/>
          </a:xfrm>
          <a:prstGeom prst="ellipse">
            <a:avLst/>
          </a:prstGeom>
          <a:solidFill>
            <a:srgbClr val="009900"/>
          </a:solidFill>
          <a:ln w="38100" algn="ctr">
            <a:solidFill>
              <a:srgbClr val="000004"/>
            </a:solidFill>
            <a:round/>
            <a:headEnd/>
            <a:tailEnd/>
          </a:ln>
        </p:spPr>
        <p:txBody>
          <a:bodyPr wrap="none" anchor="ctr"/>
          <a:lstStyle/>
          <a:p>
            <a:pPr algn="ctr"/>
            <a:r>
              <a:rPr lang="en-US" b="1"/>
              <a:t>YOUTH</a:t>
            </a:r>
          </a:p>
          <a:p>
            <a:pPr algn="ctr"/>
            <a:r>
              <a:rPr lang="en-US" b="1"/>
              <a:t> EXCHANGE</a:t>
            </a:r>
          </a:p>
          <a:p>
            <a:pPr algn="ctr"/>
            <a:r>
              <a:rPr lang="en-US" b="1"/>
              <a:t> PROGRAMME</a:t>
            </a:r>
          </a:p>
        </p:txBody>
      </p:sp>
      <p:sp>
        <p:nvSpPr>
          <p:cNvPr id="43018" name="Oval 4"/>
          <p:cNvSpPr>
            <a:spLocks noChangeArrowheads="1"/>
          </p:cNvSpPr>
          <p:nvPr/>
        </p:nvSpPr>
        <p:spPr bwMode="auto">
          <a:xfrm>
            <a:off x="2971800" y="4495800"/>
            <a:ext cx="3200400" cy="1981200"/>
          </a:xfrm>
          <a:prstGeom prst="ellipse">
            <a:avLst/>
          </a:prstGeom>
          <a:solidFill>
            <a:srgbClr val="FF3300"/>
          </a:solidFill>
          <a:ln w="38100" algn="ctr">
            <a:solidFill>
              <a:srgbClr val="000004"/>
            </a:solidFill>
            <a:round/>
            <a:headEnd/>
            <a:tailEnd/>
          </a:ln>
        </p:spPr>
        <p:txBody>
          <a:bodyPr wrap="none" anchor="ctr"/>
          <a:lstStyle/>
          <a:p>
            <a:pPr algn="ctr"/>
            <a:endParaRPr lang="en-US" b="1"/>
          </a:p>
          <a:p>
            <a:pPr algn="ctr"/>
            <a:r>
              <a:rPr lang="en-US" b="1"/>
              <a:t>SOCIAL SERVICE &amp; </a:t>
            </a:r>
          </a:p>
          <a:p>
            <a:pPr algn="ctr"/>
            <a:r>
              <a:rPr lang="en-US" b="1"/>
              <a:t>COMMUNITY DEVP</a:t>
            </a:r>
          </a:p>
          <a:p>
            <a:pPr algn="ctr" eaLnBrk="1" hangingPunct="1"/>
            <a:endParaRPr lang="en-US" b="1" u="sng">
              <a:solidFill>
                <a:srgbClr val="000000"/>
              </a:solidFill>
            </a:endParaRPr>
          </a:p>
        </p:txBody>
      </p:sp>
      <p:sp>
        <p:nvSpPr>
          <p:cNvPr id="43019" name="Oval 11"/>
          <p:cNvSpPr>
            <a:spLocks noChangeArrowheads="1"/>
          </p:cNvSpPr>
          <p:nvPr/>
        </p:nvSpPr>
        <p:spPr bwMode="auto">
          <a:xfrm>
            <a:off x="2895600" y="2667000"/>
            <a:ext cx="3200400" cy="2057400"/>
          </a:xfrm>
          <a:prstGeom prst="ellipse">
            <a:avLst/>
          </a:prstGeom>
          <a:solidFill>
            <a:srgbClr val="000082"/>
          </a:solidFill>
          <a:ln w="38100">
            <a:solidFill>
              <a:srgbClr val="FF3300"/>
            </a:solidFill>
            <a:round/>
            <a:headEnd/>
            <a:tailEnd/>
          </a:ln>
        </p:spPr>
        <p:txBody>
          <a:bodyPr wrap="none" anchor="ctr"/>
          <a:lstStyle/>
          <a:p>
            <a:pPr algn="ctr"/>
            <a:endParaRPr lang="en-GB" sz="4400" b="1">
              <a:solidFill>
                <a:srgbClr val="FF9900"/>
              </a:solidFill>
              <a:latin typeface="Times New Roman" pitchFamily="18" charset="0"/>
            </a:endParaRPr>
          </a:p>
        </p:txBody>
      </p:sp>
      <p:sp>
        <p:nvSpPr>
          <p:cNvPr id="43020" name="Text Box 17"/>
          <p:cNvSpPr txBox="1">
            <a:spLocks noChangeArrowheads="1"/>
          </p:cNvSpPr>
          <p:nvPr/>
        </p:nvSpPr>
        <p:spPr bwMode="auto">
          <a:xfrm>
            <a:off x="3886200" y="3429000"/>
            <a:ext cx="1284288" cy="701675"/>
          </a:xfrm>
          <a:prstGeom prst="rect">
            <a:avLst/>
          </a:prstGeom>
          <a:noFill/>
          <a:ln w="9525">
            <a:noFill/>
            <a:miter lim="800000"/>
            <a:headEnd/>
            <a:tailEnd/>
          </a:ln>
        </p:spPr>
        <p:txBody>
          <a:bodyPr wrap="none">
            <a:spAutoFit/>
          </a:bodyPr>
          <a:lstStyle/>
          <a:p>
            <a:pPr eaLnBrk="1" hangingPunct="1"/>
            <a:r>
              <a:rPr lang="en-US" sz="4000" b="1"/>
              <a:t>NCC</a:t>
            </a:r>
          </a:p>
        </p:txBody>
      </p:sp>
      <p:pic>
        <p:nvPicPr>
          <p:cNvPr id="43021" name="Picture 8" descr="NCC Logo (2)"/>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0" y="15875"/>
            <a:ext cx="762000" cy="1004888"/>
          </a:xfrm>
          <a:prstGeom prst="rect">
            <a:avLst/>
          </a:prstGeom>
          <a:noFill/>
          <a:ln w="9525">
            <a:noFill/>
            <a:miter lim="800000"/>
            <a:headEnd/>
            <a:tailEnd/>
          </a:ln>
        </p:spPr>
      </p:pic>
      <p:pic>
        <p:nvPicPr>
          <p:cNvPr id="43022" name="Picture 19" descr="4 cadets crest"/>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8382000" y="0"/>
            <a:ext cx="762000"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81000" y="762000"/>
            <a:ext cx="8382000" cy="5791200"/>
          </a:xfrm>
        </p:spPr>
        <p:txBody>
          <a:bodyPr>
            <a:noAutofit/>
          </a:bodyPr>
          <a:lstStyle/>
          <a:p>
            <a:pPr marL="688975" indent="-688975" algn="just">
              <a:spcBef>
                <a:spcPts val="600"/>
              </a:spcBef>
              <a:spcAft>
                <a:spcPts val="1200"/>
              </a:spcAft>
              <a:buClr>
                <a:srgbClr val="FF0000"/>
              </a:buClr>
              <a:buFont typeface="Wingdings" pitchFamily="2" charset="2"/>
              <a:buChar char="ü"/>
            </a:pPr>
            <a:r>
              <a:rPr lang="en-US" sz="2400" dirty="0" smtClean="0">
                <a:solidFill>
                  <a:srgbClr val="FF0000"/>
                </a:solidFill>
                <a:latin typeface="Arial Black" pitchFamily="34" charset="0"/>
              </a:rPr>
              <a:t>INSTITUTIONAL TRG.</a:t>
            </a:r>
          </a:p>
          <a:p>
            <a:pPr marL="688975" indent="-688975" algn="just">
              <a:spcBef>
                <a:spcPts val="600"/>
              </a:spcBef>
              <a:spcAft>
                <a:spcPts val="1200"/>
              </a:spcAft>
              <a:buClr>
                <a:srgbClr val="FF0000"/>
              </a:buClr>
              <a:buFont typeface="Wingdings" pitchFamily="2" charset="2"/>
              <a:buChar char="ü"/>
            </a:pPr>
            <a:r>
              <a:rPr lang="en-US" sz="2400" dirty="0">
                <a:latin typeface="Arial Black" pitchFamily="34" charset="0"/>
              </a:rPr>
              <a:t>COMMON SUBJECTS.</a:t>
            </a:r>
          </a:p>
          <a:p>
            <a:pPr marL="688975" indent="-688975" algn="just">
              <a:spcBef>
                <a:spcPts val="600"/>
              </a:spcBef>
              <a:spcAft>
                <a:spcPts val="1200"/>
              </a:spcAft>
              <a:buClr>
                <a:srgbClr val="FF0000"/>
              </a:buClr>
              <a:buFont typeface="Wingdings" pitchFamily="2" charset="2"/>
              <a:buChar char="ü"/>
            </a:pPr>
            <a:r>
              <a:rPr lang="en-US" sz="2400" dirty="0">
                <a:solidFill>
                  <a:srgbClr val="0000FF"/>
                </a:solidFill>
                <a:latin typeface="Arial Black" pitchFamily="34" charset="0"/>
              </a:rPr>
              <a:t>SPEC SUBJECTS.</a:t>
            </a:r>
          </a:p>
          <a:p>
            <a:pPr marL="688975" indent="-688975" algn="just">
              <a:spcBef>
                <a:spcPts val="600"/>
              </a:spcBef>
              <a:spcAft>
                <a:spcPts val="1200"/>
              </a:spcAft>
              <a:buClr>
                <a:srgbClr val="FF0000"/>
              </a:buClr>
              <a:buFont typeface="Wingdings" pitchFamily="2" charset="2"/>
              <a:buChar char="ü"/>
            </a:pPr>
            <a:r>
              <a:rPr lang="en-US" sz="2400" dirty="0" smtClean="0">
                <a:solidFill>
                  <a:srgbClr val="FF0000"/>
                </a:solidFill>
                <a:latin typeface="Arial Black" pitchFamily="34" charset="0"/>
              </a:rPr>
              <a:t>CAMP TRG.</a:t>
            </a:r>
          </a:p>
          <a:p>
            <a:pPr marL="688975" indent="-688975" algn="just">
              <a:spcBef>
                <a:spcPts val="600"/>
              </a:spcBef>
              <a:spcAft>
                <a:spcPts val="1200"/>
              </a:spcAft>
              <a:buClr>
                <a:srgbClr val="FF0000"/>
              </a:buClr>
              <a:buFont typeface="Wingdings" pitchFamily="2" charset="2"/>
              <a:buChar char="ü"/>
            </a:pPr>
            <a:r>
              <a:rPr lang="en-US" sz="2400" dirty="0" smtClean="0">
                <a:latin typeface="Arial Black" pitchFamily="34" charset="0"/>
              </a:rPr>
              <a:t>PERSONALITY DEVELOPMENT </a:t>
            </a:r>
          </a:p>
          <a:p>
            <a:pPr marL="688975" indent="-688975" algn="just">
              <a:spcBef>
                <a:spcPts val="600"/>
              </a:spcBef>
              <a:spcAft>
                <a:spcPts val="1200"/>
              </a:spcAft>
              <a:buClr>
                <a:srgbClr val="FF0000"/>
              </a:buClr>
              <a:buFont typeface="Wingdings" pitchFamily="2" charset="2"/>
              <a:buChar char="ü"/>
            </a:pPr>
            <a:r>
              <a:rPr lang="en-US" sz="2400" dirty="0" smtClean="0">
                <a:solidFill>
                  <a:srgbClr val="0000FF"/>
                </a:solidFill>
                <a:latin typeface="Arial Black" pitchFamily="34" charset="0"/>
              </a:rPr>
              <a:t>ADVENTURE TRAINING.</a:t>
            </a:r>
          </a:p>
          <a:p>
            <a:pPr marL="688975" indent="-688975" algn="just">
              <a:spcBef>
                <a:spcPts val="600"/>
              </a:spcBef>
              <a:spcAft>
                <a:spcPts val="1200"/>
              </a:spcAft>
              <a:buClr>
                <a:srgbClr val="FF0000"/>
              </a:buClr>
              <a:buFont typeface="Wingdings" pitchFamily="2" charset="2"/>
              <a:buChar char="ü"/>
            </a:pPr>
            <a:r>
              <a:rPr lang="en-US" sz="2400" dirty="0" smtClean="0">
                <a:solidFill>
                  <a:srgbClr val="FF0000"/>
                </a:solidFill>
                <a:latin typeface="Arial Black" pitchFamily="34" charset="0"/>
              </a:rPr>
              <a:t>SPORTS.</a:t>
            </a:r>
          </a:p>
          <a:p>
            <a:pPr marL="688975" indent="-688975" algn="just">
              <a:spcBef>
                <a:spcPts val="600"/>
              </a:spcBef>
              <a:spcAft>
                <a:spcPts val="1200"/>
              </a:spcAft>
              <a:buClr>
                <a:srgbClr val="FF0000"/>
              </a:buClr>
              <a:buFont typeface="Wingdings" pitchFamily="2" charset="2"/>
              <a:buChar char="ü"/>
            </a:pPr>
            <a:r>
              <a:rPr lang="en-US" sz="2400" dirty="0" smtClean="0">
                <a:latin typeface="Arial Black" pitchFamily="34" charset="0"/>
              </a:rPr>
              <a:t>SOCIAL SERVICE AND COMMUNITY DEVELOPMENT.</a:t>
            </a:r>
          </a:p>
          <a:p>
            <a:pPr marL="688975" indent="-688975" algn="just">
              <a:spcBef>
                <a:spcPts val="600"/>
              </a:spcBef>
              <a:spcAft>
                <a:spcPts val="1200"/>
              </a:spcAft>
              <a:buClr>
                <a:srgbClr val="FF0000"/>
              </a:buClr>
              <a:buFont typeface="Wingdings" pitchFamily="2" charset="2"/>
              <a:buChar char="ü"/>
            </a:pPr>
            <a:r>
              <a:rPr lang="en-US" sz="2400" dirty="0" smtClean="0">
                <a:solidFill>
                  <a:srgbClr val="0000FF"/>
                </a:solidFill>
                <a:latin typeface="Arial Black" pitchFamily="34" charset="0"/>
              </a:rPr>
              <a:t>SAFETY. </a:t>
            </a: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eaLnBrk="1" hangingPunct="1">
              <a:defRPr/>
            </a:pPr>
            <a:r>
              <a:rPr lang="en-US" sz="4000" b="1" u="sng" dirty="0" smtClean="0">
                <a:solidFill>
                  <a:srgbClr val="FFFF00"/>
                </a:solidFill>
                <a:latin typeface="Arial Black" pitchFamily="34" charset="0"/>
              </a:rPr>
              <a:t>CONDUCT OF TRAINING</a:t>
            </a:r>
            <a:endParaRPr lang="en-US" sz="4000" b="1" u="sng" dirty="0">
              <a:solidFill>
                <a:schemeClr val="bg2"/>
              </a:solidFill>
              <a:effectLst>
                <a:outerShdw blurRad="38100" dist="38100" dir="2700000" algn="tl">
                  <a:srgbClr val="000000"/>
                </a:outerShdw>
              </a:effectLst>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914400"/>
            <a:ext cx="9144000" cy="5715000"/>
          </a:xfrm>
        </p:spPr>
        <p:txBody>
          <a:bodyPr>
            <a:noAutofit/>
          </a:bodyPr>
          <a:lstStyle/>
          <a:p>
            <a:pPr indent="-1588" algn="just">
              <a:lnSpc>
                <a:spcPct val="150000"/>
              </a:lnSpc>
              <a:buFont typeface="Wingdings" pitchFamily="2" charset="2"/>
              <a:buChar char="ü"/>
            </a:pPr>
            <a:r>
              <a:rPr lang="en-US" b="1" dirty="0" smtClean="0">
                <a:solidFill>
                  <a:srgbClr val="FF0000"/>
                </a:solidFill>
                <a:latin typeface="Arial" pitchFamily="34" charset="0"/>
                <a:cs typeface="Arial" pitchFamily="34" charset="0"/>
              </a:rPr>
              <a:t> 	BULK &amp; BACK BONE OF TRAINING.</a:t>
            </a:r>
          </a:p>
          <a:p>
            <a:pPr indent="-1588" algn="just">
              <a:lnSpc>
                <a:spcPct val="150000"/>
              </a:lnSpc>
              <a:buFont typeface="Wingdings" pitchFamily="2" charset="2"/>
              <a:buChar char="ü"/>
            </a:pPr>
            <a:r>
              <a:rPr lang="en-US" b="1" dirty="0" smtClean="0">
                <a:latin typeface="Arial" pitchFamily="34" charset="0"/>
                <a:cs typeface="Arial" pitchFamily="34" charset="0"/>
              </a:rPr>
              <a:t> 	REGULAR TRAINING PROGRAMME IS ISSUED BY EACH INSTITUTION.</a:t>
            </a:r>
          </a:p>
          <a:p>
            <a:pPr indent="-1588" algn="just">
              <a:lnSpc>
                <a:spcPct val="150000"/>
              </a:lnSpc>
              <a:buFont typeface="Wingdings" pitchFamily="2" charset="2"/>
              <a:buChar char="ü"/>
            </a:pPr>
            <a:r>
              <a:rPr lang="en-US" b="1" dirty="0" smtClean="0">
                <a:solidFill>
                  <a:srgbClr val="0000FF"/>
                </a:solidFill>
                <a:latin typeface="Arial" pitchFamily="34" charset="0"/>
                <a:cs typeface="Arial" pitchFamily="34" charset="0"/>
              </a:rPr>
              <a:t> 	REGULAR MONITORING TO ENSURE THAT THE SYLLABUS COVERED AND ADEQUATE PRACTICE GIVEN TO CADETS. </a:t>
            </a:r>
          </a:p>
          <a:p>
            <a:pPr indent="-1588" algn="just">
              <a:lnSpc>
                <a:spcPct val="150000"/>
              </a:lnSpc>
              <a:buFont typeface="Wingdings" pitchFamily="2" charset="2"/>
              <a:buChar char="ü"/>
            </a:pPr>
            <a:r>
              <a:rPr lang="en-US" b="1" dirty="0" smtClean="0">
                <a:solidFill>
                  <a:srgbClr val="FF0000"/>
                </a:solidFill>
                <a:latin typeface="Arial" pitchFamily="34" charset="0"/>
                <a:cs typeface="Arial" pitchFamily="34" charset="0"/>
              </a:rPr>
              <a:t> 	NCC NOW AN ELECTIVE SUBJECT. </a:t>
            </a:r>
            <a:endParaRPr lang="en-US" b="1" dirty="0">
              <a:solidFill>
                <a:srgbClr val="FF0000"/>
              </a:solidFill>
              <a:latin typeface="Arial" pitchFamily="34" charset="0"/>
              <a:cs typeface="Arial" pitchFamily="34" charset="0"/>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200" b="1" u="sng" dirty="0" smtClean="0">
                <a:solidFill>
                  <a:srgbClr val="FFFF00"/>
                </a:solidFill>
                <a:latin typeface="Arial Black" pitchFamily="34" charset="0"/>
              </a:rPr>
              <a:t>INSTITUTIONALISED TRAINING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990600"/>
            <a:ext cx="8839200" cy="5715000"/>
          </a:xfrm>
        </p:spPr>
        <p:txBody>
          <a:bodyPr>
            <a:noAutofit/>
          </a:bodyPr>
          <a:lstStyle/>
          <a:p>
            <a:pPr algn="just"/>
            <a:r>
              <a:rPr lang="en-US" sz="2800" b="1" dirty="0" smtClean="0">
                <a:solidFill>
                  <a:srgbClr val="FF0000"/>
                </a:solidFill>
                <a:latin typeface="Arial" pitchFamily="34" charset="0"/>
                <a:cs typeface="Arial" pitchFamily="34" charset="0"/>
              </a:rPr>
              <a:t>SYLLABUS SIMPLIFIED, ERSTWHILE SPEC TRG OF ARTY, ENGRS HAVE BEEN REMOVED. </a:t>
            </a:r>
          </a:p>
          <a:p>
            <a:pPr algn="just"/>
            <a:r>
              <a:rPr lang="en-US" sz="2800" b="1" dirty="0" smtClean="0">
                <a:latin typeface="Arial" pitchFamily="34" charset="0"/>
                <a:cs typeface="Arial" pitchFamily="34" charset="0"/>
              </a:rPr>
              <a:t>GIRL’S WING SYLLABUS SAME AS OF BOYS WING. </a:t>
            </a:r>
          </a:p>
          <a:p>
            <a:pPr algn="just"/>
            <a:r>
              <a:rPr lang="en-US" sz="2800" b="1" dirty="0" smtClean="0">
                <a:solidFill>
                  <a:srgbClr val="0000FF"/>
                </a:solidFill>
                <a:latin typeface="Arial" pitchFamily="34" charset="0"/>
                <a:cs typeface="Arial" pitchFamily="34" charset="0"/>
              </a:rPr>
              <a:t>COMMON SYLLABUS OF ALL WINGS COMPRISE 70 %. SUBJECTS, RELEVANT TO YOUNG GENR INTRODUCED/INCREASED. </a:t>
            </a:r>
          </a:p>
          <a:p>
            <a:pPr algn="just"/>
            <a:r>
              <a:rPr lang="en-US" sz="2800" b="1" dirty="0" smtClean="0">
                <a:solidFill>
                  <a:srgbClr val="FF0000"/>
                </a:solidFill>
                <a:latin typeface="Arial" pitchFamily="34" charset="0"/>
                <a:cs typeface="Arial" pitchFamily="34" charset="0"/>
              </a:rPr>
              <a:t>SIGNIFICANCE WITH UNIVERSITIES/ COLLEGES/ SCHOOLS ADOPTING NCC AS OPTIONAL/ ELECTIVE SUBJECT. </a:t>
            </a:r>
            <a:endParaRPr lang="en-US" sz="2800" b="1" dirty="0">
              <a:solidFill>
                <a:srgbClr val="FF0000"/>
              </a:solidFill>
              <a:latin typeface="Arial" pitchFamily="34" charset="0"/>
              <a:cs typeface="Arial" pitchFamily="34" charset="0"/>
            </a:endParaRPr>
          </a:p>
        </p:txBody>
      </p:sp>
      <p:sp>
        <p:nvSpPr>
          <p:cNvPr id="4"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sz="3600" b="1" u="sng" dirty="0" smtClean="0">
                <a:solidFill>
                  <a:srgbClr val="FFFF00"/>
                </a:solidFill>
                <a:latin typeface="Arial Black" pitchFamily="34" charset="0"/>
              </a:rPr>
              <a:t>COMMON SUBJECTS </a:t>
            </a: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7" name="Picture 6" descr="C:\Users\DS-Cords\Desktop\ncc.jpg"/>
          <p:cNvPicPr>
            <a:picLocks noChangeAspect="1" noChangeArrowheads="1"/>
          </p:cNvPicPr>
          <p:nvPr/>
        </p:nvPicPr>
        <p:blipFill>
          <a:blip r:embed="rId3" cstate="print"/>
          <a:srcRect/>
          <a:stretch>
            <a:fillRect/>
          </a:stretch>
        </p:blipFill>
        <p:spPr bwMode="auto">
          <a:xfrm>
            <a:off x="0" y="0"/>
            <a:ext cx="564357"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Rot="1" noChangeArrowheads="1"/>
          </p:cNvSpPr>
          <p:nvPr/>
        </p:nvSpPr>
        <p:spPr bwMode="auto">
          <a:xfrm>
            <a:off x="0" y="0"/>
            <a:ext cx="9144000" cy="685800"/>
          </a:xfrm>
          <a:prstGeom prst="rect">
            <a:avLst/>
          </a:prstGeom>
          <a:solidFill>
            <a:srgbClr val="FF0000"/>
          </a:solidFill>
          <a:ln w="9525">
            <a:noFill/>
            <a:miter lim="800000"/>
            <a:headEnd/>
            <a:tailEnd/>
          </a:ln>
        </p:spPr>
        <p:txBody>
          <a:bodyPr anchor="ctr"/>
          <a:lstStyle/>
          <a:p>
            <a:pPr algn="ctr">
              <a:defRPr/>
            </a:pPr>
            <a:r>
              <a:rPr lang="en-US" b="1" u="sng" dirty="0">
                <a:solidFill>
                  <a:srgbClr val="FFFF00"/>
                </a:solidFill>
                <a:effectLst>
                  <a:outerShdw blurRad="38100" dist="38100" dir="2700000" algn="tl">
                    <a:srgbClr val="000000"/>
                  </a:outerShdw>
                </a:effectLst>
                <a:latin typeface="Arial Black" pitchFamily="34" charset="0"/>
              </a:rPr>
              <a:t>COMMON SUBJECTS: SD/SW (ALL WINGS)</a:t>
            </a:r>
            <a:endParaRPr lang="en-US" sz="3200" b="1" u="sng" dirty="0">
              <a:solidFill>
                <a:schemeClr val="bg2"/>
              </a:solidFill>
              <a:effectLst>
                <a:outerShdw blurRad="38100" dist="38100" dir="2700000" algn="tl">
                  <a:srgbClr val="000000"/>
                </a:outerShdw>
              </a:effectLst>
            </a:endParaRPr>
          </a:p>
        </p:txBody>
      </p:sp>
      <p:pic>
        <p:nvPicPr>
          <p:cNvPr id="14339"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graphicFrame>
        <p:nvGraphicFramePr>
          <p:cNvPr id="6" name="Table 5"/>
          <p:cNvGraphicFramePr>
            <a:graphicFrameLocks noGrp="1"/>
          </p:cNvGraphicFramePr>
          <p:nvPr/>
        </p:nvGraphicFramePr>
        <p:xfrm>
          <a:off x="76200" y="685800"/>
          <a:ext cx="9067804" cy="6096001"/>
        </p:xfrm>
        <a:graphic>
          <a:graphicData uri="http://schemas.openxmlformats.org/drawingml/2006/table">
            <a:tbl>
              <a:tblPr firstRow="1" bandRow="1">
                <a:tableStyleId>{5C22544A-7EE6-4342-B048-85BDC9FD1C3A}</a:tableStyleId>
              </a:tblPr>
              <a:tblGrid>
                <a:gridCol w="906780"/>
                <a:gridCol w="4732020"/>
                <a:gridCol w="838200"/>
                <a:gridCol w="914401"/>
                <a:gridCol w="838201"/>
                <a:gridCol w="838202"/>
              </a:tblGrid>
              <a:tr h="413089">
                <a:tc>
                  <a:txBody>
                    <a:bodyPr/>
                    <a:lstStyle/>
                    <a:p>
                      <a:r>
                        <a:rPr lang="en-US" sz="2000" b="1" dirty="0" smtClean="0">
                          <a:latin typeface="Arial" pitchFamily="34" charset="0"/>
                          <a:cs typeface="Arial" pitchFamily="34" charset="0"/>
                        </a:rPr>
                        <a:t>S No</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Subject</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a:t>
                      </a:r>
                      <a:r>
                        <a:rPr lang="en-US" sz="2000" b="1" baseline="30000" dirty="0" smtClean="0">
                          <a:latin typeface="Arial" pitchFamily="34" charset="0"/>
                          <a:cs typeface="Arial" pitchFamily="34" charset="0"/>
                        </a:rPr>
                        <a:t>st</a:t>
                      </a:r>
                      <a:r>
                        <a:rPr lang="en-US" sz="2000" b="1" dirty="0" smtClean="0">
                          <a:latin typeface="Arial" pitchFamily="34" charset="0"/>
                          <a:cs typeface="Arial" pitchFamily="34" charset="0"/>
                        </a:rPr>
                        <a:t> Yr</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2</a:t>
                      </a:r>
                      <a:r>
                        <a:rPr lang="en-US" sz="2000" b="1" baseline="30000" dirty="0" smtClean="0">
                          <a:latin typeface="Arial" pitchFamily="34" charset="0"/>
                          <a:cs typeface="Arial" pitchFamily="34" charset="0"/>
                        </a:rPr>
                        <a:t>nd</a:t>
                      </a:r>
                      <a:r>
                        <a:rPr lang="en-US" sz="2000" b="1" dirty="0" smtClean="0">
                          <a:latin typeface="Arial" pitchFamily="34" charset="0"/>
                          <a:cs typeface="Arial" pitchFamily="34" charset="0"/>
                        </a:rPr>
                        <a:t> Yr</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3</a:t>
                      </a:r>
                      <a:r>
                        <a:rPr lang="en-US" sz="2000" b="1" baseline="30000" dirty="0" smtClean="0">
                          <a:latin typeface="Arial" pitchFamily="34" charset="0"/>
                          <a:cs typeface="Arial" pitchFamily="34" charset="0"/>
                        </a:rPr>
                        <a:t>rd</a:t>
                      </a:r>
                      <a:r>
                        <a:rPr lang="en-US" sz="2000" b="1" dirty="0" smtClean="0">
                          <a:latin typeface="Arial" pitchFamily="34" charset="0"/>
                          <a:cs typeface="Arial" pitchFamily="34" charset="0"/>
                        </a:rPr>
                        <a:t> Yr</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Total</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1.</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The NCC</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03</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 00 </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00</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03</a:t>
                      </a:r>
                      <a:endParaRPr lang="en-US" sz="2000" b="1" dirty="0">
                        <a:latin typeface="Arial" pitchFamily="34" charset="0"/>
                        <a:cs typeface="Arial" pitchFamily="34" charset="0"/>
                      </a:endParaRPr>
                    </a:p>
                  </a:txBody>
                  <a:tcPr/>
                </a:tc>
              </a:tr>
              <a:tr h="445028">
                <a:tc>
                  <a:txBody>
                    <a:bodyPr/>
                    <a:lstStyle/>
                    <a:p>
                      <a:r>
                        <a:rPr lang="en-US" sz="2000" b="1" dirty="0" smtClean="0">
                          <a:latin typeface="Arial" pitchFamily="34" charset="0"/>
                          <a:cs typeface="Arial" pitchFamily="34" charset="0"/>
                        </a:rPr>
                        <a:t>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National Integration and Awareness</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itchFamily="34" charset="0"/>
                          <a:cs typeface="Arial" pitchFamily="34" charset="0"/>
                        </a:rPr>
                        <a:t>18</a:t>
                      </a:r>
                    </a:p>
                  </a:txBody>
                  <a:tcPr/>
                </a:tc>
              </a:tr>
              <a:tr h="419576">
                <a:tc>
                  <a:txBody>
                    <a:bodyPr/>
                    <a:lstStyle/>
                    <a:p>
                      <a:r>
                        <a:rPr lang="en-US" sz="2000" b="1" dirty="0" smtClean="0">
                          <a:solidFill>
                            <a:srgbClr val="0000CC"/>
                          </a:solidFill>
                          <a:latin typeface="Arial" pitchFamily="34" charset="0"/>
                          <a:cs typeface="Arial" pitchFamily="34" charset="0"/>
                        </a:rPr>
                        <a:t>3.</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Drill</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16</a:t>
                      </a:r>
                      <a:endParaRPr lang="en-US" sz="2000" b="1" dirty="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19</a:t>
                      </a:r>
                      <a:endParaRPr lang="en-US" sz="2000" b="1" dirty="0">
                        <a:solidFill>
                          <a:srgbClr val="0000CC"/>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2000" b="1" dirty="0" smtClean="0">
                          <a:solidFill>
                            <a:srgbClr val="0000CC"/>
                          </a:solidFill>
                          <a:latin typeface="Arial" pitchFamily="34" charset="0"/>
                          <a:cs typeface="Arial" pitchFamily="34" charset="0"/>
                        </a:rPr>
                        <a:t>08</a:t>
                      </a:r>
                      <a:endParaRPr lang="en-US" sz="2000" b="1" dirty="0" smtClean="0">
                        <a:solidFill>
                          <a:srgbClr val="0000CC"/>
                        </a:solidFill>
                        <a:latin typeface="Arial" pitchFamily="34" charset="0"/>
                        <a:cs typeface="Arial" pitchFamily="34" charset="0"/>
                      </a:endParaRPr>
                    </a:p>
                  </a:txBody>
                  <a:tcPr/>
                </a:tc>
                <a:tc>
                  <a:txBody>
                    <a:bodyPr/>
                    <a:lstStyle/>
                    <a:p>
                      <a:r>
                        <a:rPr lang="sv-SE" sz="2000" b="1" dirty="0" smtClean="0">
                          <a:solidFill>
                            <a:srgbClr val="0000CC"/>
                          </a:solidFill>
                          <a:latin typeface="Arial" pitchFamily="34" charset="0"/>
                          <a:cs typeface="Arial" pitchFamily="34" charset="0"/>
                        </a:rPr>
                        <a:t>43</a:t>
                      </a:r>
                      <a:endParaRPr lang="en-US" sz="2000" b="1" dirty="0">
                        <a:solidFill>
                          <a:srgbClr val="0000CC"/>
                        </a:solidFill>
                        <a:latin typeface="Arial" pitchFamily="34" charset="0"/>
                        <a:cs typeface="Arial" pitchFamily="34" charset="0"/>
                      </a:endParaRPr>
                    </a:p>
                  </a:txBody>
                  <a:tcPr/>
                </a:tc>
              </a:tr>
              <a:tr h="419576">
                <a:tc>
                  <a:txBody>
                    <a:bodyPr/>
                    <a:lstStyle/>
                    <a:p>
                      <a:r>
                        <a:rPr lang="en-US" sz="2000" b="1" dirty="0" smtClean="0">
                          <a:solidFill>
                            <a:srgbClr val="FF0000"/>
                          </a:solidFill>
                          <a:latin typeface="Arial" pitchFamily="34" charset="0"/>
                          <a:cs typeface="Arial" pitchFamily="34" charset="0"/>
                        </a:rPr>
                        <a:t>4.</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Weapon Training</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12</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10</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10</a:t>
                      </a:r>
                      <a:endParaRPr lang="en-US" sz="2000" b="1" dirty="0">
                        <a:solidFill>
                          <a:srgbClr val="FF0000"/>
                        </a:solidFill>
                        <a:latin typeface="Arial" pitchFamily="34" charset="0"/>
                        <a:cs typeface="Arial" pitchFamily="34" charset="0"/>
                      </a:endParaRPr>
                    </a:p>
                  </a:txBody>
                  <a:tcPr/>
                </a:tc>
                <a:tc>
                  <a:txBody>
                    <a:bodyPr/>
                    <a:lstStyle/>
                    <a:p>
                      <a:r>
                        <a:rPr lang="en-US" sz="2000" b="1" dirty="0" smtClean="0">
                          <a:solidFill>
                            <a:srgbClr val="FF0000"/>
                          </a:solidFill>
                          <a:latin typeface="Arial" pitchFamily="34" charset="0"/>
                          <a:cs typeface="Arial" pitchFamily="34" charset="0"/>
                        </a:rPr>
                        <a:t>32</a:t>
                      </a:r>
                      <a:endParaRPr lang="en-US" sz="2000" b="1" dirty="0">
                        <a:solidFill>
                          <a:srgbClr val="FF0000"/>
                        </a:solidFill>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5.</a:t>
                      </a:r>
                      <a:endParaRPr lang="en-US" sz="2000" b="1" dirty="0">
                        <a:latin typeface="Arial" pitchFamily="34" charset="0"/>
                        <a:cs typeface="Arial" pitchFamily="34" charset="0"/>
                      </a:endParaRPr>
                    </a:p>
                  </a:txBody>
                  <a:tcPr/>
                </a:tc>
                <a:tc>
                  <a:txBody>
                    <a:bodyPr/>
                    <a:lstStyle/>
                    <a:p>
                      <a:r>
                        <a:rPr lang="en-US" sz="2000" b="1" dirty="0" err="1" smtClean="0">
                          <a:latin typeface="Arial" pitchFamily="34" charset="0"/>
                          <a:cs typeface="Arial" pitchFamily="34" charset="0"/>
                        </a:rPr>
                        <a:t>Pers</a:t>
                      </a:r>
                      <a:r>
                        <a:rPr lang="en-US" sz="2000" b="1" dirty="0" smtClean="0">
                          <a:latin typeface="Arial" pitchFamily="34" charset="0"/>
                          <a:cs typeface="Arial" pitchFamily="34" charset="0"/>
                        </a:rPr>
                        <a:t> Development &amp; Leadership</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10</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20</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45</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Disaster Management</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03</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03</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04</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10</a:t>
                      </a:r>
                      <a:endParaRPr lang="en-US" sz="2000" b="1" dirty="0">
                        <a:latin typeface="Arial" pitchFamily="34" charset="0"/>
                        <a:cs typeface="Arial" pitchFamily="34" charset="0"/>
                      </a:endParaRPr>
                    </a:p>
                  </a:txBody>
                  <a:tcPr/>
                </a:tc>
              </a:tr>
              <a:tr h="730850">
                <a:tc>
                  <a:txBody>
                    <a:bodyPr/>
                    <a:lstStyle/>
                    <a:p>
                      <a:r>
                        <a:rPr lang="en-US" sz="2000" b="1" dirty="0" smtClean="0">
                          <a:latin typeface="Arial" pitchFamily="34" charset="0"/>
                          <a:cs typeface="Arial" pitchFamily="34" charset="0"/>
                        </a:rPr>
                        <a:t>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Social Awareness &amp; Community</a:t>
                      </a:r>
                    </a:p>
                    <a:p>
                      <a:r>
                        <a:rPr lang="en-US" sz="2000" b="1" dirty="0" err="1" smtClean="0">
                          <a:latin typeface="Arial" pitchFamily="34" charset="0"/>
                          <a:cs typeface="Arial" pitchFamily="34" charset="0"/>
                        </a:rPr>
                        <a:t>Devp</a:t>
                      </a:r>
                      <a:endParaRPr lang="en-US" sz="2000" b="1" dirty="0" smtClean="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8.</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Health &amp; Hygiene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05</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04</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a:txBody>
                  <a:tcPr/>
                </a:tc>
              </a:tr>
              <a:tr h="419576">
                <a:tc>
                  <a:txBody>
                    <a:bodyPr/>
                    <a:lstStyle/>
                    <a:p>
                      <a:r>
                        <a:rPr lang="en-US" sz="2000" b="1" dirty="0" smtClean="0">
                          <a:latin typeface="Arial" pitchFamily="34" charset="0"/>
                          <a:cs typeface="Arial" pitchFamily="34" charset="0"/>
                        </a:rPr>
                        <a:t>9.</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Adventure</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07</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15</a:t>
                      </a:r>
                      <a:endParaRPr lang="en-US" sz="2000" b="1" dirty="0">
                        <a:latin typeface="Arial" pitchFamily="34" charset="0"/>
                        <a:cs typeface="Arial" pitchFamily="34" charset="0"/>
                      </a:endParaRPr>
                    </a:p>
                  </a:txBody>
                  <a:tcPr/>
                </a:tc>
              </a:tr>
              <a:tr h="730850">
                <a:tc>
                  <a:txBody>
                    <a:bodyPr/>
                    <a:lstStyle/>
                    <a:p>
                      <a:r>
                        <a:rPr lang="en-US" sz="2000" b="1" dirty="0" smtClean="0">
                          <a:latin typeface="Arial" pitchFamily="34" charset="0"/>
                          <a:cs typeface="Arial" pitchFamily="34" charset="0"/>
                        </a:rPr>
                        <a:t>10.</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Environment Awareness and</a:t>
                      </a:r>
                    </a:p>
                    <a:p>
                      <a:r>
                        <a:rPr lang="en-US" sz="2000" b="1" dirty="0" smtClean="0">
                          <a:latin typeface="Arial" pitchFamily="34" charset="0"/>
                          <a:cs typeface="Arial" pitchFamily="34" charset="0"/>
                        </a:rPr>
                        <a:t>Conservation </a:t>
                      </a:r>
                    </a:p>
                  </a:txBody>
                  <a:tcPr/>
                </a:tc>
                <a:tc>
                  <a:txBody>
                    <a:bodyPr/>
                    <a:lstStyle/>
                    <a:p>
                      <a:r>
                        <a:rPr lang="en-US" sz="2000" b="1" dirty="0" smtClean="0">
                          <a:latin typeface="Arial" pitchFamily="34" charset="0"/>
                          <a:cs typeface="Arial" pitchFamily="34" charset="0"/>
                        </a:rPr>
                        <a:t>02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06</a:t>
                      </a:r>
                      <a:endParaRPr lang="en-US" sz="2000" b="1" dirty="0">
                        <a:latin typeface="Arial" pitchFamily="34" charset="0"/>
                        <a:cs typeface="Arial" pitchFamily="34" charset="0"/>
                      </a:endParaRPr>
                    </a:p>
                  </a:txBody>
                  <a:tcPr/>
                </a:tc>
              </a:tr>
              <a:tr h="419576">
                <a:tc>
                  <a:txBody>
                    <a:bodyPr/>
                    <a:lstStyle/>
                    <a:p>
                      <a:r>
                        <a:rPr lang="en-US" sz="2000" b="1" dirty="0" smtClean="0">
                          <a:solidFill>
                            <a:srgbClr val="FF0000"/>
                          </a:solidFill>
                          <a:latin typeface="Arial" pitchFamily="34" charset="0"/>
                          <a:cs typeface="Arial" pitchFamily="34" charset="0"/>
                        </a:rPr>
                        <a:t>11.</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Obstacle Training</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02</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 02</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02</a:t>
                      </a:r>
                      <a:endParaRPr lang="en-US" sz="2000" b="1" dirty="0">
                        <a:solidFill>
                          <a:srgbClr val="FF0000"/>
                        </a:solidFill>
                        <a:latin typeface="Arial" pitchFamily="34" charset="0"/>
                        <a:cs typeface="Arial" pitchFamily="34" charset="0"/>
                      </a:endParaRPr>
                    </a:p>
                  </a:txBody>
                  <a:tcPr/>
                </a:tc>
                <a:tc>
                  <a:txBody>
                    <a:bodyPr/>
                    <a:lstStyle/>
                    <a:p>
                      <a:r>
                        <a:rPr lang="fr-FR" sz="2000" b="1" dirty="0" smtClean="0">
                          <a:solidFill>
                            <a:srgbClr val="FF0000"/>
                          </a:solidFill>
                          <a:latin typeface="Arial" pitchFamily="34" charset="0"/>
                          <a:cs typeface="Arial" pitchFamily="34" charset="0"/>
                        </a:rPr>
                        <a:t>06</a:t>
                      </a:r>
                      <a:endParaRPr lang="en-US" sz="2000" b="1" dirty="0">
                        <a:solidFill>
                          <a:srgbClr val="FF0000"/>
                        </a:solidFill>
                        <a:latin typeface="Arial" pitchFamily="34" charset="0"/>
                        <a:cs typeface="Arial" pitchFamily="34" charset="0"/>
                      </a:endParaRPr>
                    </a:p>
                  </a:txBody>
                  <a:tcPr/>
                </a:tc>
              </a:tr>
              <a:tr h="419576">
                <a:tc>
                  <a:txBody>
                    <a:bodyPr/>
                    <a:lstStyle/>
                    <a:p>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TOTAL</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66</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72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72</a:t>
                      </a:r>
                      <a:endParaRPr lang="en-US" sz="2000" b="1" dirty="0">
                        <a:latin typeface="Arial" pitchFamily="34" charset="0"/>
                        <a:cs typeface="Arial" pitchFamily="34" charset="0"/>
                      </a:endParaRPr>
                    </a:p>
                  </a:txBody>
                  <a:tcPr/>
                </a:tc>
                <a:tc>
                  <a:txBody>
                    <a:bodyPr/>
                    <a:lstStyle/>
                    <a:p>
                      <a:r>
                        <a:rPr lang="en-US" sz="2000" b="1" dirty="0" smtClean="0">
                          <a:latin typeface="Arial" pitchFamily="34" charset="0"/>
                          <a:cs typeface="Arial" pitchFamily="34" charset="0"/>
                        </a:rPr>
                        <a:t>210</a:t>
                      </a:r>
                      <a:endParaRPr lang="en-US" sz="2000" b="1" dirty="0">
                        <a:latin typeface="Arial" pitchFamily="34" charset="0"/>
                        <a:cs typeface="Arial" pitchFamily="34" charset="0"/>
                      </a:endParaRPr>
                    </a:p>
                  </a:txBody>
                  <a:tcPr/>
                </a:tc>
              </a:tr>
            </a:tbl>
          </a:graphicData>
        </a:graphic>
      </p:graphicFrame>
      <p:pic>
        <p:nvPicPr>
          <p:cNvPr id="14440" name="Picture 5" descr="C:\Users\DS-Cords\Desktop\ncc.jpg"/>
          <p:cNvPicPr>
            <a:picLocks noChangeAspect="1" noChangeArrowheads="1"/>
          </p:cNvPicPr>
          <p:nvPr/>
        </p:nvPicPr>
        <p:blipFill>
          <a:blip r:embed="rId3"/>
          <a:srcRect/>
          <a:stretch>
            <a:fillRect/>
          </a:stretch>
        </p:blipFill>
        <p:spPr bwMode="auto">
          <a:xfrm>
            <a:off x="0" y="0"/>
            <a:ext cx="609600" cy="685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ountain Top">
  <a:themeElements>
    <a:clrScheme name="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1_Mountain Top">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2027</Words>
  <Application>Microsoft Office PowerPoint</Application>
  <PresentationFormat>On-screen Show (4:3)</PresentationFormat>
  <Paragraphs>425</Paragraphs>
  <Slides>36</Slides>
  <Notes>1</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Office Theme</vt:lpstr>
      <vt:lpstr>1_Office Theme</vt:lpstr>
      <vt:lpstr>2_Mountain Top</vt:lpstr>
      <vt:lpstr>Slide 1</vt:lpstr>
      <vt:lpstr>Slide 2</vt:lpstr>
      <vt:lpstr>INTRODUCTION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CONCLUSION</vt:lpstr>
      <vt:lpstr>ANY QUESTIONS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 Syllabus, Directive Implementation</dc:title>
  <dc:subject>NCC</dc:subject>
  <dc:creator>Ravi Kothari</dc:creator>
  <cp:lastModifiedBy>kothari</cp:lastModifiedBy>
  <cp:revision>78</cp:revision>
  <dcterms:created xsi:type="dcterms:W3CDTF">2006-08-16T00:00:00Z</dcterms:created>
  <dcterms:modified xsi:type="dcterms:W3CDTF">2015-07-25T11:58:51Z</dcterms:modified>
</cp:coreProperties>
</file>