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09" r:id="rId2"/>
    <p:sldId id="314" r:id="rId3"/>
    <p:sldId id="315" r:id="rId4"/>
    <p:sldId id="316" r:id="rId5"/>
    <p:sldId id="344" r:id="rId6"/>
    <p:sldId id="317" r:id="rId7"/>
    <p:sldId id="318" r:id="rId8"/>
    <p:sldId id="319" r:id="rId9"/>
    <p:sldId id="367" r:id="rId10"/>
    <p:sldId id="330" r:id="rId11"/>
    <p:sldId id="331" r:id="rId12"/>
    <p:sldId id="349" r:id="rId13"/>
    <p:sldId id="372" r:id="rId14"/>
    <p:sldId id="368" r:id="rId15"/>
    <p:sldId id="371" r:id="rId16"/>
    <p:sldId id="369" r:id="rId17"/>
    <p:sldId id="348"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7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0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8A05A1-49DE-4000-AA03-C2D7A99A033D}" type="datetimeFigureOut">
              <a:rPr lang="en-US" smtClean="0"/>
              <a:pPr/>
              <a:t>6/10/2015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ED20DE-DB59-4BF8-84C1-1E118602A4BE}" type="slidenum">
              <a:rPr lang="en-US" smtClean="0"/>
              <a:pPr/>
              <a:t>‹#›</a:t>
            </a:fld>
            <a:endParaRPr lang="en-US"/>
          </a:p>
        </p:txBody>
      </p:sp>
    </p:spTree>
    <p:extLst>
      <p:ext uri="{BB962C8B-B14F-4D97-AF65-F5344CB8AC3E}">
        <p14:creationId xmlns:p14="http://schemas.microsoft.com/office/powerpoint/2010/main" xmlns="" val="3412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BF2EC-3E46-4567-868F-0E31E8CA5D66}" type="datetimeFigureOut">
              <a:rPr lang="en-US" smtClean="0"/>
              <a:pPr/>
              <a:t>6/10/2015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7A7B5-6496-467B-902B-ED42DCA37D75}" type="slidenum">
              <a:rPr lang="en-US" smtClean="0"/>
              <a:pPr/>
              <a:t>‹#›</a:t>
            </a:fld>
            <a:endParaRPr lang="en-US"/>
          </a:p>
        </p:txBody>
      </p:sp>
    </p:spTree>
    <p:extLst>
      <p:ext uri="{BB962C8B-B14F-4D97-AF65-F5344CB8AC3E}">
        <p14:creationId xmlns:p14="http://schemas.microsoft.com/office/powerpoint/2010/main" xmlns="" val="122182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D4DBDAE-837F-4F15-959D-7E74BA8B0BCA}" type="slidenum">
              <a:rPr lang="en-US" smtClean="0"/>
              <a:pPr>
                <a:defRPr/>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9" descr="1"/>
          <p:cNvPicPr>
            <a:picLocks noChangeAspect="1" noChangeArrowheads="1"/>
          </p:cNvPicPr>
          <p:nvPr/>
        </p:nvPicPr>
        <p:blipFill>
          <a:blip r:embed="rId2">
            <a:lum bright="6000" contrast="24000"/>
          </a:blip>
          <a:srcRect/>
          <a:stretch>
            <a:fillRect/>
          </a:stretch>
        </p:blipFill>
        <p:spPr bwMode="auto">
          <a:xfrm>
            <a:off x="1371600" y="685800"/>
            <a:ext cx="6324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3200400"/>
            <a:ext cx="9144000" cy="1828800"/>
          </a:xfrm>
          <a:solidFill>
            <a:srgbClr val="FF0000"/>
          </a:solidFill>
        </p:spPr>
        <p:txBody>
          <a:bodyPr>
            <a:normAutofit/>
          </a:bodyPr>
          <a:lstStyle/>
          <a:p>
            <a:pPr algn="ctr" eaLnBrk="1" hangingPunct="1"/>
            <a:r>
              <a:rPr lang="en-US" b="1" dirty="0" smtClean="0">
                <a:solidFill>
                  <a:srgbClr val="FFFF00"/>
                </a:solidFill>
                <a:latin typeface="Arial Black" pitchFamily="34" charset="0"/>
              </a:rPr>
              <a:t>TYPES OF SOCIAL SERVICE / COMMUNITY DEVELOPMENT</a:t>
            </a:r>
          </a:p>
        </p:txBody>
      </p:sp>
      <p:sp>
        <p:nvSpPr>
          <p:cNvPr id="3" name="Rectangle 3"/>
          <p:cNvSpPr>
            <a:spLocks noChangeArrowheads="1"/>
          </p:cNvSpPr>
          <p:nvPr/>
        </p:nvSpPr>
        <p:spPr bwMode="auto">
          <a:xfrm>
            <a:off x="0" y="1905000"/>
            <a:ext cx="9144000" cy="769441"/>
          </a:xfrm>
          <a:prstGeom prst="rect">
            <a:avLst/>
          </a:prstGeom>
          <a:solidFill>
            <a:srgbClr val="FF0000"/>
          </a:solidFill>
          <a:ln w="9525">
            <a:noFill/>
            <a:miter lim="800000"/>
            <a:headEnd/>
            <a:tailEnd/>
          </a:ln>
        </p:spPr>
        <p:txBody>
          <a:bodyPr wrap="square">
            <a:spAutoFit/>
          </a:bodyPr>
          <a:lstStyle/>
          <a:p>
            <a:pPr algn="ctr"/>
            <a:r>
              <a:rPr lang="en-US" sz="4400" b="1" dirty="0" smtClean="0">
                <a:solidFill>
                  <a:srgbClr val="FFFF00"/>
                </a:solidFill>
                <a:latin typeface="Arial Black" pitchFamily="34" charset="0"/>
              </a:rPr>
              <a:t>PART II</a:t>
            </a:r>
            <a:endParaRPr lang="en-US" sz="4400" dirty="0">
              <a:solidFill>
                <a:srgbClr val="FFFF00"/>
              </a:solidFill>
              <a:latin typeface="Arial Black"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685800"/>
          </a:xfrm>
          <a:solidFill>
            <a:srgbClr val="FF0000"/>
          </a:solidFill>
        </p:spPr>
        <p:txBody>
          <a:bodyPr>
            <a:noAutofit/>
          </a:bodyPr>
          <a:lstStyle/>
          <a:p>
            <a:r>
              <a:rPr lang="en-US" sz="3600" b="1" dirty="0" smtClean="0">
                <a:solidFill>
                  <a:srgbClr val="FFFF00"/>
                </a:solidFill>
                <a:latin typeface="Arial Black" pitchFamily="34" charset="0"/>
              </a:rPr>
              <a:t>TYPES OF SOCIAL SERVICE</a:t>
            </a:r>
            <a:endParaRPr lang="en-US" sz="3200" b="1" dirty="0" smtClean="0">
              <a:solidFill>
                <a:srgbClr val="FFFF00"/>
              </a:solidFill>
              <a:latin typeface="Arial Black" pitchFamily="34" charset="0"/>
            </a:endParaRPr>
          </a:p>
        </p:txBody>
      </p:sp>
      <p:sp>
        <p:nvSpPr>
          <p:cNvPr id="31747" name="Rectangle 3"/>
          <p:cNvSpPr>
            <a:spLocks noGrp="1" noChangeArrowheads="1"/>
          </p:cNvSpPr>
          <p:nvPr>
            <p:ph type="body" idx="1"/>
          </p:nvPr>
        </p:nvSpPr>
        <p:spPr>
          <a:xfrm>
            <a:off x="304800" y="990600"/>
            <a:ext cx="8534400" cy="5334000"/>
          </a:xfrm>
        </p:spPr>
        <p:txBody>
          <a:bodyPr>
            <a:normAutofit/>
          </a:bodyPr>
          <a:lstStyle/>
          <a:p>
            <a:pPr>
              <a:lnSpc>
                <a:spcPct val="150000"/>
              </a:lnSpc>
              <a:buFont typeface="Wingdings" pitchFamily="2" charset="2"/>
              <a:buChar char="Ø"/>
            </a:pPr>
            <a:r>
              <a:rPr lang="en-US" dirty="0" smtClean="0">
                <a:solidFill>
                  <a:srgbClr val="0000FF"/>
                </a:solidFill>
                <a:latin typeface="Arial Black" pitchFamily="34" charset="0"/>
              </a:rPr>
              <a:t> 	CHILD WELFARE</a:t>
            </a:r>
          </a:p>
          <a:p>
            <a:pPr>
              <a:lnSpc>
                <a:spcPct val="150000"/>
              </a:lnSpc>
              <a:buFont typeface="Wingdings" pitchFamily="2" charset="2"/>
              <a:buChar char="Ø"/>
            </a:pPr>
            <a:r>
              <a:rPr lang="en-US" dirty="0" smtClean="0">
                <a:solidFill>
                  <a:srgbClr val="C00000"/>
                </a:solidFill>
                <a:latin typeface="Arial Black" pitchFamily="34" charset="0"/>
              </a:rPr>
              <a:t> 	YOUTH WELFARE</a:t>
            </a:r>
          </a:p>
          <a:p>
            <a:pPr>
              <a:lnSpc>
                <a:spcPct val="150000"/>
              </a:lnSpc>
              <a:buFont typeface="Wingdings" pitchFamily="2" charset="2"/>
              <a:buChar char="Ø"/>
            </a:pPr>
            <a:r>
              <a:rPr lang="en-US" dirty="0" smtClean="0">
                <a:solidFill>
                  <a:srgbClr val="0000FF"/>
                </a:solidFill>
                <a:latin typeface="Arial Black" pitchFamily="34" charset="0"/>
              </a:rPr>
              <a:t> 	WOMAN WELFARE</a:t>
            </a:r>
          </a:p>
          <a:p>
            <a:pPr>
              <a:lnSpc>
                <a:spcPct val="150000"/>
              </a:lnSpc>
              <a:buFont typeface="Wingdings" pitchFamily="2" charset="2"/>
              <a:buChar char="Ø"/>
            </a:pPr>
            <a:r>
              <a:rPr lang="en-US" dirty="0" smtClean="0">
                <a:solidFill>
                  <a:srgbClr val="C00000"/>
                </a:solidFill>
                <a:latin typeface="Arial Black" pitchFamily="34" charset="0"/>
              </a:rPr>
              <a:t> 	WELFARE OF HANDICAPPED</a:t>
            </a:r>
          </a:p>
          <a:p>
            <a:pPr>
              <a:lnSpc>
                <a:spcPct val="150000"/>
              </a:lnSpc>
              <a:buFont typeface="Wingdings" pitchFamily="2" charset="2"/>
              <a:buChar char="Ø"/>
            </a:pPr>
            <a:r>
              <a:rPr lang="en-US" dirty="0" smtClean="0">
                <a:solidFill>
                  <a:srgbClr val="0000FF"/>
                </a:solidFill>
                <a:latin typeface="Arial Black" pitchFamily="34" charset="0"/>
              </a:rPr>
              <a:t> 	SERVICE AND CARE OF AGED</a:t>
            </a:r>
          </a:p>
          <a:p>
            <a:pPr>
              <a:lnSpc>
                <a:spcPct val="150000"/>
              </a:lnSpc>
              <a:buFont typeface="Wingdings" pitchFamily="2" charset="2"/>
              <a:buChar char="Ø"/>
            </a:pPr>
            <a:r>
              <a:rPr lang="en-US" dirty="0" smtClean="0">
                <a:solidFill>
                  <a:srgbClr val="C00000"/>
                </a:solidFill>
                <a:latin typeface="Arial Black" pitchFamily="34" charset="0"/>
              </a:rPr>
              <a:t> 	COMMUNITY WELFARE PROJECT</a:t>
            </a:r>
          </a:p>
          <a:p>
            <a:pPr lvl="1" eaLnBrk="1" hangingPunct="1">
              <a:lnSpc>
                <a:spcPct val="150000"/>
              </a:lnSpc>
              <a:buFont typeface="Wingdings" pitchFamily="2" charset="2"/>
              <a:buChar char="Ø"/>
            </a:pPr>
            <a:endParaRPr lang="en-US" dirty="0" smtClean="0">
              <a:latin typeface="Arial Black" pitchFamily="34" charset="0"/>
            </a:endParaRP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457200" y="838200"/>
            <a:ext cx="8229600" cy="5638800"/>
          </a:xfrm>
        </p:spPr>
        <p:txBody>
          <a:bodyPr>
            <a:normAutofit/>
          </a:bodyPr>
          <a:lstStyle/>
          <a:p>
            <a:pPr>
              <a:lnSpc>
                <a:spcPct val="150000"/>
              </a:lnSpc>
              <a:buNone/>
            </a:pPr>
            <a:r>
              <a:rPr lang="en-US" dirty="0"/>
              <a:t> 	</a:t>
            </a:r>
            <a:r>
              <a:rPr lang="en-US" sz="2700" dirty="0">
                <a:solidFill>
                  <a:srgbClr val="0000FF"/>
                </a:solidFill>
                <a:latin typeface="Arial Black" pitchFamily="34" charset="0"/>
              </a:rPr>
              <a:t>THE SERVICE FOR THE CHILDREN IN THE CONTEXT OF PRESENT WELFARE PROGRAM IN THE COUNTRY, MAY HOWEVER BE CLASIFIED INTO </a:t>
            </a:r>
            <a:r>
              <a:rPr lang="en-US" sz="2700" dirty="0" smtClean="0">
                <a:solidFill>
                  <a:srgbClr val="0000FF"/>
                </a:solidFill>
                <a:latin typeface="Arial Black" pitchFamily="34" charset="0"/>
              </a:rPr>
              <a:t>INSTITUTIONAL </a:t>
            </a:r>
            <a:r>
              <a:rPr lang="en-US" sz="2700" dirty="0">
                <a:solidFill>
                  <a:srgbClr val="0000FF"/>
                </a:solidFill>
                <a:latin typeface="Arial Black" pitchFamily="34" charset="0"/>
              </a:rPr>
              <a:t>AND </a:t>
            </a:r>
            <a:r>
              <a:rPr lang="en-US" sz="2700" dirty="0" smtClean="0">
                <a:solidFill>
                  <a:srgbClr val="0000FF"/>
                </a:solidFill>
                <a:latin typeface="Arial Black" pitchFamily="34" charset="0"/>
              </a:rPr>
              <a:t>NON-INSTITUTIONAL </a:t>
            </a:r>
            <a:r>
              <a:rPr lang="en-US" sz="2700" dirty="0">
                <a:solidFill>
                  <a:srgbClr val="0000FF"/>
                </a:solidFill>
                <a:latin typeface="Arial Black" pitchFamily="34" charset="0"/>
              </a:rPr>
              <a:t>SERVICES APPLICABLE TO BOTH NORMAL AND SPECIAL CHILDREN.</a:t>
            </a:r>
            <a:endParaRPr lang="en-US" sz="2700" dirty="0">
              <a:solidFill>
                <a:srgbClr val="0000FF"/>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FFFF00"/>
                </a:solidFill>
                <a:effectLst/>
                <a:uLnTx/>
                <a:uFillTx/>
                <a:latin typeface="Arial Black" pitchFamily="34" charset="0"/>
                <a:ea typeface="+mj-ea"/>
                <a:cs typeface="+mj-cs"/>
              </a:rPr>
              <a:t>CHILD WELFARE SERVICE</a:t>
            </a:r>
            <a:endParaRPr kumimoji="0" lang="en-US" sz="36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randombar(horizontal)">
                                      <p:cBhvr>
                                        <p:cTn id="7" dur="500"/>
                                        <p:tgtEl>
                                          <p:spTgt spid="91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457200" y="838200"/>
            <a:ext cx="8229600" cy="5638800"/>
          </a:xfrm>
        </p:spPr>
        <p:txBody>
          <a:bodyPr>
            <a:normAutofit/>
          </a:bodyPr>
          <a:lstStyle/>
          <a:p>
            <a:pPr marL="0" indent="0">
              <a:lnSpc>
                <a:spcPct val="150000"/>
              </a:lnSpc>
              <a:buFont typeface="Wingdings" pitchFamily="2" charset="2"/>
              <a:buChar char="Ø"/>
            </a:pPr>
            <a:r>
              <a:rPr lang="en-US" dirty="0">
                <a:solidFill>
                  <a:srgbClr val="0000FF"/>
                </a:solidFill>
              </a:rPr>
              <a:t> 	</a:t>
            </a:r>
            <a:r>
              <a:rPr lang="en-US" sz="2700" dirty="0" smtClean="0">
                <a:solidFill>
                  <a:srgbClr val="0000FF"/>
                </a:solidFill>
                <a:latin typeface="Arial Black" pitchFamily="34" charset="0"/>
              </a:rPr>
              <a:t>INSTITUTIONAL SERVICE – SPECIAL CHILDREN</a:t>
            </a:r>
          </a:p>
          <a:p>
            <a:pPr marL="0" indent="0">
              <a:lnSpc>
                <a:spcPct val="150000"/>
              </a:lnSpc>
              <a:buFont typeface="Wingdings" pitchFamily="2" charset="2"/>
              <a:buChar char="Ø"/>
            </a:pPr>
            <a:r>
              <a:rPr lang="en-US" sz="2700" dirty="0" smtClean="0">
                <a:solidFill>
                  <a:srgbClr val="C00000"/>
                </a:solidFill>
                <a:latin typeface="Arial Black" pitchFamily="34" charset="0"/>
              </a:rPr>
              <a:t> 	NON-INSTITUTIONAL </a:t>
            </a:r>
            <a:r>
              <a:rPr lang="en-US" sz="2700" dirty="0">
                <a:solidFill>
                  <a:srgbClr val="C00000"/>
                </a:solidFill>
                <a:latin typeface="Arial Black" pitchFamily="34" charset="0"/>
              </a:rPr>
              <a:t>SERVICES </a:t>
            </a:r>
            <a:r>
              <a:rPr lang="en-US" sz="2700" dirty="0" smtClean="0">
                <a:solidFill>
                  <a:srgbClr val="C00000"/>
                </a:solidFill>
                <a:latin typeface="Arial Black" pitchFamily="34" charset="0"/>
              </a:rPr>
              <a:t>– NORMAL CHILDREN </a:t>
            </a:r>
            <a:endParaRPr lang="en-US" sz="2700" dirty="0">
              <a:solidFill>
                <a:srgbClr val="C00000"/>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FFFF00"/>
                </a:solidFill>
                <a:effectLst/>
                <a:uLnTx/>
                <a:uFillTx/>
                <a:latin typeface="Arial Black" pitchFamily="34" charset="0"/>
                <a:ea typeface="+mj-ea"/>
                <a:cs typeface="+mj-cs"/>
              </a:rPr>
              <a:t>CHILD WELFARE SERVICE</a:t>
            </a:r>
            <a:endParaRPr kumimoji="0" lang="en-US" sz="36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randombar(horizontal)">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randombar(horizontal)">
                                      <p:cBhvr>
                                        <p:cTn id="12" dur="500"/>
                                        <p:tgtEl>
                                          <p:spTgt spid="91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685800"/>
          </a:xfrm>
          <a:solidFill>
            <a:srgbClr val="FF0000"/>
          </a:solidFill>
        </p:spPr>
        <p:txBody>
          <a:bodyPr>
            <a:noAutofit/>
          </a:bodyPr>
          <a:lstStyle/>
          <a:p>
            <a:r>
              <a:rPr lang="en-US" sz="4000" dirty="0" smtClean="0">
                <a:solidFill>
                  <a:srgbClr val="FFFF00"/>
                </a:solidFill>
                <a:latin typeface="Arial Black" pitchFamily="34" charset="0"/>
              </a:rPr>
              <a:t>CHILD WELFARE SERVICE</a:t>
            </a:r>
            <a:endParaRPr lang="en-US" sz="3600" b="1" dirty="0" smtClean="0">
              <a:solidFill>
                <a:srgbClr val="FFFF00"/>
              </a:solidFill>
              <a:latin typeface="Arial Black" pitchFamily="34" charset="0"/>
            </a:endParaRPr>
          </a:p>
        </p:txBody>
      </p:sp>
      <p:sp>
        <p:nvSpPr>
          <p:cNvPr id="31747" name="Rectangle 3"/>
          <p:cNvSpPr>
            <a:spLocks noGrp="1" noChangeArrowheads="1"/>
          </p:cNvSpPr>
          <p:nvPr>
            <p:ph type="body" idx="1"/>
          </p:nvPr>
        </p:nvSpPr>
        <p:spPr>
          <a:xfrm>
            <a:off x="228600" y="914400"/>
            <a:ext cx="8534400" cy="5486400"/>
          </a:xfrm>
        </p:spPr>
        <p:txBody>
          <a:bodyPr>
            <a:noAutofit/>
          </a:bodyPr>
          <a:lstStyle/>
          <a:p>
            <a:pPr marL="0" indent="0" algn="just">
              <a:buNone/>
            </a:pPr>
            <a:r>
              <a:rPr lang="en-US" sz="3000" dirty="0" smtClean="0">
                <a:solidFill>
                  <a:srgbClr val="0000FF"/>
                </a:solidFill>
                <a:latin typeface="Arial Black" pitchFamily="34" charset="0"/>
              </a:rPr>
              <a:t>	MOST COMMON FORM OF SOCIAL SERVICE TO CHILDRENS, SO FAR HAS BEEN INSTUTIONALIZATION FOR AN ORPHAN, DESTITUTE, BLIND OR ORTHOPECALLY HANDICAPPED CHILD. THIS APPROACH IS NOT VERY HEALTHY BECAUSE IT LOSES PERSONAL TOUCH AND LACKS HOMELY ATMOSPHERE, WHICH IS ESSENTIAL FOR THE GROWTH AND DEVELOPMENT OF CHILD. THEREFORE</a:t>
            </a: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685800"/>
          </a:xfrm>
          <a:solidFill>
            <a:srgbClr val="FF0000"/>
          </a:solidFill>
        </p:spPr>
        <p:txBody>
          <a:bodyPr>
            <a:noAutofit/>
          </a:bodyPr>
          <a:lstStyle/>
          <a:p>
            <a:r>
              <a:rPr lang="en-US" sz="4000" dirty="0" smtClean="0">
                <a:solidFill>
                  <a:srgbClr val="FFFF00"/>
                </a:solidFill>
                <a:latin typeface="Arial Black" pitchFamily="34" charset="0"/>
              </a:rPr>
              <a:t>CHILD WELFARE SERVICE</a:t>
            </a:r>
            <a:endParaRPr lang="en-US" sz="3600" b="1" dirty="0" smtClean="0">
              <a:solidFill>
                <a:srgbClr val="FFFF00"/>
              </a:solidFill>
              <a:latin typeface="Arial Black" pitchFamily="34" charset="0"/>
            </a:endParaRPr>
          </a:p>
        </p:txBody>
      </p:sp>
      <p:sp>
        <p:nvSpPr>
          <p:cNvPr id="31747" name="Rectangle 3"/>
          <p:cNvSpPr>
            <a:spLocks noGrp="1" noChangeArrowheads="1"/>
          </p:cNvSpPr>
          <p:nvPr>
            <p:ph type="body" idx="1"/>
          </p:nvPr>
        </p:nvSpPr>
        <p:spPr>
          <a:xfrm>
            <a:off x="228600" y="762000"/>
            <a:ext cx="8534400" cy="5638800"/>
          </a:xfrm>
        </p:spPr>
        <p:txBody>
          <a:bodyPr>
            <a:noAutofit/>
          </a:bodyPr>
          <a:lstStyle/>
          <a:p>
            <a:pPr marL="0" indent="0" algn="just">
              <a:buFont typeface="Wingdings" pitchFamily="2" charset="2"/>
              <a:buChar char="Ø"/>
            </a:pPr>
            <a:r>
              <a:rPr lang="en-US" sz="2400" dirty="0" smtClean="0">
                <a:solidFill>
                  <a:srgbClr val="0000FF"/>
                </a:solidFill>
                <a:latin typeface="Arial Black" pitchFamily="34" charset="0"/>
              </a:rPr>
              <a:t>	INSTUTIONALIZATION FOR</a:t>
            </a:r>
          </a:p>
          <a:p>
            <a:pPr marL="0" indent="0" algn="just">
              <a:buFont typeface="Wingdings" pitchFamily="2" charset="2"/>
              <a:buChar char="Ø"/>
            </a:pPr>
            <a:endParaRPr lang="en-US" sz="2400" dirty="0" smtClean="0">
              <a:solidFill>
                <a:srgbClr val="0000FF"/>
              </a:solidFill>
              <a:latin typeface="Arial Black" pitchFamily="34" charset="0"/>
            </a:endParaRPr>
          </a:p>
          <a:p>
            <a:pPr marL="908050" lvl="1" indent="914400" algn="just">
              <a:buFont typeface="Wingdings" pitchFamily="2" charset="2"/>
              <a:buChar char="v"/>
            </a:pPr>
            <a:r>
              <a:rPr lang="en-US" sz="2400" dirty="0" smtClean="0">
                <a:solidFill>
                  <a:srgbClr val="C00000"/>
                </a:solidFill>
                <a:latin typeface="Arial Black" pitchFamily="34" charset="0"/>
              </a:rPr>
              <a:t>MENTAL RETARDATION </a:t>
            </a:r>
          </a:p>
          <a:p>
            <a:pPr marL="908050" lvl="1" indent="914400" algn="just">
              <a:buFont typeface="Wingdings" pitchFamily="2" charset="2"/>
              <a:buChar char="v"/>
            </a:pPr>
            <a:endParaRPr lang="en-US" sz="2400" dirty="0" smtClean="0">
              <a:solidFill>
                <a:srgbClr val="C00000"/>
              </a:solidFill>
              <a:latin typeface="Arial Black" pitchFamily="34" charset="0"/>
            </a:endParaRPr>
          </a:p>
          <a:p>
            <a:pPr marL="908050" lvl="1" indent="914400" algn="just">
              <a:buFont typeface="Wingdings" pitchFamily="2" charset="2"/>
              <a:buChar char="v"/>
            </a:pPr>
            <a:r>
              <a:rPr lang="en-US" sz="2400" dirty="0" smtClean="0">
                <a:solidFill>
                  <a:srgbClr val="0000FF"/>
                </a:solidFill>
                <a:latin typeface="Arial Black" pitchFamily="34" charset="0"/>
              </a:rPr>
              <a:t>PHYSICAL HANDICAPPED REQUIRING SPECIAL ATTENTION </a:t>
            </a:r>
          </a:p>
          <a:p>
            <a:pPr marL="908050" lvl="1" indent="914400" algn="just">
              <a:buFont typeface="Wingdings" pitchFamily="2" charset="2"/>
              <a:buChar char="v"/>
            </a:pPr>
            <a:endParaRPr lang="en-US" sz="2400" dirty="0" smtClean="0">
              <a:solidFill>
                <a:srgbClr val="0000FF"/>
              </a:solidFill>
              <a:latin typeface="Arial Black" pitchFamily="34" charset="0"/>
            </a:endParaRPr>
          </a:p>
          <a:p>
            <a:pPr marL="908050" lvl="1" indent="914400" algn="just">
              <a:buFont typeface="Wingdings" pitchFamily="2" charset="2"/>
              <a:buChar char="v"/>
            </a:pPr>
            <a:r>
              <a:rPr lang="en-US" sz="2400" dirty="0" smtClean="0">
                <a:solidFill>
                  <a:srgbClr val="C00000"/>
                </a:solidFill>
                <a:latin typeface="Arial Black" pitchFamily="34" charset="0"/>
              </a:rPr>
              <a:t>TREATMENT OF CHILDREN WHO CAN’T BE MAINTAINED IN THEIR HOMES</a:t>
            </a:r>
          </a:p>
          <a:p>
            <a:pPr marL="0" lvl="1" indent="0" algn="just">
              <a:buNone/>
            </a:pPr>
            <a:endParaRPr lang="en-US" sz="2400" dirty="0" smtClean="0">
              <a:solidFill>
                <a:srgbClr val="0000FF"/>
              </a:solidFill>
              <a:latin typeface="Arial Black" pitchFamily="34" charset="0"/>
            </a:endParaRP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685800"/>
          </a:xfrm>
          <a:solidFill>
            <a:srgbClr val="FF0000"/>
          </a:solidFill>
        </p:spPr>
        <p:txBody>
          <a:bodyPr>
            <a:noAutofit/>
          </a:bodyPr>
          <a:lstStyle/>
          <a:p>
            <a:r>
              <a:rPr lang="en-US" sz="4000" dirty="0" smtClean="0">
                <a:solidFill>
                  <a:srgbClr val="FFFF00"/>
                </a:solidFill>
                <a:latin typeface="Arial Black" pitchFamily="34" charset="0"/>
              </a:rPr>
              <a:t>CHILD WELFARE SERVICE</a:t>
            </a:r>
            <a:endParaRPr lang="en-US" sz="3600" b="1" dirty="0" smtClean="0">
              <a:solidFill>
                <a:srgbClr val="FFFF00"/>
              </a:solidFill>
              <a:latin typeface="Arial Black" pitchFamily="34" charset="0"/>
            </a:endParaRPr>
          </a:p>
        </p:txBody>
      </p:sp>
      <p:sp>
        <p:nvSpPr>
          <p:cNvPr id="31747" name="Rectangle 3"/>
          <p:cNvSpPr>
            <a:spLocks noGrp="1" noChangeArrowheads="1"/>
          </p:cNvSpPr>
          <p:nvPr>
            <p:ph type="body" idx="1"/>
          </p:nvPr>
        </p:nvSpPr>
        <p:spPr>
          <a:xfrm>
            <a:off x="228600" y="762000"/>
            <a:ext cx="8534400" cy="5638800"/>
          </a:xfrm>
        </p:spPr>
        <p:txBody>
          <a:bodyPr>
            <a:noAutofit/>
          </a:bodyPr>
          <a:lstStyle/>
          <a:p>
            <a:pPr marL="0" indent="0" algn="just">
              <a:buFont typeface="Wingdings" pitchFamily="2" charset="2"/>
              <a:buChar char="Ø"/>
            </a:pPr>
            <a:r>
              <a:rPr lang="en-US" sz="3000" dirty="0" smtClean="0">
                <a:solidFill>
                  <a:srgbClr val="0000FF"/>
                </a:solidFill>
                <a:latin typeface="Arial Black" pitchFamily="34" charset="0"/>
              </a:rPr>
              <a:t>	NON-INSTUTIONALIZATION FOR</a:t>
            </a:r>
          </a:p>
          <a:p>
            <a:pPr marL="908050" lvl="1" indent="914400" algn="just">
              <a:buFont typeface="Wingdings" pitchFamily="2" charset="2"/>
              <a:buChar char="v"/>
            </a:pPr>
            <a:r>
              <a:rPr lang="en-US" sz="2600" dirty="0" smtClean="0">
                <a:solidFill>
                  <a:srgbClr val="C00000"/>
                </a:solidFill>
                <a:latin typeface="Arial Black" pitchFamily="34" charset="0"/>
              </a:rPr>
              <a:t>ORPHAN</a:t>
            </a:r>
          </a:p>
          <a:p>
            <a:pPr marL="908050" lvl="1" indent="914400" algn="just">
              <a:buFont typeface="Wingdings" pitchFamily="2" charset="2"/>
              <a:buChar char="v"/>
            </a:pPr>
            <a:r>
              <a:rPr lang="en-US" sz="2600" dirty="0" smtClean="0">
                <a:solidFill>
                  <a:srgbClr val="0000FF"/>
                </a:solidFill>
                <a:latin typeface="Arial Black" pitchFamily="34" charset="0"/>
              </a:rPr>
              <a:t>DESTITUTE</a:t>
            </a:r>
          </a:p>
          <a:p>
            <a:pPr marL="908050" lvl="1" indent="914400" algn="just">
              <a:buFont typeface="Wingdings" pitchFamily="2" charset="2"/>
              <a:buChar char="v"/>
            </a:pPr>
            <a:r>
              <a:rPr lang="en-US" sz="2600" dirty="0" smtClean="0">
                <a:solidFill>
                  <a:srgbClr val="C00000"/>
                </a:solidFill>
                <a:latin typeface="Arial Black" pitchFamily="34" charset="0"/>
              </a:rPr>
              <a:t>BLIND</a:t>
            </a:r>
          </a:p>
          <a:p>
            <a:pPr marL="908050" lvl="1" indent="914400" algn="just">
              <a:buFont typeface="Wingdings" pitchFamily="2" charset="2"/>
              <a:buChar char="v"/>
            </a:pPr>
            <a:r>
              <a:rPr lang="en-US" sz="2600" dirty="0" smtClean="0">
                <a:solidFill>
                  <a:srgbClr val="0000FF"/>
                </a:solidFill>
                <a:latin typeface="Arial Black" pitchFamily="34" charset="0"/>
              </a:rPr>
              <a:t>ORTHOPEDICALLY HANDICAPPED</a:t>
            </a:r>
          </a:p>
          <a:p>
            <a:pPr marL="0" lvl="1" indent="0" algn="just">
              <a:buFont typeface="Wingdings" pitchFamily="2" charset="2"/>
              <a:buChar char="Ø"/>
            </a:pPr>
            <a:r>
              <a:rPr lang="en-US" sz="2600" dirty="0" smtClean="0">
                <a:solidFill>
                  <a:srgbClr val="0000FF"/>
                </a:solidFill>
                <a:latin typeface="Arial Black" pitchFamily="34" charset="0"/>
              </a:rPr>
              <a:t> </a:t>
            </a:r>
            <a:r>
              <a:rPr lang="en-US" sz="2600" dirty="0" smtClean="0">
                <a:solidFill>
                  <a:srgbClr val="C00000"/>
                </a:solidFill>
                <a:latin typeface="Arial Black" pitchFamily="34" charset="0"/>
              </a:rPr>
              <a:t>	APPROACH NOT VERY HEALTHY AS IT LOSES</a:t>
            </a:r>
          </a:p>
          <a:p>
            <a:pPr marL="914400" lvl="1" indent="0" algn="just">
              <a:buFont typeface="Wingdings" pitchFamily="2" charset="2"/>
              <a:buChar char="v"/>
            </a:pPr>
            <a:r>
              <a:rPr lang="en-US" sz="2600" dirty="0" smtClean="0">
                <a:solidFill>
                  <a:srgbClr val="0000FF"/>
                </a:solidFill>
                <a:latin typeface="Arial Black" pitchFamily="34" charset="0"/>
              </a:rPr>
              <a:t> 	PERSONAL TOUCH </a:t>
            </a:r>
          </a:p>
          <a:p>
            <a:pPr marL="914400" lvl="1" indent="0" algn="just">
              <a:buFont typeface="Wingdings" pitchFamily="2" charset="2"/>
              <a:buChar char="v"/>
            </a:pPr>
            <a:r>
              <a:rPr lang="en-US" sz="2600" dirty="0" smtClean="0">
                <a:solidFill>
                  <a:srgbClr val="C00000"/>
                </a:solidFill>
                <a:latin typeface="Arial Black" pitchFamily="34" charset="0"/>
              </a:rPr>
              <a:t> 	LACKS HOMELY ATMOSPHERE</a:t>
            </a:r>
          </a:p>
          <a:p>
            <a:pPr marL="0" lvl="1" indent="0" algn="just">
              <a:buFont typeface="Wingdings" pitchFamily="2" charset="2"/>
              <a:buChar char="Ø"/>
            </a:pPr>
            <a:r>
              <a:rPr lang="en-US" sz="2600" dirty="0" smtClean="0">
                <a:solidFill>
                  <a:srgbClr val="0000FF"/>
                </a:solidFill>
                <a:latin typeface="Arial Black" pitchFamily="34" charset="0"/>
              </a:rPr>
              <a:t> 	ESSENTIAL FOR THE GROWTH AND DEVELOPMENT OF CHILD</a:t>
            </a: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457200" y="838200"/>
            <a:ext cx="8458200" cy="5791200"/>
          </a:xfrm>
        </p:spPr>
        <p:txBody>
          <a:bodyPr>
            <a:normAutofit/>
          </a:bodyPr>
          <a:lstStyle/>
          <a:p>
            <a:pPr>
              <a:lnSpc>
                <a:spcPct val="150000"/>
              </a:lnSpc>
              <a:buFont typeface="Wingdings" pitchFamily="2" charset="2"/>
              <a:buNone/>
            </a:pPr>
            <a:r>
              <a:rPr lang="en-US" sz="2700" dirty="0">
                <a:solidFill>
                  <a:srgbClr val="0000FF"/>
                </a:solidFill>
                <a:latin typeface="Arial Black" pitchFamily="34" charset="0"/>
              </a:rPr>
              <a:t> 	INSTITUIONALIZATION SHOULD AS FAR AS AVOIDED. INSTITUIONAL CARE MAY, HOWEVER BE USEFUL IN CASE OF CHILDREN WHO HAVE SPECIAL PROBLEMS LIKE MENTAL RETARDATION AND PHYSICAL HANDICAPPED REQUIRING SPECIAL ATTENTION AND TREATMENT OF CHILDREN WHO CAN’T BE MAINTAINED IN THEIR HOMES.</a:t>
            </a:r>
          </a:p>
          <a:p>
            <a:pPr>
              <a:lnSpc>
                <a:spcPct val="90000"/>
              </a:lnSpc>
            </a:pPr>
            <a:endParaRPr lang="en-US" sz="2700" dirty="0">
              <a:solidFill>
                <a:srgbClr val="0000FF"/>
              </a:solidFill>
              <a:latin typeface="Arial Black" pitchFamily="34" charset="0"/>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rgbClr val="FFFF00"/>
                </a:solidFill>
                <a:effectLst/>
                <a:uLnTx/>
                <a:uFillTx/>
                <a:latin typeface="Arial Black" pitchFamily="34" charset="0"/>
                <a:ea typeface="+mj-ea"/>
                <a:cs typeface="+mj-cs"/>
              </a:rPr>
              <a:t>CHILD WELFARE SERVICE</a:t>
            </a:r>
            <a:endParaRPr kumimoji="0" lang="en-US" sz="36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randombar(horizontal)">
                                      <p:cBhvr>
                                        <p:cTn id="7" dur="500"/>
                                        <p:tgtEl>
                                          <p:spTgt spid="90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295400" y="1798637"/>
            <a:ext cx="6477000" cy="4525963"/>
          </a:xfrm>
        </p:spPr>
        <p:txBody>
          <a:bodyPr/>
          <a:lstStyle/>
          <a:p>
            <a:r>
              <a:rPr lang="en-US" dirty="0"/>
              <a:t> 	</a:t>
            </a:r>
            <a:r>
              <a:rPr lang="en-US" dirty="0">
                <a:solidFill>
                  <a:srgbClr val="0000FF"/>
                </a:solidFill>
                <a:latin typeface="Arial Black" pitchFamily="34" charset="0"/>
              </a:rPr>
              <a:t>CHILD ABUSE</a:t>
            </a:r>
          </a:p>
          <a:p>
            <a:endParaRPr lang="en-US" dirty="0">
              <a:latin typeface="Arial Black" pitchFamily="34" charset="0"/>
            </a:endParaRPr>
          </a:p>
          <a:p>
            <a:r>
              <a:rPr lang="en-US" dirty="0">
                <a:latin typeface="Arial Black" pitchFamily="34" charset="0"/>
              </a:rPr>
              <a:t> 	</a:t>
            </a:r>
            <a:r>
              <a:rPr lang="en-US" dirty="0">
                <a:solidFill>
                  <a:srgbClr val="C00000"/>
                </a:solidFill>
                <a:latin typeface="Arial Black" pitchFamily="34" charset="0"/>
              </a:rPr>
              <a:t>CHILD LABOUR</a:t>
            </a:r>
            <a:endParaRPr lang="en-US" dirty="0">
              <a:solidFill>
                <a:srgbClr val="C00000"/>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3000" dirty="0" smtClean="0">
                <a:solidFill>
                  <a:srgbClr val="FFFF00"/>
                </a:solidFill>
                <a:latin typeface="Arial Black" pitchFamily="34" charset="0"/>
              </a:rPr>
              <a:t>PROBLEMS FACED BY CHILDRENS</a:t>
            </a:r>
            <a:endParaRPr kumimoji="0" lang="en-US" sz="3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2163">
                                            <p:txEl>
                                              <p:pRg st="0" end="0"/>
                                            </p:txEl>
                                          </p:spTgt>
                                        </p:tgtEl>
                                        <p:attrNameLst>
                                          <p:attrName>style.visibility</p:attrName>
                                        </p:attrNameLst>
                                      </p:cBhvr>
                                      <p:to>
                                        <p:strVal val="visible"/>
                                      </p:to>
                                    </p:set>
                                    <p:anim calcmode="discrete" valueType="clr">
                                      <p:cBhvr override="childStyle">
                                        <p:cTn id="7" dur="80"/>
                                        <p:tgtEl>
                                          <p:spTgt spid="921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216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2163">
                                            <p:txEl>
                                              <p:pRg st="2" end="2"/>
                                            </p:txEl>
                                          </p:spTgt>
                                        </p:tgtEl>
                                        <p:attrNameLst>
                                          <p:attrName>style.visibility</p:attrName>
                                        </p:attrNameLst>
                                      </p:cBhvr>
                                      <p:to>
                                        <p:strVal val="visible"/>
                                      </p:to>
                                    </p:set>
                                    <p:anim calcmode="discrete" valueType="clr">
                                      <p:cBhvr override="childStyle">
                                        <p:cTn id="14" dur="80"/>
                                        <p:tgtEl>
                                          <p:spTgt spid="9216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216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9216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pPr>
              <a:lnSpc>
                <a:spcPct val="150000"/>
              </a:lnSpc>
            </a:pPr>
            <a:r>
              <a:rPr lang="en-US" dirty="0">
                <a:solidFill>
                  <a:srgbClr val="0000FF"/>
                </a:solidFill>
                <a:latin typeface="Arial Black" pitchFamily="34" charset="0"/>
              </a:rPr>
              <a:t> 	PHYSICAL ABUSE.</a:t>
            </a:r>
          </a:p>
          <a:p>
            <a:pPr>
              <a:lnSpc>
                <a:spcPct val="150000"/>
              </a:lnSpc>
            </a:pPr>
            <a:r>
              <a:rPr lang="en-US" dirty="0">
                <a:solidFill>
                  <a:srgbClr val="C00000"/>
                </a:solidFill>
                <a:latin typeface="Arial Black" pitchFamily="34" charset="0"/>
              </a:rPr>
              <a:t> 	SEXUAL ABUSE</a:t>
            </a:r>
          </a:p>
          <a:p>
            <a:pPr>
              <a:lnSpc>
                <a:spcPct val="150000"/>
              </a:lnSpc>
            </a:pPr>
            <a:r>
              <a:rPr lang="en-US" dirty="0">
                <a:solidFill>
                  <a:srgbClr val="0000FF"/>
                </a:solidFill>
                <a:latin typeface="Arial Black" pitchFamily="34" charset="0"/>
              </a:rPr>
              <a:t> 	EMOTIONAL ABUSE.</a:t>
            </a: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CHILD ABUSE</a:t>
            </a:r>
            <a:endParaRPr kumimoji="0" lang="en-US" sz="4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3187">
                                            <p:txEl>
                                              <p:pRg st="0" end="0"/>
                                            </p:txEl>
                                          </p:spTgt>
                                        </p:tgtEl>
                                        <p:attrNameLst>
                                          <p:attrName>style.visibility</p:attrName>
                                        </p:attrNameLst>
                                      </p:cBhvr>
                                      <p:to>
                                        <p:strVal val="visible"/>
                                      </p:to>
                                    </p:set>
                                    <p:anim calcmode="discrete" valueType="clr">
                                      <p:cBhvr override="childStyle">
                                        <p:cTn id="7" dur="80"/>
                                        <p:tgtEl>
                                          <p:spTgt spid="931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31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318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3187">
                                            <p:txEl>
                                              <p:pRg st="1" end="1"/>
                                            </p:txEl>
                                          </p:spTgt>
                                        </p:tgtEl>
                                        <p:attrNameLst>
                                          <p:attrName>style.visibility</p:attrName>
                                        </p:attrNameLst>
                                      </p:cBhvr>
                                      <p:to>
                                        <p:strVal val="visible"/>
                                      </p:to>
                                    </p:set>
                                    <p:anim calcmode="discrete" valueType="clr">
                                      <p:cBhvr override="childStyle">
                                        <p:cTn id="14" dur="80"/>
                                        <p:tgtEl>
                                          <p:spTgt spid="931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31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3187">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93187">
                                            <p:txEl>
                                              <p:pRg st="2" end="2"/>
                                            </p:txEl>
                                          </p:spTgt>
                                        </p:tgtEl>
                                        <p:attrNameLst>
                                          <p:attrName>style.visibility</p:attrName>
                                        </p:attrNameLst>
                                      </p:cBhvr>
                                      <p:to>
                                        <p:strVal val="visible"/>
                                      </p:to>
                                    </p:set>
                                    <p:anim calcmode="discrete" valueType="clr">
                                      <p:cBhvr override="childStyle">
                                        <p:cTn id="21" dur="80"/>
                                        <p:tgtEl>
                                          <p:spTgt spid="931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31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318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descr="1"/>
          <p:cNvPicPr>
            <a:picLocks noChangeAspect="1" noChangeArrowheads="1"/>
          </p:cNvPicPr>
          <p:nvPr/>
        </p:nvPicPr>
        <p:blipFill>
          <a:blip r:embed="rId2">
            <a:lum bright="6000" contrast="24000"/>
          </a:blip>
          <a:srcRect/>
          <a:stretch>
            <a:fillRect/>
          </a:stretch>
        </p:blipFill>
        <p:spPr bwMode="auto">
          <a:xfrm>
            <a:off x="3505200" y="1447800"/>
            <a:ext cx="2057400" cy="1981200"/>
          </a:xfrm>
          <a:prstGeom prst="rect">
            <a:avLst/>
          </a:prstGeom>
          <a:noFill/>
          <a:ln w="9525">
            <a:noFill/>
            <a:miter lim="800000"/>
            <a:headEnd/>
            <a:tailEnd/>
          </a:ln>
        </p:spPr>
      </p:pic>
      <p:sp>
        <p:nvSpPr>
          <p:cNvPr id="14339" name="WordArt 5"/>
          <p:cNvSpPr>
            <a:spLocks noChangeArrowheads="1" noChangeShapeType="1" noTextEdit="1"/>
          </p:cNvSpPr>
          <p:nvPr/>
        </p:nvSpPr>
        <p:spPr bwMode="auto">
          <a:xfrm>
            <a:off x="914400" y="609600"/>
            <a:ext cx="7162800" cy="4419600"/>
          </a:xfrm>
          <a:prstGeom prst="rect">
            <a:avLst/>
          </a:prstGeom>
        </p:spPr>
        <p:txBody>
          <a:bodyPr spcFirstLastPara="1" wrap="none" fromWordArt="1">
            <a:prstTxWarp prst="textArchUp">
              <a:avLst>
                <a:gd name="adj" fmla="val 10231148"/>
              </a:avLst>
            </a:prstTxWarp>
          </a:bodyPr>
          <a:lstStyle/>
          <a:p>
            <a:pPr algn="ctr"/>
            <a:r>
              <a:rPr lang="en-US" sz="1400" kern="10">
                <a:ln w="9525">
                  <a:solidFill>
                    <a:srgbClr val="000000"/>
                  </a:solidFill>
                  <a:round/>
                  <a:headEnd/>
                  <a:tailEnd/>
                </a:ln>
                <a:solidFill>
                  <a:srgbClr val="000000"/>
                </a:solidFill>
                <a:latin typeface="Arial Black"/>
              </a:rPr>
              <a:t>OFFICERS  TRAINING ACADEMY</a:t>
            </a:r>
          </a:p>
        </p:txBody>
      </p:sp>
      <p:sp>
        <p:nvSpPr>
          <p:cNvPr id="14340" name="TextBox 5"/>
          <p:cNvSpPr txBox="1">
            <a:spLocks noChangeArrowheads="1"/>
          </p:cNvSpPr>
          <p:nvPr/>
        </p:nvSpPr>
        <p:spPr bwMode="auto">
          <a:xfrm>
            <a:off x="0" y="4495800"/>
            <a:ext cx="9144000" cy="1446550"/>
          </a:xfrm>
          <a:prstGeom prst="rect">
            <a:avLst/>
          </a:prstGeom>
          <a:solidFill>
            <a:srgbClr val="FF0000"/>
          </a:solidFill>
          <a:ln w="9525">
            <a:noFill/>
            <a:miter lim="800000"/>
            <a:headEnd/>
            <a:tailEnd/>
          </a:ln>
        </p:spPr>
        <p:txBody>
          <a:bodyPr>
            <a:spAutoFit/>
          </a:bodyPr>
          <a:lstStyle/>
          <a:p>
            <a:pPr algn="ctr"/>
            <a:r>
              <a:rPr lang="en-US" sz="4400" b="1" dirty="0" smtClean="0">
                <a:solidFill>
                  <a:srgbClr val="FFFF00"/>
                </a:solidFill>
                <a:latin typeface="Arial Black" pitchFamily="34" charset="0"/>
              </a:rPr>
              <a:t>TYPES OF SOCIAL SERVICE / COMMUNITY DEVELOPMENT</a:t>
            </a:r>
            <a:endParaRPr lang="en-US" sz="4400" b="1"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381000" y="1066800"/>
            <a:ext cx="8229600" cy="4525963"/>
          </a:xfrm>
        </p:spPr>
        <p:txBody>
          <a:bodyPr/>
          <a:lstStyle/>
          <a:p>
            <a:pPr>
              <a:buFont typeface="Wingdings" pitchFamily="2" charset="2"/>
              <a:buNone/>
            </a:pPr>
            <a:endParaRPr lang="en-US" sz="2700" dirty="0"/>
          </a:p>
          <a:p>
            <a:pPr marL="0" indent="0">
              <a:spcAft>
                <a:spcPts val="2400"/>
              </a:spcAft>
            </a:pPr>
            <a:r>
              <a:rPr lang="en-US" sz="2700" dirty="0">
                <a:solidFill>
                  <a:srgbClr val="0000FF"/>
                </a:solidFill>
              </a:rPr>
              <a:t>	</a:t>
            </a:r>
            <a:r>
              <a:rPr lang="en-US" sz="2700" dirty="0">
                <a:solidFill>
                  <a:srgbClr val="0000FF"/>
                </a:solidFill>
                <a:latin typeface="Arial Black" pitchFamily="34" charset="0"/>
              </a:rPr>
              <a:t>NO CHILD BELOW THE AGE OF 14 YEARS SHALL BE EMPLOYED IN ANY FACTORY IN ANY HAZARDOUS EMPLOYMENT. (ARTICLE – 24)</a:t>
            </a:r>
          </a:p>
          <a:p>
            <a:pPr marL="0" indent="0">
              <a:spcAft>
                <a:spcPts val="2400"/>
              </a:spcAft>
            </a:pPr>
            <a:r>
              <a:rPr lang="en-US" sz="2700" dirty="0">
                <a:solidFill>
                  <a:srgbClr val="C00000"/>
                </a:solidFill>
                <a:latin typeface="Arial Black" pitchFamily="34" charset="0"/>
              </a:rPr>
              <a:t> 	CHILDHOOD AND YOUTH ARE TO BE PROTECTED AGAINTS EXPLOITATION. (ARTICLE – 39)</a:t>
            </a: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CHILD LABOUR</a:t>
            </a:r>
            <a:endParaRPr kumimoji="0" lang="en-US" sz="4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4211">
                                            <p:txEl>
                                              <p:pRg st="1" end="1"/>
                                            </p:txEl>
                                          </p:spTgt>
                                        </p:tgtEl>
                                        <p:attrNameLst>
                                          <p:attrName>style.visibility</p:attrName>
                                        </p:attrNameLst>
                                      </p:cBhvr>
                                      <p:to>
                                        <p:strVal val="visible"/>
                                      </p:to>
                                    </p:set>
                                    <p:anim calcmode="discrete" valueType="clr">
                                      <p:cBhvr override="childStyle">
                                        <p:cTn id="7" dur="80"/>
                                        <p:tgtEl>
                                          <p:spTgt spid="9421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4211">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4211">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4211">
                                            <p:txEl>
                                              <p:pRg st="2" end="2"/>
                                            </p:txEl>
                                          </p:spTgt>
                                        </p:tgtEl>
                                        <p:attrNameLst>
                                          <p:attrName>style.visibility</p:attrName>
                                        </p:attrNameLst>
                                      </p:cBhvr>
                                      <p:to>
                                        <p:strVal val="visible"/>
                                      </p:to>
                                    </p:set>
                                    <p:anim calcmode="discrete" valueType="clr">
                                      <p:cBhvr override="childStyle">
                                        <p:cTn id="14" dur="80"/>
                                        <p:tgtEl>
                                          <p:spTgt spid="9421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4211">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94211">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457200" y="1143000"/>
            <a:ext cx="8229600" cy="4983163"/>
          </a:xfrm>
        </p:spPr>
        <p:txBody>
          <a:bodyPr>
            <a:normAutofit lnSpcReduction="10000"/>
          </a:bodyPr>
          <a:lstStyle/>
          <a:p>
            <a:pPr>
              <a:lnSpc>
                <a:spcPct val="150000"/>
              </a:lnSpc>
            </a:pPr>
            <a:r>
              <a:rPr lang="en-US" dirty="0">
                <a:solidFill>
                  <a:srgbClr val="0000FF"/>
                </a:solidFill>
                <a:latin typeface="Arial Black" pitchFamily="34" charset="0"/>
              </a:rPr>
              <a:t> 	STATE SHALL ENDEAVOR TO PROVIDE WITH 10 YEARS OF COMMENCEMENT OF CONSTITUTION FREE AND COMPULSORY EDUCATION TO ALL UNTILL THE AGE OF 14 YEARS. (ARTICLE – 45) </a:t>
            </a:r>
          </a:p>
          <a:p>
            <a:endParaRPr lang="en-US" dirty="0"/>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CHILD LABOUR</a:t>
            </a:r>
            <a:endParaRPr kumimoji="0" lang="en-US" sz="44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5235">
                                            <p:txEl>
                                              <p:pRg st="0" end="0"/>
                                            </p:txEl>
                                          </p:spTgt>
                                        </p:tgtEl>
                                        <p:attrNameLst>
                                          <p:attrName>style.visibility</p:attrName>
                                        </p:attrNameLst>
                                      </p:cBhvr>
                                      <p:to>
                                        <p:strVal val="visible"/>
                                      </p:to>
                                    </p:set>
                                    <p:anim calcmode="discrete" valueType="clr">
                                      <p:cBhvr override="childStyle">
                                        <p:cTn id="7" dur="80"/>
                                        <p:tgtEl>
                                          <p:spTgt spid="9523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523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523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228600" y="914400"/>
            <a:ext cx="8610600" cy="5638800"/>
          </a:xfrm>
        </p:spPr>
        <p:txBody>
          <a:bodyPr>
            <a:normAutofit/>
          </a:bodyPr>
          <a:lstStyle/>
          <a:p>
            <a:pPr marL="0" indent="0">
              <a:spcAft>
                <a:spcPts val="2400"/>
              </a:spcAft>
            </a:pPr>
            <a:r>
              <a:rPr lang="en-US" sz="2700" dirty="0">
                <a:solidFill>
                  <a:srgbClr val="0000FF"/>
                </a:solidFill>
              </a:rPr>
              <a:t> 	</a:t>
            </a:r>
            <a:r>
              <a:rPr lang="en-US" sz="2700" dirty="0">
                <a:solidFill>
                  <a:srgbClr val="0000FF"/>
                </a:solidFill>
                <a:latin typeface="Arial Black" pitchFamily="34" charset="0"/>
              </a:rPr>
              <a:t>UNDERSTAND HIS/HER NEEDS.</a:t>
            </a:r>
          </a:p>
          <a:p>
            <a:pPr marL="0" indent="0">
              <a:spcAft>
                <a:spcPts val="2400"/>
              </a:spcAft>
            </a:pPr>
            <a:r>
              <a:rPr lang="en-US" sz="2700" dirty="0">
                <a:solidFill>
                  <a:srgbClr val="C00000"/>
                </a:solidFill>
                <a:latin typeface="Arial Black" pitchFamily="34" charset="0"/>
              </a:rPr>
              <a:t> 	DEVELOP HIS/HER PERSONALITY</a:t>
            </a:r>
          </a:p>
          <a:p>
            <a:pPr marL="0" indent="0">
              <a:spcAft>
                <a:spcPts val="2400"/>
              </a:spcAft>
            </a:pPr>
            <a:r>
              <a:rPr lang="en-US" sz="2700" dirty="0">
                <a:solidFill>
                  <a:srgbClr val="0000FF"/>
                </a:solidFill>
                <a:latin typeface="Arial Black" pitchFamily="34" charset="0"/>
              </a:rPr>
              <a:t> 	PROVIDE HIM/HER PROTECTION AND EMOTIONAL SUPPORT.</a:t>
            </a:r>
          </a:p>
          <a:p>
            <a:pPr marL="0" indent="0">
              <a:spcAft>
                <a:spcPts val="2400"/>
              </a:spcAft>
            </a:pPr>
            <a:r>
              <a:rPr lang="en-US" sz="2700" dirty="0">
                <a:solidFill>
                  <a:srgbClr val="C00000"/>
                </a:solidFill>
                <a:latin typeface="Arial Black" pitchFamily="34" charset="0"/>
              </a:rPr>
              <a:t> 	TO BRING ABOUT NECESSARY ADJUSTMENT WITH OPPOSITE SEX AND PREPARE HIM/HER FOR FAMILY LIFE.</a:t>
            </a:r>
          </a:p>
          <a:p>
            <a:pPr marL="0" indent="0">
              <a:spcAft>
                <a:spcPts val="2400"/>
              </a:spcAft>
            </a:pPr>
            <a:r>
              <a:rPr lang="en-US" sz="2700" dirty="0">
                <a:solidFill>
                  <a:srgbClr val="0000FF"/>
                </a:solidFill>
              </a:rPr>
              <a:t> 	</a:t>
            </a:r>
            <a:r>
              <a:rPr lang="en-US" sz="2700" dirty="0">
                <a:solidFill>
                  <a:srgbClr val="0000FF"/>
                </a:solidFill>
                <a:latin typeface="Arial Black" pitchFamily="34" charset="0"/>
              </a:rPr>
              <a:t>TO PREPARE HIM/HER FOR VOCATION IN LIFE.</a:t>
            </a:r>
            <a:endParaRPr lang="en-US" sz="2700" dirty="0">
              <a:solidFill>
                <a:srgbClr val="0000FF"/>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YOUTH WELFARE</a:t>
            </a:r>
            <a:endParaRPr kumimoji="0" lang="en-US" sz="4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6259">
                                            <p:txEl>
                                              <p:pRg st="0" end="0"/>
                                            </p:txEl>
                                          </p:spTgt>
                                        </p:tgtEl>
                                        <p:attrNameLst>
                                          <p:attrName>style.visibility</p:attrName>
                                        </p:attrNameLst>
                                      </p:cBhvr>
                                      <p:to>
                                        <p:strVal val="visible"/>
                                      </p:to>
                                    </p:set>
                                    <p:anim calcmode="discrete" valueType="clr">
                                      <p:cBhvr override="childStyle">
                                        <p:cTn id="7" dur="80"/>
                                        <p:tgtEl>
                                          <p:spTgt spid="9625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625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625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6259">
                                            <p:txEl>
                                              <p:pRg st="1" end="1"/>
                                            </p:txEl>
                                          </p:spTgt>
                                        </p:tgtEl>
                                        <p:attrNameLst>
                                          <p:attrName>style.visibility</p:attrName>
                                        </p:attrNameLst>
                                      </p:cBhvr>
                                      <p:to>
                                        <p:strVal val="visible"/>
                                      </p:to>
                                    </p:set>
                                    <p:anim calcmode="discrete" valueType="clr">
                                      <p:cBhvr override="childStyle">
                                        <p:cTn id="14" dur="80"/>
                                        <p:tgtEl>
                                          <p:spTgt spid="9625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625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6259">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96259">
                                            <p:txEl>
                                              <p:pRg st="2" end="2"/>
                                            </p:txEl>
                                          </p:spTgt>
                                        </p:tgtEl>
                                        <p:attrNameLst>
                                          <p:attrName>style.visibility</p:attrName>
                                        </p:attrNameLst>
                                      </p:cBhvr>
                                      <p:to>
                                        <p:strVal val="visible"/>
                                      </p:to>
                                    </p:set>
                                    <p:anim calcmode="discrete" valueType="clr">
                                      <p:cBhvr override="childStyle">
                                        <p:cTn id="21" dur="80"/>
                                        <p:tgtEl>
                                          <p:spTgt spid="9625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625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6259">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96259">
                                            <p:txEl>
                                              <p:pRg st="3" end="3"/>
                                            </p:txEl>
                                          </p:spTgt>
                                        </p:tgtEl>
                                        <p:attrNameLst>
                                          <p:attrName>style.visibility</p:attrName>
                                        </p:attrNameLst>
                                      </p:cBhvr>
                                      <p:to>
                                        <p:strVal val="visible"/>
                                      </p:to>
                                    </p:set>
                                    <p:anim calcmode="discrete" valueType="clr">
                                      <p:cBhvr override="childStyle">
                                        <p:cTn id="28" dur="80"/>
                                        <p:tgtEl>
                                          <p:spTgt spid="9625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625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96259">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96259">
                                            <p:txEl>
                                              <p:pRg st="4" end="4"/>
                                            </p:txEl>
                                          </p:spTgt>
                                        </p:tgtEl>
                                        <p:attrNameLst>
                                          <p:attrName>style.visibility</p:attrName>
                                        </p:attrNameLst>
                                      </p:cBhvr>
                                      <p:to>
                                        <p:strVal val="visible"/>
                                      </p:to>
                                    </p:set>
                                    <p:anim calcmode="discrete" valueType="clr">
                                      <p:cBhvr override="childStyle">
                                        <p:cTn id="35" dur="80"/>
                                        <p:tgtEl>
                                          <p:spTgt spid="9625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9625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9625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457200" y="1219200"/>
            <a:ext cx="8229600" cy="4906963"/>
          </a:xfrm>
        </p:spPr>
        <p:txBody>
          <a:bodyPr>
            <a:normAutofit lnSpcReduction="10000"/>
          </a:bodyPr>
          <a:lstStyle/>
          <a:p>
            <a:pPr>
              <a:lnSpc>
                <a:spcPct val="150000"/>
              </a:lnSpc>
            </a:pPr>
            <a:r>
              <a:rPr lang="en-US" dirty="0">
                <a:solidFill>
                  <a:srgbClr val="0000FF"/>
                </a:solidFill>
                <a:latin typeface="Arial Black" pitchFamily="34" charset="0"/>
              </a:rPr>
              <a:t> 	RECREATIONAL FACILITIES.</a:t>
            </a:r>
          </a:p>
          <a:p>
            <a:pPr>
              <a:lnSpc>
                <a:spcPct val="150000"/>
              </a:lnSpc>
            </a:pPr>
            <a:r>
              <a:rPr lang="en-US" dirty="0">
                <a:solidFill>
                  <a:srgbClr val="C00000"/>
                </a:solidFill>
                <a:latin typeface="Arial Black" pitchFamily="34" charset="0"/>
              </a:rPr>
              <a:t> 	VOCATIONAL FACILITIES.</a:t>
            </a:r>
          </a:p>
          <a:p>
            <a:pPr>
              <a:lnSpc>
                <a:spcPct val="150000"/>
              </a:lnSpc>
            </a:pPr>
            <a:r>
              <a:rPr lang="en-US" dirty="0">
                <a:solidFill>
                  <a:srgbClr val="0000FF"/>
                </a:solidFill>
                <a:latin typeface="Arial Black" pitchFamily="34" charset="0"/>
              </a:rPr>
              <a:t> 	CAREER GUIDANCE CELLS.</a:t>
            </a:r>
          </a:p>
          <a:p>
            <a:pPr>
              <a:lnSpc>
                <a:spcPct val="150000"/>
              </a:lnSpc>
            </a:pPr>
            <a:r>
              <a:rPr lang="en-US" dirty="0">
                <a:solidFill>
                  <a:srgbClr val="C00000"/>
                </a:solidFill>
                <a:latin typeface="Arial Black" pitchFamily="34" charset="0"/>
              </a:rPr>
              <a:t> 	COUNSELING. </a:t>
            </a:r>
          </a:p>
          <a:p>
            <a:pPr>
              <a:lnSpc>
                <a:spcPct val="150000"/>
              </a:lnSpc>
            </a:pPr>
            <a:r>
              <a:rPr lang="en-US" dirty="0">
                <a:solidFill>
                  <a:srgbClr val="0000FF"/>
                </a:solidFill>
                <a:latin typeface="Arial Black" pitchFamily="34" charset="0"/>
              </a:rPr>
              <a:t> 	SPORTS AND ADVENTURE TRG.</a:t>
            </a:r>
          </a:p>
          <a:p>
            <a:pPr>
              <a:lnSpc>
                <a:spcPct val="150000"/>
              </a:lnSpc>
            </a:pPr>
            <a:r>
              <a:rPr lang="en-US" dirty="0">
                <a:solidFill>
                  <a:srgbClr val="C00000"/>
                </a:solidFill>
                <a:latin typeface="Arial Black" pitchFamily="34" charset="0"/>
              </a:rPr>
              <a:t> 	SOCIAL SERVICE BY YOUTH.</a:t>
            </a: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2800" dirty="0" smtClean="0">
                <a:solidFill>
                  <a:srgbClr val="FFFF00"/>
                </a:solidFill>
                <a:latin typeface="Arial Black" pitchFamily="34" charset="0"/>
              </a:rPr>
              <a:t>WELFARE MEASURES FOR YOUTHS</a:t>
            </a:r>
            <a:endParaRPr kumimoji="0" lang="en-US" sz="28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7283">
                                            <p:txEl>
                                              <p:pRg st="0" end="0"/>
                                            </p:txEl>
                                          </p:spTgt>
                                        </p:tgtEl>
                                        <p:attrNameLst>
                                          <p:attrName>style.visibility</p:attrName>
                                        </p:attrNameLst>
                                      </p:cBhvr>
                                      <p:to>
                                        <p:strVal val="visible"/>
                                      </p:to>
                                    </p:set>
                                    <p:anim calcmode="discrete" valueType="clr">
                                      <p:cBhvr override="childStyle">
                                        <p:cTn id="7" dur="80"/>
                                        <p:tgtEl>
                                          <p:spTgt spid="972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72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728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7283">
                                            <p:txEl>
                                              <p:pRg st="1" end="1"/>
                                            </p:txEl>
                                          </p:spTgt>
                                        </p:tgtEl>
                                        <p:attrNameLst>
                                          <p:attrName>style.visibility</p:attrName>
                                        </p:attrNameLst>
                                      </p:cBhvr>
                                      <p:to>
                                        <p:strVal val="visible"/>
                                      </p:to>
                                    </p:set>
                                    <p:anim calcmode="discrete" valueType="clr">
                                      <p:cBhvr override="childStyle">
                                        <p:cTn id="14" dur="80"/>
                                        <p:tgtEl>
                                          <p:spTgt spid="972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728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728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97283">
                                            <p:txEl>
                                              <p:pRg st="2" end="2"/>
                                            </p:txEl>
                                          </p:spTgt>
                                        </p:tgtEl>
                                        <p:attrNameLst>
                                          <p:attrName>style.visibility</p:attrName>
                                        </p:attrNameLst>
                                      </p:cBhvr>
                                      <p:to>
                                        <p:strVal val="visible"/>
                                      </p:to>
                                    </p:set>
                                    <p:anim calcmode="discrete" valueType="clr">
                                      <p:cBhvr override="childStyle">
                                        <p:cTn id="21" dur="80"/>
                                        <p:tgtEl>
                                          <p:spTgt spid="972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728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728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97283">
                                            <p:txEl>
                                              <p:pRg st="3" end="3"/>
                                            </p:txEl>
                                          </p:spTgt>
                                        </p:tgtEl>
                                        <p:attrNameLst>
                                          <p:attrName>style.visibility</p:attrName>
                                        </p:attrNameLst>
                                      </p:cBhvr>
                                      <p:to>
                                        <p:strVal val="visible"/>
                                      </p:to>
                                    </p:set>
                                    <p:anim calcmode="discrete" valueType="clr">
                                      <p:cBhvr override="childStyle">
                                        <p:cTn id="28" dur="80"/>
                                        <p:tgtEl>
                                          <p:spTgt spid="972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728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9728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97283">
                                            <p:txEl>
                                              <p:pRg st="4" end="4"/>
                                            </p:txEl>
                                          </p:spTgt>
                                        </p:tgtEl>
                                        <p:attrNameLst>
                                          <p:attrName>style.visibility</p:attrName>
                                        </p:attrNameLst>
                                      </p:cBhvr>
                                      <p:to>
                                        <p:strVal val="visible"/>
                                      </p:to>
                                    </p:set>
                                    <p:anim calcmode="discrete" valueType="clr">
                                      <p:cBhvr override="childStyle">
                                        <p:cTn id="35" dur="80"/>
                                        <p:tgtEl>
                                          <p:spTgt spid="9728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9728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9728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97283">
                                            <p:txEl>
                                              <p:pRg st="5" end="5"/>
                                            </p:txEl>
                                          </p:spTgt>
                                        </p:tgtEl>
                                        <p:attrNameLst>
                                          <p:attrName>style.visibility</p:attrName>
                                        </p:attrNameLst>
                                      </p:cBhvr>
                                      <p:to>
                                        <p:strVal val="visible"/>
                                      </p:to>
                                    </p:set>
                                    <p:anim calcmode="discrete" valueType="clr">
                                      <p:cBhvr override="childStyle">
                                        <p:cTn id="42" dur="80"/>
                                        <p:tgtEl>
                                          <p:spTgt spid="9728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9728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9728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304800" y="1143000"/>
            <a:ext cx="8534400" cy="4876800"/>
          </a:xfrm>
        </p:spPr>
        <p:txBody>
          <a:bodyPr>
            <a:normAutofit/>
          </a:bodyPr>
          <a:lstStyle/>
          <a:p>
            <a:pPr marL="0" indent="0" algn="just">
              <a:buNone/>
            </a:pPr>
            <a:r>
              <a:rPr lang="en-US" sz="3600" dirty="0" smtClean="0">
                <a:solidFill>
                  <a:srgbClr val="0000FF"/>
                </a:solidFill>
                <a:latin typeface="Arial Black" pitchFamily="34" charset="0"/>
              </a:rPr>
              <a:t>THE </a:t>
            </a:r>
            <a:r>
              <a:rPr lang="en-US" sz="3600" dirty="0">
                <a:solidFill>
                  <a:srgbClr val="0000FF"/>
                </a:solidFill>
                <a:latin typeface="Arial Black" pitchFamily="34" charset="0"/>
              </a:rPr>
              <a:t>WOMEN IN OUR SOCIETY ARE SUFFERING BECAUSE OF LACK OF EDUCATION, INEQUALITY IN OPPORTUINITY, DISPARITY AND RESTRICTIONS IMPOSED BECAUSE OF RELIGION AND SOCIAL CUSTOM.</a:t>
            </a:r>
            <a:endParaRPr lang="en-US" sz="3600" dirty="0">
              <a:solidFill>
                <a:srgbClr val="0000FF"/>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WOMEN WELFARE</a:t>
            </a:r>
            <a:endParaRPr kumimoji="0" lang="en-US" sz="4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457200" y="914400"/>
            <a:ext cx="8229600" cy="5715000"/>
          </a:xfrm>
        </p:spPr>
        <p:txBody>
          <a:bodyPr>
            <a:noAutofit/>
          </a:bodyPr>
          <a:lstStyle/>
          <a:p>
            <a:pPr marL="0" indent="0">
              <a:lnSpc>
                <a:spcPct val="90000"/>
              </a:lnSpc>
              <a:spcAft>
                <a:spcPts val="1800"/>
              </a:spcAft>
            </a:pPr>
            <a:r>
              <a:rPr lang="en-US" sz="3600" dirty="0">
                <a:solidFill>
                  <a:srgbClr val="0000FF"/>
                </a:solidFill>
              </a:rPr>
              <a:t> 	</a:t>
            </a:r>
            <a:r>
              <a:rPr lang="en-US" sz="3600" dirty="0">
                <a:solidFill>
                  <a:srgbClr val="0000FF"/>
                </a:solidFill>
                <a:latin typeface="Arial Black" pitchFamily="34" charset="0"/>
              </a:rPr>
              <a:t>HEALTH CARE.</a:t>
            </a:r>
          </a:p>
          <a:p>
            <a:pPr marL="0" indent="0">
              <a:lnSpc>
                <a:spcPct val="90000"/>
              </a:lnSpc>
              <a:spcAft>
                <a:spcPts val="1800"/>
              </a:spcAft>
            </a:pPr>
            <a:r>
              <a:rPr lang="en-US" sz="3600" dirty="0">
                <a:solidFill>
                  <a:srgbClr val="C00000"/>
                </a:solidFill>
                <a:latin typeface="Arial Black" pitchFamily="34" charset="0"/>
              </a:rPr>
              <a:t> 	MOTHER AND CHILD CARE.</a:t>
            </a:r>
          </a:p>
          <a:p>
            <a:pPr marL="0" indent="0">
              <a:lnSpc>
                <a:spcPct val="90000"/>
              </a:lnSpc>
              <a:spcAft>
                <a:spcPts val="1800"/>
              </a:spcAft>
            </a:pPr>
            <a:r>
              <a:rPr lang="en-US" sz="3600" dirty="0">
                <a:solidFill>
                  <a:srgbClr val="0000FF"/>
                </a:solidFill>
                <a:latin typeface="Arial Black" pitchFamily="34" charset="0"/>
              </a:rPr>
              <a:t> 	LITERACY CAMPAIGN.</a:t>
            </a:r>
          </a:p>
          <a:p>
            <a:pPr marL="0" indent="0">
              <a:lnSpc>
                <a:spcPct val="90000"/>
              </a:lnSpc>
              <a:spcAft>
                <a:spcPts val="1800"/>
              </a:spcAft>
            </a:pPr>
            <a:r>
              <a:rPr lang="en-US" sz="3600" dirty="0">
                <a:solidFill>
                  <a:srgbClr val="C00000"/>
                </a:solidFill>
                <a:latin typeface="Arial Black" pitchFamily="34" charset="0"/>
              </a:rPr>
              <a:t> 	VOCATIONAL TRG.</a:t>
            </a:r>
          </a:p>
          <a:p>
            <a:pPr marL="0" indent="0">
              <a:lnSpc>
                <a:spcPct val="90000"/>
              </a:lnSpc>
              <a:spcAft>
                <a:spcPts val="1800"/>
              </a:spcAft>
            </a:pPr>
            <a:r>
              <a:rPr lang="en-US" sz="3600" dirty="0">
                <a:solidFill>
                  <a:srgbClr val="0000FF"/>
                </a:solidFill>
                <a:latin typeface="Arial Black" pitchFamily="34" charset="0"/>
              </a:rPr>
              <a:t> 	ANTI DOWARY CAMPAIGN.</a:t>
            </a:r>
          </a:p>
          <a:p>
            <a:pPr marL="0" indent="0">
              <a:lnSpc>
                <a:spcPct val="90000"/>
              </a:lnSpc>
              <a:spcAft>
                <a:spcPts val="1800"/>
              </a:spcAft>
            </a:pPr>
            <a:r>
              <a:rPr lang="en-US" sz="3600" dirty="0" smtClean="0">
                <a:solidFill>
                  <a:srgbClr val="C00000"/>
                </a:solidFill>
                <a:latin typeface="Arial Black" pitchFamily="34" charset="0"/>
              </a:rPr>
              <a:t>LEGAL </a:t>
            </a:r>
            <a:r>
              <a:rPr lang="en-US" sz="3600" dirty="0">
                <a:solidFill>
                  <a:srgbClr val="C00000"/>
                </a:solidFill>
                <a:latin typeface="Arial Black" pitchFamily="34" charset="0"/>
              </a:rPr>
              <a:t>AWARENESS REGARDING WOMAN RIGHTS AND STATUS.</a:t>
            </a:r>
            <a:endParaRPr lang="en-US" sz="3600" dirty="0">
              <a:solidFill>
                <a:srgbClr val="C00000"/>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WOMEN WELFARE </a:t>
            </a:r>
            <a:endParaRPr kumimoji="0" lang="en-US" sz="4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9331">
                                            <p:txEl>
                                              <p:pRg st="0" end="0"/>
                                            </p:txEl>
                                          </p:spTgt>
                                        </p:tgtEl>
                                        <p:attrNameLst>
                                          <p:attrName>style.visibility</p:attrName>
                                        </p:attrNameLst>
                                      </p:cBhvr>
                                      <p:to>
                                        <p:strVal val="visible"/>
                                      </p:to>
                                    </p:set>
                                    <p:anim calcmode="discrete" valueType="clr">
                                      <p:cBhvr override="childStyle">
                                        <p:cTn id="7" dur="80"/>
                                        <p:tgtEl>
                                          <p:spTgt spid="993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93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9331">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99331">
                                            <p:txEl>
                                              <p:pRg st="1" end="1"/>
                                            </p:txEl>
                                          </p:spTgt>
                                        </p:tgtEl>
                                        <p:attrNameLst>
                                          <p:attrName>style.visibility</p:attrName>
                                        </p:attrNameLst>
                                      </p:cBhvr>
                                      <p:to>
                                        <p:strVal val="visible"/>
                                      </p:to>
                                    </p:set>
                                    <p:anim calcmode="discrete" valueType="clr">
                                      <p:cBhvr override="childStyle">
                                        <p:cTn id="14" dur="80"/>
                                        <p:tgtEl>
                                          <p:spTgt spid="99331">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99331">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99331">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99331">
                                            <p:txEl>
                                              <p:pRg st="2" end="2"/>
                                            </p:txEl>
                                          </p:spTgt>
                                        </p:tgtEl>
                                        <p:attrNameLst>
                                          <p:attrName>style.visibility</p:attrName>
                                        </p:attrNameLst>
                                      </p:cBhvr>
                                      <p:to>
                                        <p:strVal val="visible"/>
                                      </p:to>
                                    </p:set>
                                    <p:anim calcmode="discrete" valueType="clr">
                                      <p:cBhvr override="childStyle">
                                        <p:cTn id="21" dur="80"/>
                                        <p:tgtEl>
                                          <p:spTgt spid="99331">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9331">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99331">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99331">
                                            <p:txEl>
                                              <p:pRg st="3" end="3"/>
                                            </p:txEl>
                                          </p:spTgt>
                                        </p:tgtEl>
                                        <p:attrNameLst>
                                          <p:attrName>style.visibility</p:attrName>
                                        </p:attrNameLst>
                                      </p:cBhvr>
                                      <p:to>
                                        <p:strVal val="visible"/>
                                      </p:to>
                                    </p:set>
                                    <p:anim calcmode="discrete" valueType="clr">
                                      <p:cBhvr override="childStyle">
                                        <p:cTn id="28" dur="80"/>
                                        <p:tgtEl>
                                          <p:spTgt spid="9933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9331">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99331">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99331">
                                            <p:txEl>
                                              <p:pRg st="4" end="4"/>
                                            </p:txEl>
                                          </p:spTgt>
                                        </p:tgtEl>
                                        <p:attrNameLst>
                                          <p:attrName>style.visibility</p:attrName>
                                        </p:attrNameLst>
                                      </p:cBhvr>
                                      <p:to>
                                        <p:strVal val="visible"/>
                                      </p:to>
                                    </p:set>
                                    <p:anim calcmode="discrete" valueType="clr">
                                      <p:cBhvr override="childStyle">
                                        <p:cTn id="35" dur="80"/>
                                        <p:tgtEl>
                                          <p:spTgt spid="9933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99331">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99331">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99331">
                                            <p:txEl>
                                              <p:pRg st="5" end="5"/>
                                            </p:txEl>
                                          </p:spTgt>
                                        </p:tgtEl>
                                        <p:attrNameLst>
                                          <p:attrName>style.visibility</p:attrName>
                                        </p:attrNameLst>
                                      </p:cBhvr>
                                      <p:to>
                                        <p:strVal val="visible"/>
                                      </p:to>
                                    </p:set>
                                    <p:anim calcmode="discrete" valueType="clr">
                                      <p:cBhvr override="childStyle">
                                        <p:cTn id="42" dur="80"/>
                                        <p:tgtEl>
                                          <p:spTgt spid="9933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99331">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99331">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228600" y="762000"/>
            <a:ext cx="8686800" cy="6096000"/>
          </a:xfrm>
        </p:spPr>
        <p:txBody>
          <a:bodyPr>
            <a:normAutofit fontScale="92500"/>
          </a:bodyPr>
          <a:lstStyle/>
          <a:p>
            <a:pPr marL="0" indent="0" algn="just">
              <a:lnSpc>
                <a:spcPct val="150000"/>
              </a:lnSpc>
              <a:buNone/>
            </a:pPr>
            <a:r>
              <a:rPr lang="en-US" sz="2700" dirty="0">
                <a:solidFill>
                  <a:srgbClr val="0000FF"/>
                </a:solidFill>
                <a:latin typeface="Arial Black" pitchFamily="34" charset="0"/>
              </a:rPr>
              <a:t> </a:t>
            </a:r>
            <a:r>
              <a:rPr lang="en-US" sz="2700" dirty="0" smtClean="0">
                <a:solidFill>
                  <a:srgbClr val="0000FF"/>
                </a:solidFill>
                <a:latin typeface="Arial Black" pitchFamily="34" charset="0"/>
              </a:rPr>
              <a:t>	THE </a:t>
            </a:r>
            <a:r>
              <a:rPr lang="en-US" sz="2700" dirty="0">
                <a:solidFill>
                  <a:srgbClr val="0000FF"/>
                </a:solidFill>
                <a:latin typeface="Arial Black" pitchFamily="34" charset="0"/>
              </a:rPr>
              <a:t>PHYSICALLY HANDICAPPED PERSONS REQIURE PHYSICAL HELP/ ASSISTANCE AS WELL AS EMOTIONAL SUPPORT. A HANDICAPPED PERSON IS JUST LIKE A NORMAL PERSON EXCEPT THA HE/SHE SUFFERS FROM PARTICULAR HANDICAP. HE IS CAPABLE OF PERFORMING DUTIES WHICH A NORMAL PERSON CAN PERFORM BUT HAS LIMITATIONS. WE SHOULD UNDERSTAND THEIR PROBLEM AND TRY TO HELP THEM.</a:t>
            </a: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3200" dirty="0" smtClean="0">
                <a:solidFill>
                  <a:srgbClr val="FFFF00"/>
                </a:solidFill>
                <a:latin typeface="Arial Black" pitchFamily="34" charset="0"/>
              </a:rPr>
              <a:t>WELFARE OF THE HANDICAPPED</a:t>
            </a:r>
            <a:endParaRPr kumimoji="0" lang="en-US" sz="32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457200" y="1066800"/>
            <a:ext cx="8229600" cy="5059363"/>
          </a:xfrm>
        </p:spPr>
        <p:txBody>
          <a:bodyPr/>
          <a:lstStyle/>
          <a:p>
            <a:pPr>
              <a:buFont typeface="Wingdings" pitchFamily="2" charset="2"/>
              <a:buNone/>
            </a:pPr>
            <a:r>
              <a:rPr lang="en-US" dirty="0">
                <a:solidFill>
                  <a:srgbClr val="0000FF"/>
                </a:solidFill>
                <a:latin typeface="Arial Black" pitchFamily="34" charset="0"/>
              </a:rPr>
              <a:t>  VARIOUS SPECIALISED INSTITUTES ARE DEALING WITH THEIR PROBLEM OF SPECIAL NATURE. HOWEVER, WITH ELEMENTARY TRG, WE CAN </a:t>
            </a:r>
            <a:r>
              <a:rPr lang="en-US" dirty="0" smtClean="0">
                <a:solidFill>
                  <a:srgbClr val="0000FF"/>
                </a:solidFill>
                <a:latin typeface="Arial Black" pitchFamily="34" charset="0"/>
              </a:rPr>
              <a:t>HELP </a:t>
            </a:r>
            <a:r>
              <a:rPr lang="en-US" dirty="0">
                <a:solidFill>
                  <a:srgbClr val="0000FF"/>
                </a:solidFill>
                <a:latin typeface="Arial Black" pitchFamily="34" charset="0"/>
              </a:rPr>
              <a:t>THEM A LOT IN THEIR VARIOUS SPHERE OF LIFE LIKE DAY TODAY CARE, EDUCATION, SPECIAL FACILITIES ETC.</a:t>
            </a: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3200" dirty="0" smtClean="0">
                <a:solidFill>
                  <a:srgbClr val="FFFF00"/>
                </a:solidFill>
                <a:latin typeface="Arial Black" pitchFamily="34" charset="0"/>
              </a:rPr>
              <a:t>WELFARE OF THE HANDICAPPED</a:t>
            </a:r>
            <a:endParaRPr kumimoji="0" lang="en-US" sz="28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1981200"/>
            <a:ext cx="8229600" cy="4144963"/>
          </a:xfrm>
        </p:spPr>
        <p:txBody>
          <a:bodyPr/>
          <a:lstStyle/>
          <a:p>
            <a:pPr>
              <a:lnSpc>
                <a:spcPct val="150000"/>
              </a:lnSpc>
            </a:pPr>
            <a:r>
              <a:rPr lang="en-US" dirty="0">
                <a:solidFill>
                  <a:srgbClr val="0000FF"/>
                </a:solidFill>
              </a:rPr>
              <a:t> 	</a:t>
            </a:r>
            <a:r>
              <a:rPr lang="en-US" dirty="0">
                <a:solidFill>
                  <a:srgbClr val="0000FF"/>
                </a:solidFill>
                <a:latin typeface="Arial Black" pitchFamily="34" charset="0"/>
              </a:rPr>
              <a:t>DAY CARE CENTERS.</a:t>
            </a:r>
          </a:p>
          <a:p>
            <a:pPr>
              <a:lnSpc>
                <a:spcPct val="150000"/>
              </a:lnSpc>
            </a:pPr>
            <a:r>
              <a:rPr lang="en-US" dirty="0">
                <a:solidFill>
                  <a:srgbClr val="C00000"/>
                </a:solidFill>
                <a:latin typeface="Arial Black" pitchFamily="34" charset="0"/>
              </a:rPr>
              <a:t> 	</a:t>
            </a:r>
            <a:r>
              <a:rPr lang="en-US" dirty="0" smtClean="0">
                <a:solidFill>
                  <a:srgbClr val="C00000"/>
                </a:solidFill>
                <a:latin typeface="Arial Black" pitchFamily="34" charset="0"/>
              </a:rPr>
              <a:t>INSTITUTIONAL </a:t>
            </a:r>
            <a:r>
              <a:rPr lang="en-US" dirty="0">
                <a:solidFill>
                  <a:srgbClr val="C00000"/>
                </a:solidFill>
                <a:latin typeface="Arial Black" pitchFamily="34" charset="0"/>
              </a:rPr>
              <a:t>SERVICES.</a:t>
            </a:r>
            <a:endParaRPr lang="en-US" dirty="0">
              <a:solidFill>
                <a:srgbClr val="C00000"/>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3400" dirty="0" smtClean="0">
                <a:solidFill>
                  <a:srgbClr val="FFFF00"/>
                </a:solidFill>
                <a:latin typeface="Arial Black" pitchFamily="34" charset="0"/>
              </a:rPr>
              <a:t>SERVICE AND CARE OF AGED</a:t>
            </a:r>
            <a:endParaRPr kumimoji="0" lang="en-US" sz="34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2403">
                                            <p:txEl>
                                              <p:pRg st="0" end="0"/>
                                            </p:txEl>
                                          </p:spTgt>
                                        </p:tgtEl>
                                        <p:attrNameLst>
                                          <p:attrName>style.visibility</p:attrName>
                                        </p:attrNameLst>
                                      </p:cBhvr>
                                      <p:to>
                                        <p:strVal val="visible"/>
                                      </p:to>
                                    </p:set>
                                    <p:anim calcmode="discrete" valueType="clr">
                                      <p:cBhvr override="childStyle">
                                        <p:cTn id="7" dur="80"/>
                                        <p:tgtEl>
                                          <p:spTgt spid="1024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240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2403">
                                            <p:txEl>
                                              <p:pRg st="1" end="1"/>
                                            </p:txEl>
                                          </p:spTgt>
                                        </p:tgtEl>
                                        <p:attrNameLst>
                                          <p:attrName>style.visibility</p:attrName>
                                        </p:attrNameLst>
                                      </p:cBhvr>
                                      <p:to>
                                        <p:strVal val="visible"/>
                                      </p:to>
                                    </p:set>
                                    <p:anim calcmode="discrete" valueType="clr">
                                      <p:cBhvr override="childStyle">
                                        <p:cTn id="14" dur="80"/>
                                        <p:tgtEl>
                                          <p:spTgt spid="1024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24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240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228600" y="838200"/>
            <a:ext cx="8686800" cy="5791200"/>
          </a:xfrm>
        </p:spPr>
        <p:txBody>
          <a:bodyPr>
            <a:noAutofit/>
          </a:bodyPr>
          <a:lstStyle/>
          <a:p>
            <a:pPr marL="0" indent="0" algn="just">
              <a:lnSpc>
                <a:spcPct val="150000"/>
              </a:lnSpc>
              <a:buNone/>
            </a:pPr>
            <a:r>
              <a:rPr lang="en-US" dirty="0">
                <a:solidFill>
                  <a:srgbClr val="0000FF"/>
                </a:solidFill>
              </a:rPr>
              <a:t> 	</a:t>
            </a:r>
            <a:r>
              <a:rPr lang="en-US" dirty="0">
                <a:solidFill>
                  <a:srgbClr val="0000FF"/>
                </a:solidFill>
                <a:latin typeface="Arial Black" pitchFamily="34" charset="0"/>
              </a:rPr>
              <a:t>PRIMARILY TO PROVIDE </a:t>
            </a:r>
            <a:r>
              <a:rPr lang="en-US" dirty="0" smtClean="0">
                <a:solidFill>
                  <a:srgbClr val="0000FF"/>
                </a:solidFill>
                <a:latin typeface="Arial Black" pitchFamily="34" charset="0"/>
              </a:rPr>
              <a:t>SOCIAL, EMOTIONAL </a:t>
            </a:r>
            <a:r>
              <a:rPr lang="en-US" dirty="0">
                <a:solidFill>
                  <a:srgbClr val="0000FF"/>
                </a:solidFill>
                <a:latin typeface="Arial Black" pitchFamily="34" charset="0"/>
              </a:rPr>
              <a:t>AND CULTURAL SUPPORT FOR AGED. THEY CAN UTILISE THEIR TIME MORE EFFECTIVELY BY UTILIZING THEIR SKILLS AND EXPERENCE AND ALSO CAN HAVE ADDITIONAL SOURCE OF INCOME.</a:t>
            </a:r>
            <a:endParaRPr lang="en-US" dirty="0">
              <a:solidFill>
                <a:srgbClr val="0000FF"/>
              </a:solidFill>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DAY CARE CENTERS</a:t>
            </a:r>
            <a:endParaRPr kumimoji="0" lang="en-US" sz="4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971800"/>
            <a:ext cx="9144000" cy="822325"/>
          </a:xfrm>
          <a:solidFill>
            <a:srgbClr val="FF0000"/>
          </a:solidFill>
        </p:spPr>
        <p:txBody>
          <a:bodyPr>
            <a:normAutofit fontScale="90000"/>
          </a:bodyPr>
          <a:lstStyle/>
          <a:p>
            <a:pPr algn="ctr" eaLnBrk="1" hangingPunct="1"/>
            <a:r>
              <a:rPr lang="en-US" sz="5400" dirty="0" smtClean="0">
                <a:solidFill>
                  <a:srgbClr val="FFFF00"/>
                </a:solidFill>
                <a:latin typeface="Arial Black" pitchFamily="34" charset="0"/>
              </a:rPr>
              <a:t>INTRODUCTION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457200" y="1447800"/>
            <a:ext cx="8229600" cy="4525963"/>
          </a:xfrm>
        </p:spPr>
        <p:txBody>
          <a:bodyPr>
            <a:noAutofit/>
          </a:bodyPr>
          <a:lstStyle/>
          <a:p>
            <a:pPr marL="0" indent="0">
              <a:lnSpc>
                <a:spcPct val="150000"/>
              </a:lnSpc>
              <a:buNone/>
            </a:pPr>
            <a:r>
              <a:rPr lang="en-US" sz="3600" b="1" dirty="0">
                <a:solidFill>
                  <a:srgbClr val="0000FF"/>
                </a:solidFill>
              </a:rPr>
              <a:t> 	</a:t>
            </a:r>
            <a:r>
              <a:rPr lang="en-US" sz="3600" b="1" dirty="0">
                <a:solidFill>
                  <a:srgbClr val="0000FF"/>
                </a:solidFill>
                <a:latin typeface="Arial Black" pitchFamily="34" charset="0"/>
              </a:rPr>
              <a:t>SPECIAL CENTERS FOR THE CARE OF AGED AND OLD PEOPLE WHERE SPECIAL NEEDS CAN BE TAKEN CARE OF.</a:t>
            </a:r>
          </a:p>
          <a:p>
            <a:pPr marL="0" indent="0"/>
            <a:endParaRPr lang="en-US" sz="3600" b="1" dirty="0"/>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3600" dirty="0" smtClean="0">
                <a:solidFill>
                  <a:srgbClr val="FFFF00"/>
                </a:solidFill>
                <a:latin typeface="Arial Black" pitchFamily="34" charset="0"/>
              </a:rPr>
              <a:t>INSTITUTIONAL SERVICES</a:t>
            </a:r>
            <a:endParaRPr kumimoji="0" lang="en-US" sz="32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457200" y="838200"/>
            <a:ext cx="8229600" cy="5410200"/>
          </a:xfrm>
        </p:spPr>
        <p:txBody>
          <a:bodyPr>
            <a:normAutofit lnSpcReduction="10000"/>
          </a:bodyPr>
          <a:lstStyle/>
          <a:p>
            <a:pPr marL="0" indent="0">
              <a:spcAft>
                <a:spcPts val="1800"/>
              </a:spcAft>
            </a:pPr>
            <a:r>
              <a:rPr lang="en-US" sz="2700" dirty="0">
                <a:solidFill>
                  <a:srgbClr val="0000FF"/>
                </a:solidFill>
              </a:rPr>
              <a:t> 	</a:t>
            </a:r>
            <a:r>
              <a:rPr lang="en-US" sz="2700" dirty="0">
                <a:solidFill>
                  <a:srgbClr val="0000FF"/>
                </a:solidFill>
                <a:latin typeface="Arial Black" pitchFamily="34" charset="0"/>
              </a:rPr>
              <a:t>FORESTATION PROJECT.</a:t>
            </a:r>
          </a:p>
          <a:p>
            <a:pPr marL="0" indent="0">
              <a:spcAft>
                <a:spcPts val="1800"/>
              </a:spcAft>
            </a:pPr>
            <a:r>
              <a:rPr lang="en-US" sz="2700" dirty="0" smtClean="0">
                <a:solidFill>
                  <a:srgbClr val="C00000"/>
                </a:solidFill>
                <a:latin typeface="Arial Black" pitchFamily="34" charset="0"/>
              </a:rPr>
              <a:t> 	CONSTRUCTION</a:t>
            </a:r>
            <a:r>
              <a:rPr lang="en-US" sz="2700" dirty="0">
                <a:solidFill>
                  <a:srgbClr val="C00000"/>
                </a:solidFill>
                <a:latin typeface="Arial Black" pitchFamily="34" charset="0"/>
              </a:rPr>
              <a:t>/ MAINT OF RDS AND TRACKS, SCHOOL </a:t>
            </a:r>
            <a:r>
              <a:rPr lang="en-US" sz="2700" dirty="0" smtClean="0">
                <a:solidFill>
                  <a:srgbClr val="C00000"/>
                </a:solidFill>
                <a:latin typeface="Arial Black" pitchFamily="34" charset="0"/>
              </a:rPr>
              <a:t>ETC</a:t>
            </a:r>
            <a:endParaRPr lang="en-US" sz="2700" dirty="0">
              <a:solidFill>
                <a:srgbClr val="C00000"/>
              </a:solidFill>
              <a:latin typeface="Arial Black" pitchFamily="34" charset="0"/>
            </a:endParaRPr>
          </a:p>
          <a:p>
            <a:pPr marL="0" indent="0">
              <a:spcAft>
                <a:spcPts val="1800"/>
              </a:spcAft>
            </a:pPr>
            <a:r>
              <a:rPr lang="en-US" sz="2700" dirty="0">
                <a:solidFill>
                  <a:srgbClr val="0000FF"/>
                </a:solidFill>
                <a:latin typeface="Arial Black" pitchFamily="34" charset="0"/>
              </a:rPr>
              <a:t> 	ADULT EDUCATION</a:t>
            </a:r>
          </a:p>
          <a:p>
            <a:pPr marL="0" indent="0">
              <a:spcAft>
                <a:spcPts val="1800"/>
              </a:spcAft>
            </a:pPr>
            <a:r>
              <a:rPr lang="en-US" sz="2700" dirty="0">
                <a:solidFill>
                  <a:srgbClr val="C00000"/>
                </a:solidFill>
                <a:latin typeface="Arial Black" pitchFamily="34" charset="0"/>
              </a:rPr>
              <a:t> 	CHILD CARE AND FAMILY PLANNING</a:t>
            </a:r>
          </a:p>
          <a:p>
            <a:pPr marL="0" indent="0">
              <a:spcAft>
                <a:spcPts val="1800"/>
              </a:spcAft>
            </a:pPr>
            <a:r>
              <a:rPr lang="en-US" sz="2700" dirty="0">
                <a:solidFill>
                  <a:srgbClr val="0000FF"/>
                </a:solidFill>
                <a:latin typeface="Arial Black" pitchFamily="34" charset="0"/>
              </a:rPr>
              <a:t> 	ANTI DOWRY CAMPAIGN.</a:t>
            </a:r>
          </a:p>
          <a:p>
            <a:pPr marL="0" indent="0">
              <a:spcAft>
                <a:spcPts val="1800"/>
              </a:spcAft>
            </a:pPr>
            <a:r>
              <a:rPr lang="en-US" sz="2700" dirty="0">
                <a:solidFill>
                  <a:srgbClr val="C00000"/>
                </a:solidFill>
                <a:latin typeface="Arial Black" pitchFamily="34" charset="0"/>
              </a:rPr>
              <a:t> 	TEACHING ABOUT </a:t>
            </a:r>
            <a:r>
              <a:rPr lang="en-US" sz="2700" dirty="0" smtClean="0">
                <a:solidFill>
                  <a:srgbClr val="C00000"/>
                </a:solidFill>
                <a:latin typeface="Arial Black" pitchFamily="34" charset="0"/>
              </a:rPr>
              <a:t>LATEST FARMING TECHNIQUES.</a:t>
            </a:r>
            <a:endParaRPr lang="en-US" sz="2700" dirty="0">
              <a:solidFill>
                <a:srgbClr val="C00000"/>
              </a:solidFill>
              <a:latin typeface="Arial Black" pitchFamily="34" charset="0"/>
            </a:endParaRPr>
          </a:p>
          <a:p>
            <a:pPr marL="0" indent="0">
              <a:spcAft>
                <a:spcPts val="1800"/>
              </a:spcAft>
            </a:pPr>
            <a:r>
              <a:rPr lang="en-US" sz="2700" dirty="0">
                <a:solidFill>
                  <a:srgbClr val="0000FF"/>
                </a:solidFill>
                <a:latin typeface="Arial Black" pitchFamily="34" charset="0"/>
              </a:rPr>
              <a:t> 	DRINKING WATER </a:t>
            </a:r>
            <a:r>
              <a:rPr lang="en-US" sz="2700" dirty="0" smtClean="0">
                <a:solidFill>
                  <a:srgbClr val="0000FF"/>
                </a:solidFill>
                <a:latin typeface="Arial Black" pitchFamily="34" charset="0"/>
              </a:rPr>
              <a:t>PROJECTS</a:t>
            </a:r>
            <a:endParaRPr lang="en-US" sz="2700" dirty="0">
              <a:solidFill>
                <a:srgbClr val="0000FF"/>
              </a:solidFill>
              <a:latin typeface="Arial Black" pitchFamily="34" charset="0"/>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3200" dirty="0" smtClean="0">
                <a:solidFill>
                  <a:srgbClr val="FFFF00"/>
                </a:solidFill>
                <a:latin typeface="Arial Black" pitchFamily="34" charset="0"/>
              </a:rPr>
              <a:t>COMMUNITY WELFARE PROJECT</a:t>
            </a:r>
            <a:endParaRPr kumimoji="0" lang="en-US" sz="32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cstate="print"/>
          <a:srcRect/>
          <a:stretch>
            <a:fillRect/>
          </a:stretch>
        </p:blipFill>
        <p:spPr bwMode="auto">
          <a:xfrm>
            <a:off x="8305800" y="0"/>
            <a:ext cx="8382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5475">
                                            <p:txEl>
                                              <p:pRg st="0" end="0"/>
                                            </p:txEl>
                                          </p:spTgt>
                                        </p:tgtEl>
                                        <p:attrNameLst>
                                          <p:attrName>style.visibility</p:attrName>
                                        </p:attrNameLst>
                                      </p:cBhvr>
                                      <p:to>
                                        <p:strVal val="visible"/>
                                      </p:to>
                                    </p:set>
                                    <p:anim calcmode="discrete" valueType="clr">
                                      <p:cBhvr override="childStyle">
                                        <p:cTn id="7" dur="80"/>
                                        <p:tgtEl>
                                          <p:spTgt spid="1054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54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547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5475">
                                            <p:txEl>
                                              <p:pRg st="1" end="1"/>
                                            </p:txEl>
                                          </p:spTgt>
                                        </p:tgtEl>
                                        <p:attrNameLst>
                                          <p:attrName>style.visibility</p:attrName>
                                        </p:attrNameLst>
                                      </p:cBhvr>
                                      <p:to>
                                        <p:strVal val="visible"/>
                                      </p:to>
                                    </p:set>
                                    <p:anim calcmode="discrete" valueType="clr">
                                      <p:cBhvr override="childStyle">
                                        <p:cTn id="14" dur="80"/>
                                        <p:tgtEl>
                                          <p:spTgt spid="1054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547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547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05475">
                                            <p:txEl>
                                              <p:pRg st="2" end="2"/>
                                            </p:txEl>
                                          </p:spTgt>
                                        </p:tgtEl>
                                        <p:attrNameLst>
                                          <p:attrName>style.visibility</p:attrName>
                                        </p:attrNameLst>
                                      </p:cBhvr>
                                      <p:to>
                                        <p:strVal val="visible"/>
                                      </p:to>
                                    </p:set>
                                    <p:anim calcmode="discrete" valueType="clr">
                                      <p:cBhvr override="childStyle">
                                        <p:cTn id="21" dur="80"/>
                                        <p:tgtEl>
                                          <p:spTgt spid="1054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547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5475">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05475">
                                            <p:txEl>
                                              <p:pRg st="3" end="3"/>
                                            </p:txEl>
                                          </p:spTgt>
                                        </p:tgtEl>
                                        <p:attrNameLst>
                                          <p:attrName>style.visibility</p:attrName>
                                        </p:attrNameLst>
                                      </p:cBhvr>
                                      <p:to>
                                        <p:strVal val="visible"/>
                                      </p:to>
                                    </p:set>
                                    <p:anim calcmode="discrete" valueType="clr">
                                      <p:cBhvr override="childStyle">
                                        <p:cTn id="28" dur="80"/>
                                        <p:tgtEl>
                                          <p:spTgt spid="10547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547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05475">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05475">
                                            <p:txEl>
                                              <p:pRg st="4" end="4"/>
                                            </p:txEl>
                                          </p:spTgt>
                                        </p:tgtEl>
                                        <p:attrNameLst>
                                          <p:attrName>style.visibility</p:attrName>
                                        </p:attrNameLst>
                                      </p:cBhvr>
                                      <p:to>
                                        <p:strVal val="visible"/>
                                      </p:to>
                                    </p:set>
                                    <p:anim calcmode="discrete" valueType="clr">
                                      <p:cBhvr override="childStyle">
                                        <p:cTn id="35" dur="80"/>
                                        <p:tgtEl>
                                          <p:spTgt spid="10547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0547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05475">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05475">
                                            <p:txEl>
                                              <p:pRg st="5" end="5"/>
                                            </p:txEl>
                                          </p:spTgt>
                                        </p:tgtEl>
                                        <p:attrNameLst>
                                          <p:attrName>style.visibility</p:attrName>
                                        </p:attrNameLst>
                                      </p:cBhvr>
                                      <p:to>
                                        <p:strVal val="visible"/>
                                      </p:to>
                                    </p:set>
                                    <p:anim calcmode="discrete" valueType="clr">
                                      <p:cBhvr override="childStyle">
                                        <p:cTn id="42" dur="80"/>
                                        <p:tgtEl>
                                          <p:spTgt spid="10547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0547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05475">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105475">
                                            <p:txEl>
                                              <p:pRg st="6" end="6"/>
                                            </p:txEl>
                                          </p:spTgt>
                                        </p:tgtEl>
                                        <p:attrNameLst>
                                          <p:attrName>style.visibility</p:attrName>
                                        </p:attrNameLst>
                                      </p:cBhvr>
                                      <p:to>
                                        <p:strVal val="visible"/>
                                      </p:to>
                                    </p:set>
                                    <p:anim calcmode="discrete" valueType="clr">
                                      <p:cBhvr override="childStyle">
                                        <p:cTn id="49" dur="80"/>
                                        <p:tgtEl>
                                          <p:spTgt spid="10547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05475">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10547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57200" y="685800"/>
            <a:ext cx="8229600" cy="5715000"/>
          </a:xfrm>
        </p:spPr>
        <p:txBody>
          <a:bodyPr>
            <a:noAutofit/>
          </a:bodyPr>
          <a:lstStyle/>
          <a:p>
            <a:pPr marL="400050" indent="0">
              <a:spcBef>
                <a:spcPts val="0"/>
              </a:spcBef>
              <a:buFont typeface="Wingdings" pitchFamily="2" charset="2"/>
              <a:buChar char="ü"/>
            </a:pPr>
            <a:r>
              <a:rPr lang="en-US" sz="2000" dirty="0">
                <a:solidFill>
                  <a:srgbClr val="0000FF"/>
                </a:solidFill>
                <a:latin typeface="Arial Black" pitchFamily="34" charset="0"/>
              </a:rPr>
              <a:t> 	BLOOD DONATION CAMPS.</a:t>
            </a:r>
          </a:p>
          <a:p>
            <a:pPr marL="400050" indent="0">
              <a:spcBef>
                <a:spcPts val="0"/>
              </a:spcBef>
              <a:buFont typeface="Wingdings" pitchFamily="2" charset="2"/>
              <a:buChar char="ü"/>
            </a:pPr>
            <a:r>
              <a:rPr lang="en-US" sz="2000" dirty="0" smtClean="0">
                <a:solidFill>
                  <a:srgbClr val="C00000"/>
                </a:solidFill>
                <a:latin typeface="Arial Black" pitchFamily="34" charset="0"/>
              </a:rPr>
              <a:t> 	ERADICATION </a:t>
            </a:r>
            <a:r>
              <a:rPr lang="en-US" sz="2000" dirty="0">
                <a:solidFill>
                  <a:srgbClr val="C00000"/>
                </a:solidFill>
                <a:latin typeface="Arial Black" pitchFamily="34" charset="0"/>
              </a:rPr>
              <a:t>OF CASTE/RELIGIOUS BARRIERS.</a:t>
            </a:r>
          </a:p>
          <a:p>
            <a:pPr marL="400050" indent="0">
              <a:spcBef>
                <a:spcPts val="0"/>
              </a:spcBef>
              <a:buFont typeface="Wingdings" pitchFamily="2" charset="2"/>
              <a:buChar char="ü"/>
            </a:pPr>
            <a:r>
              <a:rPr lang="en-US" sz="2000" dirty="0" smtClean="0">
                <a:solidFill>
                  <a:srgbClr val="0000FF"/>
                </a:solidFill>
                <a:latin typeface="Arial Black" pitchFamily="34" charset="0"/>
              </a:rPr>
              <a:t> 	CAMPAIGN </a:t>
            </a:r>
            <a:r>
              <a:rPr lang="en-US" sz="2000" dirty="0">
                <a:solidFill>
                  <a:srgbClr val="0000FF"/>
                </a:solidFill>
                <a:latin typeface="Arial Black" pitchFamily="34" charset="0"/>
              </a:rPr>
              <a:t>AGAINST CHILD MARRIAGE</a:t>
            </a:r>
            <a:r>
              <a:rPr lang="en-US" sz="2000" dirty="0" smtClean="0">
                <a:solidFill>
                  <a:srgbClr val="0000FF"/>
                </a:solidFill>
                <a:latin typeface="Arial Black" pitchFamily="34" charset="0"/>
              </a:rPr>
              <a:t>.</a:t>
            </a:r>
          </a:p>
          <a:p>
            <a:pPr marL="400050" indent="0">
              <a:spcBef>
                <a:spcPts val="0"/>
              </a:spcBef>
              <a:buFont typeface="Wingdings" pitchFamily="2" charset="2"/>
              <a:buChar char="ü"/>
            </a:pPr>
            <a:r>
              <a:rPr lang="en-US" sz="2000" dirty="0" smtClean="0">
                <a:solidFill>
                  <a:srgbClr val="0000FF"/>
                </a:solidFill>
                <a:latin typeface="Arial Black" pitchFamily="34" charset="0"/>
              </a:rPr>
              <a:t> 	anti drug awareness</a:t>
            </a:r>
          </a:p>
          <a:p>
            <a:pPr marL="400050" indent="0">
              <a:spcBef>
                <a:spcPts val="0"/>
              </a:spcBef>
              <a:buFont typeface="Wingdings" pitchFamily="2" charset="2"/>
              <a:buChar char="ü"/>
            </a:pPr>
            <a:r>
              <a:rPr lang="en-US" sz="2000" dirty="0" smtClean="0">
                <a:solidFill>
                  <a:srgbClr val="0000FF"/>
                </a:solidFill>
                <a:latin typeface="Arial Black" pitchFamily="34" charset="0"/>
              </a:rPr>
              <a:t> 	SAVE WATER</a:t>
            </a:r>
          </a:p>
          <a:p>
            <a:pPr marL="400050" indent="0">
              <a:spcBef>
                <a:spcPts val="0"/>
              </a:spcBef>
              <a:buFont typeface="Wingdings" pitchFamily="2" charset="2"/>
              <a:buChar char="ü"/>
            </a:pPr>
            <a:r>
              <a:rPr lang="en-US" sz="2000" dirty="0" smtClean="0">
                <a:solidFill>
                  <a:srgbClr val="0000FF"/>
                </a:solidFill>
                <a:latin typeface="Arial Black" pitchFamily="34" charset="0"/>
              </a:rPr>
              <a:t> 	FEMALE FORTISIDE</a:t>
            </a:r>
          </a:p>
          <a:p>
            <a:pPr marL="400050" indent="0">
              <a:spcBef>
                <a:spcPts val="0"/>
              </a:spcBef>
              <a:buFont typeface="Wingdings" pitchFamily="2" charset="2"/>
              <a:buChar char="ü"/>
            </a:pPr>
            <a:r>
              <a:rPr lang="en-US" sz="2000" dirty="0" smtClean="0">
                <a:solidFill>
                  <a:srgbClr val="0000FF"/>
                </a:solidFill>
                <a:latin typeface="Arial Black" pitchFamily="34" charset="0"/>
              </a:rPr>
              <a:t> 	USE OF RENEWABLE SOURCES OF ENERGY</a:t>
            </a:r>
          </a:p>
          <a:p>
            <a:pPr marL="400050" indent="0">
              <a:spcBef>
                <a:spcPts val="0"/>
              </a:spcBef>
              <a:buFont typeface="Wingdings" pitchFamily="2" charset="2"/>
              <a:buChar char="ü"/>
            </a:pPr>
            <a:r>
              <a:rPr lang="en-US" sz="2000" dirty="0" smtClean="0">
                <a:solidFill>
                  <a:srgbClr val="0000FF"/>
                </a:solidFill>
                <a:latin typeface="Arial Black" pitchFamily="34" charset="0"/>
              </a:rPr>
              <a:t> 	ANTI TOBACCO</a:t>
            </a:r>
          </a:p>
          <a:p>
            <a:pPr marL="400050" indent="0">
              <a:spcBef>
                <a:spcPts val="0"/>
              </a:spcBef>
              <a:buFont typeface="Wingdings" pitchFamily="2" charset="2"/>
              <a:buChar char="ü"/>
            </a:pPr>
            <a:r>
              <a:rPr lang="en-US" sz="2000" dirty="0" smtClean="0">
                <a:solidFill>
                  <a:srgbClr val="0000FF"/>
                </a:solidFill>
                <a:latin typeface="Arial Black" pitchFamily="34" charset="0"/>
              </a:rPr>
              <a:t> 	ANTI CORRUPTION</a:t>
            </a:r>
          </a:p>
          <a:p>
            <a:pPr marL="400050" indent="0">
              <a:spcBef>
                <a:spcPts val="0"/>
              </a:spcBef>
              <a:buFont typeface="Wingdings" pitchFamily="2" charset="2"/>
              <a:buChar char="ü"/>
            </a:pPr>
            <a:r>
              <a:rPr lang="en-US" sz="2000" dirty="0" smtClean="0">
                <a:solidFill>
                  <a:srgbClr val="0000FF"/>
                </a:solidFill>
                <a:latin typeface="Arial Black" pitchFamily="34" charset="0"/>
              </a:rPr>
              <a:t> 	PULSE POLIO</a:t>
            </a:r>
          </a:p>
          <a:p>
            <a:pPr marL="400050" indent="0">
              <a:spcBef>
                <a:spcPts val="0"/>
              </a:spcBef>
              <a:buFont typeface="Wingdings" pitchFamily="2" charset="2"/>
              <a:buChar char="ü"/>
            </a:pPr>
            <a:r>
              <a:rPr lang="en-US" sz="2000" dirty="0" smtClean="0">
                <a:solidFill>
                  <a:srgbClr val="0000FF"/>
                </a:solidFill>
                <a:latin typeface="Arial Black" pitchFamily="34" charset="0"/>
              </a:rPr>
              <a:t> 	CANCER IN WOMEN </a:t>
            </a:r>
          </a:p>
          <a:p>
            <a:pPr marL="400050" indent="0">
              <a:spcBef>
                <a:spcPts val="0"/>
              </a:spcBef>
              <a:buFont typeface="Wingdings" pitchFamily="2" charset="2"/>
              <a:buChar char="ü"/>
            </a:pPr>
            <a:r>
              <a:rPr lang="en-US" sz="2000" dirty="0" smtClean="0">
                <a:solidFill>
                  <a:srgbClr val="0000FF"/>
                </a:solidFill>
                <a:latin typeface="Arial Black" pitchFamily="34" charset="0"/>
              </a:rPr>
              <a:t> 	HIV </a:t>
            </a:r>
            <a:r>
              <a:rPr lang="en-US" sz="2000" dirty="0" smtClean="0">
                <a:solidFill>
                  <a:srgbClr val="0000FF"/>
                </a:solidFill>
                <a:latin typeface="Arial Black" pitchFamily="34" charset="0"/>
              </a:rPr>
              <a:t>AWARENESS</a:t>
            </a:r>
          </a:p>
          <a:p>
            <a:pPr marL="400050" indent="0">
              <a:spcBef>
                <a:spcPts val="0"/>
              </a:spcBef>
              <a:buFont typeface="Wingdings" pitchFamily="2" charset="2"/>
              <a:buChar char="ü"/>
            </a:pPr>
            <a:r>
              <a:rPr lang="en-US" sz="2000" dirty="0" smtClean="0">
                <a:solidFill>
                  <a:srgbClr val="0000FF"/>
                </a:solidFill>
                <a:latin typeface="Arial Black" pitchFamily="34" charset="0"/>
              </a:rPr>
              <a:t> 	GLOBAL WARMING</a:t>
            </a:r>
          </a:p>
          <a:p>
            <a:pPr marL="400050" indent="0">
              <a:spcBef>
                <a:spcPts val="0"/>
              </a:spcBef>
              <a:buFont typeface="Wingdings" pitchFamily="2" charset="2"/>
              <a:buChar char="ü"/>
            </a:pPr>
            <a:r>
              <a:rPr lang="en-US" sz="2000" dirty="0" smtClean="0">
                <a:solidFill>
                  <a:srgbClr val="0000FF"/>
                </a:solidFill>
                <a:latin typeface="Arial Black" pitchFamily="34" charset="0"/>
              </a:rPr>
              <a:t> 	RAIN WATER HARVESTING</a:t>
            </a:r>
          </a:p>
          <a:p>
            <a:pPr marL="400050" lvl="1" indent="0">
              <a:spcBef>
                <a:spcPts val="0"/>
              </a:spcBef>
              <a:buFont typeface="Wingdings" pitchFamily="2" charset="2"/>
              <a:buChar char="ü"/>
            </a:pPr>
            <a:r>
              <a:rPr lang="en-US" sz="2000" dirty="0" smtClean="0">
                <a:solidFill>
                  <a:srgbClr val="0000FF"/>
                </a:solidFill>
                <a:latin typeface="Arial Black" pitchFamily="34" charset="0"/>
              </a:rPr>
              <a:t> 	TRAFFICC </a:t>
            </a:r>
            <a:r>
              <a:rPr lang="en-US" sz="2000" dirty="0" smtClean="0">
                <a:solidFill>
                  <a:srgbClr val="0000FF"/>
                </a:solidFill>
                <a:latin typeface="Arial Black" pitchFamily="34" charset="0"/>
              </a:rPr>
              <a:t>AWARENESS </a:t>
            </a:r>
          </a:p>
          <a:p>
            <a:pPr marL="400050" lvl="1" indent="0">
              <a:spcBef>
                <a:spcPts val="0"/>
              </a:spcBef>
              <a:buFont typeface="Wingdings" pitchFamily="2" charset="2"/>
              <a:buChar char="ü"/>
            </a:pPr>
            <a:r>
              <a:rPr lang="en-US" sz="2000" dirty="0" smtClean="0">
                <a:solidFill>
                  <a:srgbClr val="0000FF"/>
                </a:solidFill>
                <a:latin typeface="Arial Black" pitchFamily="34" charset="0"/>
              </a:rPr>
              <a:t> 	HEALTH AND HYGINE</a:t>
            </a:r>
          </a:p>
          <a:p>
            <a:pPr marL="400050" lvl="1" indent="0">
              <a:spcBef>
                <a:spcPts val="0"/>
              </a:spcBef>
              <a:buFont typeface="Wingdings" pitchFamily="2" charset="2"/>
              <a:buChar char="ü"/>
            </a:pPr>
            <a:r>
              <a:rPr lang="en-US" sz="2000" dirty="0" smtClean="0">
                <a:solidFill>
                  <a:srgbClr val="0000FF"/>
                </a:solidFill>
                <a:latin typeface="Arial Black" pitchFamily="34" charset="0"/>
              </a:rPr>
              <a:t> 	SAVE HISTORICAL MONUMENTS</a:t>
            </a:r>
          </a:p>
          <a:p>
            <a:pPr marL="400050" lvl="1" indent="0">
              <a:spcBef>
                <a:spcPts val="0"/>
              </a:spcBef>
              <a:buFont typeface="Wingdings" pitchFamily="2" charset="2"/>
              <a:buChar char="ü"/>
            </a:pPr>
            <a:r>
              <a:rPr lang="en-US" sz="2000" dirty="0" smtClean="0">
                <a:solidFill>
                  <a:srgbClr val="0000FF"/>
                </a:solidFill>
                <a:latin typeface="Arial Black" pitchFamily="34" charset="0"/>
              </a:rPr>
              <a:t> 	CLEAN </a:t>
            </a:r>
            <a:r>
              <a:rPr lang="en-US" sz="2000" dirty="0" smtClean="0">
                <a:solidFill>
                  <a:srgbClr val="0000FF"/>
                </a:solidFill>
                <a:latin typeface="Arial Black" pitchFamily="34" charset="0"/>
              </a:rPr>
              <a:t>CITY CAMPAIGN</a:t>
            </a:r>
          </a:p>
          <a:p>
            <a:pPr marL="400050" lvl="1" indent="0">
              <a:spcBef>
                <a:spcPts val="0"/>
              </a:spcBef>
              <a:buFont typeface="Wingdings" pitchFamily="2" charset="2"/>
              <a:buChar char="ü"/>
            </a:pPr>
            <a:r>
              <a:rPr lang="en-US" sz="2000" dirty="0" smtClean="0">
                <a:solidFill>
                  <a:srgbClr val="0000FF"/>
                </a:solidFill>
                <a:latin typeface="Arial Black" pitchFamily="34" charset="0"/>
              </a:rPr>
              <a:t> 	ORGANIC FARMING &amp; </a:t>
            </a:r>
            <a:r>
              <a:rPr lang="en-US" sz="2000" dirty="0" smtClean="0">
                <a:solidFill>
                  <a:srgbClr val="0000FF"/>
                </a:solidFill>
                <a:latin typeface="Arial Black" pitchFamily="34" charset="0"/>
              </a:rPr>
              <a:t>CROP ROTATION</a:t>
            </a:r>
          </a:p>
          <a:p>
            <a:pPr marL="400050" lvl="1" indent="0">
              <a:spcBef>
                <a:spcPts val="0"/>
              </a:spcBef>
              <a:buFont typeface="Wingdings" pitchFamily="2" charset="2"/>
              <a:buChar char="ü"/>
            </a:pPr>
            <a:r>
              <a:rPr lang="en-US" sz="2000" dirty="0" smtClean="0">
                <a:solidFill>
                  <a:srgbClr val="0000FF"/>
                </a:solidFill>
                <a:latin typeface="Arial Black" pitchFamily="34" charset="0"/>
              </a:rPr>
              <a:t> 	WILD </a:t>
            </a:r>
            <a:r>
              <a:rPr lang="en-US" sz="2000" dirty="0" smtClean="0">
                <a:solidFill>
                  <a:srgbClr val="0000FF"/>
                </a:solidFill>
                <a:latin typeface="Arial Black" pitchFamily="34" charset="0"/>
              </a:rPr>
              <a:t>LIFE CONSERVATION</a:t>
            </a:r>
          </a:p>
          <a:p>
            <a:pPr marL="400050" indent="0">
              <a:spcBef>
                <a:spcPts val="0"/>
              </a:spcBef>
              <a:buFont typeface="Wingdings" pitchFamily="2" charset="2"/>
              <a:buChar char="ü"/>
            </a:pPr>
            <a:endParaRPr lang="en-US" sz="2000" dirty="0">
              <a:solidFill>
                <a:srgbClr val="0000FF"/>
              </a:solidFill>
              <a:latin typeface="Arial Black" pitchFamily="34" charset="0"/>
            </a:endParaRP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3200" dirty="0" smtClean="0">
                <a:solidFill>
                  <a:srgbClr val="FFFF00"/>
                </a:solidFill>
                <a:latin typeface="Arial Black" pitchFamily="34" charset="0"/>
              </a:rPr>
              <a:t>COMMUNITY WELFARE PROJECT</a:t>
            </a:r>
            <a:endParaRPr kumimoji="0" lang="en-US" sz="28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cstate="print"/>
          <a:srcRect/>
          <a:stretch>
            <a:fillRect/>
          </a:stretch>
        </p:blipFill>
        <p:spPr bwMode="auto">
          <a:xfrm>
            <a:off x="8305800" y="0"/>
            <a:ext cx="8382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6499">
                                            <p:txEl>
                                              <p:pRg st="0" end="0"/>
                                            </p:txEl>
                                          </p:spTgt>
                                        </p:tgtEl>
                                        <p:attrNameLst>
                                          <p:attrName>style.visibility</p:attrName>
                                        </p:attrNameLst>
                                      </p:cBhvr>
                                      <p:to>
                                        <p:strVal val="visible"/>
                                      </p:to>
                                    </p:set>
                                    <p:anim calcmode="discrete" valueType="clr">
                                      <p:cBhvr override="childStyle">
                                        <p:cTn id="7" dur="80"/>
                                        <p:tgtEl>
                                          <p:spTgt spid="1064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64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649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6499">
                                            <p:txEl>
                                              <p:pRg st="1" end="1"/>
                                            </p:txEl>
                                          </p:spTgt>
                                        </p:tgtEl>
                                        <p:attrNameLst>
                                          <p:attrName>style.visibility</p:attrName>
                                        </p:attrNameLst>
                                      </p:cBhvr>
                                      <p:to>
                                        <p:strVal val="visible"/>
                                      </p:to>
                                    </p:set>
                                    <p:anim calcmode="discrete" valueType="clr">
                                      <p:cBhvr override="childStyle">
                                        <p:cTn id="14" dur="80"/>
                                        <p:tgtEl>
                                          <p:spTgt spid="1064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64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6499">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06499">
                                            <p:txEl>
                                              <p:pRg st="2" end="2"/>
                                            </p:txEl>
                                          </p:spTgt>
                                        </p:tgtEl>
                                        <p:attrNameLst>
                                          <p:attrName>style.visibility</p:attrName>
                                        </p:attrNameLst>
                                      </p:cBhvr>
                                      <p:to>
                                        <p:strVal val="visible"/>
                                      </p:to>
                                    </p:set>
                                    <p:anim calcmode="discrete" valueType="clr">
                                      <p:cBhvr override="childStyle">
                                        <p:cTn id="21" dur="80"/>
                                        <p:tgtEl>
                                          <p:spTgt spid="1064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0649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06499">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106499">
                                            <p:txEl>
                                              <p:pRg st="3" end="3"/>
                                            </p:txEl>
                                          </p:spTgt>
                                        </p:tgtEl>
                                        <p:attrNameLst>
                                          <p:attrName>style.visibility</p:attrName>
                                        </p:attrNameLst>
                                      </p:cBhvr>
                                      <p:to>
                                        <p:strVal val="visible"/>
                                      </p:to>
                                    </p:set>
                                    <p:anim calcmode="discrete" valueType="clr">
                                      <p:cBhvr override="childStyle">
                                        <p:cTn id="28" dur="80"/>
                                        <p:tgtEl>
                                          <p:spTgt spid="1064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0649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06499">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06499">
                                            <p:txEl>
                                              <p:pRg st="4" end="4"/>
                                            </p:txEl>
                                          </p:spTgt>
                                        </p:tgtEl>
                                        <p:attrNameLst>
                                          <p:attrName>style.visibility</p:attrName>
                                        </p:attrNameLst>
                                      </p:cBhvr>
                                      <p:to>
                                        <p:strVal val="visible"/>
                                      </p:to>
                                    </p:set>
                                    <p:anim calcmode="discrete" valueType="clr">
                                      <p:cBhvr override="childStyle">
                                        <p:cTn id="35" dur="80"/>
                                        <p:tgtEl>
                                          <p:spTgt spid="10649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0649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06499">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06499">
                                            <p:txEl>
                                              <p:pRg st="5" end="5"/>
                                            </p:txEl>
                                          </p:spTgt>
                                        </p:tgtEl>
                                        <p:attrNameLst>
                                          <p:attrName>style.visibility</p:attrName>
                                        </p:attrNameLst>
                                      </p:cBhvr>
                                      <p:to>
                                        <p:strVal val="visible"/>
                                      </p:to>
                                    </p:set>
                                    <p:anim calcmode="discrete" valueType="clr">
                                      <p:cBhvr override="childStyle">
                                        <p:cTn id="42" dur="80"/>
                                        <p:tgtEl>
                                          <p:spTgt spid="10649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0649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06499">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106499">
                                            <p:txEl>
                                              <p:pRg st="6" end="6"/>
                                            </p:txEl>
                                          </p:spTgt>
                                        </p:tgtEl>
                                        <p:attrNameLst>
                                          <p:attrName>style.visibility</p:attrName>
                                        </p:attrNameLst>
                                      </p:cBhvr>
                                      <p:to>
                                        <p:strVal val="visible"/>
                                      </p:to>
                                    </p:set>
                                    <p:anim calcmode="discrete" valueType="clr">
                                      <p:cBhvr override="childStyle">
                                        <p:cTn id="49" dur="80"/>
                                        <p:tgtEl>
                                          <p:spTgt spid="10649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06499">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106499">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106499">
                                            <p:txEl>
                                              <p:pRg st="7" end="7"/>
                                            </p:txEl>
                                          </p:spTgt>
                                        </p:tgtEl>
                                        <p:attrNameLst>
                                          <p:attrName>style.visibility</p:attrName>
                                        </p:attrNameLst>
                                      </p:cBhvr>
                                      <p:to>
                                        <p:strVal val="visible"/>
                                      </p:to>
                                    </p:set>
                                    <p:anim calcmode="discrete" valueType="clr">
                                      <p:cBhvr override="childStyle">
                                        <p:cTn id="56" dur="80"/>
                                        <p:tgtEl>
                                          <p:spTgt spid="10649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06499">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106499">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106499">
                                            <p:txEl>
                                              <p:pRg st="8" end="8"/>
                                            </p:txEl>
                                          </p:spTgt>
                                        </p:tgtEl>
                                        <p:attrNameLst>
                                          <p:attrName>style.visibility</p:attrName>
                                        </p:attrNameLst>
                                      </p:cBhvr>
                                      <p:to>
                                        <p:strVal val="visible"/>
                                      </p:to>
                                    </p:set>
                                    <p:anim calcmode="discrete" valueType="clr">
                                      <p:cBhvr override="childStyle">
                                        <p:cTn id="63" dur="80"/>
                                        <p:tgtEl>
                                          <p:spTgt spid="106499">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06499">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106499">
                                            <p:txEl>
                                              <p:pRg st="8" end="8"/>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106499">
                                            <p:txEl>
                                              <p:pRg st="9" end="9"/>
                                            </p:txEl>
                                          </p:spTgt>
                                        </p:tgtEl>
                                        <p:attrNameLst>
                                          <p:attrName>style.visibility</p:attrName>
                                        </p:attrNameLst>
                                      </p:cBhvr>
                                      <p:to>
                                        <p:strVal val="visible"/>
                                      </p:to>
                                    </p:set>
                                    <p:anim calcmode="discrete" valueType="clr">
                                      <p:cBhvr override="childStyle">
                                        <p:cTn id="70" dur="80"/>
                                        <p:tgtEl>
                                          <p:spTgt spid="106499">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106499">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106499">
                                            <p:txEl>
                                              <p:pRg st="9" end="9"/>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nodeType="clickEffect">
                                  <p:stCondLst>
                                    <p:cond delay="0"/>
                                  </p:stCondLst>
                                  <p:iterate type="lt">
                                    <p:tmPct val="50000"/>
                                  </p:iterate>
                                  <p:childTnLst>
                                    <p:set>
                                      <p:cBhvr>
                                        <p:cTn id="76" dur="1" fill="hold">
                                          <p:stCondLst>
                                            <p:cond delay="0"/>
                                          </p:stCondLst>
                                        </p:cTn>
                                        <p:tgtEl>
                                          <p:spTgt spid="106499">
                                            <p:txEl>
                                              <p:pRg st="10" end="10"/>
                                            </p:txEl>
                                          </p:spTgt>
                                        </p:tgtEl>
                                        <p:attrNameLst>
                                          <p:attrName>style.visibility</p:attrName>
                                        </p:attrNameLst>
                                      </p:cBhvr>
                                      <p:to>
                                        <p:strVal val="visible"/>
                                      </p:to>
                                    </p:set>
                                    <p:anim calcmode="discrete" valueType="clr">
                                      <p:cBhvr override="childStyle">
                                        <p:cTn id="77" dur="80"/>
                                        <p:tgtEl>
                                          <p:spTgt spid="106499">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106499">
                                            <p:txEl>
                                              <p:pRg st="10" end="10"/>
                                            </p:txEl>
                                          </p:spTgt>
                                        </p:tgtEl>
                                        <p:attrNameLst>
                                          <p:attrName>fillcolor</p:attrName>
                                        </p:attrNameLst>
                                      </p:cBhvr>
                                      <p:tavLst>
                                        <p:tav tm="0">
                                          <p:val>
                                            <p:clrVal>
                                              <a:schemeClr val="accent2"/>
                                            </p:clrVal>
                                          </p:val>
                                        </p:tav>
                                        <p:tav tm="50000">
                                          <p:val>
                                            <p:clrVal>
                                              <a:schemeClr val="hlink"/>
                                            </p:clrVal>
                                          </p:val>
                                        </p:tav>
                                      </p:tavLst>
                                    </p:anim>
                                    <p:set>
                                      <p:cBhvr>
                                        <p:cTn id="79" dur="80"/>
                                        <p:tgtEl>
                                          <p:spTgt spid="106499">
                                            <p:txEl>
                                              <p:pRg st="10" end="10"/>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nodeType="clickEffect">
                                  <p:stCondLst>
                                    <p:cond delay="0"/>
                                  </p:stCondLst>
                                  <p:iterate type="lt">
                                    <p:tmPct val="50000"/>
                                  </p:iterate>
                                  <p:childTnLst>
                                    <p:set>
                                      <p:cBhvr>
                                        <p:cTn id="83" dur="1" fill="hold">
                                          <p:stCondLst>
                                            <p:cond delay="0"/>
                                          </p:stCondLst>
                                        </p:cTn>
                                        <p:tgtEl>
                                          <p:spTgt spid="106499">
                                            <p:txEl>
                                              <p:pRg st="11" end="11"/>
                                            </p:txEl>
                                          </p:spTgt>
                                        </p:tgtEl>
                                        <p:attrNameLst>
                                          <p:attrName>style.visibility</p:attrName>
                                        </p:attrNameLst>
                                      </p:cBhvr>
                                      <p:to>
                                        <p:strVal val="visible"/>
                                      </p:to>
                                    </p:set>
                                    <p:anim calcmode="discrete" valueType="clr">
                                      <p:cBhvr override="childStyle">
                                        <p:cTn id="84" dur="80"/>
                                        <p:tgtEl>
                                          <p:spTgt spid="106499">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106499">
                                            <p:txEl>
                                              <p:pRg st="11" end="11"/>
                                            </p:txEl>
                                          </p:spTgt>
                                        </p:tgtEl>
                                        <p:attrNameLst>
                                          <p:attrName>fillcolor</p:attrName>
                                        </p:attrNameLst>
                                      </p:cBhvr>
                                      <p:tavLst>
                                        <p:tav tm="0">
                                          <p:val>
                                            <p:clrVal>
                                              <a:schemeClr val="accent2"/>
                                            </p:clrVal>
                                          </p:val>
                                        </p:tav>
                                        <p:tav tm="50000">
                                          <p:val>
                                            <p:clrVal>
                                              <a:schemeClr val="hlink"/>
                                            </p:clrVal>
                                          </p:val>
                                        </p:tav>
                                      </p:tavLst>
                                    </p:anim>
                                    <p:set>
                                      <p:cBhvr>
                                        <p:cTn id="86" dur="80"/>
                                        <p:tgtEl>
                                          <p:spTgt spid="106499">
                                            <p:txEl>
                                              <p:pRg st="11" end="11"/>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nodeType="clickEffect">
                                  <p:stCondLst>
                                    <p:cond delay="0"/>
                                  </p:stCondLst>
                                  <p:iterate type="lt">
                                    <p:tmPct val="50000"/>
                                  </p:iterate>
                                  <p:childTnLst>
                                    <p:set>
                                      <p:cBhvr>
                                        <p:cTn id="90" dur="1" fill="hold">
                                          <p:stCondLst>
                                            <p:cond delay="0"/>
                                          </p:stCondLst>
                                        </p:cTn>
                                        <p:tgtEl>
                                          <p:spTgt spid="106499">
                                            <p:txEl>
                                              <p:pRg st="12" end="12"/>
                                            </p:txEl>
                                          </p:spTgt>
                                        </p:tgtEl>
                                        <p:attrNameLst>
                                          <p:attrName>style.visibility</p:attrName>
                                        </p:attrNameLst>
                                      </p:cBhvr>
                                      <p:to>
                                        <p:strVal val="visible"/>
                                      </p:to>
                                    </p:set>
                                    <p:anim calcmode="discrete" valueType="clr">
                                      <p:cBhvr override="childStyle">
                                        <p:cTn id="91" dur="80"/>
                                        <p:tgtEl>
                                          <p:spTgt spid="106499">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106499">
                                            <p:txEl>
                                              <p:pRg st="12" end="12"/>
                                            </p:txEl>
                                          </p:spTgt>
                                        </p:tgtEl>
                                        <p:attrNameLst>
                                          <p:attrName>fillcolor</p:attrName>
                                        </p:attrNameLst>
                                      </p:cBhvr>
                                      <p:tavLst>
                                        <p:tav tm="0">
                                          <p:val>
                                            <p:clrVal>
                                              <a:schemeClr val="accent2"/>
                                            </p:clrVal>
                                          </p:val>
                                        </p:tav>
                                        <p:tav tm="50000">
                                          <p:val>
                                            <p:clrVal>
                                              <a:schemeClr val="hlink"/>
                                            </p:clrVal>
                                          </p:val>
                                        </p:tav>
                                      </p:tavLst>
                                    </p:anim>
                                    <p:set>
                                      <p:cBhvr>
                                        <p:cTn id="93" dur="80"/>
                                        <p:tgtEl>
                                          <p:spTgt spid="106499">
                                            <p:txEl>
                                              <p:pRg st="12" end="12"/>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nodeType="clickEffect">
                                  <p:stCondLst>
                                    <p:cond delay="0"/>
                                  </p:stCondLst>
                                  <p:iterate type="lt">
                                    <p:tmPct val="50000"/>
                                  </p:iterate>
                                  <p:childTnLst>
                                    <p:set>
                                      <p:cBhvr>
                                        <p:cTn id="97" dur="1" fill="hold">
                                          <p:stCondLst>
                                            <p:cond delay="0"/>
                                          </p:stCondLst>
                                        </p:cTn>
                                        <p:tgtEl>
                                          <p:spTgt spid="106499">
                                            <p:txEl>
                                              <p:pRg st="13" end="13"/>
                                            </p:txEl>
                                          </p:spTgt>
                                        </p:tgtEl>
                                        <p:attrNameLst>
                                          <p:attrName>style.visibility</p:attrName>
                                        </p:attrNameLst>
                                      </p:cBhvr>
                                      <p:to>
                                        <p:strVal val="visible"/>
                                      </p:to>
                                    </p:set>
                                    <p:anim calcmode="discrete" valueType="clr">
                                      <p:cBhvr override="childStyle">
                                        <p:cTn id="98" dur="80"/>
                                        <p:tgtEl>
                                          <p:spTgt spid="106499">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106499">
                                            <p:txEl>
                                              <p:pRg st="13" end="13"/>
                                            </p:txEl>
                                          </p:spTgt>
                                        </p:tgtEl>
                                        <p:attrNameLst>
                                          <p:attrName>fillcolor</p:attrName>
                                        </p:attrNameLst>
                                      </p:cBhvr>
                                      <p:tavLst>
                                        <p:tav tm="0">
                                          <p:val>
                                            <p:clrVal>
                                              <a:schemeClr val="accent2"/>
                                            </p:clrVal>
                                          </p:val>
                                        </p:tav>
                                        <p:tav tm="50000">
                                          <p:val>
                                            <p:clrVal>
                                              <a:schemeClr val="hlink"/>
                                            </p:clrVal>
                                          </p:val>
                                        </p:tav>
                                      </p:tavLst>
                                    </p:anim>
                                    <p:set>
                                      <p:cBhvr>
                                        <p:cTn id="100" dur="80"/>
                                        <p:tgtEl>
                                          <p:spTgt spid="106499">
                                            <p:txEl>
                                              <p:pRg st="13" end="13"/>
                                            </p:txEl>
                                          </p:spTgt>
                                        </p:tgtEl>
                                        <p:attrNameLst>
                                          <p:attrName>fill.type</p:attrName>
                                        </p:attrNameLst>
                                      </p:cBhvr>
                                      <p:to>
                                        <p:strVal val="solid"/>
                                      </p:to>
                                    </p:set>
                                  </p:childTnLst>
                                </p:cTn>
                              </p:par>
                            </p:childTnLst>
                          </p:cTn>
                        </p:par>
                      </p:childTnLst>
                    </p:cTn>
                  </p:par>
                  <p:par>
                    <p:cTn id="101" fill="hold">
                      <p:stCondLst>
                        <p:cond delay="indefinite"/>
                      </p:stCondLst>
                      <p:childTnLst>
                        <p:par>
                          <p:cTn id="102" fill="hold">
                            <p:stCondLst>
                              <p:cond delay="0"/>
                            </p:stCondLst>
                            <p:childTnLst>
                              <p:par>
                                <p:cTn id="103" presetID="27" presetClass="entr" presetSubtype="0" fill="hold" nodeType="clickEffect">
                                  <p:stCondLst>
                                    <p:cond delay="0"/>
                                  </p:stCondLst>
                                  <p:iterate type="lt">
                                    <p:tmPct val="50000"/>
                                  </p:iterate>
                                  <p:childTnLst>
                                    <p:set>
                                      <p:cBhvr>
                                        <p:cTn id="104" dur="1" fill="hold">
                                          <p:stCondLst>
                                            <p:cond delay="0"/>
                                          </p:stCondLst>
                                        </p:cTn>
                                        <p:tgtEl>
                                          <p:spTgt spid="106499">
                                            <p:txEl>
                                              <p:pRg st="14" end="14"/>
                                            </p:txEl>
                                          </p:spTgt>
                                        </p:tgtEl>
                                        <p:attrNameLst>
                                          <p:attrName>style.visibility</p:attrName>
                                        </p:attrNameLst>
                                      </p:cBhvr>
                                      <p:to>
                                        <p:strVal val="visible"/>
                                      </p:to>
                                    </p:set>
                                    <p:anim calcmode="discrete" valueType="clr">
                                      <p:cBhvr override="childStyle">
                                        <p:cTn id="105" dur="80"/>
                                        <p:tgtEl>
                                          <p:spTgt spid="106499">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6" dur="80"/>
                                        <p:tgtEl>
                                          <p:spTgt spid="106499">
                                            <p:txEl>
                                              <p:pRg st="14" end="14"/>
                                            </p:txEl>
                                          </p:spTgt>
                                        </p:tgtEl>
                                        <p:attrNameLst>
                                          <p:attrName>fillcolor</p:attrName>
                                        </p:attrNameLst>
                                      </p:cBhvr>
                                      <p:tavLst>
                                        <p:tav tm="0">
                                          <p:val>
                                            <p:clrVal>
                                              <a:schemeClr val="accent2"/>
                                            </p:clrVal>
                                          </p:val>
                                        </p:tav>
                                        <p:tav tm="50000">
                                          <p:val>
                                            <p:clrVal>
                                              <a:schemeClr val="hlink"/>
                                            </p:clrVal>
                                          </p:val>
                                        </p:tav>
                                      </p:tavLst>
                                    </p:anim>
                                    <p:set>
                                      <p:cBhvr>
                                        <p:cTn id="107" dur="80"/>
                                        <p:tgtEl>
                                          <p:spTgt spid="106499">
                                            <p:txEl>
                                              <p:pRg st="14" end="14"/>
                                            </p:txEl>
                                          </p:spTgt>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7" presetClass="entr" presetSubtype="0" fill="hold" nodeType="clickEffect">
                                  <p:stCondLst>
                                    <p:cond delay="0"/>
                                  </p:stCondLst>
                                  <p:iterate type="lt">
                                    <p:tmPct val="50000"/>
                                  </p:iterate>
                                  <p:childTnLst>
                                    <p:set>
                                      <p:cBhvr>
                                        <p:cTn id="111" dur="1" fill="hold">
                                          <p:stCondLst>
                                            <p:cond delay="0"/>
                                          </p:stCondLst>
                                        </p:cTn>
                                        <p:tgtEl>
                                          <p:spTgt spid="106499">
                                            <p:txEl>
                                              <p:pRg st="15" end="15"/>
                                            </p:txEl>
                                          </p:spTgt>
                                        </p:tgtEl>
                                        <p:attrNameLst>
                                          <p:attrName>style.visibility</p:attrName>
                                        </p:attrNameLst>
                                      </p:cBhvr>
                                      <p:to>
                                        <p:strVal val="visible"/>
                                      </p:to>
                                    </p:set>
                                    <p:anim calcmode="discrete" valueType="clr">
                                      <p:cBhvr override="childStyle">
                                        <p:cTn id="112" dur="80"/>
                                        <p:tgtEl>
                                          <p:spTgt spid="106499">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3" dur="80"/>
                                        <p:tgtEl>
                                          <p:spTgt spid="106499">
                                            <p:txEl>
                                              <p:pRg st="15" end="15"/>
                                            </p:txEl>
                                          </p:spTgt>
                                        </p:tgtEl>
                                        <p:attrNameLst>
                                          <p:attrName>fillcolor</p:attrName>
                                        </p:attrNameLst>
                                      </p:cBhvr>
                                      <p:tavLst>
                                        <p:tav tm="0">
                                          <p:val>
                                            <p:clrVal>
                                              <a:schemeClr val="accent2"/>
                                            </p:clrVal>
                                          </p:val>
                                        </p:tav>
                                        <p:tav tm="50000">
                                          <p:val>
                                            <p:clrVal>
                                              <a:schemeClr val="hlink"/>
                                            </p:clrVal>
                                          </p:val>
                                        </p:tav>
                                      </p:tavLst>
                                    </p:anim>
                                    <p:set>
                                      <p:cBhvr>
                                        <p:cTn id="114" dur="80"/>
                                        <p:tgtEl>
                                          <p:spTgt spid="106499">
                                            <p:txEl>
                                              <p:pRg st="15" end="15"/>
                                            </p:txEl>
                                          </p:spTgt>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27" presetClass="entr" presetSubtype="0" fill="hold" nodeType="clickEffect">
                                  <p:stCondLst>
                                    <p:cond delay="0"/>
                                  </p:stCondLst>
                                  <p:iterate type="lt">
                                    <p:tmPct val="50000"/>
                                  </p:iterate>
                                  <p:childTnLst>
                                    <p:set>
                                      <p:cBhvr>
                                        <p:cTn id="118" dur="1" fill="hold">
                                          <p:stCondLst>
                                            <p:cond delay="0"/>
                                          </p:stCondLst>
                                        </p:cTn>
                                        <p:tgtEl>
                                          <p:spTgt spid="106499">
                                            <p:txEl>
                                              <p:pRg st="16" end="16"/>
                                            </p:txEl>
                                          </p:spTgt>
                                        </p:tgtEl>
                                        <p:attrNameLst>
                                          <p:attrName>style.visibility</p:attrName>
                                        </p:attrNameLst>
                                      </p:cBhvr>
                                      <p:to>
                                        <p:strVal val="visible"/>
                                      </p:to>
                                    </p:set>
                                    <p:anim calcmode="discrete" valueType="clr">
                                      <p:cBhvr override="childStyle">
                                        <p:cTn id="119" dur="80"/>
                                        <p:tgtEl>
                                          <p:spTgt spid="106499">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0" dur="80"/>
                                        <p:tgtEl>
                                          <p:spTgt spid="106499">
                                            <p:txEl>
                                              <p:pRg st="16" end="16"/>
                                            </p:txEl>
                                          </p:spTgt>
                                        </p:tgtEl>
                                        <p:attrNameLst>
                                          <p:attrName>fillcolor</p:attrName>
                                        </p:attrNameLst>
                                      </p:cBhvr>
                                      <p:tavLst>
                                        <p:tav tm="0">
                                          <p:val>
                                            <p:clrVal>
                                              <a:schemeClr val="accent2"/>
                                            </p:clrVal>
                                          </p:val>
                                        </p:tav>
                                        <p:tav tm="50000">
                                          <p:val>
                                            <p:clrVal>
                                              <a:schemeClr val="hlink"/>
                                            </p:clrVal>
                                          </p:val>
                                        </p:tav>
                                      </p:tavLst>
                                    </p:anim>
                                    <p:set>
                                      <p:cBhvr>
                                        <p:cTn id="121" dur="80"/>
                                        <p:tgtEl>
                                          <p:spTgt spid="106499">
                                            <p:txEl>
                                              <p:pRg st="16" end="16"/>
                                            </p:txEl>
                                          </p:spTgt>
                                        </p:tgtEl>
                                        <p:attrNameLst>
                                          <p:attrName>fill.type</p:attrName>
                                        </p:attrNameLst>
                                      </p:cBhvr>
                                      <p:to>
                                        <p:strVal val="solid"/>
                                      </p:to>
                                    </p:set>
                                  </p:childTnLst>
                                </p:cTn>
                              </p:par>
                            </p:childTnLst>
                          </p:cTn>
                        </p:par>
                      </p:childTnLst>
                    </p:cTn>
                  </p:par>
                  <p:par>
                    <p:cTn id="122" fill="hold">
                      <p:stCondLst>
                        <p:cond delay="indefinite"/>
                      </p:stCondLst>
                      <p:childTnLst>
                        <p:par>
                          <p:cTn id="123" fill="hold">
                            <p:stCondLst>
                              <p:cond delay="0"/>
                            </p:stCondLst>
                            <p:childTnLst>
                              <p:par>
                                <p:cTn id="124" presetID="27" presetClass="entr" presetSubtype="0" fill="hold" nodeType="clickEffect">
                                  <p:stCondLst>
                                    <p:cond delay="0"/>
                                  </p:stCondLst>
                                  <p:iterate type="lt">
                                    <p:tmPct val="50000"/>
                                  </p:iterate>
                                  <p:childTnLst>
                                    <p:set>
                                      <p:cBhvr>
                                        <p:cTn id="125" dur="1" fill="hold">
                                          <p:stCondLst>
                                            <p:cond delay="0"/>
                                          </p:stCondLst>
                                        </p:cTn>
                                        <p:tgtEl>
                                          <p:spTgt spid="106499">
                                            <p:txEl>
                                              <p:pRg st="17" end="17"/>
                                            </p:txEl>
                                          </p:spTgt>
                                        </p:tgtEl>
                                        <p:attrNameLst>
                                          <p:attrName>style.visibility</p:attrName>
                                        </p:attrNameLst>
                                      </p:cBhvr>
                                      <p:to>
                                        <p:strVal val="visible"/>
                                      </p:to>
                                    </p:set>
                                    <p:anim calcmode="discrete" valueType="clr">
                                      <p:cBhvr override="childStyle">
                                        <p:cTn id="126" dur="80"/>
                                        <p:tgtEl>
                                          <p:spTgt spid="106499">
                                            <p:txEl>
                                              <p:pRg st="17" end="1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7" dur="80"/>
                                        <p:tgtEl>
                                          <p:spTgt spid="106499">
                                            <p:txEl>
                                              <p:pRg st="17" end="17"/>
                                            </p:txEl>
                                          </p:spTgt>
                                        </p:tgtEl>
                                        <p:attrNameLst>
                                          <p:attrName>fillcolor</p:attrName>
                                        </p:attrNameLst>
                                      </p:cBhvr>
                                      <p:tavLst>
                                        <p:tav tm="0">
                                          <p:val>
                                            <p:clrVal>
                                              <a:schemeClr val="accent2"/>
                                            </p:clrVal>
                                          </p:val>
                                        </p:tav>
                                        <p:tav tm="50000">
                                          <p:val>
                                            <p:clrVal>
                                              <a:schemeClr val="hlink"/>
                                            </p:clrVal>
                                          </p:val>
                                        </p:tav>
                                      </p:tavLst>
                                    </p:anim>
                                    <p:set>
                                      <p:cBhvr>
                                        <p:cTn id="128" dur="80"/>
                                        <p:tgtEl>
                                          <p:spTgt spid="106499">
                                            <p:txEl>
                                              <p:pRg st="17" end="17"/>
                                            </p:txEl>
                                          </p:spTgt>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27" presetClass="entr" presetSubtype="0" fill="hold" nodeType="clickEffect">
                                  <p:stCondLst>
                                    <p:cond delay="0"/>
                                  </p:stCondLst>
                                  <p:iterate type="lt">
                                    <p:tmPct val="50000"/>
                                  </p:iterate>
                                  <p:childTnLst>
                                    <p:set>
                                      <p:cBhvr>
                                        <p:cTn id="132" dur="1" fill="hold">
                                          <p:stCondLst>
                                            <p:cond delay="0"/>
                                          </p:stCondLst>
                                        </p:cTn>
                                        <p:tgtEl>
                                          <p:spTgt spid="106499">
                                            <p:txEl>
                                              <p:pRg st="18" end="18"/>
                                            </p:txEl>
                                          </p:spTgt>
                                        </p:tgtEl>
                                        <p:attrNameLst>
                                          <p:attrName>style.visibility</p:attrName>
                                        </p:attrNameLst>
                                      </p:cBhvr>
                                      <p:to>
                                        <p:strVal val="visible"/>
                                      </p:to>
                                    </p:set>
                                    <p:anim calcmode="discrete" valueType="clr">
                                      <p:cBhvr override="childStyle">
                                        <p:cTn id="133" dur="80"/>
                                        <p:tgtEl>
                                          <p:spTgt spid="106499">
                                            <p:txEl>
                                              <p:pRg st="18" end="1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4" dur="80"/>
                                        <p:tgtEl>
                                          <p:spTgt spid="106499">
                                            <p:txEl>
                                              <p:pRg st="18" end="18"/>
                                            </p:txEl>
                                          </p:spTgt>
                                        </p:tgtEl>
                                        <p:attrNameLst>
                                          <p:attrName>fillcolor</p:attrName>
                                        </p:attrNameLst>
                                      </p:cBhvr>
                                      <p:tavLst>
                                        <p:tav tm="0">
                                          <p:val>
                                            <p:clrVal>
                                              <a:schemeClr val="accent2"/>
                                            </p:clrVal>
                                          </p:val>
                                        </p:tav>
                                        <p:tav tm="50000">
                                          <p:val>
                                            <p:clrVal>
                                              <a:schemeClr val="hlink"/>
                                            </p:clrVal>
                                          </p:val>
                                        </p:tav>
                                      </p:tavLst>
                                    </p:anim>
                                    <p:set>
                                      <p:cBhvr>
                                        <p:cTn id="135" dur="80"/>
                                        <p:tgtEl>
                                          <p:spTgt spid="106499">
                                            <p:txEl>
                                              <p:pRg st="18" end="18"/>
                                            </p:txEl>
                                          </p:spTgt>
                                        </p:tgtEl>
                                        <p:attrNameLst>
                                          <p:attrName>fill.type</p:attrName>
                                        </p:attrNameLst>
                                      </p:cBhvr>
                                      <p:to>
                                        <p:strVal val="solid"/>
                                      </p:to>
                                    </p:set>
                                  </p:childTnLst>
                                </p:cTn>
                              </p:par>
                            </p:childTnLst>
                          </p:cTn>
                        </p:par>
                      </p:childTnLst>
                    </p:cTn>
                  </p:par>
                  <p:par>
                    <p:cTn id="136" fill="hold">
                      <p:stCondLst>
                        <p:cond delay="indefinite"/>
                      </p:stCondLst>
                      <p:childTnLst>
                        <p:par>
                          <p:cTn id="137" fill="hold">
                            <p:stCondLst>
                              <p:cond delay="0"/>
                            </p:stCondLst>
                            <p:childTnLst>
                              <p:par>
                                <p:cTn id="138" presetID="27" presetClass="entr" presetSubtype="0" fill="hold" nodeType="clickEffect">
                                  <p:stCondLst>
                                    <p:cond delay="0"/>
                                  </p:stCondLst>
                                  <p:iterate type="lt">
                                    <p:tmPct val="50000"/>
                                  </p:iterate>
                                  <p:childTnLst>
                                    <p:set>
                                      <p:cBhvr>
                                        <p:cTn id="139" dur="1" fill="hold">
                                          <p:stCondLst>
                                            <p:cond delay="0"/>
                                          </p:stCondLst>
                                        </p:cTn>
                                        <p:tgtEl>
                                          <p:spTgt spid="106499">
                                            <p:txEl>
                                              <p:pRg st="19" end="19"/>
                                            </p:txEl>
                                          </p:spTgt>
                                        </p:tgtEl>
                                        <p:attrNameLst>
                                          <p:attrName>style.visibility</p:attrName>
                                        </p:attrNameLst>
                                      </p:cBhvr>
                                      <p:to>
                                        <p:strVal val="visible"/>
                                      </p:to>
                                    </p:set>
                                    <p:anim calcmode="discrete" valueType="clr">
                                      <p:cBhvr override="childStyle">
                                        <p:cTn id="140" dur="80"/>
                                        <p:tgtEl>
                                          <p:spTgt spid="106499">
                                            <p:txEl>
                                              <p:pRg st="19" end="1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1" dur="80"/>
                                        <p:tgtEl>
                                          <p:spTgt spid="106499">
                                            <p:txEl>
                                              <p:pRg st="19" end="19"/>
                                            </p:txEl>
                                          </p:spTgt>
                                        </p:tgtEl>
                                        <p:attrNameLst>
                                          <p:attrName>fillcolor</p:attrName>
                                        </p:attrNameLst>
                                      </p:cBhvr>
                                      <p:tavLst>
                                        <p:tav tm="0">
                                          <p:val>
                                            <p:clrVal>
                                              <a:schemeClr val="accent2"/>
                                            </p:clrVal>
                                          </p:val>
                                        </p:tav>
                                        <p:tav tm="50000">
                                          <p:val>
                                            <p:clrVal>
                                              <a:schemeClr val="hlink"/>
                                            </p:clrVal>
                                          </p:val>
                                        </p:tav>
                                      </p:tavLst>
                                    </p:anim>
                                    <p:set>
                                      <p:cBhvr>
                                        <p:cTn id="142" dur="80"/>
                                        <p:tgtEl>
                                          <p:spTgt spid="106499">
                                            <p:txEl>
                                              <p:pRg st="19" end="1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2667000"/>
            <a:ext cx="9144000" cy="1143000"/>
          </a:xfrm>
          <a:prstGeom prst="rect">
            <a:avLst/>
          </a:prstGeom>
          <a:solidFill>
            <a:srgbClr val="FF0000"/>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1" i="0" u="none" strike="noStrike" kern="1200" cap="none" spc="0" normalizeH="0" baseline="0" noProof="0" dirty="0" smtClean="0">
                <a:ln>
                  <a:noFill/>
                </a:ln>
                <a:solidFill>
                  <a:srgbClr val="FFFF00"/>
                </a:solidFill>
                <a:effectLst/>
                <a:uLnTx/>
                <a:uFillTx/>
                <a:latin typeface="Arial Black" pitchFamily="34" charset="0"/>
                <a:ea typeface="+mj-ea"/>
                <a:cs typeface="+mj-cs"/>
              </a:rPr>
              <a:t>CONCLUSION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457200" y="914400"/>
            <a:ext cx="8382000" cy="5410200"/>
          </a:xfrm>
        </p:spPr>
        <p:txBody>
          <a:bodyPr>
            <a:normAutofit lnSpcReduction="10000"/>
          </a:bodyPr>
          <a:lstStyle/>
          <a:p>
            <a:pPr marL="0" indent="0" algn="just">
              <a:lnSpc>
                <a:spcPct val="150000"/>
              </a:lnSpc>
              <a:buNone/>
            </a:pPr>
            <a:r>
              <a:rPr lang="en-US" sz="2700" dirty="0">
                <a:solidFill>
                  <a:srgbClr val="0000FF"/>
                </a:solidFill>
                <a:latin typeface="Arial Black" pitchFamily="34" charset="0"/>
              </a:rPr>
              <a:t> 	SOCIAL SERVICE IS A MEANS TO SERVE THE SOCIETY WHERE WE LIVE. WE MUST CONSTANTLY ENDEAVOR TO IMPROVE THE STANDARD OF OUR SOCIETY. ANY PROJECTS, WHICH MAY BENEFIT THE SOCIETY CAN BE UNDERTAKEN. CARE SHOULD BE TAKEN THAT IT MUST BENEFIT MAXIMUM SECTIONS OF THE SOCIETY.</a:t>
            </a:r>
          </a:p>
        </p:txBody>
      </p:sp>
      <p:sp>
        <p:nvSpPr>
          <p:cNvPr id="4" name="Rectangle 2"/>
          <p:cNvSpPr txBox="1">
            <a:spLocks noChangeArrowheads="1"/>
          </p:cNvSpPr>
          <p:nvPr/>
        </p:nvSpPr>
        <p:spPr>
          <a:xfrm>
            <a:off x="0" y="0"/>
            <a:ext cx="9144000" cy="685800"/>
          </a:xfrm>
          <a:prstGeom prst="rect">
            <a:avLst/>
          </a:prstGeom>
          <a:solidFill>
            <a:srgbClr val="FF0000"/>
          </a:solidFill>
        </p:spPr>
        <p:txBody>
          <a:bodyPr vert="horz" lIns="91440" tIns="45720" rIns="91440" bIns="45720" rtlCol="0" anchor="ctr">
            <a:noAutofit/>
          </a:bodyPr>
          <a:lstStyle/>
          <a:p>
            <a:pPr lvl="0" algn="ctr">
              <a:spcBef>
                <a:spcPct val="0"/>
              </a:spcBef>
            </a:pPr>
            <a:r>
              <a:rPr lang="en-US" sz="4400" dirty="0" smtClean="0">
                <a:solidFill>
                  <a:srgbClr val="FFFF00"/>
                </a:solidFill>
                <a:latin typeface="Arial Black" pitchFamily="34" charset="0"/>
              </a:rPr>
              <a:t>CONCLUSION</a:t>
            </a:r>
            <a:endParaRPr kumimoji="0" lang="en-US" sz="4000" b="1" i="0" u="none" strike="noStrike" kern="1200" cap="none" spc="0" normalizeH="0" baseline="0" noProof="0" dirty="0" smtClean="0">
              <a:ln>
                <a:noFill/>
              </a:ln>
              <a:solidFill>
                <a:srgbClr val="FFFF00"/>
              </a:solidFill>
              <a:effectLst/>
              <a:uLnTx/>
              <a:uFillTx/>
              <a:latin typeface="Arial Black" pitchFamily="34" charset="0"/>
              <a:ea typeface="+mj-ea"/>
              <a:cs typeface="+mj-cs"/>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randombar(horizontal)">
                                      <p:cBhvr>
                                        <p:cTn id="7" dur="500"/>
                                        <p:tgtEl>
                                          <p:spTgt spid="108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title" idx="4294967295"/>
          </p:nvPr>
        </p:nvSpPr>
        <p:spPr>
          <a:xfrm>
            <a:off x="0" y="2667000"/>
            <a:ext cx="9144000" cy="1676400"/>
          </a:xfrm>
          <a:solidFill>
            <a:srgbClr val="FF0000"/>
          </a:solidFill>
        </p:spPr>
        <p:txBody>
          <a:bodyPr>
            <a:normAutofit fontScale="90000"/>
          </a:bodyPr>
          <a:lstStyle/>
          <a:p>
            <a:pPr eaLnBrk="1" hangingPunct="1"/>
            <a:r>
              <a:rPr lang="en-US" sz="3600" b="0" u="sng" dirty="0" smtClean="0">
                <a:solidFill>
                  <a:schemeClr val="bg1"/>
                </a:solidFill>
                <a:effectLst/>
              </a:rPr>
              <a:t/>
            </a:r>
            <a:br>
              <a:rPr lang="en-US" sz="3600" b="0" u="sng" dirty="0" smtClean="0">
                <a:solidFill>
                  <a:schemeClr val="bg1"/>
                </a:solidFill>
                <a:effectLst/>
              </a:rPr>
            </a:br>
            <a:r>
              <a:rPr lang="en-US" sz="6000" b="0" dirty="0" smtClean="0">
                <a:solidFill>
                  <a:srgbClr val="FFFF00"/>
                </a:solidFill>
                <a:effectLst/>
                <a:latin typeface="Arial Black" pitchFamily="34" charset="0"/>
              </a:rPr>
              <a:t>THANK YOU</a:t>
            </a:r>
            <a:br>
              <a:rPr lang="en-US" sz="6000" b="0" dirty="0" smtClean="0">
                <a:solidFill>
                  <a:srgbClr val="FFFF00"/>
                </a:solidFill>
                <a:effectLst/>
                <a:latin typeface="Arial Black" pitchFamily="34" charset="0"/>
              </a:rPr>
            </a:br>
            <a:endParaRPr lang="en-US" sz="6000" b="0" dirty="0" smtClean="0">
              <a:solidFill>
                <a:srgbClr val="FFFF00"/>
              </a:solidFill>
              <a:effectLst/>
              <a:latin typeface="Arial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685800"/>
          </a:xfrm>
          <a:solidFill>
            <a:srgbClr val="FF0000"/>
          </a:solidFill>
        </p:spPr>
        <p:txBody>
          <a:bodyPr>
            <a:normAutofit fontScale="90000"/>
          </a:bodyPr>
          <a:lstStyle/>
          <a:p>
            <a:pPr algn="ctr" eaLnBrk="1" hangingPunct="1"/>
            <a:r>
              <a:rPr lang="en-US" sz="4800" dirty="0" smtClean="0">
                <a:solidFill>
                  <a:srgbClr val="FFFF00"/>
                </a:solidFill>
                <a:latin typeface="Arial Black" pitchFamily="34" charset="0"/>
              </a:rPr>
              <a:t>INTRODUCTION</a:t>
            </a:r>
          </a:p>
        </p:txBody>
      </p:sp>
      <p:sp>
        <p:nvSpPr>
          <p:cNvPr id="16387" name="Rectangle 3"/>
          <p:cNvSpPr>
            <a:spLocks noGrp="1" noChangeArrowheads="1"/>
          </p:cNvSpPr>
          <p:nvPr>
            <p:ph type="body" idx="1"/>
          </p:nvPr>
        </p:nvSpPr>
        <p:spPr>
          <a:xfrm>
            <a:off x="304800" y="838200"/>
            <a:ext cx="8534400" cy="6019800"/>
          </a:xfrm>
        </p:spPr>
        <p:txBody>
          <a:bodyPr>
            <a:normAutofit fontScale="40000" lnSpcReduction="20000"/>
          </a:bodyPr>
          <a:lstStyle/>
          <a:p>
            <a:pPr marL="0" indent="0" algn="just">
              <a:lnSpc>
                <a:spcPct val="170000"/>
              </a:lnSpc>
              <a:buClr>
                <a:schemeClr val="tx1"/>
              </a:buClr>
              <a:buSzPct val="100000"/>
              <a:buNone/>
            </a:pPr>
            <a:r>
              <a:rPr lang="en-US" sz="4400" dirty="0" smtClean="0">
                <a:solidFill>
                  <a:srgbClr val="0000FF"/>
                </a:solidFill>
                <a:latin typeface="Arial Black" pitchFamily="34" charset="0"/>
              </a:rPr>
              <a:t> </a:t>
            </a:r>
            <a:r>
              <a:rPr lang="en-US" sz="6300" dirty="0" smtClean="0">
                <a:solidFill>
                  <a:srgbClr val="0000FF"/>
                </a:solidFill>
                <a:latin typeface="Arial Black" pitchFamily="34" charset="0"/>
              </a:rPr>
              <a:t>WITH THE EVOLUSION OF MAN, THE SOCIETY HAS COME INTO PLAY. TO LIVE IN THE WORLD, EACH MAN HAS TO DEPEND ON HIS NEIGHBOUR FOR EITHER FOR SECURITY, SOCIAL STATUS OR PHYSICAL NEEDS. THE ROBUST PEOPLE COULD ESTABLISH THEMSELVES BUT THE WEAKER NEED PROTECTION AND CARE. IT WAS THIS NEED WHICH BROUGHT SOCIAL SERVICE INTO BEING. </a:t>
            </a:r>
            <a:endParaRPr lang="en-US" sz="6300" b="1" dirty="0" smtClean="0">
              <a:solidFill>
                <a:srgbClr val="0000FF"/>
              </a:solidFill>
            </a:endParaRP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685800"/>
          </a:xfrm>
          <a:solidFill>
            <a:srgbClr val="FF0000"/>
          </a:solidFill>
        </p:spPr>
        <p:txBody>
          <a:bodyPr>
            <a:normAutofit fontScale="90000"/>
          </a:bodyPr>
          <a:lstStyle/>
          <a:p>
            <a:pPr algn="ctr" eaLnBrk="1" hangingPunct="1"/>
            <a:r>
              <a:rPr lang="en-US" sz="4800" dirty="0" smtClean="0">
                <a:solidFill>
                  <a:srgbClr val="FFFF00"/>
                </a:solidFill>
                <a:latin typeface="Arial Black" pitchFamily="34" charset="0"/>
              </a:rPr>
              <a:t>AIM</a:t>
            </a:r>
          </a:p>
        </p:txBody>
      </p:sp>
      <p:sp>
        <p:nvSpPr>
          <p:cNvPr id="16387" name="Rectangle 3"/>
          <p:cNvSpPr>
            <a:spLocks noGrp="1" noChangeArrowheads="1"/>
          </p:cNvSpPr>
          <p:nvPr>
            <p:ph type="body" idx="1"/>
          </p:nvPr>
        </p:nvSpPr>
        <p:spPr>
          <a:xfrm>
            <a:off x="457200" y="1676400"/>
            <a:ext cx="8077200" cy="4191000"/>
          </a:xfrm>
        </p:spPr>
        <p:txBody>
          <a:bodyPr>
            <a:normAutofit/>
          </a:bodyPr>
          <a:lstStyle/>
          <a:p>
            <a:pPr marL="0" indent="0">
              <a:lnSpc>
                <a:spcPct val="90000"/>
              </a:lnSpc>
              <a:buClr>
                <a:schemeClr val="tx1"/>
              </a:buClr>
              <a:buSzPct val="100000"/>
              <a:buNone/>
            </a:pPr>
            <a:r>
              <a:rPr lang="en-US" sz="4400" dirty="0" smtClean="0">
                <a:solidFill>
                  <a:srgbClr val="0000FF"/>
                </a:solidFill>
                <a:latin typeface="Arial Black" pitchFamily="34" charset="0"/>
              </a:rPr>
              <a:t> TO AQUAINT THE CLASS WITH THE TYPES OF SOCIAL SERVICE/ COMMUNITY DEVELOPMENT. </a:t>
            </a:r>
            <a:endParaRPr lang="en-US" sz="4400" b="1" dirty="0" smtClean="0">
              <a:solidFill>
                <a:srgbClr val="0000FF"/>
              </a:solidFill>
            </a:endParaRP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0"/>
            <a:ext cx="9144000" cy="685800"/>
          </a:xfrm>
          <a:prstGeom prst="rect">
            <a:avLst/>
          </a:prstGeom>
          <a:solidFill>
            <a:srgbClr val="FF0000"/>
          </a:solidFill>
          <a:ln w="9525">
            <a:noFill/>
            <a:miter lim="800000"/>
            <a:headEnd/>
            <a:tailEnd/>
          </a:ln>
        </p:spPr>
        <p:txBody>
          <a:bodyPr anchor="b"/>
          <a:lstStyle/>
          <a:p>
            <a:pPr algn="ctr" eaLnBrk="1" hangingPunct="1">
              <a:lnSpc>
                <a:spcPct val="80000"/>
              </a:lnSpc>
              <a:defRPr/>
            </a:pPr>
            <a:r>
              <a:rPr lang="en-US" sz="4400" b="1" kern="0" dirty="0">
                <a:solidFill>
                  <a:srgbClr val="FFFF00"/>
                </a:solidFill>
                <a:latin typeface="Arial Black" pitchFamily="34" charset="0"/>
                <a:ea typeface="+mj-ea"/>
                <a:cs typeface="+mj-cs"/>
              </a:rPr>
              <a:t>PREVIEW</a:t>
            </a:r>
          </a:p>
        </p:txBody>
      </p:sp>
      <p:sp>
        <p:nvSpPr>
          <p:cNvPr id="17411" name="Rectangle 4"/>
          <p:cNvSpPr>
            <a:spLocks noChangeArrowheads="1"/>
          </p:cNvSpPr>
          <p:nvPr/>
        </p:nvSpPr>
        <p:spPr bwMode="auto">
          <a:xfrm>
            <a:off x="304800" y="1752600"/>
            <a:ext cx="8610600" cy="4401205"/>
          </a:xfrm>
          <a:prstGeom prst="rect">
            <a:avLst/>
          </a:prstGeom>
          <a:noFill/>
          <a:ln w="9525">
            <a:noFill/>
            <a:miter lim="800000"/>
            <a:headEnd/>
            <a:tailEnd/>
          </a:ln>
        </p:spPr>
        <p:txBody>
          <a:bodyPr>
            <a:spAutoFit/>
          </a:bodyPr>
          <a:lstStyle/>
          <a:p>
            <a:pPr eaLnBrk="1" hangingPunct="1"/>
            <a:r>
              <a:rPr lang="en-US" sz="2800" dirty="0">
                <a:solidFill>
                  <a:srgbClr val="0000FF"/>
                </a:solidFill>
                <a:latin typeface="Arial Black" pitchFamily="34" charset="0"/>
              </a:rPr>
              <a:t>THE LEC WILL BE CONDUCTED IN </a:t>
            </a:r>
            <a:r>
              <a:rPr lang="en-US" sz="2800" dirty="0" smtClean="0">
                <a:solidFill>
                  <a:srgbClr val="0000FF"/>
                </a:solidFill>
                <a:latin typeface="Arial Black" pitchFamily="34" charset="0"/>
              </a:rPr>
              <a:t>TWO PARTS:-</a:t>
            </a:r>
            <a:endParaRPr lang="en-US" sz="2800" dirty="0">
              <a:solidFill>
                <a:srgbClr val="0000FF"/>
              </a:solidFill>
              <a:latin typeface="Arial Black" pitchFamily="34" charset="0"/>
            </a:endParaRPr>
          </a:p>
          <a:p>
            <a:pPr eaLnBrk="1" hangingPunct="1">
              <a:buFont typeface="Wingdings" pitchFamily="2" charset="2"/>
              <a:buNone/>
            </a:pPr>
            <a:endParaRPr lang="en-US" sz="2800" dirty="0" smtClean="0">
              <a:solidFill>
                <a:srgbClr val="FFFF00"/>
              </a:solidFill>
              <a:latin typeface="Arial Black" pitchFamily="34" charset="0"/>
            </a:endParaRPr>
          </a:p>
          <a:p>
            <a:r>
              <a:rPr lang="en-US" sz="2800" dirty="0" smtClean="0">
                <a:latin typeface="Arial Black" pitchFamily="34" charset="0"/>
              </a:rPr>
              <a:t>	</a:t>
            </a:r>
            <a:r>
              <a:rPr lang="en-US" sz="2800" dirty="0" smtClean="0">
                <a:solidFill>
                  <a:srgbClr val="C00000"/>
                </a:solidFill>
                <a:latin typeface="Arial Black" pitchFamily="34" charset="0"/>
              </a:rPr>
              <a:t>PART I	-	DEFINITION AND						IMPORTANCE OF						SOCIAL SERVICE.</a:t>
            </a:r>
          </a:p>
          <a:p>
            <a:endParaRPr lang="en-US" sz="2800" dirty="0" smtClean="0">
              <a:solidFill>
                <a:srgbClr val="C00000"/>
              </a:solidFill>
              <a:latin typeface="Arial Black" pitchFamily="34" charset="0"/>
            </a:endParaRPr>
          </a:p>
          <a:p>
            <a:r>
              <a:rPr lang="en-US" sz="2800" dirty="0" smtClean="0">
                <a:latin typeface="Arial Black" pitchFamily="34" charset="0"/>
              </a:rPr>
              <a:t> 	</a:t>
            </a:r>
            <a:r>
              <a:rPr lang="en-US" sz="2800" dirty="0" smtClean="0">
                <a:solidFill>
                  <a:srgbClr val="0000FF"/>
                </a:solidFill>
                <a:latin typeface="Arial Black" pitchFamily="34" charset="0"/>
              </a:rPr>
              <a:t>PART II	-	TYPES OF 							SOCIAL SERVICE.</a:t>
            </a:r>
          </a:p>
          <a:p>
            <a:pPr eaLnBrk="1" hangingPunct="1">
              <a:buFont typeface="Wingdings" pitchFamily="2" charset="2"/>
              <a:buNone/>
            </a:pPr>
            <a:endParaRPr lang="en-US" sz="2800" dirty="0">
              <a:solidFill>
                <a:srgbClr val="FFFF00"/>
              </a:solidFill>
              <a:latin typeface="Arial Black" pitchFamily="34" charset="0"/>
            </a:endParaRPr>
          </a:p>
        </p:txBody>
      </p:sp>
      <p:pic>
        <p:nvPicPr>
          <p:cNvPr id="5"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0" y="2514601"/>
            <a:ext cx="9144000" cy="2123658"/>
          </a:xfrm>
          <a:prstGeom prst="rect">
            <a:avLst/>
          </a:prstGeom>
          <a:solidFill>
            <a:srgbClr val="FF0000"/>
          </a:solidFill>
          <a:ln w="9525">
            <a:noFill/>
            <a:miter lim="800000"/>
            <a:headEnd/>
            <a:tailEnd/>
          </a:ln>
        </p:spPr>
        <p:txBody>
          <a:bodyPr wrap="square">
            <a:spAutoFit/>
          </a:bodyPr>
          <a:lstStyle/>
          <a:p>
            <a:pPr algn="ctr"/>
            <a:r>
              <a:rPr lang="en-US" sz="4400" b="1" dirty="0" smtClean="0">
                <a:solidFill>
                  <a:srgbClr val="FFFF00"/>
                </a:solidFill>
                <a:latin typeface="Arial Black" pitchFamily="34" charset="0"/>
              </a:rPr>
              <a:t>DEFINATION AND IMPORTANCE OF SOCIAL SERVICE</a:t>
            </a:r>
            <a:endParaRPr lang="en-US" sz="4400" dirty="0">
              <a:solidFill>
                <a:srgbClr val="FFFF00"/>
              </a:solidFill>
              <a:latin typeface="Arial Black" pitchFamily="34" charset="0"/>
            </a:endParaRPr>
          </a:p>
        </p:txBody>
      </p:sp>
      <p:sp>
        <p:nvSpPr>
          <p:cNvPr id="3" name="Rectangle 3"/>
          <p:cNvSpPr>
            <a:spLocks noChangeArrowheads="1"/>
          </p:cNvSpPr>
          <p:nvPr/>
        </p:nvSpPr>
        <p:spPr bwMode="auto">
          <a:xfrm>
            <a:off x="0" y="1600200"/>
            <a:ext cx="9144000" cy="769441"/>
          </a:xfrm>
          <a:prstGeom prst="rect">
            <a:avLst/>
          </a:prstGeom>
          <a:solidFill>
            <a:srgbClr val="FF0000"/>
          </a:solidFill>
          <a:ln w="9525">
            <a:noFill/>
            <a:miter lim="800000"/>
            <a:headEnd/>
            <a:tailEnd/>
          </a:ln>
        </p:spPr>
        <p:txBody>
          <a:bodyPr wrap="square">
            <a:spAutoFit/>
          </a:bodyPr>
          <a:lstStyle/>
          <a:p>
            <a:pPr algn="ctr"/>
            <a:r>
              <a:rPr lang="en-US" sz="4400" b="1" dirty="0" smtClean="0">
                <a:solidFill>
                  <a:srgbClr val="FFFF00"/>
                </a:solidFill>
                <a:latin typeface="Arial Black" pitchFamily="34" charset="0"/>
              </a:rPr>
              <a:t>PART I</a:t>
            </a:r>
            <a:endParaRPr lang="en-US" sz="4400" dirty="0">
              <a:solidFill>
                <a:srgbClr val="FFFF00"/>
              </a:solidFill>
              <a:latin typeface="Arial Black"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685800"/>
          </a:xfrm>
          <a:solidFill>
            <a:srgbClr val="FF0000"/>
          </a:solidFill>
        </p:spPr>
        <p:txBody>
          <a:bodyPr>
            <a:noAutofit/>
          </a:bodyPr>
          <a:lstStyle/>
          <a:p>
            <a:pPr eaLnBrk="1" hangingPunct="1"/>
            <a:r>
              <a:rPr lang="en-US" sz="4000" b="1" dirty="0" smtClean="0">
                <a:solidFill>
                  <a:srgbClr val="FFFF00"/>
                </a:solidFill>
                <a:latin typeface="Arial Black" pitchFamily="34" charset="0"/>
              </a:rPr>
              <a:t>DEFINITION</a:t>
            </a:r>
          </a:p>
        </p:txBody>
      </p:sp>
      <p:sp>
        <p:nvSpPr>
          <p:cNvPr id="19459" name="Rectangle 3"/>
          <p:cNvSpPr>
            <a:spLocks noGrp="1" noChangeArrowheads="1"/>
          </p:cNvSpPr>
          <p:nvPr>
            <p:ph type="body" idx="1"/>
          </p:nvPr>
        </p:nvSpPr>
        <p:spPr>
          <a:xfrm>
            <a:off x="228600" y="990600"/>
            <a:ext cx="8686800" cy="5867400"/>
          </a:xfrm>
        </p:spPr>
        <p:txBody>
          <a:bodyPr>
            <a:normAutofit/>
          </a:bodyPr>
          <a:lstStyle/>
          <a:p>
            <a:pPr marL="0" indent="0" algn="just">
              <a:lnSpc>
                <a:spcPct val="150000"/>
              </a:lnSpc>
              <a:spcAft>
                <a:spcPts val="800"/>
              </a:spcAft>
              <a:buNone/>
            </a:pPr>
            <a:r>
              <a:rPr lang="en-US" sz="2800" dirty="0" smtClean="0">
                <a:solidFill>
                  <a:srgbClr val="0000FF"/>
                </a:solidFill>
                <a:latin typeface="Arial Black" pitchFamily="34" charset="0"/>
              </a:rPr>
              <a:t>THE TERM SOCIAL SERVICE IS USED TO DENOTE HELP GIVEN BY A VOLUNTEER TO AN INDIVIDUAL OR A GROUP AT THE TIME OF NEED. SOCIAL SERVICE DOES NOT ATTEMPT AT THE STUDY OF NEEDS AND RESOURCES. IT IS THE SERVICE RENDERED BY ANY PERSON ON THE BASIS OF DESIRE TO SERVE WHICH IS INSPIRED BY THE FEELING OF HELPING.</a:t>
            </a:r>
            <a:endParaRPr lang="en-US" sz="2800" b="1" u="sng" dirty="0" smtClean="0">
              <a:solidFill>
                <a:srgbClr val="0000FF"/>
              </a:solidFill>
            </a:endParaRP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685800"/>
          </a:xfrm>
          <a:solidFill>
            <a:srgbClr val="FF0000"/>
          </a:solidFill>
        </p:spPr>
        <p:txBody>
          <a:bodyPr>
            <a:noAutofit/>
          </a:bodyPr>
          <a:lstStyle/>
          <a:p>
            <a:pPr eaLnBrk="1" hangingPunct="1"/>
            <a:r>
              <a:rPr lang="en-US" sz="2800" b="1" dirty="0" smtClean="0">
                <a:solidFill>
                  <a:srgbClr val="FFFF00"/>
                </a:solidFill>
                <a:latin typeface="Arial Black" pitchFamily="34" charset="0"/>
              </a:rPr>
              <a:t>IMPORTANCE OF SOCIAL SERVICE</a:t>
            </a:r>
          </a:p>
        </p:txBody>
      </p:sp>
      <p:sp>
        <p:nvSpPr>
          <p:cNvPr id="19459" name="Rectangle 3"/>
          <p:cNvSpPr>
            <a:spLocks noGrp="1" noChangeArrowheads="1"/>
          </p:cNvSpPr>
          <p:nvPr>
            <p:ph type="body" idx="1"/>
          </p:nvPr>
        </p:nvSpPr>
        <p:spPr>
          <a:xfrm>
            <a:off x="228600" y="1295400"/>
            <a:ext cx="8686800" cy="5562600"/>
          </a:xfrm>
        </p:spPr>
        <p:txBody>
          <a:bodyPr>
            <a:normAutofit/>
          </a:bodyPr>
          <a:lstStyle/>
          <a:p>
            <a:pPr marL="855663" indent="-855663">
              <a:lnSpc>
                <a:spcPct val="90000"/>
              </a:lnSpc>
              <a:spcAft>
                <a:spcPts val="1800"/>
              </a:spcAft>
              <a:buFont typeface="Wingdings" pitchFamily="2" charset="2"/>
              <a:buChar char="Ø"/>
            </a:pPr>
            <a:r>
              <a:rPr lang="en-US" sz="3600" dirty="0" smtClean="0">
                <a:solidFill>
                  <a:srgbClr val="0000FF"/>
                </a:solidFill>
                <a:latin typeface="Arial Black" pitchFamily="34" charset="0"/>
              </a:rPr>
              <a:t>SOCIAL PROBLEMS EXISTS FROM TIME IMMEMORIAL.</a:t>
            </a:r>
          </a:p>
          <a:p>
            <a:pPr marL="855663" indent="-855663">
              <a:lnSpc>
                <a:spcPct val="90000"/>
              </a:lnSpc>
              <a:spcAft>
                <a:spcPts val="1800"/>
              </a:spcAft>
              <a:buFont typeface="Wingdings" pitchFamily="2" charset="2"/>
              <a:buChar char="Ø"/>
            </a:pPr>
            <a:r>
              <a:rPr lang="en-US" sz="3600" b="1" dirty="0" smtClean="0">
                <a:solidFill>
                  <a:srgbClr val="C00000"/>
                </a:solidFill>
                <a:latin typeface="Arial Black" pitchFamily="34" charset="0"/>
              </a:rPr>
              <a:t>	A SITUATION CONFRONTED BY A GROUP OR A SECTION OF SOCIETY WHICH INFLICTS INJURIOUS CONSEQUENCES  THAT CAN BE HANDLED COLLECTIVELY.</a:t>
            </a:r>
            <a:endParaRPr lang="en-US" sz="3600" b="1" u="sng" dirty="0" smtClean="0">
              <a:solidFill>
                <a:srgbClr val="C00000"/>
              </a:solidFill>
              <a:latin typeface="Arial Black" pitchFamily="34" charset="0"/>
            </a:endParaRPr>
          </a:p>
        </p:txBody>
      </p:sp>
      <p:pic>
        <p:nvPicPr>
          <p:cNvPr id="4" name="Picture 10"/>
          <p:cNvPicPr>
            <a:picLocks noChangeAspect="1" noChangeArrowheads="1"/>
          </p:cNvPicPr>
          <p:nvPr/>
        </p:nvPicPr>
        <p:blipFill>
          <a:blip r:embed="rId2"/>
          <a:srcRect/>
          <a:stretch>
            <a:fillRect/>
          </a:stretch>
        </p:blipFill>
        <p:spPr bwMode="auto">
          <a:xfrm>
            <a:off x="8229600" y="0"/>
            <a:ext cx="914400" cy="685800"/>
          </a:xfrm>
          <a:prstGeom prst="rect">
            <a:avLst/>
          </a:prstGeom>
          <a:noFill/>
          <a:ln w="9525">
            <a:noFill/>
            <a:miter lim="800000"/>
            <a:headEnd/>
            <a:tailEnd/>
          </a:ln>
        </p:spPr>
      </p:pic>
      <p:pic>
        <p:nvPicPr>
          <p:cNvPr id="5" name="Picture 8"/>
          <p:cNvPicPr>
            <a:picLocks noChangeAspect="1" noChangeArrowheads="1"/>
          </p:cNvPicPr>
          <p:nvPr/>
        </p:nvPicPr>
        <p:blipFill>
          <a:blip r:embed="rId3"/>
          <a:srcRect/>
          <a:stretch>
            <a:fillRect/>
          </a:stretch>
        </p:blipFill>
        <p:spPr bwMode="auto">
          <a:xfrm>
            <a:off x="0" y="0"/>
            <a:ext cx="8382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349</Words>
  <Application>Microsoft Office PowerPoint</Application>
  <PresentationFormat>On-screen Show (4:3)</PresentationFormat>
  <Paragraphs>137</Paragraphs>
  <Slides>35</Slides>
  <Notes>1</Notes>
  <HiddenSlides>3</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INTRODUCTION</vt:lpstr>
      <vt:lpstr>INTRODUCTION</vt:lpstr>
      <vt:lpstr>AIM</vt:lpstr>
      <vt:lpstr>Slide 6</vt:lpstr>
      <vt:lpstr>Slide 7</vt:lpstr>
      <vt:lpstr>DEFINITION</vt:lpstr>
      <vt:lpstr>IMPORTANCE OF SOCIAL SERVICE</vt:lpstr>
      <vt:lpstr>TYPES OF SOCIAL SERVICE / COMMUNITY DEVELOPMENT</vt:lpstr>
      <vt:lpstr>TYPES OF SOCIAL SERVICE</vt:lpstr>
      <vt:lpstr>Slide 12</vt:lpstr>
      <vt:lpstr>Slide 13</vt:lpstr>
      <vt:lpstr>CHILD WELFARE SERVICE</vt:lpstr>
      <vt:lpstr>CHILD WELFARE SERVICE</vt:lpstr>
      <vt:lpstr>CHILD WELFARE SERVICE</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SHIVAJI-COY</dc:creator>
  <cp:lastModifiedBy>kothari</cp:lastModifiedBy>
  <cp:revision>91</cp:revision>
  <dcterms:created xsi:type="dcterms:W3CDTF">2006-08-16T00:00:00Z</dcterms:created>
  <dcterms:modified xsi:type="dcterms:W3CDTF">2015-06-10T12:42:33Z</dcterms:modified>
</cp:coreProperties>
</file>