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9" r:id="rId4"/>
    <p:sldId id="272" r:id="rId5"/>
    <p:sldId id="275" r:id="rId6"/>
    <p:sldId id="277" r:id="rId7"/>
    <p:sldId id="261" r:id="rId8"/>
    <p:sldId id="274" r:id="rId9"/>
    <p:sldId id="280" r:id="rId10"/>
    <p:sldId id="262" r:id="rId11"/>
    <p:sldId id="276" r:id="rId12"/>
    <p:sldId id="267" r:id="rId13"/>
    <p:sldId id="278" r:id="rId14"/>
    <p:sldId id="279" r:id="rId15"/>
    <p:sldId id="281" r:id="rId16"/>
    <p:sldId id="263" r:id="rId17"/>
    <p:sldId id="271" r:id="rId18"/>
    <p:sldId id="264" r:id="rId19"/>
    <p:sldId id="26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BD4CD3-6C02-5176-0D1E-2FB057E6FCF9}" name="Эл Элис" initials="ЭЭ" userId="a577353b8052f60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A79E7-76FA-4B0D-B5DC-E2760C8964AA}" v="210" dt="2022-05-27T08:11:19.467"/>
    <p1510:client id="{4AC066AD-A61A-4B0C-8990-BC2ABB7F840F}" v="5" dt="2022-05-28T05:45:38.134"/>
    <p1510:client id="{548C43DF-88D8-4201-ADA0-2D8DF0EAF641}" v="38" dt="2022-05-25T15:04:00.821"/>
    <p1510:client id="{90066E4A-8129-4894-8E23-0395081584A8}" v="9" dt="2022-05-28T10:44:11.811"/>
    <p1510:client id="{AC1DE43F-2E72-4540-B515-844F02A63F12}" v="585" dt="2022-05-22T15:08:37.954"/>
    <p1510:client id="{C16C031F-9A86-4E6A-B848-5ECF6A113574}" v="211" dt="2022-05-28T05:44:04.884"/>
    <p1510:client id="{F7B3A690-A483-467E-AFF7-880321633875}" v="1082" dt="2022-05-30T09:00:22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8" autoAdjust="0"/>
    <p:restoredTop sz="94660"/>
  </p:normalViewPr>
  <p:slideViewPr>
    <p:cSldViewPr snapToGrid="0">
      <p:cViewPr>
        <p:scale>
          <a:sx n="76" d="100"/>
          <a:sy n="76" d="100"/>
        </p:scale>
        <p:origin x="74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322" y="1000132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/>
                <a:ea typeface="+mj-lt"/>
                <a:cs typeface="+mj-lt"/>
              </a:rPr>
              <a:t>Метод распределенного хранения аудио-файлов в </a:t>
            </a:r>
            <a:r>
              <a:rPr lang="en-US" sz="3200" b="1" dirty="0">
                <a:latin typeface="Times New Roman"/>
                <a:ea typeface="+mj-lt"/>
                <a:cs typeface="+mj-lt"/>
              </a:rPr>
              <a:t>NoSQL</a:t>
            </a:r>
            <a:r>
              <a:rPr lang="ru-RU" sz="3200" b="1" dirty="0">
                <a:latin typeface="Times New Roman"/>
                <a:ea typeface="+mj-lt"/>
                <a:cs typeface="+mj-lt"/>
              </a:rPr>
              <a:t> базе данных</a:t>
            </a:r>
            <a:endParaRPr lang="ru-RU" sz="3200" b="1" dirty="0">
              <a:latin typeface="Times New Roman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8193" y="435785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latin typeface="Times New Roman"/>
                <a:ea typeface="+mn-lt"/>
                <a:cs typeface="+mn-lt"/>
              </a:rPr>
              <a:t>Студент: Наместник Анастасия Андреевна</a:t>
            </a:r>
          </a:p>
          <a:p>
            <a:pPr algn="l"/>
            <a:r>
              <a:rPr lang="ru-RU" dirty="0">
                <a:latin typeface="Times New Roman"/>
                <a:ea typeface="+mn-lt"/>
                <a:cs typeface="+mn-lt"/>
              </a:rPr>
              <a:t>Группа: ИУ7-83Б</a:t>
            </a:r>
            <a:endParaRPr lang="ru-RU" dirty="0">
              <a:latin typeface="Times New Roman"/>
              <a:cs typeface="Times New Roman"/>
            </a:endParaRPr>
          </a:p>
          <a:p>
            <a:pPr algn="l"/>
            <a:r>
              <a:rPr lang="ru-RU" dirty="0">
                <a:latin typeface="Times New Roman"/>
                <a:ea typeface="+mn-lt"/>
                <a:cs typeface="+mn-lt"/>
              </a:rPr>
              <a:t>Руководитель: Гаврилова Юлия Михайловна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00416-34B0-5CCF-C591-CB1C26DC2072}"/>
              </a:ext>
            </a:extLst>
          </p:cNvPr>
          <p:cNvSpPr txBox="1"/>
          <p:nvPr/>
        </p:nvSpPr>
        <p:spPr>
          <a:xfrm>
            <a:off x="5314950" y="6013618"/>
            <a:ext cx="1988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</a:t>
            </a:r>
          </a:p>
        </p:txBody>
      </p:sp>
      <p:pic>
        <p:nvPicPr>
          <p:cNvPr id="5" name="Google Shape;54;p13">
            <a:extLst>
              <a:ext uri="{FF2B5EF4-FFF2-40B4-BE49-F238E27FC236}">
                <a16:creationId xmlns:a16="http://schemas.microsoft.com/office/drawing/2014/main" id="{3770B3AD-E91F-D606-EBAD-23405F41A4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1898" t="21672" r="19250" b="20534"/>
          <a:stretch/>
        </p:blipFill>
        <p:spPr>
          <a:xfrm>
            <a:off x="0" y="0"/>
            <a:ext cx="1527322" cy="165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EC2E9-8684-0C88-5AC8-35C9FD4D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158"/>
            <a:ext cx="12192000" cy="97381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/>
                <a:ea typeface="+mj-lt"/>
                <a:cs typeface="+mj-lt"/>
              </a:rPr>
              <a:t>Функциональная диаграмма записи </a:t>
            </a:r>
            <a:r>
              <a:rPr lang="en-US" sz="3200" b="1" dirty="0">
                <a:latin typeface="Times New Roman"/>
                <a:cs typeface="Times New Roman"/>
              </a:rPr>
              <a:t>MIDI-</a:t>
            </a:r>
            <a:r>
              <a:rPr lang="ru-RU" sz="3200" b="1" dirty="0">
                <a:latin typeface="Times New Roman"/>
                <a:cs typeface="Times New Roman"/>
              </a:rPr>
              <a:t>файла в </a:t>
            </a:r>
            <a:r>
              <a:rPr lang="en-US" sz="3200" b="1" dirty="0">
                <a:latin typeface="Times New Roman"/>
                <a:cs typeface="Times New Roman"/>
              </a:rPr>
              <a:t>MongoDB</a:t>
            </a:r>
            <a:endParaRPr lang="ru-RU" sz="3200" dirty="0">
              <a:latin typeface="Times New Roman"/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B71AD5-6DBA-CF59-E9EB-F779D91F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3B26FB1-A7F7-E152-A753-44847725B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0" y="861148"/>
            <a:ext cx="10377566" cy="5996852"/>
          </a:xfrm>
        </p:spPr>
      </p:pic>
    </p:spTree>
    <p:extLst>
      <p:ext uri="{BB962C8B-B14F-4D97-AF65-F5344CB8AC3E}">
        <p14:creationId xmlns:p14="http://schemas.microsoft.com/office/powerpoint/2010/main" val="175357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8E560A-7F0E-0F4D-9969-4F69C812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08DD41B-1476-8D8D-1262-F8131FDE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/>
                <a:ea typeface="+mj-lt"/>
                <a:cs typeface="+mj-lt"/>
              </a:rPr>
              <a:t>Схема создания документа со структурой </a:t>
            </a:r>
            <a:r>
              <a:rPr lang="en-US" sz="3200" b="1" dirty="0">
                <a:latin typeface="Times New Roman"/>
                <a:ea typeface="+mj-lt"/>
                <a:cs typeface="+mj-lt"/>
              </a:rPr>
              <a:t>MIDI-</a:t>
            </a:r>
            <a:r>
              <a:rPr lang="ru-RU" sz="3200" b="1" dirty="0">
                <a:latin typeface="Times New Roman"/>
                <a:ea typeface="+mj-lt"/>
                <a:cs typeface="+mj-lt"/>
              </a:rPr>
              <a:t>файла</a:t>
            </a:r>
            <a:endParaRPr lang="ru-RU" sz="3200" dirty="0">
              <a:latin typeface="Times New Roman"/>
              <a:cs typeface="Calibri Ligh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65E6A1-3719-6C4D-BEC8-815E8F68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09" y="1321755"/>
            <a:ext cx="5469691" cy="503459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059DC1E-5589-EDE7-544B-33ED66D7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270"/>
            <a:ext cx="6546630" cy="52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B00F9-2AA9-9391-0AB7-164A6E5C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9300" y="-56796"/>
            <a:ext cx="13070598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/>
                <a:ea typeface="+mj-lt"/>
                <a:cs typeface="+mj-lt"/>
              </a:rPr>
              <a:t>Функциональная диаграмма чтения </a:t>
            </a:r>
            <a:r>
              <a:rPr lang="en-US" sz="3200" b="1" dirty="0">
                <a:latin typeface="Times New Roman"/>
                <a:cs typeface="Times New Roman"/>
              </a:rPr>
              <a:t>MIDI-</a:t>
            </a:r>
            <a:r>
              <a:rPr lang="ru-RU" sz="3200" b="1" dirty="0">
                <a:latin typeface="Times New Roman"/>
                <a:cs typeface="Times New Roman"/>
              </a:rPr>
              <a:t>файла из </a:t>
            </a:r>
            <a:r>
              <a:rPr lang="en-US" sz="3200" b="1" dirty="0">
                <a:latin typeface="Times New Roman"/>
                <a:cs typeface="Times New Roman"/>
              </a:rPr>
              <a:t>MongoDB</a:t>
            </a:r>
            <a:endParaRPr lang="ru-RU" sz="3200" dirty="0">
              <a:ea typeface="+mj-lt"/>
              <a:cs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47DA14-91C2-4A6A-2509-D58D805F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12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5B7266-F60A-60FD-BB49-C75975DC6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1" y="1268767"/>
            <a:ext cx="10711529" cy="52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8E560A-7F0E-0F4D-9969-4F69C812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CC6329C-5AA5-BEDD-C97B-DBF9FCF0E2D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1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/>
                <a:ea typeface="+mj-lt"/>
                <a:cs typeface="+mj-lt"/>
              </a:rPr>
              <a:t>Схема создания </a:t>
            </a:r>
            <a:r>
              <a:rPr lang="en-US" sz="3200" b="1" dirty="0">
                <a:latin typeface="Times New Roman"/>
                <a:ea typeface="+mj-lt"/>
                <a:cs typeface="+mj-lt"/>
              </a:rPr>
              <a:t>MIDI-</a:t>
            </a:r>
            <a:r>
              <a:rPr lang="ru-RU" sz="3200" b="1" dirty="0">
                <a:latin typeface="Times New Roman"/>
                <a:ea typeface="+mj-lt"/>
                <a:cs typeface="+mj-lt"/>
              </a:rPr>
              <a:t>файла из документа </a:t>
            </a:r>
            <a:r>
              <a:rPr lang="en-US" sz="3200" b="1" dirty="0">
                <a:latin typeface="Times New Roman"/>
                <a:ea typeface="+mj-lt"/>
                <a:cs typeface="+mj-lt"/>
              </a:rPr>
              <a:t>MongoDB</a:t>
            </a:r>
            <a:endParaRPr lang="ru-RU" sz="3200" dirty="0">
              <a:latin typeface="Times New Roman"/>
              <a:cs typeface="Calibri Ligh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43AA9C-7E30-213A-E709-353EAB3DE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85" y="952887"/>
            <a:ext cx="5293351" cy="576858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A5D2411-297D-FB88-D256-78B1C0DDC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44" y="952887"/>
            <a:ext cx="3795492" cy="57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3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8E560A-7F0E-0F4D-9969-4F69C812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07249D8-89ED-141C-968B-8CAFF6DE3D81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867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/>
                <a:ea typeface="+mj-lt"/>
                <a:cs typeface="+mj-lt"/>
              </a:rPr>
              <a:t>Схема разработанного программного обеспечения</a:t>
            </a:r>
            <a:endParaRPr lang="ru-RU" sz="3200" dirty="0">
              <a:latin typeface="Times New Roman"/>
              <a:cs typeface="Calibri Light"/>
            </a:endParaRP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262AE0E2-FDCF-87C5-378B-99F49876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82" y="1356120"/>
            <a:ext cx="3644462" cy="4647708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 при записи и чтении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документа 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MIDI-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Доработано: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из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4D606D82-F0CB-9B37-2F2C-0AF6AE7AE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43" y="1003599"/>
            <a:ext cx="7198501" cy="55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1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8E345-244A-943D-AF51-52991540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630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 для исследования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BB486D-6FAD-8F44-1ACC-CA3F0009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9D2638-52A9-D663-F31D-3519B348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22" y="804388"/>
            <a:ext cx="6163485" cy="56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9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BDE51-44CB-4FD2-1E72-E9BC5B27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35" y="89322"/>
            <a:ext cx="12218269" cy="132556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работы операций вставки и </a:t>
            </a:r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чтения из базы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от количества дорожек в аудио-файле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D16FAD-1E10-08FF-4416-E1DA4A4F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12E4F2-68CD-8F46-0733-ECCBA4261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1"/>
          <a:stretch/>
        </p:blipFill>
        <p:spPr>
          <a:xfrm>
            <a:off x="365655" y="1622231"/>
            <a:ext cx="5730345" cy="39001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F152D-AE16-6951-E1B1-F4B757927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6"/>
          <a:stretch/>
        </p:blipFill>
        <p:spPr>
          <a:xfrm>
            <a:off x="6096000" y="1622231"/>
            <a:ext cx="5799081" cy="39001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59638B-9095-F4E6-6314-D98D0F1FF434}"/>
              </a:ext>
            </a:extLst>
          </p:cNvPr>
          <p:cNvSpPr txBox="1"/>
          <p:nvPr/>
        </p:nvSpPr>
        <p:spPr>
          <a:xfrm>
            <a:off x="365655" y="5731387"/>
            <a:ext cx="57303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записи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MIDI-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в базу данных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B59A33-BF3E-BC0A-9470-04EC043124BA}"/>
              </a:ext>
            </a:extLst>
          </p:cNvPr>
          <p:cNvSpPr txBox="1"/>
          <p:nvPr/>
        </p:nvSpPr>
        <p:spPr>
          <a:xfrm>
            <a:off x="6096000" y="5731388"/>
            <a:ext cx="5390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чтения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MIDI-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из базы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555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36846E-3FDE-8E8D-4FCE-0CFAC2ED6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6"/>
          <a:stretch/>
        </p:blipFill>
        <p:spPr>
          <a:xfrm>
            <a:off x="186129" y="1731810"/>
            <a:ext cx="7165834" cy="481941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2BDEC-A23A-DBD2-D8BE-3143B13C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29" y="136525"/>
            <a:ext cx="11850973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работы последовательных операций вставки и чтения из базы данных от количества дорожек в аудио-файле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1F32AA-37B0-153E-3757-E0059426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2CBB7004-DE07-EFB5-B728-887C1E96A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5126"/>
              </p:ext>
            </p:extLst>
          </p:nvPr>
        </p:nvGraphicFramePr>
        <p:xfrm>
          <a:off x="7030387" y="1815768"/>
          <a:ext cx="4720653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500">
                  <a:extLst>
                    <a:ext uri="{9D8B030D-6E8A-4147-A177-3AD203B41FA5}">
                      <a16:colId xmlns:a16="http://schemas.microsoft.com/office/drawing/2014/main" val="3346157286"/>
                    </a:ext>
                  </a:extLst>
                </a:gridCol>
                <a:gridCol w="2191153">
                  <a:extLst>
                    <a:ext uri="{9D8B030D-6E8A-4147-A177-3AD203B41FA5}">
                      <a16:colId xmlns:a16="http://schemas.microsoft.com/office/drawing/2014/main" val="2962323352"/>
                    </a:ext>
                  </a:extLst>
                </a:gridCol>
              </a:tblGrid>
              <a:tr h="297009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роста (</a:t>
                      </a:r>
                      <a:r>
                        <a:rPr lang="ru-RU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мс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12453"/>
                  </a:ext>
                </a:extLst>
              </a:tr>
              <a:tr h="34580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хранения на основе структуры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хранения на основе массива байтов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20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≈ 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≈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9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134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FFFF0-2561-DB8B-8E2A-AAE60A24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30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/>
                <a:ea typeface="+mj-lt"/>
                <a:cs typeface="+mj-lt"/>
              </a:rPr>
              <a:t>Заключение</a:t>
            </a:r>
            <a:endParaRPr lang="ru-RU" sz="3200" b="1" dirty="0">
              <a:latin typeface="Times New Roman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1517D-46D3-ABDF-7C54-74D1AC71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590"/>
            <a:ext cx="10689236" cy="4507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>
                <a:latin typeface="Times New Roman"/>
                <a:cs typeface="Calibri"/>
              </a:rPr>
              <a:t>Поставленная цель была достигнута. </a:t>
            </a:r>
            <a:r>
              <a:rPr lang="ru-RU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Были решены следующие поставленные задачи: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проанализированы существующие аудио-форматы, рассмотрены способы представления и хранения звуковой информации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хранения аудио-файлов в базе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зависимость времени работы операций вставки и удаления в базе данных от количества дорожек в аудио-файле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4C8D19-75E3-E16F-767E-5D72EA5F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dirty="0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03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BDF59-D879-7BDB-3BED-69BD15FE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201"/>
            <a:ext cx="10515600" cy="1325563"/>
          </a:xfrm>
        </p:spPr>
        <p:txBody>
          <a:bodyPr/>
          <a:lstStyle/>
          <a:p>
            <a:pPr algn="ctr"/>
            <a:r>
              <a:rPr lang="ru-RU" sz="3200" b="1" dirty="0">
                <a:latin typeface="Times New Roman"/>
                <a:cs typeface="Calibri Light"/>
              </a:rPr>
              <a:t>Направление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1C241-DF53-3335-F7BC-02A08AAD5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58" y="18698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Times New Roman"/>
                <a:ea typeface="+mn-lt"/>
                <a:cs typeface="+mn-lt"/>
              </a:rPr>
              <a:t>добавить пользователю возможность задавать тип данных, в котором будут храниться поля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аудио-файла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в базе данных;</a:t>
            </a:r>
          </a:p>
          <a:p>
            <a:r>
              <a:rPr lang="ru-RU" sz="2400" dirty="0">
                <a:latin typeface="Times New Roman"/>
                <a:ea typeface="+mn-lt"/>
                <a:cs typeface="+mn-lt"/>
              </a:rPr>
              <a:t>разработать гибкую структуру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API </a:t>
            </a:r>
            <a:r>
              <a:rPr lang="ru-RU" sz="2400" dirty="0">
                <a:latin typeface="Times New Roman"/>
                <a:ea typeface="+mn-lt"/>
                <a:cs typeface="+mn-lt"/>
              </a:rPr>
              <a:t>записи/чтения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аудио-файла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в/из базы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8B4B63-CE37-737A-7D5A-AE09F9EE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5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FFEBF1-BE43-D480-613B-7358735F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9254"/>
            <a:ext cx="10820400" cy="5849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b="1" dirty="0">
                <a:latin typeface="Times New Roman"/>
                <a:ea typeface="+mn-lt"/>
                <a:cs typeface="+mn-lt"/>
              </a:rPr>
              <a:t>Целью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выпускной квалификационной работы является разработка метода распределенного хранения аудио-файлов в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NoSQL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базе данных</a:t>
            </a:r>
          </a:p>
          <a:p>
            <a:pPr marL="0" indent="0">
              <a:buNone/>
            </a:pPr>
            <a:endParaRPr lang="ru-RU" sz="2400" b="1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/>
                <a:cs typeface="Calibri" panose="020F0502020204030204"/>
              </a:rPr>
              <a:t>Задачи: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проанализировать существующие аудио-форматы, рассмотреть способы представления и хранения звуковой информации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хранения аудио-файлов в базе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зависимость времени работы операций вставки и извлечения в базе данных от количества дорожек в аудио-файле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5B8019-F8A6-AD3B-E597-02CB9546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50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045BD-4FD4-DDE1-7DD3-E12EAEBD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219"/>
            <a:ext cx="10515600" cy="102065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/>
                <a:cs typeface="Calibri Light"/>
              </a:rPr>
              <a:t>Представление аудио-информации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F60B73-9844-5C79-A80F-190D0E8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3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C171422-B3DF-CB4E-E321-4943DC423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86" y="3279510"/>
            <a:ext cx="4907114" cy="293214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491A0A-65F5-99E6-9B25-84445D795E55}"/>
              </a:ext>
            </a:extLst>
          </p:cNvPr>
          <p:cNvSpPr txBox="1"/>
          <p:nvPr/>
        </p:nvSpPr>
        <p:spPr>
          <a:xfrm>
            <a:off x="722340" y="1233547"/>
            <a:ext cx="57243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Музыкальный аудио-файл может быть представлен: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Оцифрованный звук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медиа-плееры и сопровождение видео ряда;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данных в сети;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профессиональная студийная  запись.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интерфейс музыкальных инструментов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композитора;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звуковой дизайн приложений;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сведение музыкальных дорожек.</a:t>
            </a:r>
            <a:endParaRPr lang="ru-RU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B59D2E1-58E1-D340-ED33-A4AC4142F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86" y="1233547"/>
            <a:ext cx="4907114" cy="20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C7AFCF5-B91C-DC2A-F594-7A94910B9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541641"/>
              </p:ext>
            </p:extLst>
          </p:nvPr>
        </p:nvGraphicFramePr>
        <p:xfrm>
          <a:off x="332015" y="1364144"/>
          <a:ext cx="11527970" cy="4895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5594">
                  <a:extLst>
                    <a:ext uri="{9D8B030D-6E8A-4147-A177-3AD203B41FA5}">
                      <a16:colId xmlns:a16="http://schemas.microsoft.com/office/drawing/2014/main" val="744613692"/>
                    </a:ext>
                  </a:extLst>
                </a:gridCol>
                <a:gridCol w="2305594">
                  <a:extLst>
                    <a:ext uri="{9D8B030D-6E8A-4147-A177-3AD203B41FA5}">
                      <a16:colId xmlns:a16="http://schemas.microsoft.com/office/drawing/2014/main" val="95699993"/>
                    </a:ext>
                  </a:extLst>
                </a:gridCol>
                <a:gridCol w="2305594">
                  <a:extLst>
                    <a:ext uri="{9D8B030D-6E8A-4147-A177-3AD203B41FA5}">
                      <a16:colId xmlns:a16="http://schemas.microsoft.com/office/drawing/2014/main" val="2396840406"/>
                    </a:ext>
                  </a:extLst>
                </a:gridCol>
                <a:gridCol w="2305594">
                  <a:extLst>
                    <a:ext uri="{9D8B030D-6E8A-4147-A177-3AD203B41FA5}">
                      <a16:colId xmlns:a16="http://schemas.microsoft.com/office/drawing/2014/main" val="3691705326"/>
                    </a:ext>
                  </a:extLst>
                </a:gridCol>
                <a:gridCol w="2305594">
                  <a:extLst>
                    <a:ext uri="{9D8B030D-6E8A-4147-A177-3AD203B41FA5}">
                      <a16:colId xmlns:a16="http://schemas.microsoft.com/office/drawing/2014/main" val="919818023"/>
                    </a:ext>
                  </a:extLst>
                </a:gridCol>
              </a:tblGrid>
              <a:tr h="464731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файла / Критерий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WAV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MP3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FLAC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MIDI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689950"/>
                  </a:ext>
                </a:extLst>
              </a:tr>
              <a:tr h="1372043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хранимой информации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Оцифрованный звук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Оцифрованный звук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Оцифрованный</a:t>
                      </a:r>
                    </a:p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звук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Цифровой интерфейс музыкальных инструментов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58434"/>
                  </a:ext>
                </a:extLst>
              </a:tr>
              <a:tr h="72637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сжатия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сжатия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Сжатие с потерями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Сжатие без потерь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Неприменимо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149154"/>
                  </a:ext>
                </a:extLst>
              </a:tr>
              <a:tr h="1694877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применения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ная обработка аудио-звука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Хранение данных и передача по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Звуковое сопровождение к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HD-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видео, медиаплееры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музыкальным оборудованием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02881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9A425-145F-7639-1DF7-950247FA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BF8888-4EE6-A142-20BE-0B25CF1F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04" y="136526"/>
            <a:ext cx="10515600" cy="113069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/>
                <a:cs typeface="Calibri Light"/>
              </a:rPr>
              <a:t>Анализ форматов аудио-файлов</a:t>
            </a:r>
          </a:p>
        </p:txBody>
      </p:sp>
    </p:spTree>
    <p:extLst>
      <p:ext uri="{BB962C8B-B14F-4D97-AF65-F5344CB8AC3E}">
        <p14:creationId xmlns:p14="http://schemas.microsoft.com/office/powerpoint/2010/main" val="233640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045BD-4FD4-DDE1-7DD3-E12EAEBD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98" y="69254"/>
            <a:ext cx="4283436" cy="59281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/>
                <a:cs typeface="Calibri Light"/>
              </a:rPr>
              <a:t> Формат </a:t>
            </a:r>
            <a:r>
              <a:rPr lang="en-US" sz="3200" b="1" dirty="0">
                <a:latin typeface="Times New Roman"/>
                <a:cs typeface="Calibri Light"/>
              </a:rPr>
              <a:t>MIDI-</a:t>
            </a:r>
            <a:r>
              <a:rPr lang="ru-RU" sz="3200" b="1" dirty="0">
                <a:latin typeface="Times New Roman"/>
                <a:cs typeface="Calibri Light"/>
              </a:rPr>
              <a:t>файла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F60B73-9844-5C79-A80F-190D0E8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B3B199-EE3A-B2F1-35FD-6410DFE83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5" b="3926"/>
          <a:stretch/>
        </p:blipFill>
        <p:spPr>
          <a:xfrm>
            <a:off x="4659356" y="1912631"/>
            <a:ext cx="6339064" cy="45897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BCE477-A93B-E790-38FA-E79C8637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3" r="70088" b="27497"/>
          <a:stretch/>
        </p:blipFill>
        <p:spPr>
          <a:xfrm>
            <a:off x="653406" y="1761894"/>
            <a:ext cx="3068358" cy="2575154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BD03E05-C573-E636-3CC0-E3285126EF67}"/>
              </a:ext>
            </a:extLst>
          </p:cNvPr>
          <p:cNvSpPr/>
          <p:nvPr/>
        </p:nvSpPr>
        <p:spPr>
          <a:xfrm>
            <a:off x="4749419" y="1980021"/>
            <a:ext cx="580102" cy="319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</a:p>
          <a:p>
            <a:pPr algn="ctr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(тики)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06B6C3D-67C9-92FB-9E53-D3803C6FC5DB}"/>
              </a:ext>
            </a:extLst>
          </p:cNvPr>
          <p:cNvSpPr/>
          <p:nvPr/>
        </p:nvSpPr>
        <p:spPr>
          <a:xfrm>
            <a:off x="5338090" y="1980021"/>
            <a:ext cx="749229" cy="319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0ED168F-9BAD-6BFA-A417-7AAF599662EB}"/>
              </a:ext>
            </a:extLst>
          </p:cNvPr>
          <p:cNvSpPr/>
          <p:nvPr/>
        </p:nvSpPr>
        <p:spPr>
          <a:xfrm>
            <a:off x="6062707" y="1980021"/>
            <a:ext cx="580102" cy="319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4505331-1D04-CEB7-DEE7-8B259EEB8660}"/>
              </a:ext>
            </a:extLst>
          </p:cNvPr>
          <p:cNvSpPr/>
          <p:nvPr/>
        </p:nvSpPr>
        <p:spPr>
          <a:xfrm>
            <a:off x="6642787" y="1981486"/>
            <a:ext cx="646771" cy="319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ноты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1A0E8D5-8131-7AB4-F0C0-009D60BC8177}"/>
              </a:ext>
            </a:extLst>
          </p:cNvPr>
          <p:cNvSpPr/>
          <p:nvPr/>
        </p:nvSpPr>
        <p:spPr>
          <a:xfrm>
            <a:off x="7289558" y="1989672"/>
            <a:ext cx="501103" cy="319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Громкость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1C164127-7267-1065-70FC-EDD882F4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419" y="6300161"/>
            <a:ext cx="3948551" cy="62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MIDI-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 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5B2E4784-A89C-603E-6053-29408CA0F3AE}"/>
              </a:ext>
            </a:extLst>
          </p:cNvPr>
          <p:cNvSpPr txBox="1">
            <a:spLocks/>
          </p:cNvSpPr>
          <p:nvPr/>
        </p:nvSpPr>
        <p:spPr>
          <a:xfrm>
            <a:off x="479508" y="1066067"/>
            <a:ext cx="11521991" cy="62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Дорожка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последовательность команд определенного инструмента для получения желаемого звука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F63F217-A3E4-9312-AB1F-4D11AE05F8F1}"/>
              </a:ext>
            </a:extLst>
          </p:cNvPr>
          <p:cNvSpPr txBox="1">
            <a:spLocks/>
          </p:cNvSpPr>
          <p:nvPr/>
        </p:nvSpPr>
        <p:spPr>
          <a:xfrm>
            <a:off x="1193580" y="4142396"/>
            <a:ext cx="3650570" cy="623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Нотный стан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4B79B02F-3A1F-537B-C99C-4AE6AE767F12}"/>
              </a:ext>
            </a:extLst>
          </p:cNvPr>
          <p:cNvSpPr txBox="1">
            <a:spLocks/>
          </p:cNvSpPr>
          <p:nvPr/>
        </p:nvSpPr>
        <p:spPr>
          <a:xfrm>
            <a:off x="9024144" y="6356350"/>
            <a:ext cx="3948551" cy="623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Дорожка</a:t>
            </a:r>
          </a:p>
        </p:txBody>
      </p:sp>
    </p:spTree>
    <p:extLst>
      <p:ext uri="{BB962C8B-B14F-4D97-AF65-F5344CB8AC3E}">
        <p14:creationId xmlns:p14="http://schemas.microsoft.com/office/powerpoint/2010/main" val="173627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EA6E30-2A80-692F-9B9B-BFEF5070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68C2092-A459-A26A-3946-0C7F68160627}"/>
              </a:ext>
            </a:extLst>
          </p:cNvPr>
          <p:cNvSpPr txBox="1">
            <a:spLocks/>
          </p:cNvSpPr>
          <p:nvPr/>
        </p:nvSpPr>
        <p:spPr>
          <a:xfrm>
            <a:off x="67088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/>
                <a:cs typeface="Calibri Light"/>
              </a:rPr>
              <a:t> Спецификация </a:t>
            </a:r>
            <a:r>
              <a:rPr lang="en-US" sz="3200" b="1" dirty="0">
                <a:latin typeface="Times New Roman"/>
                <a:cs typeface="Calibri Light"/>
              </a:rPr>
              <a:t>MIDI-</a:t>
            </a:r>
            <a:r>
              <a:rPr lang="ru-RU" sz="3200" b="1" dirty="0">
                <a:latin typeface="Times New Roman"/>
                <a:cs typeface="Calibri Light"/>
              </a:rPr>
              <a:t>файла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04435660-3EFE-7BEC-4C56-12BF19F87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4388"/>
              </p:ext>
            </p:extLst>
          </p:nvPr>
        </p:nvGraphicFramePr>
        <p:xfrm>
          <a:off x="3522893" y="1539715"/>
          <a:ext cx="8128000" cy="153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54972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51026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387887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7717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59346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Заголовок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7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блока</a:t>
                      </a: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0154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”MThd”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00 00 00 06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дорожек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7537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536FF68-FF87-9BE6-A3BD-66D8E5C25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70924"/>
              </p:ext>
            </p:extLst>
          </p:nvPr>
        </p:nvGraphicFramePr>
        <p:xfrm>
          <a:off x="3522893" y="3948032"/>
          <a:ext cx="8128002" cy="153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061">
                  <a:extLst>
                    <a:ext uri="{9D8B030D-6E8A-4147-A177-3AD203B41FA5}">
                      <a16:colId xmlns:a16="http://schemas.microsoft.com/office/drawing/2014/main" val="654972049"/>
                    </a:ext>
                  </a:extLst>
                </a:gridCol>
                <a:gridCol w="1577273">
                  <a:extLst>
                    <a:ext uri="{9D8B030D-6E8A-4147-A177-3AD203B41FA5}">
                      <a16:colId xmlns:a16="http://schemas.microsoft.com/office/drawing/2014/main" val="42351026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87887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771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59346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343994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Заголовок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7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блока</a:t>
                      </a:r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0154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”MTrk”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 nn nn nn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Событие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Событие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Событие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7537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AA89DC-0814-CB36-E2E7-0B45C23369F4}"/>
              </a:ext>
            </a:extLst>
          </p:cNvPr>
          <p:cNvCxnSpPr>
            <a:cxnSpLocks/>
          </p:cNvCxnSpPr>
          <p:nvPr/>
        </p:nvCxnSpPr>
        <p:spPr>
          <a:xfrm>
            <a:off x="2196145" y="1751905"/>
            <a:ext cx="132674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Таблица 50">
            <a:extLst>
              <a:ext uri="{FF2B5EF4-FFF2-40B4-BE49-F238E27FC236}">
                <a16:creationId xmlns:a16="http://schemas.microsoft.com/office/drawing/2014/main" id="{73512BBC-D767-2081-BCF0-B6CAC1B5C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58481"/>
              </p:ext>
            </p:extLst>
          </p:nvPr>
        </p:nvGraphicFramePr>
        <p:xfrm>
          <a:off x="497316" y="1493226"/>
          <a:ext cx="1698829" cy="4114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98829">
                  <a:extLst>
                    <a:ext uri="{9D8B030D-6E8A-4147-A177-3AD203B41FA5}">
                      <a16:colId xmlns:a16="http://schemas.microsoft.com/office/drawing/2014/main" val="639955215"/>
                    </a:ext>
                  </a:extLst>
                </a:gridCol>
              </a:tblGrid>
              <a:tr h="82291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MThd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24419"/>
                  </a:ext>
                </a:extLst>
              </a:tr>
              <a:tr h="8229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MTrk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56243"/>
                  </a:ext>
                </a:extLst>
              </a:tr>
              <a:tr h="8229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MTrk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569795"/>
                  </a:ext>
                </a:extLst>
              </a:tr>
              <a:tr h="82291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25458"/>
                  </a:ext>
                </a:extLst>
              </a:tr>
              <a:tr h="8229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MTrk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37864"/>
                  </a:ext>
                </a:extLst>
              </a:tr>
            </a:tbl>
          </a:graphicData>
        </a:graphic>
      </p:graphicFrame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728BA6A-01B6-9BB3-1B62-69219D5FF5D2}"/>
              </a:ext>
            </a:extLst>
          </p:cNvPr>
          <p:cNvCxnSpPr>
            <a:cxnSpLocks/>
          </p:cNvCxnSpPr>
          <p:nvPr/>
        </p:nvCxnSpPr>
        <p:spPr>
          <a:xfrm>
            <a:off x="2196143" y="2704410"/>
            <a:ext cx="1326747" cy="131292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A74E353-1875-6067-6EB1-2E2BB9F5E213}"/>
              </a:ext>
            </a:extLst>
          </p:cNvPr>
          <p:cNvCxnSpPr>
            <a:cxnSpLocks/>
          </p:cNvCxnSpPr>
          <p:nvPr/>
        </p:nvCxnSpPr>
        <p:spPr>
          <a:xfrm>
            <a:off x="2196140" y="3694922"/>
            <a:ext cx="1326746" cy="50093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C94E99C-8FF8-EAD2-4BBD-0B925D66CD5B}"/>
              </a:ext>
            </a:extLst>
          </p:cNvPr>
          <p:cNvCxnSpPr>
            <a:cxnSpLocks/>
          </p:cNvCxnSpPr>
          <p:nvPr/>
        </p:nvCxnSpPr>
        <p:spPr>
          <a:xfrm flipV="1">
            <a:off x="2185047" y="4276014"/>
            <a:ext cx="1326749" cy="108876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57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263A2-E141-4EFB-FBA8-C47033F2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942" y="52421"/>
            <a:ext cx="10515600" cy="98498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/>
                <a:cs typeface="Calibri Light"/>
              </a:rPr>
              <a:t>Способы хранения </a:t>
            </a:r>
            <a:r>
              <a:rPr lang="en-US" sz="3200" b="1" dirty="0">
                <a:latin typeface="Times New Roman"/>
                <a:cs typeface="Calibri Light"/>
              </a:rPr>
              <a:t>MIDI-</a:t>
            </a:r>
            <a:r>
              <a:rPr lang="ru-RU" sz="3200" b="1" dirty="0">
                <a:latin typeface="Times New Roman"/>
                <a:cs typeface="Calibri Light"/>
              </a:rPr>
              <a:t>файлов в базе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C5F221-3C41-6D95-E225-15C4DD16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7375" y="6372061"/>
            <a:ext cx="2743200" cy="365125"/>
          </a:xfrm>
        </p:spPr>
        <p:txBody>
          <a:bodyPr/>
          <a:lstStyle/>
          <a:p>
            <a:fld id="{285DC19C-03DA-4066-9FF7-D0BF1BC6D6F6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F18448-7396-EFD9-D11C-6E1F40DCF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9" y="1985116"/>
            <a:ext cx="2654300" cy="2146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B10589-FDC0-DA09-6659-8312080B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191" y="1985116"/>
            <a:ext cx="2197100" cy="22987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F35D64-A19A-2A2E-8A23-D3F53EE4A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289" y="1985116"/>
            <a:ext cx="1638300" cy="2286000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444669C-7EF7-8CAE-E79E-F5C30BA99DA0}"/>
              </a:ext>
            </a:extLst>
          </p:cNvPr>
          <p:cNvCxnSpPr/>
          <p:nvPr/>
        </p:nvCxnSpPr>
        <p:spPr>
          <a:xfrm>
            <a:off x="4072329" y="1805045"/>
            <a:ext cx="0" cy="49321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04AD509-D147-CF0D-3744-D5AA4E79540C}"/>
              </a:ext>
            </a:extLst>
          </p:cNvPr>
          <p:cNvCxnSpPr/>
          <p:nvPr/>
        </p:nvCxnSpPr>
        <p:spPr>
          <a:xfrm>
            <a:off x="7842354" y="1817745"/>
            <a:ext cx="0" cy="49321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270475-AA00-1FB9-2CF4-6F78DFE3E925}"/>
              </a:ext>
            </a:extLst>
          </p:cNvPr>
          <p:cNvSpPr txBox="1"/>
          <p:nvPr/>
        </p:nvSpPr>
        <p:spPr>
          <a:xfrm>
            <a:off x="635971" y="1044062"/>
            <a:ext cx="2654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путей к файлу</a:t>
            </a:r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268950-E624-7482-DF40-5C12F2DD0D27}"/>
              </a:ext>
            </a:extLst>
          </p:cNvPr>
          <p:cNvSpPr txBox="1"/>
          <p:nvPr/>
        </p:nvSpPr>
        <p:spPr>
          <a:xfrm>
            <a:off x="4748567" y="1044062"/>
            <a:ext cx="2654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массива байтов</a:t>
            </a:r>
          </a:p>
          <a:p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86BCC-C086-FD36-3CBC-23E39B74712B}"/>
              </a:ext>
            </a:extLst>
          </p:cNvPr>
          <p:cNvSpPr txBox="1"/>
          <p:nvPr/>
        </p:nvSpPr>
        <p:spPr>
          <a:xfrm>
            <a:off x="8536300" y="1044062"/>
            <a:ext cx="29642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структуры файла</a:t>
            </a:r>
          </a:p>
          <a:p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8397DE-AA9E-90D9-9547-C5E8DF3C8C0A}"/>
              </a:ext>
            </a:extLst>
          </p:cNvPr>
          <p:cNvSpPr txBox="1"/>
          <p:nvPr/>
        </p:nvSpPr>
        <p:spPr>
          <a:xfrm>
            <a:off x="8012244" y="4519739"/>
            <a:ext cx="34883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Доступ к конкретному элементу данных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Целостность данных</a:t>
            </a:r>
          </a:p>
          <a:p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Компактный объем данных в БД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9FC7C1-22C1-D5B6-104E-81E9B43944CB}"/>
              </a:ext>
            </a:extLst>
          </p:cNvPr>
          <p:cNvSpPr txBox="1"/>
          <p:nvPr/>
        </p:nvSpPr>
        <p:spPr>
          <a:xfrm>
            <a:off x="4182259" y="4519739"/>
            <a:ext cx="37800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к конкретному элементу данных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Целостность данных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Компактный объем данных в БД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34523D-D218-302D-4873-967B612D9DCD}"/>
              </a:ext>
            </a:extLst>
          </p:cNvPr>
          <p:cNvSpPr txBox="1"/>
          <p:nvPr/>
        </p:nvSpPr>
        <p:spPr>
          <a:xfrm>
            <a:off x="402245" y="4519739"/>
            <a:ext cx="36700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Компактный объем данных в БД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к конкретному элементу данных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Целостность данных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4E4D880-E99E-FD8B-20BC-E607076D6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55" y="2763011"/>
            <a:ext cx="1274675" cy="4485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14FC49D-A1D2-1D08-7AEF-516A05AE7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05" y="3434331"/>
            <a:ext cx="902322" cy="3175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480461F-AA56-D14E-912A-523AF59079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822" y="3822540"/>
            <a:ext cx="1056410" cy="3717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6043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D7F752-E9C7-BD1E-1D02-2B290B92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3EEF25D-A47C-98EA-6185-C93C1CD1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2" y="191163"/>
            <a:ext cx="12012898" cy="10991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/>
                <a:ea typeface="+mj-lt"/>
                <a:cs typeface="+mj-lt"/>
              </a:rPr>
              <a:t>Анализ моделей хранения данных на основе структуры </a:t>
            </a:r>
            <a:endParaRPr lang="ru-RU" sz="3200" dirty="0">
              <a:latin typeface="Times New Roman"/>
              <a:cs typeface="Calibri Light"/>
            </a:endParaRPr>
          </a:p>
        </p:txBody>
      </p:sp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77A3F33B-C2E4-2217-0A23-2B5EF09A01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497636"/>
              </p:ext>
            </p:extLst>
          </p:nvPr>
        </p:nvGraphicFramePr>
        <p:xfrm>
          <a:off x="300251" y="1716253"/>
          <a:ext cx="11505062" cy="43852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1012">
                  <a:extLst>
                    <a:ext uri="{9D8B030D-6E8A-4147-A177-3AD203B41FA5}">
                      <a16:colId xmlns:a16="http://schemas.microsoft.com/office/drawing/2014/main" val="744613692"/>
                    </a:ext>
                  </a:extLst>
                </a:gridCol>
                <a:gridCol w="2063895">
                  <a:extLst>
                    <a:ext uri="{9D8B030D-6E8A-4147-A177-3AD203B41FA5}">
                      <a16:colId xmlns:a16="http://schemas.microsoft.com/office/drawing/2014/main" val="95699993"/>
                    </a:ext>
                  </a:extLst>
                </a:gridCol>
                <a:gridCol w="2351752">
                  <a:extLst>
                    <a:ext uri="{9D8B030D-6E8A-4147-A177-3AD203B41FA5}">
                      <a16:colId xmlns:a16="http://schemas.microsoft.com/office/drawing/2014/main" val="2396840406"/>
                    </a:ext>
                  </a:extLst>
                </a:gridCol>
                <a:gridCol w="2284174">
                  <a:extLst>
                    <a:ext uri="{9D8B030D-6E8A-4147-A177-3AD203B41FA5}">
                      <a16:colId xmlns:a16="http://schemas.microsoft.com/office/drawing/2014/main" val="3691705326"/>
                    </a:ext>
                  </a:extLst>
                </a:gridCol>
                <a:gridCol w="2504229">
                  <a:extLst>
                    <a:ext uri="{9D8B030D-6E8A-4147-A177-3AD203B41FA5}">
                      <a16:colId xmlns:a16="http://schemas.microsoft.com/office/drawing/2014/main" val="919818023"/>
                    </a:ext>
                  </a:extLst>
                </a:gridCol>
              </a:tblGrid>
              <a:tr h="854274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/ Критерий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Ключ-значение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Семейства столбцов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689950"/>
                  </a:ext>
                </a:extLst>
              </a:tr>
              <a:tr h="818215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Связанность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Слабо связаны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Слабо связаны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Сильно связаны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Слабо связаны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58434"/>
                  </a:ext>
                </a:extLst>
              </a:tr>
              <a:tr h="913167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пар ключ-значение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столбцов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узлов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документа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вложенности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149154"/>
                  </a:ext>
                </a:extLst>
              </a:tr>
              <a:tr h="63645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Оптимизация по типу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028816"/>
                  </a:ext>
                </a:extLst>
              </a:tr>
              <a:tr h="913167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 СУБД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Riak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Dynamo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 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HBase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Cassandra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InfoGrid</a:t>
                      </a:r>
                      <a:endParaRPr lang="ru-RU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Infinite Graph 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CouchDB</a:t>
                      </a:r>
                      <a:endParaRPr lang="ru-RU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MongoDB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12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94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EFFA5E90-D791-FE5F-DD6C-A063A7901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231" y="1304219"/>
            <a:ext cx="1322951" cy="143319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C6B66-06DB-6522-F982-75ECC178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80"/>
            <a:ext cx="10515600" cy="794431"/>
          </a:xfrm>
        </p:spPr>
        <p:txBody>
          <a:bodyPr/>
          <a:lstStyle/>
          <a:p>
            <a:pPr algn="ctr"/>
            <a:r>
              <a:rPr lang="ru-RU" sz="3200" b="1" dirty="0">
                <a:latin typeface="Times New Roman"/>
                <a:ea typeface="+mj-lt"/>
                <a:cs typeface="+mj-lt"/>
              </a:rPr>
              <a:t>Клиент-серверная архитектура </a:t>
            </a:r>
            <a:r>
              <a:rPr lang="en-US" sz="3200" b="1" dirty="0">
                <a:latin typeface="Times New Roman"/>
                <a:ea typeface="+mj-lt"/>
                <a:cs typeface="+mj-lt"/>
              </a:rPr>
              <a:t>MongoDB</a:t>
            </a:r>
            <a:endParaRPr lang="ru-RU" sz="3200" b="1" dirty="0">
              <a:latin typeface="Times New Roman"/>
              <a:ea typeface="+mj-lt"/>
              <a:cs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8E560A-7F0E-0F4D-9969-4F69C812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F5DF4FA8-4B50-3CB9-B836-D556CECF6E08}"/>
              </a:ext>
            </a:extLst>
          </p:cNvPr>
          <p:cNvGrpSpPr/>
          <p:nvPr/>
        </p:nvGrpSpPr>
        <p:grpSpPr>
          <a:xfrm>
            <a:off x="7296668" y="2159027"/>
            <a:ext cx="4573635" cy="2882530"/>
            <a:chOff x="328604" y="1560088"/>
            <a:chExt cx="6681413" cy="5004633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E045C7F-0D54-548E-3716-E8AB910AEAD1}"/>
                </a:ext>
              </a:extLst>
            </p:cNvPr>
            <p:cNvSpPr/>
            <p:nvPr/>
          </p:nvSpPr>
          <p:spPr>
            <a:xfrm>
              <a:off x="584556" y="4219622"/>
              <a:ext cx="1769158" cy="8132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C262224-31FC-C7F6-DC63-D296580EDCC5}"/>
                </a:ext>
              </a:extLst>
            </p:cNvPr>
            <p:cNvSpPr/>
            <p:nvPr/>
          </p:nvSpPr>
          <p:spPr>
            <a:xfrm>
              <a:off x="475145" y="4401853"/>
              <a:ext cx="1769158" cy="813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Документ 1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AB6198E-9208-E7D3-5E34-B014395E2FA8}"/>
                </a:ext>
              </a:extLst>
            </p:cNvPr>
            <p:cNvSpPr/>
            <p:nvPr/>
          </p:nvSpPr>
          <p:spPr>
            <a:xfrm>
              <a:off x="2843660" y="4231860"/>
              <a:ext cx="1769159" cy="8132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4D3FE9A5-67C6-3F89-D037-2BDE4AAB8721}"/>
                </a:ext>
              </a:extLst>
            </p:cNvPr>
            <p:cNvSpPr/>
            <p:nvPr/>
          </p:nvSpPr>
          <p:spPr>
            <a:xfrm>
              <a:off x="2724006" y="4388150"/>
              <a:ext cx="1769159" cy="813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Документ1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05936FB-FFA5-5C93-D389-EB5F4A8976AE}"/>
                </a:ext>
              </a:extLst>
            </p:cNvPr>
            <p:cNvSpPr/>
            <p:nvPr/>
          </p:nvSpPr>
          <p:spPr>
            <a:xfrm>
              <a:off x="5171811" y="4229283"/>
              <a:ext cx="1769158" cy="8132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9F94E42A-3087-9749-5399-D404D448B392}"/>
                </a:ext>
              </a:extLst>
            </p:cNvPr>
            <p:cNvSpPr/>
            <p:nvPr/>
          </p:nvSpPr>
          <p:spPr>
            <a:xfrm>
              <a:off x="5036609" y="4369291"/>
              <a:ext cx="1769158" cy="813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Документ 1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34434AFF-2AAE-47CF-3B4C-8646B32D0E31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475500" y="1578424"/>
              <a:ext cx="1437531" cy="144557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04914436-3AD6-5C09-0141-CFCA834703C0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3717313" y="2369096"/>
              <a:ext cx="10927" cy="6947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07209D39-97BE-7694-D55B-C78638B2B6F4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4542142" y="1560088"/>
              <a:ext cx="1514248" cy="147218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545BD1C6-E001-F3A7-B669-E9B096EA1725}"/>
                </a:ext>
              </a:extLst>
            </p:cNvPr>
            <p:cNvSpPr/>
            <p:nvPr/>
          </p:nvSpPr>
          <p:spPr>
            <a:xfrm>
              <a:off x="458864" y="3023996"/>
              <a:ext cx="2033270" cy="8531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Коллекция 1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2B47BBC-6590-7B36-2FAF-89E7C9FE585D}"/>
                </a:ext>
              </a:extLst>
            </p:cNvPr>
            <p:cNvSpPr/>
            <p:nvPr/>
          </p:nvSpPr>
          <p:spPr>
            <a:xfrm>
              <a:off x="2774614" y="3063871"/>
              <a:ext cx="1907253" cy="8268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Коллекция 2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29ED9BC-32B6-39D0-7565-93C272C0AC4F}"/>
                </a:ext>
              </a:extLst>
            </p:cNvPr>
            <p:cNvSpPr/>
            <p:nvPr/>
          </p:nvSpPr>
          <p:spPr>
            <a:xfrm>
              <a:off x="5102764" y="3032274"/>
              <a:ext cx="1907253" cy="8448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Коллекция 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E49BB90B-D284-5A96-86E6-F2A7E4747428}"/>
                </a:ext>
              </a:extLst>
            </p:cNvPr>
            <p:cNvCxnSpPr>
              <a:cxnSpLocks/>
              <a:stCxn id="29" idx="2"/>
              <a:endCxn id="13" idx="0"/>
            </p:cNvCxnSpPr>
            <p:nvPr/>
          </p:nvCxnSpPr>
          <p:spPr>
            <a:xfrm flipH="1">
              <a:off x="1469135" y="3877125"/>
              <a:ext cx="6365" cy="3424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B28D8B35-9ED2-49D6-81D8-E5536B77048E}"/>
                </a:ext>
              </a:extLst>
            </p:cNvPr>
            <p:cNvCxnSpPr>
              <a:cxnSpLocks/>
              <a:stCxn id="31" idx="2"/>
              <a:endCxn id="15" idx="0"/>
            </p:cNvCxnSpPr>
            <p:nvPr/>
          </p:nvCxnSpPr>
          <p:spPr>
            <a:xfrm>
              <a:off x="3728240" y="3890683"/>
              <a:ext cx="0" cy="34117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361B4D8E-2A11-84F4-A15F-48C928E6A30E}"/>
                </a:ext>
              </a:extLst>
            </p:cNvPr>
            <p:cNvCxnSpPr>
              <a:cxnSpLocks/>
              <a:stCxn id="32" idx="2"/>
              <a:endCxn id="17" idx="0"/>
            </p:cNvCxnSpPr>
            <p:nvPr/>
          </p:nvCxnSpPr>
          <p:spPr>
            <a:xfrm>
              <a:off x="6056390" y="3877124"/>
              <a:ext cx="0" cy="35215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28599A10-4B02-2AEF-8733-3E941F40A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97" y="5200565"/>
              <a:ext cx="6038" cy="39461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767B6BF0-FCC9-7B5C-8548-3F764D98C6CA}"/>
                </a:ext>
              </a:extLst>
            </p:cNvPr>
            <p:cNvCxnSpPr>
              <a:cxnSpLocks/>
            </p:cNvCxnSpPr>
            <p:nvPr/>
          </p:nvCxnSpPr>
          <p:spPr>
            <a:xfrm>
              <a:off x="3726932" y="5192073"/>
              <a:ext cx="6038" cy="39461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EF7467DC-6BF8-0509-7B22-F180EF5DA4F3}"/>
                </a:ext>
              </a:extLst>
            </p:cNvPr>
            <p:cNvCxnSpPr>
              <a:cxnSpLocks/>
            </p:cNvCxnSpPr>
            <p:nvPr/>
          </p:nvCxnSpPr>
          <p:spPr>
            <a:xfrm>
              <a:off x="6056390" y="5182543"/>
              <a:ext cx="0" cy="42891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368CB57F-FC2E-A111-8435-CCA3F346464D}"/>
                </a:ext>
              </a:extLst>
            </p:cNvPr>
            <p:cNvSpPr/>
            <p:nvPr/>
          </p:nvSpPr>
          <p:spPr>
            <a:xfrm>
              <a:off x="448258" y="5595177"/>
              <a:ext cx="1769159" cy="8132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39C78A91-A4AD-40D4-2462-3D77CA26F818}"/>
                </a:ext>
              </a:extLst>
            </p:cNvPr>
            <p:cNvSpPr/>
            <p:nvPr/>
          </p:nvSpPr>
          <p:spPr>
            <a:xfrm>
              <a:off x="328604" y="5751467"/>
              <a:ext cx="1769159" cy="813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Поле 1</a:t>
              </a:r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1170EEB9-22DD-C3DF-6475-1D9B9E04E74A}"/>
                </a:ext>
              </a:extLst>
            </p:cNvPr>
            <p:cNvSpPr/>
            <p:nvPr/>
          </p:nvSpPr>
          <p:spPr>
            <a:xfrm>
              <a:off x="2832734" y="5595177"/>
              <a:ext cx="1769159" cy="8132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E3E9D767-4B54-CCB7-2B04-23CC09C2B941}"/>
                </a:ext>
              </a:extLst>
            </p:cNvPr>
            <p:cNvSpPr/>
            <p:nvPr/>
          </p:nvSpPr>
          <p:spPr>
            <a:xfrm>
              <a:off x="2713080" y="5751467"/>
              <a:ext cx="1769159" cy="813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Поле 1</a:t>
              </a:r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F8DC3528-A7E9-BAF1-3DAB-EC95056569ED}"/>
                </a:ext>
              </a:extLst>
            </p:cNvPr>
            <p:cNvSpPr/>
            <p:nvPr/>
          </p:nvSpPr>
          <p:spPr>
            <a:xfrm>
              <a:off x="5102764" y="5595176"/>
              <a:ext cx="1769158" cy="8132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EF75A3D4-B2B5-C0F2-0261-7162B4CDD4BF}"/>
                </a:ext>
              </a:extLst>
            </p:cNvPr>
            <p:cNvSpPr/>
            <p:nvPr/>
          </p:nvSpPr>
          <p:spPr>
            <a:xfrm>
              <a:off x="4983110" y="5751467"/>
              <a:ext cx="1769158" cy="8132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Поле 1</a:t>
              </a:r>
            </a:p>
          </p:txBody>
        </p:sp>
      </p:grp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D3D45DFC-F8FA-9245-2F64-45E990AD5510}"/>
              </a:ext>
            </a:extLst>
          </p:cNvPr>
          <p:cNvGrpSpPr/>
          <p:nvPr/>
        </p:nvGrpSpPr>
        <p:grpSpPr>
          <a:xfrm>
            <a:off x="411210" y="1061814"/>
            <a:ext cx="7034885" cy="5661924"/>
            <a:chOff x="411210" y="1061814"/>
            <a:chExt cx="7034885" cy="5661924"/>
          </a:xfrm>
        </p:grpSpPr>
        <p:pic>
          <p:nvPicPr>
            <p:cNvPr id="104" name="Рисунок 103">
              <a:extLst>
                <a:ext uri="{FF2B5EF4-FFF2-40B4-BE49-F238E27FC236}">
                  <a16:creationId xmlns:a16="http://schemas.microsoft.com/office/drawing/2014/main" id="{2EA1B074-764C-3014-2046-47CBBC73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4478">
              <a:off x="4700255" y="1861988"/>
              <a:ext cx="368300" cy="658633"/>
            </a:xfrm>
            <a:prstGeom prst="rect">
              <a:avLst/>
            </a:prstGeom>
          </p:spPr>
        </p:pic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BA9E620C-0CE8-8947-EAEE-43DBBEFF2211}"/>
                </a:ext>
              </a:extLst>
            </p:cNvPr>
            <p:cNvSpPr/>
            <p:nvPr/>
          </p:nvSpPr>
          <p:spPr>
            <a:xfrm>
              <a:off x="2310682" y="1061814"/>
              <a:ext cx="3198406" cy="229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База данных 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MongoDB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5719EC57-B78F-C508-39EE-CB09E04A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" y="2321461"/>
              <a:ext cx="1865730" cy="4400013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B948BF1D-A605-55F2-9290-21055E1AA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572" y="2334161"/>
              <a:ext cx="1843310" cy="4389577"/>
            </a:xfrm>
            <a:prstGeom prst="rect">
              <a:avLst/>
            </a:prstGeom>
          </p:spPr>
        </p:pic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89C6885F-9329-0653-0D63-0C5154F4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27" y="2334162"/>
              <a:ext cx="1813836" cy="4387312"/>
            </a:xfrm>
            <a:prstGeom prst="rect">
              <a:avLst/>
            </a:prstGeom>
          </p:spPr>
        </p:pic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AD876203-BFD6-FD68-8DFC-A0C1A1EA7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704" y="4598378"/>
              <a:ext cx="513209" cy="1661746"/>
            </a:xfrm>
            <a:prstGeom prst="rect">
              <a:avLst/>
            </a:prstGeom>
          </p:spPr>
        </p:pic>
        <p:pic>
          <p:nvPicPr>
            <p:cNvPr id="97" name="Рисунок 96">
              <a:extLst>
                <a:ext uri="{FF2B5EF4-FFF2-40B4-BE49-F238E27FC236}">
                  <a16:creationId xmlns:a16="http://schemas.microsoft.com/office/drawing/2014/main" id="{EB386A21-8285-483A-7295-0565300A9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78755">
              <a:off x="2580071" y="1835937"/>
              <a:ext cx="368300" cy="727631"/>
            </a:xfrm>
            <a:prstGeom prst="rect">
              <a:avLst/>
            </a:prstGeom>
          </p:spPr>
        </p:pic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id="{1654E2E4-440D-DEB4-22CA-DB820E7B7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210" y="1343135"/>
              <a:ext cx="7034885" cy="669172"/>
            </a:xfrm>
            <a:prstGeom prst="rect">
              <a:avLst/>
            </a:prstGeom>
          </p:spPr>
        </p:pic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966B9C65-F0C6-64A1-BAC1-1040F7FF1C13}"/>
                </a:ext>
              </a:extLst>
            </p:cNvPr>
            <p:cNvSpPr/>
            <p:nvPr/>
          </p:nvSpPr>
          <p:spPr>
            <a:xfrm>
              <a:off x="3147564" y="1498351"/>
              <a:ext cx="1524643" cy="3795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Клиент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14BB0C4F-52C8-DF11-CC1F-7818E9ECD7D2}"/>
                </a:ext>
              </a:extLst>
            </p:cNvPr>
            <p:cNvSpPr/>
            <p:nvPr/>
          </p:nvSpPr>
          <p:spPr>
            <a:xfrm>
              <a:off x="759071" y="2406599"/>
              <a:ext cx="1587244" cy="177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Сервер 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469BA9D5-0861-5180-B5EA-25BCE87F712A}"/>
                </a:ext>
              </a:extLst>
            </p:cNvPr>
            <p:cNvSpPr/>
            <p:nvPr/>
          </p:nvSpPr>
          <p:spPr>
            <a:xfrm>
              <a:off x="2973070" y="2419431"/>
              <a:ext cx="1587244" cy="177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Сервер 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585C4D66-C8CE-3D64-B192-EB61840B1627}"/>
                </a:ext>
              </a:extLst>
            </p:cNvPr>
            <p:cNvSpPr/>
            <p:nvPr/>
          </p:nvSpPr>
          <p:spPr>
            <a:xfrm>
              <a:off x="5225329" y="2420514"/>
              <a:ext cx="1587244" cy="177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Сервер 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0C206010-6B1B-5C66-5316-C61252D51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929" y="4598378"/>
              <a:ext cx="513209" cy="1661746"/>
            </a:xfrm>
            <a:prstGeom prst="rect">
              <a:avLst/>
            </a:prstGeom>
          </p:spPr>
        </p:pic>
        <p:pic>
          <p:nvPicPr>
            <p:cNvPr id="103" name="Рисунок 102">
              <a:extLst>
                <a:ext uri="{FF2B5EF4-FFF2-40B4-BE49-F238E27FC236}">
                  <a16:creationId xmlns:a16="http://schemas.microsoft.com/office/drawing/2014/main" id="{7317CD17-049D-AACF-EA5C-81BFC91DD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529" y="2015396"/>
              <a:ext cx="259849" cy="287263"/>
            </a:xfrm>
            <a:prstGeom prst="rect">
              <a:avLst/>
            </a:prstGeom>
          </p:spPr>
        </p:pic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B728BBBD-E466-3A6B-85A8-72224951033B}"/>
                </a:ext>
              </a:extLst>
            </p:cNvPr>
            <p:cNvSpPr/>
            <p:nvPr/>
          </p:nvSpPr>
          <p:spPr>
            <a:xfrm>
              <a:off x="1259042" y="2777251"/>
              <a:ext cx="928206" cy="177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Прямоугольник 105">
              <a:extLst>
                <a:ext uri="{FF2B5EF4-FFF2-40B4-BE49-F238E27FC236}">
                  <a16:creationId xmlns:a16="http://schemas.microsoft.com/office/drawing/2014/main" id="{B7B2145B-23FE-62B8-1B49-98FB08EB57EB}"/>
                </a:ext>
              </a:extLst>
            </p:cNvPr>
            <p:cNvSpPr/>
            <p:nvPr/>
          </p:nvSpPr>
          <p:spPr>
            <a:xfrm>
              <a:off x="3506574" y="2766678"/>
              <a:ext cx="928206" cy="177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5AA6304A-6E79-7874-4C69-38BD2FC788BE}"/>
                </a:ext>
              </a:extLst>
            </p:cNvPr>
            <p:cNvSpPr/>
            <p:nvPr/>
          </p:nvSpPr>
          <p:spPr>
            <a:xfrm>
              <a:off x="5723535" y="2807934"/>
              <a:ext cx="928206" cy="177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74E2B7A9-AF06-C657-79B1-CE9E9A708300}"/>
                </a:ext>
              </a:extLst>
            </p:cNvPr>
            <p:cNvSpPr/>
            <p:nvPr/>
          </p:nvSpPr>
          <p:spPr>
            <a:xfrm>
              <a:off x="953235" y="3547286"/>
              <a:ext cx="969256" cy="355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Диск 1</a:t>
              </a:r>
            </a:p>
          </p:txBody>
        </p:sp>
        <p:sp>
          <p:nvSpPr>
            <p:cNvPr id="110" name="Прямоугольник 109">
              <a:extLst>
                <a:ext uri="{FF2B5EF4-FFF2-40B4-BE49-F238E27FC236}">
                  <a16:creationId xmlns:a16="http://schemas.microsoft.com/office/drawing/2014/main" id="{7CA376B9-2B42-828C-CF31-389B82192193}"/>
                </a:ext>
              </a:extLst>
            </p:cNvPr>
            <p:cNvSpPr/>
            <p:nvPr/>
          </p:nvSpPr>
          <p:spPr>
            <a:xfrm>
              <a:off x="3246435" y="3562052"/>
              <a:ext cx="969256" cy="355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Диск 1</a:t>
              </a:r>
            </a:p>
          </p:txBody>
        </p:sp>
        <p:sp>
          <p:nvSpPr>
            <p:cNvPr id="111" name="Прямоугольник 110">
              <a:extLst>
                <a:ext uri="{FF2B5EF4-FFF2-40B4-BE49-F238E27FC236}">
                  <a16:creationId xmlns:a16="http://schemas.microsoft.com/office/drawing/2014/main" id="{5D9DEA9B-2DCF-F466-710D-C26991536021}"/>
                </a:ext>
              </a:extLst>
            </p:cNvPr>
            <p:cNvSpPr/>
            <p:nvPr/>
          </p:nvSpPr>
          <p:spPr>
            <a:xfrm>
              <a:off x="5492379" y="3547463"/>
              <a:ext cx="969256" cy="355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Диск 1</a:t>
              </a:r>
            </a:p>
          </p:txBody>
        </p:sp>
        <p:sp>
          <p:nvSpPr>
            <p:cNvPr id="112" name="Прямоугольник 111">
              <a:extLst>
                <a:ext uri="{FF2B5EF4-FFF2-40B4-BE49-F238E27FC236}">
                  <a16:creationId xmlns:a16="http://schemas.microsoft.com/office/drawing/2014/main" id="{7846AFA2-B134-0CFA-5D10-8B672C45B99B}"/>
                </a:ext>
              </a:extLst>
            </p:cNvPr>
            <p:cNvSpPr/>
            <p:nvPr/>
          </p:nvSpPr>
          <p:spPr>
            <a:xfrm>
              <a:off x="3081941" y="4704742"/>
              <a:ext cx="1352839" cy="177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набор реплик</a:t>
              </a:r>
            </a:p>
          </p:txBody>
        </p:sp>
      </p:grp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635F767B-127A-EDFC-26EE-3682596F67B7}"/>
              </a:ext>
            </a:extLst>
          </p:cNvPr>
          <p:cNvSpPr/>
          <p:nvPr/>
        </p:nvSpPr>
        <p:spPr>
          <a:xfrm>
            <a:off x="9342428" y="5577675"/>
            <a:ext cx="2246478" cy="47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&gt;:&lt;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DEE04C58-A92C-5FD8-D81D-B5295EDD30C3}"/>
              </a:ext>
            </a:extLst>
          </p:cNvPr>
          <p:cNvSpPr/>
          <p:nvPr/>
        </p:nvSpPr>
        <p:spPr>
          <a:xfrm>
            <a:off x="7563876" y="5588204"/>
            <a:ext cx="1211044" cy="4684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1</a:t>
            </a:r>
          </a:p>
        </p:txBody>
      </p:sp>
      <p:cxnSp>
        <p:nvCxnSpPr>
          <p:cNvPr id="143" name="Прямая со стрелкой 142">
            <a:extLst>
              <a:ext uri="{FF2B5EF4-FFF2-40B4-BE49-F238E27FC236}">
                <a16:creationId xmlns:a16="http://schemas.microsoft.com/office/drawing/2014/main" id="{02E217EB-25A2-4D46-C632-18AA7A39D1AF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8822407" y="5815786"/>
            <a:ext cx="520021" cy="66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49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650</Words>
  <Application>Microsoft Macintosh PowerPoint</Application>
  <PresentationFormat>Широкоэкранный</PresentationFormat>
  <Paragraphs>216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Метод распределенного хранения аудио-файлов в NoSQL базе данных</vt:lpstr>
      <vt:lpstr>Презентация PowerPoint</vt:lpstr>
      <vt:lpstr>Представление аудио-информации</vt:lpstr>
      <vt:lpstr>Анализ форматов аудио-файлов</vt:lpstr>
      <vt:lpstr> Формат MIDI-файла</vt:lpstr>
      <vt:lpstr>Презентация PowerPoint</vt:lpstr>
      <vt:lpstr>Способы хранения MIDI-файлов в базе данных</vt:lpstr>
      <vt:lpstr>Анализ моделей хранения данных на основе структуры </vt:lpstr>
      <vt:lpstr>Клиент-серверная архитектура MongoDB</vt:lpstr>
      <vt:lpstr>Функциональная диаграмма записи MIDI-файла в MongoDB</vt:lpstr>
      <vt:lpstr>Схема создания документа со структурой MIDI-файла</vt:lpstr>
      <vt:lpstr>Функциональная диаграмма чтения MIDI-файла из MongoDB</vt:lpstr>
      <vt:lpstr>Презентация PowerPoint</vt:lpstr>
      <vt:lpstr>Презентация PowerPoint</vt:lpstr>
      <vt:lpstr>Подготовка данных для исследования</vt:lpstr>
      <vt:lpstr>Зависимость времени работы операций вставки и чтения из базы данных от количества дорожек в аудио-файле.</vt:lpstr>
      <vt:lpstr>Зависимость времени работы последовательных операций вставки и чтения из базы данных от количества дорожек в аудио-файле</vt:lpstr>
      <vt:lpstr>Заключение</vt:lpstr>
      <vt:lpstr>Направление дальнейшего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Анастасия Наместник</cp:lastModifiedBy>
  <cp:revision>679</cp:revision>
  <dcterms:created xsi:type="dcterms:W3CDTF">2022-05-22T13:23:38Z</dcterms:created>
  <dcterms:modified xsi:type="dcterms:W3CDTF">2022-06-03T04:54:32Z</dcterms:modified>
</cp:coreProperties>
</file>