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8" r:id="rId3"/>
    <p:sldId id="275" r:id="rId4"/>
    <p:sldId id="269" r:id="rId5"/>
    <p:sldId id="263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6" r:id="rId14"/>
  </p:sldIdLst>
  <p:sldSz cx="12192000" cy="6858000"/>
  <p:notesSz cx="6858000" cy="9144000"/>
  <p:embeddedFontLst>
    <p:embeddedFont>
      <p:font typeface="方正兰亭准黑_GBK" panose="02000000000000000000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等线" panose="02010600030101010101" charset="-122"/>
      <p:regular r:id="rId25"/>
    </p:embeddedFont>
    <p:embeddedFont>
      <p:font typeface="等线 Light" panose="02010600030101010101" charset="-12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02" y="-48"/>
      </p:cViewPr>
      <p:guideLst>
        <p:guide orient="horz" pos="2168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8436;&#31034;&#35270;&#39057;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今天课上你睡着了吗？</a:t>
            </a:r>
            <a:r>
              <a:rPr lang="en-US" altLang="zh-CN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———————</a:t>
            </a:r>
            <a:endParaRPr lang="en-US" altLang="zh-CN" sz="3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—</a:t>
            </a:r>
            <a:endParaRPr lang="zh-CN" altLang="en-US" sz="3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329057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组员：侯耀儒 施泽楠 肖杨宏昊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417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72058" y="5375985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80121" y="263990"/>
            <a:ext cx="4232088" cy="892536"/>
            <a:chOff x="9928" y="2992"/>
            <a:chExt cx="7981" cy="2373"/>
          </a:xfrm>
        </p:grpSpPr>
        <p:sp>
          <p:nvSpPr>
            <p:cNvPr id="8" name="矩形 7"/>
            <p:cNvSpPr/>
            <p:nvPr/>
          </p:nvSpPr>
          <p:spPr>
            <a:xfrm>
              <a:off x="9928" y="2992"/>
              <a:ext cx="7981" cy="2373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810" y="3650"/>
              <a:ext cx="6217" cy="1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单张脸与多张脸的哈欠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识别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作品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ss_4_2019-10-28-18-47-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1795780"/>
            <a:ext cx="5401945" cy="4051300"/>
          </a:xfrm>
          <a:prstGeom prst="rect">
            <a:avLst/>
          </a:prstGeom>
        </p:spPr>
      </p:pic>
      <p:pic>
        <p:nvPicPr>
          <p:cNvPr id="6" name="图片 5" descr="ss_3_2019-10-28-18-51-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10" y="1795780"/>
            <a:ext cx="5428615" cy="4071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00905" y="1828165"/>
            <a:ext cx="2683510" cy="2683510"/>
            <a:chOff x="7487" y="3930"/>
            <a:chExt cx="4226" cy="4226"/>
          </a:xfrm>
        </p:grpSpPr>
        <p:sp>
          <p:nvSpPr>
            <p:cNvPr id="2" name="椭圆 1"/>
            <p:cNvSpPr/>
            <p:nvPr/>
          </p:nvSpPr>
          <p:spPr>
            <a:xfrm>
              <a:off x="7487" y="3930"/>
              <a:ext cx="4226" cy="4226"/>
            </a:xfrm>
            <a:prstGeom prst="ellipse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216" y="4468"/>
              <a:ext cx="767" cy="767"/>
              <a:chOff x="1649684" y="465073"/>
              <a:chExt cx="2713594" cy="271359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649684" y="465073"/>
                <a:ext cx="2713594" cy="2713594"/>
                <a:chOff x="1664733" y="480122"/>
                <a:chExt cx="2683496" cy="2683496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475884" y="480122"/>
                  <a:ext cx="1061194" cy="2683496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 rot="7200000">
                  <a:off x="2475884" y="480122"/>
                  <a:ext cx="1061194" cy="2683496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 rot="-7200000">
                  <a:off x="2475884" y="480122"/>
                  <a:ext cx="1061194" cy="2683496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椭圆 5"/>
              <p:cNvSpPr/>
              <p:nvPr/>
            </p:nvSpPr>
            <p:spPr>
              <a:xfrm>
                <a:off x="2741438" y="1556827"/>
                <a:ext cx="530086" cy="53008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159" y="5801"/>
              <a:ext cx="288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hlinkClick r:id="rId1" tooltip="" action="ppaction://hlinkfile"/>
                </a:rPr>
                <a:t>视频展示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作品展示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01745" y="3514494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548" y="4466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简介</a:t>
            </a:r>
            <a:endParaRPr lang="zh-CN" altLang="en-US" dirty="0">
              <a:latin typeface="+mj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379989" y="418367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996045" y="3448050"/>
            <a:ext cx="1097280" cy="1388745"/>
            <a:chOff x="10638" y="5420"/>
            <a:chExt cx="1728" cy="2187"/>
          </a:xfrm>
        </p:grpSpPr>
        <p:sp>
          <p:nvSpPr>
            <p:cNvPr id="16" name="文本框 15"/>
            <p:cNvSpPr txBox="1"/>
            <p:nvPr/>
          </p:nvSpPr>
          <p:spPr>
            <a:xfrm>
              <a:off x="10638" y="702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+mj-lt"/>
                </a:rPr>
                <a:t>作品展示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0670" y="5420"/>
              <a:ext cx="1500" cy="1500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767" y="5564"/>
              <a:ext cx="1215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837" y="6533"/>
              <a:ext cx="302" cy="302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82920" y="3478530"/>
            <a:ext cx="1097280" cy="1374775"/>
            <a:chOff x="7023" y="5420"/>
            <a:chExt cx="1728" cy="2165"/>
          </a:xfrm>
        </p:grpSpPr>
        <p:sp>
          <p:nvSpPr>
            <p:cNvPr id="11" name="文本框 10"/>
            <p:cNvSpPr txBox="1"/>
            <p:nvPr/>
          </p:nvSpPr>
          <p:spPr>
            <a:xfrm>
              <a:off x="7023" y="700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+mj-lt"/>
                </a:rPr>
                <a:t>作品思路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080" y="5420"/>
              <a:ext cx="1500" cy="1500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23" y="5565"/>
              <a:ext cx="1215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 dirty="0">
                  <a:solidFill>
                    <a:schemeClr val="bg1"/>
                  </a:solidFill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6509" y="2417375"/>
            <a:ext cx="5122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由于人脸识别技术的成熟，我们计划做一个可以将人脸识别技术用于课堂的应用。可以识别多张人脸面部，判断面部表情并判断识别到的同学是不是想要睡觉。</a:t>
            </a:r>
            <a:endParaRPr lang="zh-CN" altLang="en-US" dirty="0"/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3959008" y="383399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348033" y="238950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009441" y="238950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83892" y="236736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输入图像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作品思路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01414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输出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8569" y="4992799"/>
            <a:ext cx="219284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根据特征点识别人脸疲劳情况</a:t>
            </a:r>
            <a:endParaRPr lang="zh-CN" altLang="en-US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06766" y="4915331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人脸检测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67351" y="2334520"/>
            <a:ext cx="21928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标定面部关键特征点</a:t>
            </a:r>
            <a:endParaRPr lang="zh-CN" altLang="en-US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1294788" y="3842316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304209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59967" y="2516724"/>
            <a:ext cx="44707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在识别到的人脸图像上，标定出关键点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8750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dlib</a:t>
            </a:r>
            <a:r>
              <a:rPr lang="zh-CN" altLang="en-US" sz="2000" b="1" dirty="0">
                <a:solidFill>
                  <a:schemeClr val="bg1"/>
                </a:solidFill>
              </a:rPr>
              <a:t>库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59967" y="4444118"/>
            <a:ext cx="44707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左眼</a:t>
            </a:r>
            <a:r>
              <a:rPr lang="en-US" altLang="zh-CN" sz="1600" dirty="0">
                <a:solidFill>
                  <a:schemeClr val="bg1"/>
                </a:solidFill>
              </a:rPr>
              <a:t>37-42</a:t>
            </a:r>
            <a:r>
              <a:rPr lang="zh-CN" altLang="en-US" sz="1600" dirty="0">
                <a:solidFill>
                  <a:schemeClr val="bg1"/>
                </a:solidFill>
              </a:rPr>
              <a:t>，右眼</a:t>
            </a:r>
            <a:r>
              <a:rPr lang="en-US" altLang="zh-CN" sz="1600" dirty="0">
                <a:solidFill>
                  <a:schemeClr val="bg1"/>
                </a:solidFill>
              </a:rPr>
              <a:t>43-48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鼻尖</a:t>
            </a:r>
            <a:r>
              <a:rPr lang="en-US" altLang="zh-CN" sz="1600" dirty="0">
                <a:solidFill>
                  <a:schemeClr val="bg1"/>
                </a:solidFill>
              </a:rPr>
              <a:t>31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嘴巴轮廓</a:t>
            </a:r>
            <a:r>
              <a:rPr lang="en-US" altLang="zh-CN" sz="1600" dirty="0">
                <a:solidFill>
                  <a:schemeClr val="bg1"/>
                </a:solidFill>
              </a:rPr>
              <a:t>51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53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57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59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9967" y="3996700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使用到的人脸</a:t>
            </a:r>
            <a:r>
              <a:rPr lang="zh-CN" altLang="en-US" sz="2000" b="1" dirty="0">
                <a:solidFill>
                  <a:schemeClr val="bg1"/>
                </a:solidFill>
              </a:rPr>
              <a:t>关键点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0848" y="572808"/>
            <a:ext cx="25374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landmark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人脸特征点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 descr="facial_landmarks_68markup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1583055"/>
            <a:ext cx="4588510" cy="3698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26530" y="4170045"/>
            <a:ext cx="5067935" cy="136207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2175" y="4155440"/>
            <a:ext cx="4756785" cy="99060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眨眼与闭眼判定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scmxlvnwd4[1]"/>
          <p:cNvPicPr>
            <a:picLocks noChangeAspect="1"/>
          </p:cNvPicPr>
          <p:nvPr/>
        </p:nvPicPr>
        <p:blipFill>
          <a:blip r:embed="rId1"/>
          <a:srcRect l="4232" t="5912" r="5394" b="4310"/>
          <a:stretch>
            <a:fillRect/>
          </a:stretch>
        </p:blipFill>
        <p:spPr>
          <a:xfrm>
            <a:off x="1226820" y="1278890"/>
            <a:ext cx="1967230" cy="1322705"/>
          </a:xfrm>
          <a:prstGeom prst="rect">
            <a:avLst/>
          </a:prstGeom>
        </p:spPr>
      </p:pic>
      <p:pic>
        <p:nvPicPr>
          <p:cNvPr id="5" name="图片 4" descr="acrqhrw7es[1]"/>
          <p:cNvPicPr>
            <a:picLocks noChangeAspect="1"/>
          </p:cNvPicPr>
          <p:nvPr/>
        </p:nvPicPr>
        <p:blipFill>
          <a:blip r:embed="rId2"/>
          <a:srcRect l="52748" t="7634" r="4854" b="44694"/>
          <a:stretch>
            <a:fillRect/>
          </a:stretch>
        </p:blipFill>
        <p:spPr>
          <a:xfrm>
            <a:off x="3305175" y="1278890"/>
            <a:ext cx="1993265" cy="1322705"/>
          </a:xfrm>
          <a:prstGeom prst="rect">
            <a:avLst/>
          </a:prstGeom>
        </p:spPr>
      </p:pic>
      <p:pic>
        <p:nvPicPr>
          <p:cNvPr id="19" name="图片 18" descr="6rpsv3ebwy[1]"/>
          <p:cNvPicPr>
            <a:picLocks noChangeAspect="1"/>
          </p:cNvPicPr>
          <p:nvPr/>
        </p:nvPicPr>
        <p:blipFill>
          <a:blip r:embed="rId3"/>
          <a:srcRect l="28154" t="8169" r="4473" b="5681"/>
          <a:stretch>
            <a:fillRect/>
          </a:stretch>
        </p:blipFill>
        <p:spPr>
          <a:xfrm>
            <a:off x="1242695" y="2784475"/>
            <a:ext cx="4055745" cy="11652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646962" y="4315848"/>
            <a:ext cx="447078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bg1"/>
                </a:solidFill>
              </a:rPr>
              <a:t>在眨眼过程中，比值变化如图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为防止将正常眨眼识别为闭眼，取十帧计算平均值来判断是否闭眼。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经过测试，阈值取在</a:t>
            </a:r>
            <a:r>
              <a:rPr lang="en-US" altLang="zh-CN" sz="1600" dirty="0">
                <a:solidFill>
                  <a:schemeClr val="bg1"/>
                </a:solidFill>
              </a:rPr>
              <a:t>0.17</a:t>
            </a:r>
            <a:r>
              <a:rPr lang="zh-CN" altLang="en-US" sz="1600" dirty="0">
                <a:solidFill>
                  <a:schemeClr val="bg1"/>
                </a:solidFill>
              </a:rPr>
              <a:t>最为合适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34832" y="4315848"/>
            <a:ext cx="44707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利用眼睛纵向睁开度和横向长度的比值来确定眼睛的睁开和闭合。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4" name="图片 23" descr="blink_detection_plot[1]"/>
          <p:cNvPicPr>
            <a:picLocks noChangeAspect="1"/>
          </p:cNvPicPr>
          <p:nvPr/>
        </p:nvPicPr>
        <p:blipFill>
          <a:blip r:embed="rId4"/>
          <a:srcRect l="1667" t="57062" r="3972" b="6992"/>
          <a:stretch>
            <a:fillRect/>
          </a:stretch>
        </p:blipFill>
        <p:spPr>
          <a:xfrm>
            <a:off x="5835650" y="1278890"/>
            <a:ext cx="6094095" cy="136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5133" y="510578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点头识别与打哈欠识别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77490" y="1106805"/>
            <a:ext cx="5290820" cy="1506220"/>
            <a:chOff x="4374" y="1743"/>
            <a:chExt cx="8332" cy="2372"/>
          </a:xfrm>
        </p:grpSpPr>
        <p:sp>
          <p:nvSpPr>
            <p:cNvPr id="4" name="矩形 3"/>
            <p:cNvSpPr/>
            <p:nvPr/>
          </p:nvSpPr>
          <p:spPr>
            <a:xfrm>
              <a:off x="4374" y="1743"/>
              <a:ext cx="7981" cy="2373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10" y="1940"/>
              <a:ext cx="1888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点头识别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374" y="2568"/>
              <a:ext cx="8332" cy="11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</a:rPr>
                <a:t>利用单位时间内，鼻尖处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31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号特征点纵坐标</a:t>
              </a:r>
              <a:endParaRPr lang="zh-CN" altLang="en-US" sz="2000" b="1" dirty="0">
                <a:solidFill>
                  <a:schemeClr val="bg1"/>
                </a:solidFill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</a:rPr>
                <a:t>的方差大小来判定点头的情况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35885" y="3154680"/>
            <a:ext cx="5351145" cy="2541152"/>
            <a:chOff x="4374" y="1743"/>
            <a:chExt cx="8427" cy="2457"/>
          </a:xfrm>
        </p:grpSpPr>
        <p:sp>
          <p:nvSpPr>
            <p:cNvPr id="9" name="矩形 8"/>
            <p:cNvSpPr/>
            <p:nvPr/>
          </p:nvSpPr>
          <p:spPr>
            <a:xfrm>
              <a:off x="4374" y="1743"/>
              <a:ext cx="8427" cy="2373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10" y="1940"/>
              <a:ext cx="1888" cy="38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</a:rPr>
                <a:t>哈欠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识别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74" y="2326"/>
              <a:ext cx="8332" cy="18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sz="2000" b="1" dirty="0">
                  <a:solidFill>
                    <a:schemeClr val="bg1"/>
                  </a:solidFill>
                </a:rPr>
                <a:t>打哈欠可利用嘴巴处51、53、59、57点的距离</a:t>
              </a:r>
              <a:r>
                <a:rPr lang="zh-CN" sz="2000" b="1" dirty="0">
                  <a:solidFill>
                    <a:schemeClr val="bg1"/>
                  </a:solidFill>
                </a:rPr>
                <a:t>与嘴巴宽度的比值</a:t>
              </a:r>
              <a:r>
                <a:rPr sz="2000" b="1" dirty="0">
                  <a:solidFill>
                    <a:schemeClr val="bg1"/>
                  </a:solidFill>
                </a:rPr>
                <a:t>来判断是否张嘴及张嘴时间，从而确定人是否是在打哈欠</a:t>
              </a:r>
              <a:r>
                <a:rPr lang="zh-CN" sz="2000" b="1" dirty="0">
                  <a:solidFill>
                    <a:schemeClr val="bg1"/>
                  </a:solidFill>
                </a:rPr>
                <a:t>。</a:t>
              </a:r>
              <a:endParaRPr lang="zh-CN" sz="2000" b="1" dirty="0">
                <a:solidFill>
                  <a:schemeClr val="bg1"/>
                </a:solidFill>
              </a:endParaRPr>
            </a:p>
            <a:p>
              <a:r>
                <a:rPr lang="zh-CN" sz="2000" b="1" dirty="0">
                  <a:solidFill>
                    <a:schemeClr val="bg1"/>
                  </a:solidFill>
                </a:rPr>
                <a:t>经过测试，阈值设置在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0.55</a:t>
              </a:r>
              <a:r>
                <a:rPr lang="zh-CN" sz="2000" b="1" dirty="0">
                  <a:solidFill>
                    <a:schemeClr val="bg1"/>
                  </a:solidFill>
                </a:rPr>
                <a:t>左右，能将打哈欠与正常说话区分开来</a:t>
              </a:r>
              <a:endParaRPr lang="zh-CN" sz="2000" b="1" dirty="0">
                <a:solidFill>
                  <a:schemeClr val="bg1"/>
                </a:solidFill>
              </a:endParaRPr>
            </a:p>
            <a:p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306886" y="2504905"/>
            <a:ext cx="4232088" cy="892536"/>
            <a:chOff x="9928" y="2992"/>
            <a:chExt cx="7981" cy="2373"/>
          </a:xfrm>
        </p:grpSpPr>
        <p:sp>
          <p:nvSpPr>
            <p:cNvPr id="8" name="矩形 7"/>
            <p:cNvSpPr/>
            <p:nvPr/>
          </p:nvSpPr>
          <p:spPr>
            <a:xfrm>
              <a:off x="9928" y="2992"/>
              <a:ext cx="7981" cy="2373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499" y="3648"/>
              <a:ext cx="6839" cy="1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特征点标定与脸部表情的识别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作品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ss_1_2019-10-28-18-47-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1225550"/>
            <a:ext cx="5875020" cy="4406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80121" y="263990"/>
            <a:ext cx="4232088" cy="892536"/>
            <a:chOff x="9928" y="2992"/>
            <a:chExt cx="7981" cy="2373"/>
          </a:xfrm>
        </p:grpSpPr>
        <p:sp>
          <p:nvSpPr>
            <p:cNvPr id="8" name="矩形 7"/>
            <p:cNvSpPr/>
            <p:nvPr/>
          </p:nvSpPr>
          <p:spPr>
            <a:xfrm>
              <a:off x="9928" y="2992"/>
              <a:ext cx="7981" cy="2373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499" y="3648"/>
              <a:ext cx="6839" cy="1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单张脸与多张脸的闭眼识别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作品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 descr="ss_3_2019-10-28-18-46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1786890"/>
            <a:ext cx="5570220" cy="4177665"/>
          </a:xfrm>
          <a:prstGeom prst="rect">
            <a:avLst/>
          </a:prstGeom>
        </p:spPr>
      </p:pic>
      <p:pic>
        <p:nvPicPr>
          <p:cNvPr id="4" name="图片 3" descr="ss_2_2019-10-28-18-50-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90" y="1795780"/>
            <a:ext cx="5558155" cy="4168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演示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方正兰亭准黑_GBK</vt:lpstr>
      <vt:lpstr>微软雅黑</vt:lpstr>
      <vt:lpstr>Gotham Rounded Medium</vt:lpstr>
      <vt:lpstr>Verdana</vt:lpstr>
      <vt:lpstr>MS PGothic</vt:lpstr>
      <vt:lpstr>Calibri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L＆S</cp:lastModifiedBy>
  <cp:revision>42</cp:revision>
  <dcterms:created xsi:type="dcterms:W3CDTF">2016-01-19T08:46:00Z</dcterms:created>
  <dcterms:modified xsi:type="dcterms:W3CDTF">2019-10-30T03:14:45Z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