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8" r:id="rId2"/>
    <p:sldId id="275" r:id="rId3"/>
    <p:sldId id="269" r:id="rId4"/>
    <p:sldId id="263" r:id="rId5"/>
    <p:sldId id="268" r:id="rId6"/>
    <p:sldId id="277" r:id="rId7"/>
    <p:sldId id="274" r:id="rId8"/>
    <p:sldId id="278" r:id="rId9"/>
    <p:sldId id="279" r:id="rId10"/>
    <p:sldId id="276" r:id="rId11"/>
  </p:sldIdLst>
  <p:sldSz cx="12192000" cy="6858000"/>
  <p:notesSz cx="6858000" cy="9144000"/>
  <p:embeddedFontLst>
    <p:embeddedFont>
      <p:font typeface="ＭＳ Ｐゴシック" panose="020B0600070205080204" pitchFamily="34" charset="-128"/>
      <p:regular r:id="rId13"/>
    </p:embeddedFont>
    <p:embeddedFont>
      <p:font typeface="等线 Light" panose="02010600030101010101" pitchFamily="2" charset="-122"/>
      <p:regular r:id="rId14"/>
    </p:embeddedFont>
    <p:embeddedFont>
      <p:font typeface="方正兰亭准黑_GBK" panose="02000000000000000000" pitchFamily="2" charset="-122"/>
      <p:regular r:id="rId15"/>
    </p:embeddedFont>
    <p:embeddedFont>
      <p:font typeface="微软雅黑" panose="020B0503020204020204" pitchFamily="34" charset="-122"/>
      <p:regular r:id="rId16"/>
      <p:bold r:id="rId17"/>
    </p:embeddedFont>
    <p:embeddedFont>
      <p:font typeface="等线" panose="02010600030101010101" pitchFamily="2" charset="-122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10" y="91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今天课上你睡着了吗？</a:t>
            </a:r>
            <a:r>
              <a:rPr lang="en-US" altLang="zh-CN" sz="3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———————</a:t>
            </a:r>
          </a:p>
          <a:p>
            <a:r>
              <a:rPr lang="en-US" altLang="zh-CN" sz="3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———--</a:t>
            </a:r>
            <a:r>
              <a:rPr lang="zh-CN" altLang="en-US" sz="3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图像部分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1550" y="4348475"/>
            <a:ext cx="329057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组员：侯耀儒 施泽楠 肖杨宏昊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3417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endParaRPr lang="zh-CN" altLang="en-US" sz="5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72058" y="5375985"/>
            <a:ext cx="6034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 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8018" y="351449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28548" y="44669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84845" y="44482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思路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749689" y="4462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初步设想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014354" y="44873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预期目标</a:t>
            </a:r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9" name="椭圆 8"/>
          <p:cNvSpPr/>
          <p:nvPr/>
        </p:nvSpPr>
        <p:spPr>
          <a:xfrm>
            <a:off x="4495929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86496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969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75579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37323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01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55229" y="3416616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145796" y="3508145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770535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56640" y="3220720"/>
            <a:ext cx="2479040" cy="24790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007360" y="3220720"/>
            <a:ext cx="2479040" cy="24790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32000" y="1690688"/>
            <a:ext cx="2479040" cy="24790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46509" y="2417375"/>
            <a:ext cx="51225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由于人脸识别技术的成熟，我们计划做一个可以将人脸识别技术用于课堂的应用。可以识别多张人脸面部，判断面部表情并判断识别到的同学是不是想要睡觉。</a:t>
            </a:r>
          </a:p>
        </p:txBody>
      </p:sp>
      <p:sp>
        <p:nvSpPr>
          <p:cNvPr id="25" name="Freeform 41"/>
          <p:cNvSpPr>
            <a:spLocks noEditPoints="1"/>
          </p:cNvSpPr>
          <p:nvPr/>
        </p:nvSpPr>
        <p:spPr bwMode="auto">
          <a:xfrm>
            <a:off x="3036887" y="2675723"/>
            <a:ext cx="468313" cy="420687"/>
          </a:xfrm>
          <a:custGeom>
            <a:avLst/>
            <a:gdLst>
              <a:gd name="T0" fmla="*/ 2147483647 w 67"/>
              <a:gd name="T1" fmla="*/ 124018912 h 60"/>
              <a:gd name="T2" fmla="*/ 2147483647 w 67"/>
              <a:gd name="T3" fmla="*/ 0 h 60"/>
              <a:gd name="T4" fmla="*/ 2147483647 w 67"/>
              <a:gd name="T5" fmla="*/ 0 h 60"/>
              <a:gd name="T6" fmla="*/ 2147483647 w 67"/>
              <a:gd name="T7" fmla="*/ 124018912 h 60"/>
              <a:gd name="T8" fmla="*/ 2147483647 w 67"/>
              <a:gd name="T9" fmla="*/ 310059138 h 60"/>
              <a:gd name="T10" fmla="*/ 2147483647 w 67"/>
              <a:gd name="T11" fmla="*/ 868156039 h 60"/>
              <a:gd name="T12" fmla="*/ 2147483647 w 67"/>
              <a:gd name="T13" fmla="*/ 124018912 h 60"/>
              <a:gd name="T14" fmla="*/ 2147483647 w 67"/>
              <a:gd name="T15" fmla="*/ 1922344337 h 60"/>
              <a:gd name="T16" fmla="*/ 2147483647 w 67"/>
              <a:gd name="T17" fmla="*/ 124018912 h 60"/>
              <a:gd name="T18" fmla="*/ 1902898002 w 67"/>
              <a:gd name="T19" fmla="*/ 124018912 h 60"/>
              <a:gd name="T20" fmla="*/ 122771150 w 67"/>
              <a:gd name="T21" fmla="*/ 1922344337 h 60"/>
              <a:gd name="T22" fmla="*/ 122771150 w 67"/>
              <a:gd name="T23" fmla="*/ 2147483647 h 60"/>
              <a:gd name="T24" fmla="*/ 245534466 w 67"/>
              <a:gd name="T25" fmla="*/ 2147483647 h 60"/>
              <a:gd name="T26" fmla="*/ 429691207 w 67"/>
              <a:gd name="T27" fmla="*/ 2147483647 h 60"/>
              <a:gd name="T28" fmla="*/ 2087055172 w 67"/>
              <a:gd name="T29" fmla="*/ 558097024 h 60"/>
              <a:gd name="T30" fmla="*/ 2147483647 w 67"/>
              <a:gd name="T31" fmla="*/ 2147483647 h 60"/>
              <a:gd name="T32" fmla="*/ 2147483647 w 67"/>
              <a:gd name="T33" fmla="*/ 2147483647 h 60"/>
              <a:gd name="T34" fmla="*/ 2147483647 w 67"/>
              <a:gd name="T35" fmla="*/ 1922344337 h 60"/>
              <a:gd name="T36" fmla="*/ 552454614 w 67"/>
              <a:gd name="T37" fmla="*/ 2147483647 h 60"/>
              <a:gd name="T38" fmla="*/ 552454614 w 67"/>
              <a:gd name="T39" fmla="*/ 2147483647 h 60"/>
              <a:gd name="T40" fmla="*/ 797989019 w 67"/>
              <a:gd name="T41" fmla="*/ 2147483647 h 60"/>
              <a:gd name="T42" fmla="*/ 1718749157 w 67"/>
              <a:gd name="T43" fmla="*/ 2147483647 h 60"/>
              <a:gd name="T44" fmla="*/ 1718749157 w 67"/>
              <a:gd name="T45" fmla="*/ 2147483647 h 60"/>
              <a:gd name="T46" fmla="*/ 1780134717 w 67"/>
              <a:gd name="T47" fmla="*/ 2147483647 h 60"/>
              <a:gd name="T48" fmla="*/ 2147483647 w 67"/>
              <a:gd name="T49" fmla="*/ 2147483647 h 60"/>
              <a:gd name="T50" fmla="*/ 2147483647 w 67"/>
              <a:gd name="T51" fmla="*/ 2147483647 h 60"/>
              <a:gd name="T52" fmla="*/ 2147483647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2147483647 h 60"/>
              <a:gd name="T60" fmla="*/ 2087055172 w 67"/>
              <a:gd name="T61" fmla="*/ 806142661 h 60"/>
              <a:gd name="T62" fmla="*/ 552454614 w 67"/>
              <a:gd name="T63" fmla="*/ 214748364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7"/>
              <a:gd name="T97" fmla="*/ 0 h 60"/>
              <a:gd name="T98" fmla="*/ 67 w 67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MS PGothic" panose="020B0600070205080204" pitchFamily="-97" charset="-128"/>
            </a:endParaRPr>
          </a:p>
        </p:txBody>
      </p:sp>
      <p:sp>
        <p:nvSpPr>
          <p:cNvPr id="26" name="Freeform 41"/>
          <p:cNvSpPr>
            <a:spLocks noEditPoints="1"/>
          </p:cNvSpPr>
          <p:nvPr/>
        </p:nvSpPr>
        <p:spPr bwMode="auto">
          <a:xfrm>
            <a:off x="2043431" y="4247158"/>
            <a:ext cx="476249" cy="382587"/>
          </a:xfrm>
          <a:custGeom>
            <a:avLst/>
            <a:gdLst>
              <a:gd name="T0" fmla="*/ 1176335871 w 72"/>
              <a:gd name="T1" fmla="*/ 232073966 h 58"/>
              <a:gd name="T2" fmla="*/ 2147483647 w 72"/>
              <a:gd name="T3" fmla="*/ 232073966 h 58"/>
              <a:gd name="T4" fmla="*/ 2147483647 w 72"/>
              <a:gd name="T5" fmla="*/ 510570880 h 58"/>
              <a:gd name="T6" fmla="*/ 2147483647 w 72"/>
              <a:gd name="T7" fmla="*/ 510570880 h 58"/>
              <a:gd name="T8" fmla="*/ 2147483647 w 72"/>
              <a:gd name="T9" fmla="*/ 185664591 h 58"/>
              <a:gd name="T10" fmla="*/ 2147483647 w 72"/>
              <a:gd name="T11" fmla="*/ 0 h 58"/>
              <a:gd name="T12" fmla="*/ 1129279435 w 72"/>
              <a:gd name="T13" fmla="*/ 0 h 58"/>
              <a:gd name="T14" fmla="*/ 941067411 w 72"/>
              <a:gd name="T15" fmla="*/ 185664591 h 58"/>
              <a:gd name="T16" fmla="*/ 941067411 w 72"/>
              <a:gd name="T17" fmla="*/ 510570880 h 58"/>
              <a:gd name="T18" fmla="*/ 1176335871 w 72"/>
              <a:gd name="T19" fmla="*/ 510570880 h 58"/>
              <a:gd name="T20" fmla="*/ 1176335871 w 72"/>
              <a:gd name="T21" fmla="*/ 232073966 h 58"/>
              <a:gd name="T22" fmla="*/ 0 w 72"/>
              <a:gd name="T23" fmla="*/ 881893143 h 58"/>
              <a:gd name="T24" fmla="*/ 0 w 72"/>
              <a:gd name="T25" fmla="*/ 2147483647 h 58"/>
              <a:gd name="T26" fmla="*/ 235268568 w 72"/>
              <a:gd name="T27" fmla="*/ 2147483647 h 58"/>
              <a:gd name="T28" fmla="*/ 470530276 w 72"/>
              <a:gd name="T29" fmla="*/ 2147483647 h 58"/>
              <a:gd name="T30" fmla="*/ 470530276 w 72"/>
              <a:gd name="T31" fmla="*/ 649812471 h 58"/>
              <a:gd name="T32" fmla="*/ 235268568 w 72"/>
              <a:gd name="T33" fmla="*/ 649812471 h 58"/>
              <a:gd name="T34" fmla="*/ 0 w 72"/>
              <a:gd name="T35" fmla="*/ 881893143 h 58"/>
              <a:gd name="T36" fmla="*/ 658749160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649812471 h 58"/>
              <a:gd name="T42" fmla="*/ 658749160 w 72"/>
              <a:gd name="T43" fmla="*/ 649812471 h 58"/>
              <a:gd name="T44" fmla="*/ 658749160 w 72"/>
              <a:gd name="T45" fmla="*/ 2147483647 h 58"/>
              <a:gd name="T46" fmla="*/ 2147483647 w 72"/>
              <a:gd name="T47" fmla="*/ 649812471 h 58"/>
              <a:gd name="T48" fmla="*/ 2147483647 w 72"/>
              <a:gd name="T49" fmla="*/ 649812471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881893143 h 58"/>
              <a:gd name="T58" fmla="*/ 2147483647 w 72"/>
              <a:gd name="T59" fmla="*/ 649812471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MS PGothic" panose="020B0600070205080204" pitchFamily="-97" charset="-128"/>
            </a:endParaRPr>
          </a:p>
        </p:txBody>
      </p:sp>
      <p:sp>
        <p:nvSpPr>
          <p:cNvPr id="27" name="Freeform 17"/>
          <p:cNvSpPr>
            <a:spLocks noEditPoints="1"/>
          </p:cNvSpPr>
          <p:nvPr/>
        </p:nvSpPr>
        <p:spPr bwMode="auto">
          <a:xfrm>
            <a:off x="4057230" y="4192996"/>
            <a:ext cx="401637" cy="468312"/>
          </a:xfrm>
          <a:custGeom>
            <a:avLst/>
            <a:gdLst>
              <a:gd name="T0" fmla="*/ 2147483647 w 63"/>
              <a:gd name="T1" fmla="*/ 0 h 73"/>
              <a:gd name="T2" fmla="*/ 1122599098 w 63"/>
              <a:gd name="T3" fmla="*/ 0 h 73"/>
              <a:gd name="T4" fmla="*/ 561299549 w 63"/>
              <a:gd name="T5" fmla="*/ 560595689 h 73"/>
              <a:gd name="T6" fmla="*/ 561299549 w 63"/>
              <a:gd name="T7" fmla="*/ 1009069293 h 73"/>
              <a:gd name="T8" fmla="*/ 785819275 w 63"/>
              <a:gd name="T9" fmla="*/ 953011760 h 73"/>
              <a:gd name="T10" fmla="*/ 1852288207 w 63"/>
              <a:gd name="T11" fmla="*/ 2074203372 h 73"/>
              <a:gd name="T12" fmla="*/ 1627768481 w 63"/>
              <a:gd name="T13" fmla="*/ 2147483647 h 73"/>
              <a:gd name="T14" fmla="*/ 1627768481 w 63"/>
              <a:gd name="T15" fmla="*/ 2147483647 h 73"/>
              <a:gd name="T16" fmla="*/ 2147483647 w 63"/>
              <a:gd name="T17" fmla="*/ 2147483647 h 73"/>
              <a:gd name="T18" fmla="*/ 2147483647 w 63"/>
              <a:gd name="T19" fmla="*/ 2147483647 h 73"/>
              <a:gd name="T20" fmla="*/ 2147483647 w 63"/>
              <a:gd name="T21" fmla="*/ 1121191379 h 73"/>
              <a:gd name="T22" fmla="*/ 2147483647 w 63"/>
              <a:gd name="T23" fmla="*/ 0 h 73"/>
              <a:gd name="T24" fmla="*/ 2147483647 w 63"/>
              <a:gd name="T25" fmla="*/ 1345428064 h 73"/>
              <a:gd name="T26" fmla="*/ 2147483647 w 63"/>
              <a:gd name="T27" fmla="*/ 728775075 h 73"/>
              <a:gd name="T28" fmla="*/ 2147483647 w 63"/>
              <a:gd name="T29" fmla="*/ 56057314 h 73"/>
              <a:gd name="T30" fmla="*/ 2147483647 w 63"/>
              <a:gd name="T31" fmla="*/ 280294101 h 73"/>
              <a:gd name="T32" fmla="*/ 2147483647 w 63"/>
              <a:gd name="T33" fmla="*/ 560595689 h 73"/>
              <a:gd name="T34" fmla="*/ 2147483647 w 63"/>
              <a:gd name="T35" fmla="*/ 1121191379 h 73"/>
              <a:gd name="T36" fmla="*/ 2147483647 w 63"/>
              <a:gd name="T37" fmla="*/ 1121191379 h 73"/>
              <a:gd name="T38" fmla="*/ 2147483647 w 63"/>
              <a:gd name="T39" fmla="*/ 1345428064 h 73"/>
              <a:gd name="T40" fmla="*/ 2147483647 w 63"/>
              <a:gd name="T41" fmla="*/ 1345428064 h 73"/>
              <a:gd name="T42" fmla="*/ 224519784 w 63"/>
              <a:gd name="T43" fmla="*/ 2147483647 h 73"/>
              <a:gd name="T44" fmla="*/ 224519784 w 63"/>
              <a:gd name="T45" fmla="*/ 2147483647 h 73"/>
              <a:gd name="T46" fmla="*/ 785819275 w 63"/>
              <a:gd name="T47" fmla="*/ 2147483647 h 73"/>
              <a:gd name="T48" fmla="*/ 785819275 w 63"/>
              <a:gd name="T49" fmla="*/ 2147483647 h 73"/>
              <a:gd name="T50" fmla="*/ 1347118824 w 63"/>
              <a:gd name="T51" fmla="*/ 2147483647 h 73"/>
              <a:gd name="T52" fmla="*/ 1347118824 w 63"/>
              <a:gd name="T53" fmla="*/ 2147483647 h 73"/>
              <a:gd name="T54" fmla="*/ 785819275 w 63"/>
              <a:gd name="T55" fmla="*/ 2147483647 h 73"/>
              <a:gd name="T56" fmla="*/ 224519784 w 63"/>
              <a:gd name="T57" fmla="*/ 2147483647 h 73"/>
              <a:gd name="T58" fmla="*/ 785819275 w 63"/>
              <a:gd name="T59" fmla="*/ 1289370764 h 73"/>
              <a:gd name="T60" fmla="*/ 0 w 63"/>
              <a:gd name="T61" fmla="*/ 2074203372 h 73"/>
              <a:gd name="T62" fmla="*/ 785819275 w 63"/>
              <a:gd name="T63" fmla="*/ 2147483647 h 73"/>
              <a:gd name="T64" fmla="*/ 1515508618 w 63"/>
              <a:gd name="T65" fmla="*/ 2074203372 h 73"/>
              <a:gd name="T66" fmla="*/ 785819275 w 63"/>
              <a:gd name="T67" fmla="*/ 1289370764 h 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73"/>
              <a:gd name="T104" fmla="*/ 63 w 63"/>
              <a:gd name="T105" fmla="*/ 73 h 7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73">
                <a:moveTo>
                  <a:pt x="43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4"/>
                  <a:pt x="10" y="10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3" y="17"/>
                  <a:pt x="14" y="17"/>
                </a:cubicBezTo>
                <a:cubicBezTo>
                  <a:pt x="24" y="17"/>
                  <a:pt x="33" y="26"/>
                  <a:pt x="33" y="37"/>
                </a:cubicBezTo>
                <a:cubicBezTo>
                  <a:pt x="33" y="41"/>
                  <a:pt x="32" y="45"/>
                  <a:pt x="29" y="48"/>
                </a:cubicBezTo>
                <a:cubicBezTo>
                  <a:pt x="29" y="64"/>
                  <a:pt x="29" y="64"/>
                  <a:pt x="29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8" y="64"/>
                  <a:pt x="63" y="59"/>
                  <a:pt x="63" y="54"/>
                </a:cubicBezTo>
                <a:cubicBezTo>
                  <a:pt x="63" y="20"/>
                  <a:pt x="63" y="20"/>
                  <a:pt x="63" y="20"/>
                </a:cubicBezTo>
                <a:lnTo>
                  <a:pt x="43" y="0"/>
                </a:lnTo>
                <a:close/>
                <a:moveTo>
                  <a:pt x="50" y="24"/>
                </a:moveTo>
                <a:cubicBezTo>
                  <a:pt x="44" y="24"/>
                  <a:pt x="39" y="19"/>
                  <a:pt x="39" y="13"/>
                </a:cubicBezTo>
                <a:cubicBezTo>
                  <a:pt x="39" y="1"/>
                  <a:pt x="39" y="1"/>
                  <a:pt x="39" y="1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6"/>
                  <a:pt x="47" y="20"/>
                  <a:pt x="53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62" y="24"/>
                  <a:pt x="62" y="24"/>
                  <a:pt x="62" y="24"/>
                </a:cubicBezTo>
                <a:lnTo>
                  <a:pt x="50" y="24"/>
                </a:lnTo>
                <a:close/>
                <a:moveTo>
                  <a:pt x="4" y="52"/>
                </a:moveTo>
                <a:cubicBezTo>
                  <a:pt x="4" y="73"/>
                  <a:pt x="4" y="73"/>
                  <a:pt x="4" y="73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4"/>
                  <a:pt x="17" y="55"/>
                  <a:pt x="14" y="55"/>
                </a:cubicBezTo>
                <a:cubicBezTo>
                  <a:pt x="10" y="55"/>
                  <a:pt x="7" y="54"/>
                  <a:pt x="4" y="52"/>
                </a:cubicBezTo>
                <a:close/>
                <a:moveTo>
                  <a:pt x="14" y="23"/>
                </a:moveTo>
                <a:cubicBezTo>
                  <a:pt x="6" y="23"/>
                  <a:pt x="0" y="29"/>
                  <a:pt x="0" y="37"/>
                </a:cubicBezTo>
                <a:cubicBezTo>
                  <a:pt x="0" y="44"/>
                  <a:pt x="6" y="50"/>
                  <a:pt x="14" y="50"/>
                </a:cubicBezTo>
                <a:cubicBezTo>
                  <a:pt x="21" y="50"/>
                  <a:pt x="27" y="44"/>
                  <a:pt x="27" y="37"/>
                </a:cubicBezTo>
                <a:cubicBezTo>
                  <a:pt x="27" y="29"/>
                  <a:pt x="21" y="23"/>
                  <a:pt x="14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MS PGothic" panose="020B0600070205080204" pitchFamily="-97" charset="-128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348033" y="3893270"/>
            <a:ext cx="9521072" cy="0"/>
          </a:xfrm>
          <a:prstGeom prst="line">
            <a:avLst/>
          </a:prstGeom>
          <a:noFill/>
          <a:ln w="12700">
            <a:solidFill>
              <a:srgbClr val="48A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椭圆 3"/>
          <p:cNvSpPr/>
          <p:nvPr/>
        </p:nvSpPr>
        <p:spPr>
          <a:xfrm flipV="1">
            <a:off x="2422562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flipV="1">
            <a:off x="4623218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V="1">
            <a:off x="5811938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flipV="1">
            <a:off x="7957730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348033" y="2389502"/>
            <a:ext cx="0" cy="1462840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4673016" y="2336162"/>
            <a:ext cx="6866" cy="1505448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8005538" y="2348251"/>
            <a:ext cx="1" cy="1493359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2469182" y="3949610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5865938" y="3941822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矩形 14"/>
          <p:cNvSpPr/>
          <p:nvPr/>
        </p:nvSpPr>
        <p:spPr>
          <a:xfrm>
            <a:off x="1483892" y="2367360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输入图像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流程</a:t>
            </a:r>
          </a:p>
        </p:txBody>
      </p:sp>
      <p:sp>
        <p:nvSpPr>
          <p:cNvPr id="37" name="矩形 36"/>
          <p:cNvSpPr/>
          <p:nvPr/>
        </p:nvSpPr>
        <p:spPr>
          <a:xfrm>
            <a:off x="8301414" y="2334520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输出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08569" y="4992799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分类判断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06766" y="4915331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人脸检测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88076" y="2334520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面部特征识别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 flipV="1">
            <a:off x="1294788" y="3842316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20575943">
            <a:off x="5141605" y="1850968"/>
            <a:ext cx="1478280" cy="800100"/>
          </a:xfrm>
          <a:custGeom>
            <a:avLst/>
            <a:gdLst>
              <a:gd name="connsiteX0" fmla="*/ 746760 w 1478280"/>
              <a:gd name="connsiteY0" fmla="*/ 0 h 800100"/>
              <a:gd name="connsiteX1" fmla="*/ 0 w 1478280"/>
              <a:gd name="connsiteY1" fmla="*/ 800100 h 800100"/>
              <a:gd name="connsiteX2" fmla="*/ 1478280 w 1478280"/>
              <a:gd name="connsiteY2" fmla="*/ 800100 h 800100"/>
              <a:gd name="connsiteX3" fmla="*/ 746760 w 147828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280" h="800100">
                <a:moveTo>
                  <a:pt x="746760" y="0"/>
                </a:moveTo>
                <a:lnTo>
                  <a:pt x="0" y="800100"/>
                </a:lnTo>
                <a:lnTo>
                  <a:pt x="1478280" y="800100"/>
                </a:lnTo>
                <a:lnTo>
                  <a:pt x="746760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226468" y="1925580"/>
            <a:ext cx="1478280" cy="800100"/>
          </a:xfrm>
          <a:custGeom>
            <a:avLst/>
            <a:gdLst>
              <a:gd name="connsiteX0" fmla="*/ 746760 w 1478280"/>
              <a:gd name="connsiteY0" fmla="*/ 0 h 800100"/>
              <a:gd name="connsiteX1" fmla="*/ 0 w 1478280"/>
              <a:gd name="connsiteY1" fmla="*/ 800100 h 800100"/>
              <a:gd name="connsiteX2" fmla="*/ 1478280 w 1478280"/>
              <a:gd name="connsiteY2" fmla="*/ 800100 h 800100"/>
              <a:gd name="connsiteX3" fmla="*/ 746760 w 147828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280" h="800100">
                <a:moveTo>
                  <a:pt x="746760" y="0"/>
                </a:moveTo>
                <a:lnTo>
                  <a:pt x="0" y="800100"/>
                </a:lnTo>
                <a:lnTo>
                  <a:pt x="1478280" y="800100"/>
                </a:lnTo>
                <a:lnTo>
                  <a:pt x="746760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20710830">
            <a:off x="6898807" y="2688896"/>
            <a:ext cx="1381539" cy="1123121"/>
          </a:xfrm>
          <a:custGeom>
            <a:avLst/>
            <a:gdLst>
              <a:gd name="connsiteX0" fmla="*/ 0 w 1381539"/>
              <a:gd name="connsiteY0" fmla="*/ 0 h 1123121"/>
              <a:gd name="connsiteX1" fmla="*/ 1013791 w 1381539"/>
              <a:gd name="connsiteY1" fmla="*/ 1123121 h 1123121"/>
              <a:gd name="connsiteX2" fmla="*/ 1381539 w 1381539"/>
              <a:gd name="connsiteY2" fmla="*/ 367747 h 1123121"/>
              <a:gd name="connsiteX3" fmla="*/ 0 w 1381539"/>
              <a:gd name="connsiteY3" fmla="*/ 0 h 11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539" h="1123121">
                <a:moveTo>
                  <a:pt x="0" y="0"/>
                </a:moveTo>
                <a:lnTo>
                  <a:pt x="1013791" y="1123121"/>
                </a:lnTo>
                <a:lnTo>
                  <a:pt x="1381539" y="367747"/>
                </a:lnTo>
                <a:lnTo>
                  <a:pt x="0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868437" y="2701871"/>
            <a:ext cx="1381539" cy="1123121"/>
          </a:xfrm>
          <a:custGeom>
            <a:avLst/>
            <a:gdLst>
              <a:gd name="connsiteX0" fmla="*/ 0 w 1381539"/>
              <a:gd name="connsiteY0" fmla="*/ 0 h 1123121"/>
              <a:gd name="connsiteX1" fmla="*/ 1013791 w 1381539"/>
              <a:gd name="connsiteY1" fmla="*/ 1123121 h 1123121"/>
              <a:gd name="connsiteX2" fmla="*/ 1381539 w 1381539"/>
              <a:gd name="connsiteY2" fmla="*/ 367747 h 1123121"/>
              <a:gd name="connsiteX3" fmla="*/ 0 w 1381539"/>
              <a:gd name="connsiteY3" fmla="*/ 0 h 11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539" h="1123121">
                <a:moveTo>
                  <a:pt x="0" y="0"/>
                </a:moveTo>
                <a:lnTo>
                  <a:pt x="1013791" y="1123121"/>
                </a:lnTo>
                <a:lnTo>
                  <a:pt x="1381539" y="367747"/>
                </a:lnTo>
                <a:lnTo>
                  <a:pt x="0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9955273">
            <a:off x="6489437" y="4143659"/>
            <a:ext cx="1441174" cy="785192"/>
          </a:xfrm>
          <a:custGeom>
            <a:avLst/>
            <a:gdLst>
              <a:gd name="connsiteX0" fmla="*/ 0 w 1441174"/>
              <a:gd name="connsiteY0" fmla="*/ 9940 h 785192"/>
              <a:gd name="connsiteX1" fmla="*/ 675861 w 1441174"/>
              <a:gd name="connsiteY1" fmla="*/ 785192 h 785192"/>
              <a:gd name="connsiteX2" fmla="*/ 1441174 w 1441174"/>
              <a:gd name="connsiteY2" fmla="*/ 0 h 785192"/>
              <a:gd name="connsiteX3" fmla="*/ 0 w 1441174"/>
              <a:gd name="connsiteY3" fmla="*/ 9940 h 78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1174" h="785192">
                <a:moveTo>
                  <a:pt x="0" y="9940"/>
                </a:moveTo>
                <a:lnTo>
                  <a:pt x="675861" y="785192"/>
                </a:lnTo>
                <a:lnTo>
                  <a:pt x="1441174" y="0"/>
                </a:lnTo>
                <a:lnTo>
                  <a:pt x="0" y="994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537379" y="4143659"/>
            <a:ext cx="1441174" cy="785192"/>
          </a:xfrm>
          <a:custGeom>
            <a:avLst/>
            <a:gdLst>
              <a:gd name="connsiteX0" fmla="*/ 0 w 1441174"/>
              <a:gd name="connsiteY0" fmla="*/ 9940 h 785192"/>
              <a:gd name="connsiteX1" fmla="*/ 675861 w 1441174"/>
              <a:gd name="connsiteY1" fmla="*/ 785192 h 785192"/>
              <a:gd name="connsiteX2" fmla="*/ 1441174 w 1441174"/>
              <a:gd name="connsiteY2" fmla="*/ 0 h 785192"/>
              <a:gd name="connsiteX3" fmla="*/ 0 w 1441174"/>
              <a:gd name="connsiteY3" fmla="*/ 9940 h 78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1174" h="785192">
                <a:moveTo>
                  <a:pt x="0" y="9940"/>
                </a:moveTo>
                <a:lnTo>
                  <a:pt x="675861" y="785192"/>
                </a:lnTo>
                <a:lnTo>
                  <a:pt x="1441174" y="0"/>
                </a:lnTo>
                <a:lnTo>
                  <a:pt x="0" y="994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077424">
            <a:off x="5766723" y="4628518"/>
            <a:ext cx="1145893" cy="914400"/>
          </a:xfrm>
          <a:custGeom>
            <a:avLst/>
            <a:gdLst>
              <a:gd name="connsiteX0" fmla="*/ 0 w 1145893"/>
              <a:gd name="connsiteY0" fmla="*/ 0 h 914400"/>
              <a:gd name="connsiteX1" fmla="*/ 173620 w 1145893"/>
              <a:gd name="connsiteY1" fmla="*/ 914400 h 914400"/>
              <a:gd name="connsiteX2" fmla="*/ 1145893 w 1145893"/>
              <a:gd name="connsiteY2" fmla="*/ 671331 h 914400"/>
              <a:gd name="connsiteX3" fmla="*/ 0 w 1145893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893" h="914400">
                <a:moveTo>
                  <a:pt x="0" y="0"/>
                </a:moveTo>
                <a:lnTo>
                  <a:pt x="173620" y="914400"/>
                </a:lnTo>
                <a:lnTo>
                  <a:pt x="1145893" y="671331"/>
                </a:lnTo>
                <a:lnTo>
                  <a:pt x="0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5749387" y="4586973"/>
            <a:ext cx="1145893" cy="914400"/>
          </a:xfrm>
          <a:custGeom>
            <a:avLst/>
            <a:gdLst>
              <a:gd name="connsiteX0" fmla="*/ 0 w 1145893"/>
              <a:gd name="connsiteY0" fmla="*/ 0 h 914400"/>
              <a:gd name="connsiteX1" fmla="*/ 173620 w 1145893"/>
              <a:gd name="connsiteY1" fmla="*/ 914400 h 914400"/>
              <a:gd name="connsiteX2" fmla="*/ 1145893 w 1145893"/>
              <a:gd name="connsiteY2" fmla="*/ 671331 h 914400"/>
              <a:gd name="connsiteX3" fmla="*/ 0 w 1145893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893" h="914400">
                <a:moveTo>
                  <a:pt x="0" y="0"/>
                </a:moveTo>
                <a:lnTo>
                  <a:pt x="173620" y="914400"/>
                </a:lnTo>
                <a:lnTo>
                  <a:pt x="1145893" y="671331"/>
                </a:lnTo>
                <a:lnTo>
                  <a:pt x="0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19158480">
            <a:off x="4248036" y="3902563"/>
            <a:ext cx="995422" cy="1064871"/>
          </a:xfrm>
          <a:custGeom>
            <a:avLst/>
            <a:gdLst>
              <a:gd name="connsiteX0" fmla="*/ 196769 w 995422"/>
              <a:gd name="connsiteY0" fmla="*/ 0 h 1064871"/>
              <a:gd name="connsiteX1" fmla="*/ 0 w 995422"/>
              <a:gd name="connsiteY1" fmla="*/ 856527 h 1064871"/>
              <a:gd name="connsiteX2" fmla="*/ 995422 w 995422"/>
              <a:gd name="connsiteY2" fmla="*/ 1064871 h 1064871"/>
              <a:gd name="connsiteX3" fmla="*/ 196769 w 995422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422" h="1064871">
                <a:moveTo>
                  <a:pt x="196769" y="0"/>
                </a:moveTo>
                <a:lnTo>
                  <a:pt x="0" y="856527"/>
                </a:lnTo>
                <a:lnTo>
                  <a:pt x="995422" y="1064871"/>
                </a:lnTo>
                <a:lnTo>
                  <a:pt x="196769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20309320">
            <a:off x="4350811" y="3875934"/>
            <a:ext cx="995422" cy="1064871"/>
          </a:xfrm>
          <a:custGeom>
            <a:avLst/>
            <a:gdLst>
              <a:gd name="connsiteX0" fmla="*/ 196769 w 995422"/>
              <a:gd name="connsiteY0" fmla="*/ 0 h 1064871"/>
              <a:gd name="connsiteX1" fmla="*/ 0 w 995422"/>
              <a:gd name="connsiteY1" fmla="*/ 856527 h 1064871"/>
              <a:gd name="connsiteX2" fmla="*/ 995422 w 995422"/>
              <a:gd name="connsiteY2" fmla="*/ 1064871 h 1064871"/>
              <a:gd name="connsiteX3" fmla="*/ 196769 w 995422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422" h="1064871">
                <a:moveTo>
                  <a:pt x="196769" y="0"/>
                </a:moveTo>
                <a:lnTo>
                  <a:pt x="0" y="856527"/>
                </a:lnTo>
                <a:lnTo>
                  <a:pt x="995422" y="1064871"/>
                </a:lnTo>
                <a:lnTo>
                  <a:pt x="196769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729922">
            <a:off x="3956629" y="2626124"/>
            <a:ext cx="1412112" cy="1261640"/>
          </a:xfrm>
          <a:custGeom>
            <a:avLst/>
            <a:gdLst>
              <a:gd name="connsiteX0" fmla="*/ 0 w 1412112"/>
              <a:gd name="connsiteY0" fmla="*/ 625033 h 1261640"/>
              <a:gd name="connsiteX1" fmla="*/ 1169043 w 1412112"/>
              <a:gd name="connsiteY1" fmla="*/ 0 h 1261640"/>
              <a:gd name="connsiteX2" fmla="*/ 1412112 w 1412112"/>
              <a:gd name="connsiteY2" fmla="*/ 1261640 h 1261640"/>
              <a:gd name="connsiteX3" fmla="*/ 0 w 1412112"/>
              <a:gd name="connsiteY3" fmla="*/ 625033 h 12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112" h="1261640">
                <a:moveTo>
                  <a:pt x="0" y="625033"/>
                </a:moveTo>
                <a:lnTo>
                  <a:pt x="1169043" y="0"/>
                </a:lnTo>
                <a:lnTo>
                  <a:pt x="1412112" y="1261640"/>
                </a:lnTo>
                <a:lnTo>
                  <a:pt x="0" y="625033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4017972" y="2804153"/>
            <a:ext cx="1412112" cy="1261640"/>
          </a:xfrm>
          <a:custGeom>
            <a:avLst/>
            <a:gdLst>
              <a:gd name="connsiteX0" fmla="*/ 0 w 1412112"/>
              <a:gd name="connsiteY0" fmla="*/ 625033 h 1261640"/>
              <a:gd name="connsiteX1" fmla="*/ 1169043 w 1412112"/>
              <a:gd name="connsiteY1" fmla="*/ 0 h 1261640"/>
              <a:gd name="connsiteX2" fmla="*/ 1412112 w 1412112"/>
              <a:gd name="connsiteY2" fmla="*/ 1261640 h 1261640"/>
              <a:gd name="connsiteX3" fmla="*/ 0 w 1412112"/>
              <a:gd name="connsiteY3" fmla="*/ 625033 h 12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112" h="1261640">
                <a:moveTo>
                  <a:pt x="0" y="625033"/>
                </a:moveTo>
                <a:lnTo>
                  <a:pt x="1169043" y="0"/>
                </a:lnTo>
                <a:lnTo>
                  <a:pt x="1412112" y="1261640"/>
                </a:lnTo>
                <a:lnTo>
                  <a:pt x="0" y="625033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711371" y="2131141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64567" y="291948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919207" y="420353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888011" y="4901422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469791" y="435257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601150" y="3106398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278595" y="179704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48A2A0"/>
                </a:solidFill>
              </a:rPr>
              <a:t>收集建立自己的数据集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757475" y="29358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运用模型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971288" y="4341257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选择不同的算法进行比较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249976" y="2719357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通过</a:t>
            </a:r>
            <a:r>
              <a:rPr lang="en-US" altLang="zh-CN" dirty="0"/>
              <a:t>HAAR</a:t>
            </a:r>
            <a:r>
              <a:rPr lang="zh-CN" altLang="en-US" dirty="0"/>
              <a:t>识别人脸</a:t>
            </a:r>
            <a:endParaRPr lang="en-US" altLang="zh-CN" dirty="0"/>
          </a:p>
          <a:p>
            <a:r>
              <a:rPr lang="zh-CN" altLang="en-US" dirty="0"/>
              <a:t>并裁剪转化成灰度图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045059" y="4320258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使用</a:t>
            </a:r>
            <a:r>
              <a:rPr lang="en-US" altLang="zh-CN" dirty="0"/>
              <a:t>VGG-16</a:t>
            </a:r>
            <a:r>
              <a:rPr lang="zh-CN" altLang="en-US" dirty="0"/>
              <a:t>预训练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023147" y="581011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培训和测试数据</a:t>
            </a:r>
          </a:p>
        </p:txBody>
      </p:sp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主要思路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754252" y="2504388"/>
            <a:ext cx="2683496" cy="2683496"/>
          </a:xfrm>
          <a:prstGeom prst="ellipse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24371" y="236331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52385" y="2846021"/>
            <a:ext cx="487230" cy="487230"/>
            <a:chOff x="1649684" y="465073"/>
            <a:chExt cx="2713594" cy="2713594"/>
          </a:xfrm>
        </p:grpSpPr>
        <p:grpSp>
          <p:nvGrpSpPr>
            <p:cNvPr id="5" name="组合 4"/>
            <p:cNvGrpSpPr/>
            <p:nvPr/>
          </p:nvGrpSpPr>
          <p:grpSpPr>
            <a:xfrm>
              <a:off x="1649684" y="465073"/>
              <a:ext cx="2713594" cy="2713594"/>
              <a:chOff x="1664733" y="480122"/>
              <a:chExt cx="2683496" cy="268349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rot="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rot="-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2741438" y="1556827"/>
              <a:ext cx="530086" cy="5300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276843" y="3595048"/>
            <a:ext cx="183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一些可能可以用到的方法思路</a:t>
            </a:r>
          </a:p>
        </p:txBody>
      </p:sp>
      <p:sp>
        <p:nvSpPr>
          <p:cNvPr id="12" name="椭圆 11"/>
          <p:cNvSpPr/>
          <p:nvPr/>
        </p:nvSpPr>
        <p:spPr>
          <a:xfrm>
            <a:off x="3500488" y="4540761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988901" y="236331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012784" y="4540761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6875" y="4448527"/>
            <a:ext cx="295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可以采集身边或者课堂上同学的不同表情的图片构成数据集。可以先做针对特定人脸的识别。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746021" y="4540761"/>
            <a:ext cx="3120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首先了解了</a:t>
            </a:r>
            <a:r>
              <a:rPr lang="en-US" altLang="zh-CN" dirty="0">
                <a:solidFill>
                  <a:srgbClr val="48A2A0"/>
                </a:solidFill>
                <a:latin typeface="Futura Bk BT" panose="020B0502020204020303" pitchFamily="34" charset="0"/>
              </a:rPr>
              <a:t>KNN</a:t>
            </a:r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，</a:t>
            </a:r>
            <a:r>
              <a:rPr lang="en-US" altLang="zh-CN" dirty="0">
                <a:solidFill>
                  <a:srgbClr val="48A2A0"/>
                </a:solidFill>
                <a:latin typeface="Futura Bk BT" panose="020B0502020204020303" pitchFamily="34" charset="0"/>
              </a:rPr>
              <a:t>SVM</a:t>
            </a:r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等等算法，都可以尝试一下，根据需求选择合适的最佳算法。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746021" y="2315344"/>
            <a:ext cx="301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可以简单判断快乐或者不高兴的表情，在此基础上更进一步判断这个表情是不是说明困了。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26876" y="2443305"/>
            <a:ext cx="295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首先是要学习机器学习的相关知识</a:t>
            </a:r>
          </a:p>
        </p:txBody>
      </p:sp>
      <p:sp>
        <p:nvSpPr>
          <p:cNvPr id="29" name="椭圆 28"/>
          <p:cNvSpPr/>
          <p:nvPr/>
        </p:nvSpPr>
        <p:spPr>
          <a:xfrm>
            <a:off x="4014401" y="2848864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988931" y="5021648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454723" y="2854495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473178" y="5048692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初步设想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369" y="1899633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369" y="3774604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4209" y="3774604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04209" y="1899633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70537" y="2069306"/>
            <a:ext cx="481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在一张至少出现</a:t>
            </a:r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r>
              <a:rPr lang="zh-CN" altLang="en-US" sz="2000" b="1" dirty="0">
                <a:solidFill>
                  <a:schemeClr val="bg1"/>
                </a:solidFill>
              </a:rPr>
              <a:t>个不同人脸以上的图片中可以检测到每一张人脸。然后做到摄像头实时监测。</a:t>
            </a:r>
          </a:p>
        </p:txBody>
      </p:sp>
      <p:sp>
        <p:nvSpPr>
          <p:cNvPr id="12" name="矩形 11"/>
          <p:cNvSpPr/>
          <p:nvPr/>
        </p:nvSpPr>
        <p:spPr>
          <a:xfrm>
            <a:off x="6559967" y="2069306"/>
            <a:ext cx="4450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对于检测出的人脸可以判断面部表情特征。</a:t>
            </a:r>
          </a:p>
        </p:txBody>
      </p:sp>
      <p:sp>
        <p:nvSpPr>
          <p:cNvPr id="14" name="矩形 13"/>
          <p:cNvSpPr/>
          <p:nvPr/>
        </p:nvSpPr>
        <p:spPr>
          <a:xfrm>
            <a:off x="970536" y="3996700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在判断表情的基础上判断是不是困了。</a:t>
            </a:r>
          </a:p>
        </p:txBody>
      </p:sp>
      <p:sp>
        <p:nvSpPr>
          <p:cNvPr id="16" name="矩形 15"/>
          <p:cNvSpPr/>
          <p:nvPr/>
        </p:nvSpPr>
        <p:spPr>
          <a:xfrm>
            <a:off x="6559967" y="3996700"/>
            <a:ext cx="45652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除了是否困之外可以加入新的判断类别，并提高性能，降低延迟等等。</a:t>
            </a: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预期目标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609754" y="2096495"/>
            <a:ext cx="3139440" cy="31394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69068" y="2003930"/>
            <a:ext cx="3139440" cy="31394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55563" y="3127606"/>
            <a:ext cx="2812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、人脸和表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情的识别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726845" y="3137108"/>
            <a:ext cx="2905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、怎么识别出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对象是否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想要睡觉</a:t>
            </a:r>
          </a:p>
        </p:txBody>
      </p:sp>
      <p:sp>
        <p:nvSpPr>
          <p:cNvPr id="22" name="椭圆 2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44023" y="44834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关键技术与难点</a:t>
            </a:r>
          </a:p>
        </p:txBody>
      </p:sp>
      <p:sp>
        <p:nvSpPr>
          <p:cNvPr id="27" name="椭圆 26"/>
          <p:cNvSpPr/>
          <p:nvPr/>
        </p:nvSpPr>
        <p:spPr>
          <a:xfrm>
            <a:off x="8150440" y="2096495"/>
            <a:ext cx="3139440" cy="31394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063745" y="3127606"/>
            <a:ext cx="313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3</a:t>
            </a:r>
            <a:r>
              <a:rPr lang="zh-CN" altLang="en-US" sz="3600" dirty="0">
                <a:solidFill>
                  <a:schemeClr val="bg1"/>
                </a:solidFill>
                <a:latin typeface="+mj-lt"/>
              </a:rPr>
              <a:t>、创建自己</a:t>
            </a:r>
            <a:endParaRPr lang="en-US" altLang="zh-CN" sz="36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j-lt"/>
              </a:rPr>
              <a:t>的数据集</a:t>
            </a:r>
          </a:p>
        </p:txBody>
      </p:sp>
    </p:spTree>
    <p:extLst>
      <p:ext uri="{BB962C8B-B14F-4D97-AF65-F5344CB8AC3E}">
        <p14:creationId xmlns:p14="http://schemas.microsoft.com/office/powerpoint/2010/main" val="223495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595965" y="1696724"/>
            <a:ext cx="2595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课题选题，调研</a:t>
            </a:r>
          </a:p>
        </p:txBody>
      </p:sp>
      <p:sp>
        <p:nvSpPr>
          <p:cNvPr id="18" name="矩形 17"/>
          <p:cNvSpPr/>
          <p:nvPr/>
        </p:nvSpPr>
        <p:spPr>
          <a:xfrm>
            <a:off x="4595965" y="2275000"/>
            <a:ext cx="2595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方案设计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060005" y="1695960"/>
            <a:ext cx="76495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周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95965" y="5203541"/>
            <a:ext cx="2595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验收，答辩</a:t>
            </a:r>
          </a:p>
        </p:txBody>
      </p:sp>
      <p:sp>
        <p:nvSpPr>
          <p:cNvPr id="22" name="椭圆 2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44023" y="44834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课题内容与进度安排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060009" y="2284332"/>
            <a:ext cx="76495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周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60008" y="2869107"/>
            <a:ext cx="76495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周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60005" y="5208207"/>
            <a:ext cx="76495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周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79063" y="3453882"/>
            <a:ext cx="76495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周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60005" y="4629353"/>
            <a:ext cx="76495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周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60007" y="4038657"/>
            <a:ext cx="76495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周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95964" y="3450704"/>
            <a:ext cx="4502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建立自己的数据集并进行相对应的学习</a:t>
            </a:r>
          </a:p>
        </p:txBody>
      </p:sp>
      <p:sp>
        <p:nvSpPr>
          <p:cNvPr id="36" name="矩形 35"/>
          <p:cNvSpPr/>
          <p:nvPr/>
        </p:nvSpPr>
        <p:spPr>
          <a:xfrm>
            <a:off x="4595965" y="4045105"/>
            <a:ext cx="2595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完成全部代码</a:t>
            </a:r>
          </a:p>
        </p:txBody>
      </p:sp>
      <p:sp>
        <p:nvSpPr>
          <p:cNvPr id="38" name="矩形 37"/>
          <p:cNvSpPr/>
          <p:nvPr/>
        </p:nvSpPr>
        <p:spPr>
          <a:xfrm>
            <a:off x="4595965" y="4624323"/>
            <a:ext cx="2595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调试，撰写答辩报告</a:t>
            </a:r>
          </a:p>
        </p:txBody>
      </p:sp>
      <p:sp>
        <p:nvSpPr>
          <p:cNvPr id="39" name="矩形 38"/>
          <p:cNvSpPr/>
          <p:nvPr/>
        </p:nvSpPr>
        <p:spPr>
          <a:xfrm>
            <a:off x="4595964" y="2869107"/>
            <a:ext cx="2966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学习人脸识别和机器学习</a:t>
            </a:r>
          </a:p>
        </p:txBody>
      </p:sp>
    </p:spTree>
    <p:extLst>
      <p:ext uri="{BB962C8B-B14F-4D97-AF65-F5344CB8AC3E}">
        <p14:creationId xmlns:p14="http://schemas.microsoft.com/office/powerpoint/2010/main" val="1302398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宽屏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ＭＳ Ｐゴシック</vt:lpstr>
      <vt:lpstr>等线 Light</vt:lpstr>
      <vt:lpstr>方正兰亭准黑_GBK</vt:lpstr>
      <vt:lpstr>Arial</vt:lpstr>
      <vt:lpstr>微软雅黑</vt:lpstr>
      <vt:lpstr>Futura Bk BT</vt:lpstr>
      <vt:lpstr>Gotham Rounded Medium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施 泽楠</cp:lastModifiedBy>
  <cp:revision>41</cp:revision>
  <dcterms:created xsi:type="dcterms:W3CDTF">2016-01-19T08:46:00Z</dcterms:created>
  <dcterms:modified xsi:type="dcterms:W3CDTF">2019-09-27T02:45:00Z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