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8" r:id="rId3"/>
    <p:sldId id="275" r:id="rId4"/>
    <p:sldId id="269" r:id="rId5"/>
    <p:sldId id="263" r:id="rId6"/>
    <p:sldId id="277" r:id="rId7"/>
    <p:sldId id="276" r:id="rId8"/>
  </p:sldIdLst>
  <p:sldSz cx="12192000" cy="6858000"/>
  <p:notesSz cx="6858000" cy="9144000"/>
  <p:embeddedFontLst>
    <p:embeddedFont>
      <p:font typeface="方正兰亭准黑_GBK" panose="02000000000000000000" pitchFamily="2" charset="-122"/>
      <p:regular r:id="rId13"/>
    </p:embeddedFont>
    <p:embeddedFont>
      <p:font typeface="微软雅黑" panose="020B0503020204020204" pitchFamily="34" charset="-122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等线" panose="02010600030101010101" charset="-122"/>
      <p:regular r:id="rId19"/>
    </p:embeddedFont>
    <p:embeddedFont>
      <p:font typeface="等线 Light" panose="02010600030101010101" charset="-122"/>
      <p:regular r:id="rId2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302" y="-4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8.fntdata"/><Relationship Id="rId2" Type="http://schemas.openxmlformats.org/officeDocument/2006/relationships/theme" Target="theme/theme1.xml"/><Relationship Id="rId19" Type="http://schemas.openxmlformats.org/officeDocument/2006/relationships/font" Target="fonts/font7.fntdata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0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7021" y="3069322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今天课上你睡着了吗？</a:t>
            </a:r>
            <a:endParaRPr lang="zh-CN" altLang="en-US" sz="3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  <a:p>
            <a:r>
              <a:rPr lang="en-US" altLang="zh-CN" sz="3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--bu'fen</a:t>
            </a:r>
            <a:r>
              <a:rPr lang="zh-CN" altLang="en-US" sz="3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人机部分</a:t>
            </a:r>
            <a:endParaRPr lang="zh-CN" altLang="en-US" sz="3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1550" y="4348475"/>
            <a:ext cx="329057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组员：侯耀儒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施泽楠 肖杨宏昊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7021" y="2330659"/>
            <a:ext cx="3417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 </a:t>
            </a:r>
            <a:endParaRPr lang="zh-CN" altLang="en-US" sz="5400" dirty="0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4758074" y="753893"/>
            <a:ext cx="713428" cy="71342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910172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216279" y="3422965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18018" y="3514494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01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28548" y="44669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+mj-lt"/>
              </a:rPr>
              <a:t>简介</a:t>
            </a:r>
            <a:endParaRPr lang="zh-CN" altLang="en-US" dirty="0">
              <a:latin typeface="+mj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84845" y="44482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+mj-lt"/>
              </a:rPr>
              <a:t>思路</a:t>
            </a:r>
            <a:endParaRPr lang="zh-CN" altLang="en-US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49689" y="44622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+mj-lt"/>
              </a:rPr>
              <a:t>初步设想</a:t>
            </a:r>
            <a:endParaRPr lang="zh-CN" altLang="en-US" dirty="0">
              <a:latin typeface="+mj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014354" y="44873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+mj-lt"/>
              </a:rPr>
              <a:t>预期目标</a:t>
            </a:r>
            <a:endParaRPr lang="zh-CN" altLang="en-US" dirty="0">
              <a:latin typeface="+mj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869180" y="686969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160902" y="146732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目录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495929" y="3441700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86496" y="353322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02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203969" y="414874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775579" y="3441700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37323" y="353322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03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516801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055229" y="3416616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145796" y="3508145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04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770535" y="414874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056640" y="3220720"/>
            <a:ext cx="2479040" cy="2479040"/>
          </a:xfrm>
          <a:prstGeom prst="ellipse">
            <a:avLst/>
          </a:prstGeom>
          <a:solidFill>
            <a:srgbClr val="0070C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007360" y="3220720"/>
            <a:ext cx="2479040" cy="247904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32000" y="1690688"/>
            <a:ext cx="2479040" cy="24790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46509" y="2417375"/>
            <a:ext cx="5122531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zh-CN" altLang="en-US" dirty="0"/>
              <a:t>在判断学生状态的基础上，对犯困的学生加以提醒，并告知老师。同时支持老师重点标记容易犯困的同学，对其进行更高频率的检测。</a:t>
            </a:r>
            <a:endParaRPr lang="zh-CN" altLang="en-US" dirty="0"/>
          </a:p>
        </p:txBody>
      </p:sp>
      <p:sp>
        <p:nvSpPr>
          <p:cNvPr id="25" name="Freeform 41"/>
          <p:cNvSpPr>
            <a:spLocks noEditPoints="1"/>
          </p:cNvSpPr>
          <p:nvPr/>
        </p:nvSpPr>
        <p:spPr bwMode="auto">
          <a:xfrm>
            <a:off x="3036887" y="2675723"/>
            <a:ext cx="468313" cy="420687"/>
          </a:xfrm>
          <a:custGeom>
            <a:avLst/>
            <a:gdLst>
              <a:gd name="T0" fmla="*/ 2147483647 w 67"/>
              <a:gd name="T1" fmla="*/ 124018912 h 60"/>
              <a:gd name="T2" fmla="*/ 2147483647 w 67"/>
              <a:gd name="T3" fmla="*/ 0 h 60"/>
              <a:gd name="T4" fmla="*/ 2147483647 w 67"/>
              <a:gd name="T5" fmla="*/ 0 h 60"/>
              <a:gd name="T6" fmla="*/ 2147483647 w 67"/>
              <a:gd name="T7" fmla="*/ 124018912 h 60"/>
              <a:gd name="T8" fmla="*/ 2147483647 w 67"/>
              <a:gd name="T9" fmla="*/ 310059138 h 60"/>
              <a:gd name="T10" fmla="*/ 2147483647 w 67"/>
              <a:gd name="T11" fmla="*/ 868156039 h 60"/>
              <a:gd name="T12" fmla="*/ 2147483647 w 67"/>
              <a:gd name="T13" fmla="*/ 124018912 h 60"/>
              <a:gd name="T14" fmla="*/ 2147483647 w 67"/>
              <a:gd name="T15" fmla="*/ 1922344337 h 60"/>
              <a:gd name="T16" fmla="*/ 2147483647 w 67"/>
              <a:gd name="T17" fmla="*/ 124018912 h 60"/>
              <a:gd name="T18" fmla="*/ 1902898002 w 67"/>
              <a:gd name="T19" fmla="*/ 124018912 h 60"/>
              <a:gd name="T20" fmla="*/ 122771150 w 67"/>
              <a:gd name="T21" fmla="*/ 1922344337 h 60"/>
              <a:gd name="T22" fmla="*/ 122771150 w 67"/>
              <a:gd name="T23" fmla="*/ 2147483647 h 60"/>
              <a:gd name="T24" fmla="*/ 245534466 w 67"/>
              <a:gd name="T25" fmla="*/ 2147483647 h 60"/>
              <a:gd name="T26" fmla="*/ 429691207 w 67"/>
              <a:gd name="T27" fmla="*/ 2147483647 h 60"/>
              <a:gd name="T28" fmla="*/ 2087055172 w 67"/>
              <a:gd name="T29" fmla="*/ 558097024 h 60"/>
              <a:gd name="T30" fmla="*/ 2147483647 w 67"/>
              <a:gd name="T31" fmla="*/ 2147483647 h 60"/>
              <a:gd name="T32" fmla="*/ 2147483647 w 67"/>
              <a:gd name="T33" fmla="*/ 2147483647 h 60"/>
              <a:gd name="T34" fmla="*/ 2147483647 w 67"/>
              <a:gd name="T35" fmla="*/ 1922344337 h 60"/>
              <a:gd name="T36" fmla="*/ 552454614 w 67"/>
              <a:gd name="T37" fmla="*/ 2147483647 h 60"/>
              <a:gd name="T38" fmla="*/ 552454614 w 67"/>
              <a:gd name="T39" fmla="*/ 2147483647 h 60"/>
              <a:gd name="T40" fmla="*/ 797989019 w 67"/>
              <a:gd name="T41" fmla="*/ 2147483647 h 60"/>
              <a:gd name="T42" fmla="*/ 1718749157 w 67"/>
              <a:gd name="T43" fmla="*/ 2147483647 h 60"/>
              <a:gd name="T44" fmla="*/ 1718749157 w 67"/>
              <a:gd name="T45" fmla="*/ 2147483647 h 60"/>
              <a:gd name="T46" fmla="*/ 1780134717 w 67"/>
              <a:gd name="T47" fmla="*/ 2147483647 h 60"/>
              <a:gd name="T48" fmla="*/ 2147483647 w 67"/>
              <a:gd name="T49" fmla="*/ 2147483647 h 60"/>
              <a:gd name="T50" fmla="*/ 2147483647 w 67"/>
              <a:gd name="T51" fmla="*/ 2147483647 h 60"/>
              <a:gd name="T52" fmla="*/ 2147483647 w 67"/>
              <a:gd name="T53" fmla="*/ 2147483647 h 60"/>
              <a:gd name="T54" fmla="*/ 2147483647 w 67"/>
              <a:gd name="T55" fmla="*/ 2147483647 h 60"/>
              <a:gd name="T56" fmla="*/ 2147483647 w 67"/>
              <a:gd name="T57" fmla="*/ 2147483647 h 60"/>
              <a:gd name="T58" fmla="*/ 2147483647 w 67"/>
              <a:gd name="T59" fmla="*/ 2147483647 h 60"/>
              <a:gd name="T60" fmla="*/ 2087055172 w 67"/>
              <a:gd name="T61" fmla="*/ 806142661 h 60"/>
              <a:gd name="T62" fmla="*/ 552454614 w 67"/>
              <a:gd name="T63" fmla="*/ 2147483647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67"/>
              <a:gd name="T97" fmla="*/ 0 h 60"/>
              <a:gd name="T98" fmla="*/ 67 w 67"/>
              <a:gd name="T99" fmla="*/ 60 h 6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67" h="60">
                <a:moveTo>
                  <a:pt x="53" y="2"/>
                </a:moveTo>
                <a:cubicBezTo>
                  <a:pt x="53" y="1"/>
                  <a:pt x="52" y="0"/>
                  <a:pt x="51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4" y="1"/>
                  <a:pt x="44" y="2"/>
                </a:cubicBezTo>
                <a:cubicBezTo>
                  <a:pt x="44" y="5"/>
                  <a:pt x="44" y="5"/>
                  <a:pt x="44" y="5"/>
                </a:cubicBezTo>
                <a:cubicBezTo>
                  <a:pt x="53" y="14"/>
                  <a:pt x="53" y="14"/>
                  <a:pt x="53" y="14"/>
                </a:cubicBezTo>
                <a:lnTo>
                  <a:pt x="53" y="2"/>
                </a:lnTo>
                <a:close/>
                <a:moveTo>
                  <a:pt x="66" y="31"/>
                </a:moveTo>
                <a:cubicBezTo>
                  <a:pt x="36" y="2"/>
                  <a:pt x="36" y="2"/>
                  <a:pt x="36" y="2"/>
                </a:cubicBezTo>
                <a:cubicBezTo>
                  <a:pt x="35" y="0"/>
                  <a:pt x="33" y="0"/>
                  <a:pt x="31" y="2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33"/>
                  <a:pt x="0" y="35"/>
                  <a:pt x="2" y="36"/>
                </a:cubicBezTo>
                <a:cubicBezTo>
                  <a:pt x="2" y="37"/>
                  <a:pt x="3" y="37"/>
                  <a:pt x="4" y="37"/>
                </a:cubicBezTo>
                <a:cubicBezTo>
                  <a:pt x="5" y="37"/>
                  <a:pt x="6" y="37"/>
                  <a:pt x="7" y="36"/>
                </a:cubicBezTo>
                <a:cubicBezTo>
                  <a:pt x="34" y="9"/>
                  <a:pt x="34" y="9"/>
                  <a:pt x="34" y="9"/>
                </a:cubicBezTo>
                <a:cubicBezTo>
                  <a:pt x="61" y="36"/>
                  <a:pt x="61" y="36"/>
                  <a:pt x="61" y="36"/>
                </a:cubicBezTo>
                <a:cubicBezTo>
                  <a:pt x="62" y="38"/>
                  <a:pt x="65" y="38"/>
                  <a:pt x="66" y="36"/>
                </a:cubicBezTo>
                <a:cubicBezTo>
                  <a:pt x="67" y="35"/>
                  <a:pt x="67" y="33"/>
                  <a:pt x="66" y="31"/>
                </a:cubicBezTo>
                <a:close/>
                <a:moveTo>
                  <a:pt x="9" y="37"/>
                </a:moveTo>
                <a:cubicBezTo>
                  <a:pt x="9" y="57"/>
                  <a:pt x="9" y="57"/>
                  <a:pt x="9" y="57"/>
                </a:cubicBezTo>
                <a:cubicBezTo>
                  <a:pt x="9" y="59"/>
                  <a:pt x="11" y="60"/>
                  <a:pt x="13" y="60"/>
                </a:cubicBezTo>
                <a:cubicBezTo>
                  <a:pt x="28" y="60"/>
                  <a:pt x="28" y="60"/>
                  <a:pt x="28" y="60"/>
                </a:cubicBezTo>
                <a:cubicBezTo>
                  <a:pt x="28" y="42"/>
                  <a:pt x="28" y="42"/>
                  <a:pt x="28" y="42"/>
                </a:cubicBezTo>
                <a:cubicBezTo>
                  <a:pt x="28" y="42"/>
                  <a:pt x="29" y="41"/>
                  <a:pt x="29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1"/>
                  <a:pt x="39" y="42"/>
                  <a:pt x="39" y="42"/>
                </a:cubicBezTo>
                <a:cubicBezTo>
                  <a:pt x="39" y="60"/>
                  <a:pt x="39" y="60"/>
                  <a:pt x="39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7" y="60"/>
                  <a:pt x="58" y="59"/>
                  <a:pt x="58" y="57"/>
                </a:cubicBezTo>
                <a:cubicBezTo>
                  <a:pt x="58" y="38"/>
                  <a:pt x="58" y="38"/>
                  <a:pt x="58" y="38"/>
                </a:cubicBezTo>
                <a:cubicBezTo>
                  <a:pt x="34" y="13"/>
                  <a:pt x="34" y="13"/>
                  <a:pt x="34" y="13"/>
                </a:cubicBezTo>
                <a:lnTo>
                  <a:pt x="9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MS PGothic" panose="020B0600070205080204" pitchFamily="-97" charset="-128"/>
            </a:endParaRPr>
          </a:p>
        </p:txBody>
      </p:sp>
      <p:sp>
        <p:nvSpPr>
          <p:cNvPr id="26" name="Freeform 41"/>
          <p:cNvSpPr>
            <a:spLocks noEditPoints="1"/>
          </p:cNvSpPr>
          <p:nvPr/>
        </p:nvSpPr>
        <p:spPr bwMode="auto">
          <a:xfrm>
            <a:off x="2043431" y="4247158"/>
            <a:ext cx="476249" cy="382587"/>
          </a:xfrm>
          <a:custGeom>
            <a:avLst/>
            <a:gdLst>
              <a:gd name="T0" fmla="*/ 1176335871 w 72"/>
              <a:gd name="T1" fmla="*/ 232073966 h 58"/>
              <a:gd name="T2" fmla="*/ 2147483647 w 72"/>
              <a:gd name="T3" fmla="*/ 232073966 h 58"/>
              <a:gd name="T4" fmla="*/ 2147483647 w 72"/>
              <a:gd name="T5" fmla="*/ 510570880 h 58"/>
              <a:gd name="T6" fmla="*/ 2147483647 w 72"/>
              <a:gd name="T7" fmla="*/ 510570880 h 58"/>
              <a:gd name="T8" fmla="*/ 2147483647 w 72"/>
              <a:gd name="T9" fmla="*/ 185664591 h 58"/>
              <a:gd name="T10" fmla="*/ 2147483647 w 72"/>
              <a:gd name="T11" fmla="*/ 0 h 58"/>
              <a:gd name="T12" fmla="*/ 1129279435 w 72"/>
              <a:gd name="T13" fmla="*/ 0 h 58"/>
              <a:gd name="T14" fmla="*/ 941067411 w 72"/>
              <a:gd name="T15" fmla="*/ 185664591 h 58"/>
              <a:gd name="T16" fmla="*/ 941067411 w 72"/>
              <a:gd name="T17" fmla="*/ 510570880 h 58"/>
              <a:gd name="T18" fmla="*/ 1176335871 w 72"/>
              <a:gd name="T19" fmla="*/ 510570880 h 58"/>
              <a:gd name="T20" fmla="*/ 1176335871 w 72"/>
              <a:gd name="T21" fmla="*/ 232073966 h 58"/>
              <a:gd name="T22" fmla="*/ 0 w 72"/>
              <a:gd name="T23" fmla="*/ 881893143 h 58"/>
              <a:gd name="T24" fmla="*/ 0 w 72"/>
              <a:gd name="T25" fmla="*/ 2147483647 h 58"/>
              <a:gd name="T26" fmla="*/ 235268568 w 72"/>
              <a:gd name="T27" fmla="*/ 2147483647 h 58"/>
              <a:gd name="T28" fmla="*/ 470530276 w 72"/>
              <a:gd name="T29" fmla="*/ 2147483647 h 58"/>
              <a:gd name="T30" fmla="*/ 470530276 w 72"/>
              <a:gd name="T31" fmla="*/ 649812471 h 58"/>
              <a:gd name="T32" fmla="*/ 235268568 w 72"/>
              <a:gd name="T33" fmla="*/ 649812471 h 58"/>
              <a:gd name="T34" fmla="*/ 0 w 72"/>
              <a:gd name="T35" fmla="*/ 881893143 h 58"/>
              <a:gd name="T36" fmla="*/ 658749160 w 72"/>
              <a:gd name="T37" fmla="*/ 2147483647 h 58"/>
              <a:gd name="T38" fmla="*/ 2147483647 w 72"/>
              <a:gd name="T39" fmla="*/ 2147483647 h 58"/>
              <a:gd name="T40" fmla="*/ 2147483647 w 72"/>
              <a:gd name="T41" fmla="*/ 649812471 h 58"/>
              <a:gd name="T42" fmla="*/ 658749160 w 72"/>
              <a:gd name="T43" fmla="*/ 649812471 h 58"/>
              <a:gd name="T44" fmla="*/ 658749160 w 72"/>
              <a:gd name="T45" fmla="*/ 2147483647 h 58"/>
              <a:gd name="T46" fmla="*/ 2147483647 w 72"/>
              <a:gd name="T47" fmla="*/ 649812471 h 58"/>
              <a:gd name="T48" fmla="*/ 2147483647 w 72"/>
              <a:gd name="T49" fmla="*/ 649812471 h 58"/>
              <a:gd name="T50" fmla="*/ 2147483647 w 72"/>
              <a:gd name="T51" fmla="*/ 2147483647 h 58"/>
              <a:gd name="T52" fmla="*/ 2147483647 w 72"/>
              <a:gd name="T53" fmla="*/ 2147483647 h 58"/>
              <a:gd name="T54" fmla="*/ 2147483647 w 72"/>
              <a:gd name="T55" fmla="*/ 2147483647 h 58"/>
              <a:gd name="T56" fmla="*/ 2147483647 w 72"/>
              <a:gd name="T57" fmla="*/ 881893143 h 58"/>
              <a:gd name="T58" fmla="*/ 2147483647 w 72"/>
              <a:gd name="T59" fmla="*/ 649812471 h 5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72"/>
              <a:gd name="T91" fmla="*/ 0 h 58"/>
              <a:gd name="T92" fmla="*/ 72 w 72"/>
              <a:gd name="T93" fmla="*/ 58 h 58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72" h="58">
                <a:moveTo>
                  <a:pt x="25" y="5"/>
                </a:moveTo>
                <a:cubicBezTo>
                  <a:pt x="48" y="5"/>
                  <a:pt x="48" y="5"/>
                  <a:pt x="48" y="5"/>
                </a:cubicBezTo>
                <a:cubicBezTo>
                  <a:pt x="48" y="11"/>
                  <a:pt x="48" y="11"/>
                  <a:pt x="48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4"/>
                  <a:pt x="53" y="4"/>
                  <a:pt x="53" y="4"/>
                </a:cubicBezTo>
                <a:cubicBezTo>
                  <a:pt x="53" y="2"/>
                  <a:pt x="51" y="0"/>
                  <a:pt x="4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2" y="0"/>
                  <a:pt x="20" y="2"/>
                  <a:pt x="20" y="4"/>
                </a:cubicBezTo>
                <a:cubicBezTo>
                  <a:pt x="20" y="11"/>
                  <a:pt x="20" y="11"/>
                  <a:pt x="20" y="11"/>
                </a:cubicBezTo>
                <a:cubicBezTo>
                  <a:pt x="25" y="11"/>
                  <a:pt x="25" y="11"/>
                  <a:pt x="25" y="11"/>
                </a:cubicBezTo>
                <a:lnTo>
                  <a:pt x="25" y="5"/>
                </a:lnTo>
                <a:close/>
                <a:moveTo>
                  <a:pt x="0" y="19"/>
                </a:move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5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14"/>
                  <a:pt x="10" y="14"/>
                  <a:pt x="10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3" y="14"/>
                  <a:pt x="0" y="16"/>
                  <a:pt x="0" y="19"/>
                </a:cubicBezTo>
                <a:close/>
                <a:moveTo>
                  <a:pt x="14" y="58"/>
                </a:moveTo>
                <a:cubicBezTo>
                  <a:pt x="59" y="58"/>
                  <a:pt x="59" y="58"/>
                  <a:pt x="59" y="58"/>
                </a:cubicBezTo>
                <a:cubicBezTo>
                  <a:pt x="59" y="14"/>
                  <a:pt x="59" y="14"/>
                  <a:pt x="59" y="14"/>
                </a:cubicBezTo>
                <a:cubicBezTo>
                  <a:pt x="14" y="14"/>
                  <a:pt x="14" y="14"/>
                  <a:pt x="14" y="14"/>
                </a:cubicBezTo>
                <a:lnTo>
                  <a:pt x="14" y="58"/>
                </a:lnTo>
                <a:close/>
                <a:moveTo>
                  <a:pt x="67" y="14"/>
                </a:moveTo>
                <a:cubicBezTo>
                  <a:pt x="63" y="14"/>
                  <a:pt x="63" y="14"/>
                  <a:pt x="63" y="14"/>
                </a:cubicBezTo>
                <a:cubicBezTo>
                  <a:pt x="63" y="58"/>
                  <a:pt x="63" y="58"/>
                  <a:pt x="63" y="58"/>
                </a:cubicBezTo>
                <a:cubicBezTo>
                  <a:pt x="67" y="58"/>
                  <a:pt x="67" y="58"/>
                  <a:pt x="67" y="58"/>
                </a:cubicBezTo>
                <a:cubicBezTo>
                  <a:pt x="70" y="58"/>
                  <a:pt x="72" y="56"/>
                  <a:pt x="72" y="53"/>
                </a:cubicBezTo>
                <a:cubicBezTo>
                  <a:pt x="72" y="19"/>
                  <a:pt x="72" y="19"/>
                  <a:pt x="72" y="19"/>
                </a:cubicBezTo>
                <a:cubicBezTo>
                  <a:pt x="72" y="16"/>
                  <a:pt x="70" y="14"/>
                  <a:pt x="67" y="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MS PGothic" panose="020B0600070205080204" pitchFamily="-97" charset="-128"/>
            </a:endParaRPr>
          </a:p>
        </p:txBody>
      </p:sp>
      <p:sp>
        <p:nvSpPr>
          <p:cNvPr id="27" name="Freeform 17"/>
          <p:cNvSpPr>
            <a:spLocks noEditPoints="1"/>
          </p:cNvSpPr>
          <p:nvPr/>
        </p:nvSpPr>
        <p:spPr bwMode="auto">
          <a:xfrm>
            <a:off x="4057230" y="4192996"/>
            <a:ext cx="401637" cy="468312"/>
          </a:xfrm>
          <a:custGeom>
            <a:avLst/>
            <a:gdLst>
              <a:gd name="T0" fmla="*/ 2147483647 w 63"/>
              <a:gd name="T1" fmla="*/ 0 h 73"/>
              <a:gd name="T2" fmla="*/ 1122599098 w 63"/>
              <a:gd name="T3" fmla="*/ 0 h 73"/>
              <a:gd name="T4" fmla="*/ 561299549 w 63"/>
              <a:gd name="T5" fmla="*/ 560595689 h 73"/>
              <a:gd name="T6" fmla="*/ 561299549 w 63"/>
              <a:gd name="T7" fmla="*/ 1009069293 h 73"/>
              <a:gd name="T8" fmla="*/ 785819275 w 63"/>
              <a:gd name="T9" fmla="*/ 953011760 h 73"/>
              <a:gd name="T10" fmla="*/ 1852288207 w 63"/>
              <a:gd name="T11" fmla="*/ 2074203372 h 73"/>
              <a:gd name="T12" fmla="*/ 1627768481 w 63"/>
              <a:gd name="T13" fmla="*/ 2147483647 h 73"/>
              <a:gd name="T14" fmla="*/ 1627768481 w 63"/>
              <a:gd name="T15" fmla="*/ 2147483647 h 73"/>
              <a:gd name="T16" fmla="*/ 2147483647 w 63"/>
              <a:gd name="T17" fmla="*/ 2147483647 h 73"/>
              <a:gd name="T18" fmla="*/ 2147483647 w 63"/>
              <a:gd name="T19" fmla="*/ 2147483647 h 73"/>
              <a:gd name="T20" fmla="*/ 2147483647 w 63"/>
              <a:gd name="T21" fmla="*/ 1121191379 h 73"/>
              <a:gd name="T22" fmla="*/ 2147483647 w 63"/>
              <a:gd name="T23" fmla="*/ 0 h 73"/>
              <a:gd name="T24" fmla="*/ 2147483647 w 63"/>
              <a:gd name="T25" fmla="*/ 1345428064 h 73"/>
              <a:gd name="T26" fmla="*/ 2147483647 w 63"/>
              <a:gd name="T27" fmla="*/ 728775075 h 73"/>
              <a:gd name="T28" fmla="*/ 2147483647 w 63"/>
              <a:gd name="T29" fmla="*/ 56057314 h 73"/>
              <a:gd name="T30" fmla="*/ 2147483647 w 63"/>
              <a:gd name="T31" fmla="*/ 280294101 h 73"/>
              <a:gd name="T32" fmla="*/ 2147483647 w 63"/>
              <a:gd name="T33" fmla="*/ 560595689 h 73"/>
              <a:gd name="T34" fmla="*/ 2147483647 w 63"/>
              <a:gd name="T35" fmla="*/ 1121191379 h 73"/>
              <a:gd name="T36" fmla="*/ 2147483647 w 63"/>
              <a:gd name="T37" fmla="*/ 1121191379 h 73"/>
              <a:gd name="T38" fmla="*/ 2147483647 w 63"/>
              <a:gd name="T39" fmla="*/ 1345428064 h 73"/>
              <a:gd name="T40" fmla="*/ 2147483647 w 63"/>
              <a:gd name="T41" fmla="*/ 1345428064 h 73"/>
              <a:gd name="T42" fmla="*/ 224519784 w 63"/>
              <a:gd name="T43" fmla="*/ 2147483647 h 73"/>
              <a:gd name="T44" fmla="*/ 224519784 w 63"/>
              <a:gd name="T45" fmla="*/ 2147483647 h 73"/>
              <a:gd name="T46" fmla="*/ 785819275 w 63"/>
              <a:gd name="T47" fmla="*/ 2147483647 h 73"/>
              <a:gd name="T48" fmla="*/ 785819275 w 63"/>
              <a:gd name="T49" fmla="*/ 2147483647 h 73"/>
              <a:gd name="T50" fmla="*/ 1347118824 w 63"/>
              <a:gd name="T51" fmla="*/ 2147483647 h 73"/>
              <a:gd name="T52" fmla="*/ 1347118824 w 63"/>
              <a:gd name="T53" fmla="*/ 2147483647 h 73"/>
              <a:gd name="T54" fmla="*/ 785819275 w 63"/>
              <a:gd name="T55" fmla="*/ 2147483647 h 73"/>
              <a:gd name="T56" fmla="*/ 224519784 w 63"/>
              <a:gd name="T57" fmla="*/ 2147483647 h 73"/>
              <a:gd name="T58" fmla="*/ 785819275 w 63"/>
              <a:gd name="T59" fmla="*/ 1289370764 h 73"/>
              <a:gd name="T60" fmla="*/ 0 w 63"/>
              <a:gd name="T61" fmla="*/ 2074203372 h 73"/>
              <a:gd name="T62" fmla="*/ 785819275 w 63"/>
              <a:gd name="T63" fmla="*/ 2147483647 h 73"/>
              <a:gd name="T64" fmla="*/ 1515508618 w 63"/>
              <a:gd name="T65" fmla="*/ 2074203372 h 73"/>
              <a:gd name="T66" fmla="*/ 785819275 w 63"/>
              <a:gd name="T67" fmla="*/ 1289370764 h 7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63"/>
              <a:gd name="T103" fmla="*/ 0 h 73"/>
              <a:gd name="T104" fmla="*/ 63 w 63"/>
              <a:gd name="T105" fmla="*/ 73 h 73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63" h="73">
                <a:moveTo>
                  <a:pt x="43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4"/>
                  <a:pt x="10" y="10"/>
                </a:cubicBezTo>
                <a:cubicBezTo>
                  <a:pt x="10" y="18"/>
                  <a:pt x="10" y="18"/>
                  <a:pt x="10" y="18"/>
                </a:cubicBezTo>
                <a:cubicBezTo>
                  <a:pt x="11" y="18"/>
                  <a:pt x="13" y="17"/>
                  <a:pt x="14" y="17"/>
                </a:cubicBezTo>
                <a:cubicBezTo>
                  <a:pt x="24" y="17"/>
                  <a:pt x="33" y="26"/>
                  <a:pt x="33" y="37"/>
                </a:cubicBezTo>
                <a:cubicBezTo>
                  <a:pt x="33" y="41"/>
                  <a:pt x="32" y="45"/>
                  <a:pt x="29" y="48"/>
                </a:cubicBezTo>
                <a:cubicBezTo>
                  <a:pt x="29" y="64"/>
                  <a:pt x="29" y="64"/>
                  <a:pt x="29" y="64"/>
                </a:cubicBezTo>
                <a:cubicBezTo>
                  <a:pt x="53" y="64"/>
                  <a:pt x="53" y="64"/>
                  <a:pt x="53" y="64"/>
                </a:cubicBezTo>
                <a:cubicBezTo>
                  <a:pt x="58" y="64"/>
                  <a:pt x="63" y="59"/>
                  <a:pt x="63" y="54"/>
                </a:cubicBezTo>
                <a:cubicBezTo>
                  <a:pt x="63" y="20"/>
                  <a:pt x="63" y="20"/>
                  <a:pt x="63" y="20"/>
                </a:cubicBezTo>
                <a:lnTo>
                  <a:pt x="43" y="0"/>
                </a:lnTo>
                <a:close/>
                <a:moveTo>
                  <a:pt x="50" y="24"/>
                </a:moveTo>
                <a:cubicBezTo>
                  <a:pt x="44" y="24"/>
                  <a:pt x="39" y="19"/>
                  <a:pt x="39" y="13"/>
                </a:cubicBezTo>
                <a:cubicBezTo>
                  <a:pt x="39" y="1"/>
                  <a:pt x="39" y="1"/>
                  <a:pt x="39" y="1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6"/>
                  <a:pt x="47" y="20"/>
                  <a:pt x="53" y="20"/>
                </a:cubicBezTo>
                <a:cubicBezTo>
                  <a:pt x="58" y="20"/>
                  <a:pt x="58" y="20"/>
                  <a:pt x="58" y="20"/>
                </a:cubicBezTo>
                <a:cubicBezTo>
                  <a:pt x="62" y="24"/>
                  <a:pt x="62" y="24"/>
                  <a:pt x="62" y="24"/>
                </a:cubicBezTo>
                <a:lnTo>
                  <a:pt x="50" y="24"/>
                </a:lnTo>
                <a:close/>
                <a:moveTo>
                  <a:pt x="4" y="52"/>
                </a:moveTo>
                <a:cubicBezTo>
                  <a:pt x="4" y="73"/>
                  <a:pt x="4" y="73"/>
                  <a:pt x="4" y="73"/>
                </a:cubicBezTo>
                <a:cubicBezTo>
                  <a:pt x="14" y="64"/>
                  <a:pt x="14" y="64"/>
                  <a:pt x="14" y="64"/>
                </a:cubicBezTo>
                <a:cubicBezTo>
                  <a:pt x="14" y="64"/>
                  <a:pt x="14" y="64"/>
                  <a:pt x="14" y="64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52"/>
                  <a:pt x="24" y="52"/>
                  <a:pt x="24" y="52"/>
                </a:cubicBezTo>
                <a:cubicBezTo>
                  <a:pt x="21" y="54"/>
                  <a:pt x="17" y="55"/>
                  <a:pt x="14" y="55"/>
                </a:cubicBezTo>
                <a:cubicBezTo>
                  <a:pt x="10" y="55"/>
                  <a:pt x="7" y="54"/>
                  <a:pt x="4" y="52"/>
                </a:cubicBezTo>
                <a:close/>
                <a:moveTo>
                  <a:pt x="14" y="23"/>
                </a:moveTo>
                <a:cubicBezTo>
                  <a:pt x="6" y="23"/>
                  <a:pt x="0" y="29"/>
                  <a:pt x="0" y="37"/>
                </a:cubicBezTo>
                <a:cubicBezTo>
                  <a:pt x="0" y="44"/>
                  <a:pt x="6" y="50"/>
                  <a:pt x="14" y="50"/>
                </a:cubicBezTo>
                <a:cubicBezTo>
                  <a:pt x="21" y="50"/>
                  <a:pt x="27" y="44"/>
                  <a:pt x="27" y="37"/>
                </a:cubicBezTo>
                <a:cubicBezTo>
                  <a:pt x="27" y="29"/>
                  <a:pt x="21" y="23"/>
                  <a:pt x="14" y="2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MS PGothic" panose="020B0600070205080204" pitchFamily="-97" charset="-128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1348033" y="3893270"/>
            <a:ext cx="9521072" cy="0"/>
          </a:xfrm>
          <a:prstGeom prst="line">
            <a:avLst/>
          </a:prstGeom>
          <a:noFill/>
          <a:ln w="12700">
            <a:solidFill>
              <a:srgbClr val="48A2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椭圆 3"/>
          <p:cNvSpPr/>
          <p:nvPr/>
        </p:nvSpPr>
        <p:spPr>
          <a:xfrm flipV="1">
            <a:off x="2422562" y="3841610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flipV="1">
            <a:off x="4623218" y="3841610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flipV="1">
            <a:off x="5811938" y="3841610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flipV="1">
            <a:off x="7957730" y="3841610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348033" y="2389502"/>
            <a:ext cx="0" cy="1462840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4673016" y="2336162"/>
            <a:ext cx="6866" cy="1505448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8005538" y="2348251"/>
            <a:ext cx="1" cy="1493359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2469182" y="3949610"/>
            <a:ext cx="6191" cy="1345362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5865938" y="3941822"/>
            <a:ext cx="6191" cy="1345362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矩形 14"/>
          <p:cNvSpPr/>
          <p:nvPr/>
        </p:nvSpPr>
        <p:spPr>
          <a:xfrm>
            <a:off x="1483892" y="2367360"/>
            <a:ext cx="219284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识别学生状态</a:t>
            </a:r>
            <a:endParaRPr lang="zh-CN" altLang="en-US" sz="1400" dirty="0">
              <a:solidFill>
                <a:srgbClr val="48A2A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44023" y="44834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流程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301414" y="2334520"/>
            <a:ext cx="2192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输出</a:t>
            </a:r>
            <a:endParaRPr lang="en-US" altLang="zh-CN" sz="1400" dirty="0">
              <a:solidFill>
                <a:srgbClr val="48A2A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108569" y="4992799"/>
            <a:ext cx="219284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标记多次犯困学生</a:t>
            </a:r>
            <a:endParaRPr lang="zh-CN" altLang="en-US" dirty="0">
              <a:solidFill>
                <a:srgbClr val="48A2A0"/>
              </a:solidFill>
              <a:effectLst/>
              <a:ea typeface="Calibri" panose="020F0502020204030204" pitchFamily="34" charset="0"/>
            </a:endParaRPr>
          </a:p>
          <a:p>
            <a:r>
              <a:rPr lang="zh-CN" altLang="en-US" dirty="0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高频检测</a:t>
            </a:r>
            <a:endParaRPr lang="zh-CN" altLang="en-US" dirty="0">
              <a:solidFill>
                <a:srgbClr val="48A2A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06766" y="4915331"/>
            <a:ext cx="219284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告知老师</a:t>
            </a:r>
            <a:endParaRPr lang="zh-CN" altLang="en-US" dirty="0">
              <a:solidFill>
                <a:srgbClr val="48A2A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788076" y="2334520"/>
            <a:ext cx="219284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提醒学生</a:t>
            </a:r>
            <a:endParaRPr lang="zh-CN" altLang="en-US" dirty="0">
              <a:solidFill>
                <a:srgbClr val="48A2A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 flipV="1">
            <a:off x="1294788" y="3842316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754252" y="2504388"/>
            <a:ext cx="2683496" cy="2683496"/>
          </a:xfrm>
          <a:prstGeom prst="ellipse">
            <a:avLst/>
          </a:prstGeom>
          <a:solidFill>
            <a:srgbClr val="48A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524371" y="2363319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52385" y="2846021"/>
            <a:ext cx="487230" cy="487230"/>
            <a:chOff x="1649684" y="465073"/>
            <a:chExt cx="2713594" cy="2713594"/>
          </a:xfrm>
        </p:grpSpPr>
        <p:grpSp>
          <p:nvGrpSpPr>
            <p:cNvPr id="5" name="组合 4"/>
            <p:cNvGrpSpPr/>
            <p:nvPr/>
          </p:nvGrpSpPr>
          <p:grpSpPr>
            <a:xfrm>
              <a:off x="1649684" y="465073"/>
              <a:ext cx="2713594" cy="2713594"/>
              <a:chOff x="1664733" y="480122"/>
              <a:chExt cx="2683496" cy="268349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475884" y="480122"/>
                <a:ext cx="1061194" cy="268349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rot="7200000">
                <a:off x="2475884" y="480122"/>
                <a:ext cx="1061194" cy="268349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 rot="-7200000">
                <a:off x="2475884" y="480122"/>
                <a:ext cx="1061194" cy="268349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椭圆 5"/>
            <p:cNvSpPr/>
            <p:nvPr/>
          </p:nvSpPr>
          <p:spPr>
            <a:xfrm>
              <a:off x="2741438" y="1556827"/>
              <a:ext cx="530086" cy="530086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276843" y="3595048"/>
            <a:ext cx="183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一些可能可以用到的方法思路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500488" y="4540761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988901" y="2363319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012784" y="4540761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26875" y="4448527"/>
            <a:ext cx="295829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latin typeface="Futura Bk BT" panose="020B0502020204020303" pitchFamily="34" charset="0"/>
              </a:rPr>
              <a:t>提醒学生，考虑在学生位置添加震动马达（通过蓝牙控制）震动提醒，或者声音播报（可能会影响上课进程）</a:t>
            </a:r>
            <a:endParaRPr lang="zh-CN" altLang="en-US" dirty="0">
              <a:solidFill>
                <a:srgbClr val="48A2A0"/>
              </a:solidFill>
              <a:latin typeface="Futura Bk BT" panose="020B0502020204020303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746021" y="4540761"/>
            <a:ext cx="312030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latin typeface="Futura Bk BT" panose="020B0502020204020303" pitchFamily="34" charset="0"/>
              </a:rPr>
              <a:t>老师也可设置重点关注学生</a:t>
            </a:r>
            <a:endParaRPr lang="zh-CN" altLang="en-US" dirty="0">
              <a:solidFill>
                <a:srgbClr val="48A2A0"/>
              </a:solidFill>
              <a:latin typeface="Futura Bk BT" panose="020B0502020204020303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746021" y="2315344"/>
            <a:ext cx="301925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latin typeface="Futura Bk BT" panose="020B0502020204020303" pitchFamily="34" charset="0"/>
              </a:rPr>
              <a:t>对于多次检测到犯困的学生，对其进行标记，更高频地检测其状态</a:t>
            </a:r>
            <a:endParaRPr lang="zh-CN" altLang="en-US" dirty="0">
              <a:solidFill>
                <a:srgbClr val="48A2A0"/>
              </a:solidFill>
              <a:latin typeface="Futura Bk BT" panose="020B0502020204020303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26876" y="2443305"/>
            <a:ext cx="295829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latin typeface="Futura Bk BT" panose="020B0502020204020303" pitchFamily="34" charset="0"/>
              </a:rPr>
              <a:t>告知</a:t>
            </a:r>
            <a:r>
              <a:rPr lang="zh-CN" altLang="en-US" dirty="0">
                <a:solidFill>
                  <a:srgbClr val="48A2A0"/>
                </a:solidFill>
                <a:latin typeface="Futura Bk BT" panose="020B0502020204020303" pitchFamily="34" charset="0"/>
              </a:rPr>
              <a:t>老师，考虑通过设备上的</a:t>
            </a:r>
            <a:r>
              <a:rPr lang="en-US" altLang="zh-CN" dirty="0">
                <a:solidFill>
                  <a:srgbClr val="48A2A0"/>
                </a:solidFill>
                <a:latin typeface="Futura Bk BT" panose="020B0502020204020303" pitchFamily="34" charset="0"/>
              </a:rPr>
              <a:t>oled</a:t>
            </a:r>
            <a:r>
              <a:rPr lang="zh-CN" altLang="en-US" dirty="0">
                <a:solidFill>
                  <a:srgbClr val="48A2A0"/>
                </a:solidFill>
                <a:latin typeface="Futura Bk BT" panose="020B0502020204020303" pitchFamily="34" charset="0"/>
              </a:rPr>
              <a:t>显示屏实现</a:t>
            </a:r>
            <a:endParaRPr lang="zh-CN" altLang="en-US" dirty="0">
              <a:solidFill>
                <a:srgbClr val="48A2A0"/>
              </a:solidFill>
              <a:latin typeface="Futura Bk BT" panose="020B0502020204020303" pitchFamily="34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014401" y="2848864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988931" y="5021648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454723" y="2854495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8473178" y="5048692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44023" y="44834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初步设想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26912" y="5214025"/>
            <a:ext cx="255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6013" y="5921911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WPS 演示</Application>
  <PresentationFormat>宽屏</PresentationFormat>
  <Paragraphs>56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方正兰亭准黑_GBK</vt:lpstr>
      <vt:lpstr>微软雅黑</vt:lpstr>
      <vt:lpstr>Gotham Rounded Medium</vt:lpstr>
      <vt:lpstr>MS PGothic</vt:lpstr>
      <vt:lpstr>Calibri</vt:lpstr>
      <vt:lpstr>Futura Bk BT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L＆S</cp:lastModifiedBy>
  <cp:revision>40</cp:revision>
  <dcterms:created xsi:type="dcterms:W3CDTF">2016-01-19T08:46:00Z</dcterms:created>
  <dcterms:modified xsi:type="dcterms:W3CDTF">2019-09-25T06:08:04Z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