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3"/>
    <p:sldId id="275" r:id="rId4"/>
    <p:sldId id="269" r:id="rId5"/>
    <p:sldId id="263" r:id="rId6"/>
    <p:sldId id="268" r:id="rId7"/>
    <p:sldId id="277" r:id="rId8"/>
    <p:sldId id="274" r:id="rId9"/>
    <p:sldId id="276" r:id="rId10"/>
  </p:sldIdLst>
  <p:sldSz cx="12192000" cy="6858000"/>
  <p:notesSz cx="6858000" cy="9144000"/>
  <p:embeddedFontLst>
    <p:embeddedFont>
      <p:font typeface="方正兰亭准黑_GBK" panose="02000000000000000000" pitchFamily="2" charset="-122"/>
      <p:regular r:id="rId15"/>
    </p:embeddedFont>
    <p:embeddedFont>
      <p:font typeface="微软雅黑" panose="020B0503020204020204" pitchFamily="34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02" y="-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今天课上你睡着了吗？</a:t>
            </a:r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———————</a:t>
            </a:r>
            <a:endParaRPr lang="en-US" altLang="zh-CN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———--</a:t>
            </a:r>
            <a:r>
              <a:rPr lang="zh-CN" altLang="en-US" sz="3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图像部分</a:t>
            </a:r>
            <a:endParaRPr lang="zh-CN" altLang="en-US" sz="3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32905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组员：侯耀儒 施泽楠 肖杨宏昊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417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2058" y="5375985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8548" y="4466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简介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4845" y="4448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思路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9689" y="44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初步设想</a:t>
            </a:r>
            <a:endParaRPr lang="zh-CN" altLang="en-US" dirty="0"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4354" y="44873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j-lt"/>
              </a:rPr>
              <a:t>预期目标</a:t>
            </a:r>
            <a:endParaRPr lang="zh-CN" altLang="en-US" dirty="0">
              <a:latin typeface="+mj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6509" y="2417375"/>
            <a:ext cx="5122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由于人脸识别技术的成熟，我们计划做一个可以将人脸识别技术用于课堂的应用。可以识别多张人脸面部，判断面部表情并判断识别到的同学是不是想要睡觉。</a:t>
            </a:r>
            <a:endParaRPr lang="zh-CN" altLang="en-US" dirty="0"/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MS PGothic" panose="020B0600070205080204" pitchFamily="-97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348033" y="238950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83892" y="236736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输入图像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01414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输出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8569" y="4992799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分类判断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6766" y="4915331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人脸检测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88076" y="2334520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effectLst/>
                <a:ea typeface="Calibri" panose="020F0502020204030204" pitchFamily="34" charset="0"/>
              </a:rPr>
              <a:t>面部特征识别</a:t>
            </a:r>
            <a:endParaRPr lang="en-US" altLang="zh-CN" sz="1400" dirty="0">
              <a:solidFill>
                <a:srgbClr val="48A2A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1294788" y="3842316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20575943">
            <a:off x="5141605" y="1850968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26468" y="1925580"/>
            <a:ext cx="1478280" cy="800100"/>
          </a:xfrm>
          <a:custGeom>
            <a:avLst/>
            <a:gdLst>
              <a:gd name="connsiteX0" fmla="*/ 746760 w 1478280"/>
              <a:gd name="connsiteY0" fmla="*/ 0 h 800100"/>
              <a:gd name="connsiteX1" fmla="*/ 0 w 1478280"/>
              <a:gd name="connsiteY1" fmla="*/ 800100 h 800100"/>
              <a:gd name="connsiteX2" fmla="*/ 1478280 w 1478280"/>
              <a:gd name="connsiteY2" fmla="*/ 800100 h 800100"/>
              <a:gd name="connsiteX3" fmla="*/ 746760 w 147828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800100">
                <a:moveTo>
                  <a:pt x="746760" y="0"/>
                </a:moveTo>
                <a:lnTo>
                  <a:pt x="0" y="800100"/>
                </a:lnTo>
                <a:lnTo>
                  <a:pt x="1478280" y="800100"/>
                </a:lnTo>
                <a:lnTo>
                  <a:pt x="74676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20710830">
            <a:off x="6898807" y="2688896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68437" y="2701871"/>
            <a:ext cx="1381539" cy="1123121"/>
          </a:xfrm>
          <a:custGeom>
            <a:avLst/>
            <a:gdLst>
              <a:gd name="connsiteX0" fmla="*/ 0 w 1381539"/>
              <a:gd name="connsiteY0" fmla="*/ 0 h 1123121"/>
              <a:gd name="connsiteX1" fmla="*/ 1013791 w 1381539"/>
              <a:gd name="connsiteY1" fmla="*/ 1123121 h 1123121"/>
              <a:gd name="connsiteX2" fmla="*/ 1381539 w 1381539"/>
              <a:gd name="connsiteY2" fmla="*/ 367747 h 1123121"/>
              <a:gd name="connsiteX3" fmla="*/ 0 w 1381539"/>
              <a:gd name="connsiteY3" fmla="*/ 0 h 1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39" h="1123121">
                <a:moveTo>
                  <a:pt x="0" y="0"/>
                </a:moveTo>
                <a:lnTo>
                  <a:pt x="1013791" y="1123121"/>
                </a:lnTo>
                <a:lnTo>
                  <a:pt x="1381539" y="367747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955273">
            <a:off x="6489437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537379" y="4143659"/>
            <a:ext cx="1441174" cy="785192"/>
          </a:xfrm>
          <a:custGeom>
            <a:avLst/>
            <a:gdLst>
              <a:gd name="connsiteX0" fmla="*/ 0 w 1441174"/>
              <a:gd name="connsiteY0" fmla="*/ 9940 h 785192"/>
              <a:gd name="connsiteX1" fmla="*/ 675861 w 1441174"/>
              <a:gd name="connsiteY1" fmla="*/ 785192 h 785192"/>
              <a:gd name="connsiteX2" fmla="*/ 1441174 w 1441174"/>
              <a:gd name="connsiteY2" fmla="*/ 0 h 785192"/>
              <a:gd name="connsiteX3" fmla="*/ 0 w 1441174"/>
              <a:gd name="connsiteY3" fmla="*/ 994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174" h="785192">
                <a:moveTo>
                  <a:pt x="0" y="9940"/>
                </a:moveTo>
                <a:lnTo>
                  <a:pt x="675861" y="785192"/>
                </a:lnTo>
                <a:lnTo>
                  <a:pt x="1441174" y="0"/>
                </a:lnTo>
                <a:lnTo>
                  <a:pt x="0" y="994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77424">
            <a:off x="5766723" y="4628518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749387" y="4586973"/>
            <a:ext cx="1145893" cy="914400"/>
          </a:xfrm>
          <a:custGeom>
            <a:avLst/>
            <a:gdLst>
              <a:gd name="connsiteX0" fmla="*/ 0 w 1145893"/>
              <a:gd name="connsiteY0" fmla="*/ 0 h 914400"/>
              <a:gd name="connsiteX1" fmla="*/ 173620 w 1145893"/>
              <a:gd name="connsiteY1" fmla="*/ 914400 h 914400"/>
              <a:gd name="connsiteX2" fmla="*/ 1145893 w 1145893"/>
              <a:gd name="connsiteY2" fmla="*/ 671331 h 914400"/>
              <a:gd name="connsiteX3" fmla="*/ 0 w 1145893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893" h="914400">
                <a:moveTo>
                  <a:pt x="0" y="0"/>
                </a:moveTo>
                <a:lnTo>
                  <a:pt x="173620" y="914400"/>
                </a:lnTo>
                <a:lnTo>
                  <a:pt x="1145893" y="671331"/>
                </a:lnTo>
                <a:lnTo>
                  <a:pt x="0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158480">
            <a:off x="4248036" y="3902563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20309320">
            <a:off x="4350811" y="3875934"/>
            <a:ext cx="995422" cy="1064871"/>
          </a:xfrm>
          <a:custGeom>
            <a:avLst/>
            <a:gdLst>
              <a:gd name="connsiteX0" fmla="*/ 196769 w 995422"/>
              <a:gd name="connsiteY0" fmla="*/ 0 h 1064871"/>
              <a:gd name="connsiteX1" fmla="*/ 0 w 995422"/>
              <a:gd name="connsiteY1" fmla="*/ 856527 h 1064871"/>
              <a:gd name="connsiteX2" fmla="*/ 995422 w 995422"/>
              <a:gd name="connsiteY2" fmla="*/ 1064871 h 1064871"/>
              <a:gd name="connsiteX3" fmla="*/ 196769 w 995422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2" h="1064871">
                <a:moveTo>
                  <a:pt x="196769" y="0"/>
                </a:moveTo>
                <a:lnTo>
                  <a:pt x="0" y="856527"/>
                </a:lnTo>
                <a:lnTo>
                  <a:pt x="995422" y="1064871"/>
                </a:lnTo>
                <a:lnTo>
                  <a:pt x="196769" y="0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729922">
            <a:off x="3956629" y="2626124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4017972" y="2804153"/>
            <a:ext cx="1412112" cy="1261640"/>
          </a:xfrm>
          <a:custGeom>
            <a:avLst/>
            <a:gdLst>
              <a:gd name="connsiteX0" fmla="*/ 0 w 1412112"/>
              <a:gd name="connsiteY0" fmla="*/ 625033 h 1261640"/>
              <a:gd name="connsiteX1" fmla="*/ 1169043 w 1412112"/>
              <a:gd name="connsiteY1" fmla="*/ 0 h 1261640"/>
              <a:gd name="connsiteX2" fmla="*/ 1412112 w 1412112"/>
              <a:gd name="connsiteY2" fmla="*/ 1261640 h 1261640"/>
              <a:gd name="connsiteX3" fmla="*/ 0 w 1412112"/>
              <a:gd name="connsiteY3" fmla="*/ 625033 h 126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112" h="1261640">
                <a:moveTo>
                  <a:pt x="0" y="625033"/>
                </a:moveTo>
                <a:lnTo>
                  <a:pt x="1169043" y="0"/>
                </a:lnTo>
                <a:lnTo>
                  <a:pt x="1412112" y="1261640"/>
                </a:lnTo>
                <a:lnTo>
                  <a:pt x="0" y="625033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11371" y="213114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4567" y="291948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19207" y="420353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888011" y="4901422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69791" y="435257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601150" y="31063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8595" y="179704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48A2A0"/>
                </a:solidFill>
              </a:rPr>
              <a:t>收集建立自己的数据集</a:t>
            </a:r>
            <a:endParaRPr lang="zh-CN" altLang="en-US" sz="1400" b="1" dirty="0">
              <a:solidFill>
                <a:srgbClr val="48A2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57475" y="29358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运用模型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971288" y="43412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选择不同的算法进行比较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49976" y="271935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HAAR</a:t>
            </a:r>
            <a:r>
              <a:rPr lang="zh-CN" altLang="en-US" dirty="0"/>
              <a:t>识别人脸</a:t>
            </a:r>
            <a:endParaRPr lang="en-US" altLang="zh-CN" dirty="0"/>
          </a:p>
          <a:p>
            <a:r>
              <a:rPr lang="zh-CN" altLang="en-US" dirty="0"/>
              <a:t>并裁剪转化成灰度图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045059" y="4320258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VGG-16</a:t>
            </a:r>
            <a:r>
              <a:rPr lang="zh-CN" altLang="en-US" dirty="0"/>
              <a:t>预训练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023147" y="58101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400" b="1">
                <a:solidFill>
                  <a:srgbClr val="48A2A0"/>
                </a:solidFill>
              </a:defRPr>
            </a:lvl1pPr>
          </a:lstStyle>
          <a:p>
            <a:r>
              <a:rPr lang="zh-CN" altLang="en-US" dirty="0"/>
              <a:t>培训和测试数据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主要思路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276843" y="3595048"/>
            <a:ext cx="183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一些可能可以用到的方法思路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6875" y="4448527"/>
            <a:ext cx="29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可以采集身边或者课堂上同学的不同表情的图片构成数据集。可以先做针对特定人脸的识别。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46021" y="4540761"/>
            <a:ext cx="312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首先了解了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KNN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，</a:t>
            </a:r>
            <a:r>
              <a:rPr lang="en-US" altLang="zh-CN" dirty="0">
                <a:solidFill>
                  <a:srgbClr val="48A2A0"/>
                </a:solidFill>
                <a:latin typeface="Futura Bk BT" panose="020B0502020204020303" pitchFamily="34" charset="0"/>
              </a:rPr>
              <a:t>SVM</a:t>
            </a:r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等等算法，都可以尝试一下，根据需求选择合适的最佳算法。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5344"/>
            <a:ext cx="301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可以简单判断快乐或者不高兴的表情，在此基础上更进一步判断这个表情是不是说明困了。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876" y="2443305"/>
            <a:ext cx="295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8A2A0"/>
                </a:solidFill>
                <a:latin typeface="Futura Bk BT" panose="020B0502020204020303" pitchFamily="34" charset="0"/>
              </a:rPr>
              <a:t>首先是要学习机器学习的相关知识</a:t>
            </a:r>
            <a:endParaRPr lang="zh-CN" altLang="en-US" dirty="0">
              <a:solidFill>
                <a:srgbClr val="48A2A0"/>
              </a:solidFill>
              <a:latin typeface="Futura Bk BT" panose="020B0502020204020303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初步设想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369" y="1899633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209" y="3774604"/>
            <a:ext cx="5067837" cy="150682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09" y="1899633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0537" y="2069306"/>
            <a:ext cx="481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在一张至少出现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个不同人脸以上的图片中可以检测到每一张人脸。然后做到摄像头实时监测。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9967" y="2069306"/>
            <a:ext cx="4450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对于检测出的人脸可以判断面部表情特征。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0536" y="3996700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在判断表情的基础上判断是不是困了。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9967" y="3996700"/>
            <a:ext cx="4565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除了是否困之外可以加入新的判断类别，并提高性能，降低延迟等等。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预期目标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方正兰亭准黑_GBK</vt:lpstr>
      <vt:lpstr>微软雅黑</vt:lpstr>
      <vt:lpstr>Gotham Rounded Medium</vt:lpstr>
      <vt:lpstr>MS PGothic</vt:lpstr>
      <vt:lpstr>Calibri</vt:lpstr>
      <vt:lpstr>Futura Bk BT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L＆S</cp:lastModifiedBy>
  <cp:revision>40</cp:revision>
  <dcterms:created xsi:type="dcterms:W3CDTF">2016-01-19T08:46:00Z</dcterms:created>
  <dcterms:modified xsi:type="dcterms:W3CDTF">2019-09-25T06:08:45Z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