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8"/>
  </p:notesMasterIdLst>
  <p:handoutMasterIdLst>
    <p:handoutMasterId r:id="rId79"/>
  </p:handoutMasterIdLst>
  <p:sldIdLst>
    <p:sldId id="256" r:id="rId3"/>
    <p:sldId id="258" r:id="rId4"/>
    <p:sldId id="259" r:id="rId5"/>
    <p:sldId id="260" r:id="rId6"/>
    <p:sldId id="261" r:id="rId7"/>
    <p:sldId id="262" r:id="rId8"/>
    <p:sldId id="330" r:id="rId9"/>
    <p:sldId id="336" r:id="rId10"/>
    <p:sldId id="263" r:id="rId11"/>
    <p:sldId id="368" r:id="rId12"/>
    <p:sldId id="331" r:id="rId13"/>
    <p:sldId id="369" r:id="rId14"/>
    <p:sldId id="264" r:id="rId15"/>
    <p:sldId id="332" r:id="rId16"/>
    <p:sldId id="338" r:id="rId17"/>
    <p:sldId id="359" r:id="rId18"/>
    <p:sldId id="360" r:id="rId19"/>
    <p:sldId id="265" r:id="rId20"/>
    <p:sldId id="266" r:id="rId21"/>
    <p:sldId id="334" r:id="rId22"/>
    <p:sldId id="339" r:id="rId23"/>
    <p:sldId id="333" r:id="rId24"/>
    <p:sldId id="335" r:id="rId25"/>
    <p:sldId id="322" r:id="rId26"/>
    <p:sldId id="268" r:id="rId27"/>
    <p:sldId id="269" r:id="rId28"/>
    <p:sldId id="340" r:id="rId29"/>
    <p:sldId id="343" r:id="rId30"/>
    <p:sldId id="270" r:id="rId31"/>
    <p:sldId id="344" r:id="rId32"/>
    <p:sldId id="345" r:id="rId33"/>
    <p:sldId id="271" r:id="rId34"/>
    <p:sldId id="272" r:id="rId35"/>
    <p:sldId id="323" r:id="rId36"/>
    <p:sldId id="274" r:id="rId37"/>
    <p:sldId id="275" r:id="rId38"/>
    <p:sldId id="276" r:id="rId39"/>
    <p:sldId id="277" r:id="rId40"/>
    <p:sldId id="278" r:id="rId41"/>
    <p:sldId id="279" r:id="rId42"/>
    <p:sldId id="324" r:id="rId43"/>
    <p:sldId id="281" r:id="rId44"/>
    <p:sldId id="282" r:id="rId45"/>
    <p:sldId id="361" r:id="rId46"/>
    <p:sldId id="362" r:id="rId47"/>
    <p:sldId id="283" r:id="rId48"/>
    <p:sldId id="284" r:id="rId49"/>
    <p:sldId id="346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325" r:id="rId60"/>
    <p:sldId id="295" r:id="rId61"/>
    <p:sldId id="296" r:id="rId62"/>
    <p:sldId id="363" r:id="rId63"/>
    <p:sldId id="297" r:id="rId64"/>
    <p:sldId id="298" r:id="rId65"/>
    <p:sldId id="299" r:id="rId66"/>
    <p:sldId id="326" r:id="rId67"/>
    <p:sldId id="301" r:id="rId68"/>
    <p:sldId id="302" r:id="rId69"/>
    <p:sldId id="303" r:id="rId70"/>
    <p:sldId id="347" r:id="rId71"/>
    <p:sldId id="349" r:id="rId72"/>
    <p:sldId id="304" r:id="rId73"/>
    <p:sldId id="350" r:id="rId74"/>
    <p:sldId id="364" r:id="rId75"/>
    <p:sldId id="365" r:id="rId76"/>
    <p:sldId id="321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F6277F-91BB-7A4C-BEE6-B1873ACB5A82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8989CA-06BF-7E48-9106-6949BB8E0D1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D22F995-C42E-C540-87FE-EC3F838C59A2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66A519E-3153-0E4B-9601-59E72B2618F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39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881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1527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A8202-014D-F64C-97B0-87240D9DFD8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20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F5C51-CA28-DA4D-9E5D-A436AF7829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96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B4CAF-EE30-3846-BE48-95BF0DF57D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7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4AFBF-94DA-1E48-AB66-3D06C626D19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5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F5573-1760-054B-B1F3-EE977D9E715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527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D08BA-8586-394E-8078-F08ACB280F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14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C9445-B96A-B340-BD9B-D01E1684AD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30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7B90-B3E9-6F44-8C57-A5F8A9EEC3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1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020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33164-4E3C-2147-B94A-35A6953111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488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9F5-782F-A44D-B462-149B24AE04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285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80997-AEF9-C947-97BF-FF3BAA2AA0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32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376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245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36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97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15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268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B6DD6A0-A847-004F-86C1-2907383B2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534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2</a:t>
            </a:r>
            <a:br>
              <a:rPr lang="en-US" altLang="x-none"/>
            </a:br>
            <a:r>
              <a:rPr lang="en-US" altLang="x-none"/>
              <a:t>Data and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/>
              <a:t>Java Software Solutions</a:t>
            </a:r>
            <a:endParaRPr lang="en-US" altLang="x-none"/>
          </a:p>
          <a:p>
            <a:pPr eaLnBrk="1" hangingPunct="1"/>
            <a:r>
              <a:rPr lang="en-US" altLang="x-none"/>
              <a:t>Foundations of Program Design</a:t>
            </a:r>
          </a:p>
          <a:p>
            <a:pPr eaLnBrk="1" hangingPunct="1"/>
            <a:r>
              <a:rPr lang="en-US" altLang="x-none"/>
              <a:t>9</a:t>
            </a:r>
            <a:r>
              <a:rPr lang="en-US" altLang="x-none" baseline="30000"/>
              <a:t>th</a:t>
            </a:r>
            <a:r>
              <a:rPr lang="en-US" altLang="x-none"/>
              <a:t> Edition</a:t>
            </a:r>
          </a:p>
          <a:p>
            <a:pPr algn="r" eaLnBrk="1" hangingPunct="1"/>
            <a:endParaRPr lang="en-US" altLang="x-none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905000"/>
            <a:ext cx="3046412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Facts.java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string concatenation operator and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automatic conversion of an integer to a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various facts.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Strings can be concatenated into one long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System.out.println("We present the following facts for your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+ "extracurricular edification:");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string can contain numeric digits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System.out.println("Letters in the Hawaiian alphabet: 12");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7890" name="TextBox 5"/>
          <p:cNvSpPr txBox="1">
            <a:spLocks noChangeArrowheads="1"/>
          </p:cNvSpPr>
          <p:nvPr/>
        </p:nvSpPr>
        <p:spPr bwMode="auto">
          <a:xfrm>
            <a:off x="609600" y="18494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System.out.println("Dialing code for Antarctica: " + 672);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System.out.println("Year in which Leonardo da Vinci invented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+ "the parachute: " + 1515);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System.out.println("Speed of ketchup: " + 40 + " km per year");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609600" y="18494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Dialing code for Antarctica: " + 672);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Year in which Leonardo da Vinci invented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+ "the parachute: " + 1515);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("Speed of ketchup: " + 40 + " km per year");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04850" y="1489075"/>
            <a:ext cx="7708900" cy="2092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We present the following facts for your extracurricular edification: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Letters in the Hawaiian alphabet: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Dialing code for Antarctica: 672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 in which Leonardo da Vinci invented the parachute: 1515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Speed of ketchup: 40 km per year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String Concatenation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 sz="240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The + operator is evaluated left to right, but parentheses can be used to force the order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See 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Addition.java 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Addition.java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the addition and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concatenation operators.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Concatenates and adds two numbers and prints the results.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concatenated: " + 24 + 45);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added: " + (24 + 45));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1986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Addition.java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the addition and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concatenation operators.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Concatenates and adds two numbers and prints the results.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concatenated: " + 24 + 45);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added: " + (24 + 45));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609600"/>
            <a:ext cx="4678363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24 and 45 concatenated: 2445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24 and 45 added: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System.out.println("X: " + 25);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System.out.println("Y: " + (15 + 50));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System.out.println("Z: " + 300 + 50);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System.out.println("X: " + 25);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System.out.println("Y: " + (15 + 50));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System.out.println("Z: " + 300 + 50);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19488" y="3733800"/>
            <a:ext cx="1662112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X: 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Y: 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Z: 30050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sz="2400"/>
              <a:t>What if we wanted to print the quote character?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The following line would confuse the compiler because it would interpret the second quote as the end of the string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System.out.println("I said "Hello" to you.");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sz="2400"/>
              <a:t>An </a:t>
            </a:r>
            <a:r>
              <a:rPr lang="en-US" altLang="x-none" sz="2400" i="1"/>
              <a:t>escape sequence</a:t>
            </a:r>
            <a:r>
              <a:rPr lang="en-US" altLang="x-none" sz="2400"/>
              <a:t> is a series of characters that represents a special character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An escape sequence begins with a backslash character (</a:t>
            </a:r>
            <a:r>
              <a:rPr lang="en-US" altLang="x-none" sz="2400">
                <a:latin typeface="Courier New" charset="0"/>
              </a:rPr>
              <a:t>\</a:t>
            </a:r>
            <a:r>
              <a:rPr lang="en-US" altLang="x-none" sz="2400"/>
              <a:t>)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System.out.println("I said \"Hello\" to you.");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>
              <a:lnSpc>
                <a:spcPct val="90000"/>
              </a:lnSpc>
            </a:pPr>
            <a:endParaRPr lang="en-US" altLang="x-none" sz="240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903288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Some Java escape sequences:</a:t>
            </a:r>
          </a:p>
        </p:txBody>
      </p:sp>
      <p:grpSp>
        <p:nvGrpSpPr>
          <p:cNvPr id="46083" name="Group 8"/>
          <p:cNvGrpSpPr>
            <a:grpSpLocks/>
          </p:cNvGrpSpPr>
          <p:nvPr/>
        </p:nvGrpSpPr>
        <p:grpSpPr bwMode="auto">
          <a:xfrm>
            <a:off x="2057400" y="1981200"/>
            <a:ext cx="4529138" cy="2743200"/>
            <a:chOff x="1423" y="1248"/>
            <a:chExt cx="2853" cy="1728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423" y="1248"/>
              <a:ext cx="1451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Escape Sequence</a:t>
              </a:r>
              <a:endParaRPr lang="en-US" altLang="x-none" sz="20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\b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\"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\'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\\</a:t>
              </a:r>
              <a:endParaRPr lang="en-US" altLang="x-none" sz="2000">
                <a:solidFill>
                  <a:srgbClr val="008000"/>
                </a:solidFill>
                <a:latin typeface="Courier New" charset="0"/>
              </a:endParaRP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3018" y="1248"/>
              <a:ext cx="1258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Meaning</a:t>
              </a:r>
              <a:endParaRPr lang="en-US" altLang="x-none" sz="200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backspace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carriage return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double quote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single quote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backslash</a:t>
              </a:r>
            </a:p>
          </p:txBody>
        </p:sp>
      </p:grpSp>
      <p:sp>
        <p:nvSpPr>
          <p:cNvPr id="46084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4953000"/>
            <a:ext cx="84582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ea typeface="+mn-ea"/>
                <a:cs typeface="+mn-cs"/>
              </a:rPr>
              <a:t>See </a:t>
            </a:r>
            <a:r>
              <a:rPr lang="en-US" sz="2800" kern="0" dirty="0" err="1">
                <a:latin typeface="Courier New"/>
                <a:ea typeface="+mn-ea"/>
                <a:cs typeface="Courier New"/>
              </a:rPr>
              <a:t>Roses.java</a:t>
            </a:r>
            <a:endParaRPr lang="en-US" sz="2800" kern="0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Data and Expressions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explore some other fundamental programming concepts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Chapter 2 focuses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character strings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primitive data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declaration and use of variables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expressions and operator precedence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data conversions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accepting input from the user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Roses.java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escape sequences.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poem (of sorts) on multiple lines.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System.out.println("Roses are red,\n\tViolets are blue,\n"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"Sugar is sweet,\n\tBut I have \"commitment issues\",\n\t"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"So I'd rather just be friends\n\tAt this point in our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"relationship.");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8130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Roses.java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escape sequences.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poem (of sorts) on multiple lines.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Roses are red,\n\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tViolets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are blue,\n"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"Sugar is sweet,\n\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tBut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I have \"commitment issues\",\n\t"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"So I'd rather just be friends\n\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this point in our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"relationship.");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47800" y="457200"/>
            <a:ext cx="6526213" cy="2646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Roses are red,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Violets are blue,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Sugar is sweet,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But I have "commitment issues",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So I'd rather just be friends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At this point in our relationship.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 single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/>
              <a:t> statement that produces the following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1828800" y="2362200"/>
            <a:ext cx="5340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"Thank you all for coming to my home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tonight," he said mysteriously.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 single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/>
              <a:t> statement that produces the following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828800" y="2362200"/>
            <a:ext cx="5340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"Thank you all for coming to my home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tonight," he said mysteriously.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04800" y="3810000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System.out.println("\"Thank you all for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   "coming to my home\ntonight,\" he said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   "mysteriously.");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1849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120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Variables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8637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variable</a:t>
            </a:r>
            <a:r>
              <a:rPr lang="en-US" altLang="x-none"/>
              <a:t> is a name for a location in memory that holds a value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variable declaration </a:t>
            </a:r>
            <a:r>
              <a:rPr lang="en-US" altLang="x-none"/>
              <a:t>specifies the variable's name and the type of information that it will hold</a:t>
            </a:r>
            <a:endParaRPr lang="en-US" altLang="x-none">
              <a:latin typeface="Courier New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27338" y="4294188"/>
            <a:ext cx="38782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000" b="1">
                <a:latin typeface="Courier New" charset="0"/>
              </a:rPr>
              <a:t>int total;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int count, temp, result;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95400" y="5318125"/>
            <a:ext cx="6459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Multiple variables can be created in one declaration</a:t>
            </a:r>
            <a:endParaRPr lang="en-US" altLang="x-none" sz="2400">
              <a:solidFill>
                <a:srgbClr val="008000"/>
              </a:solidFill>
              <a:latin typeface="Arial Unicode M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1950" y="3381375"/>
            <a:ext cx="1460500" cy="836613"/>
            <a:chOff x="808" y="1777"/>
            <a:chExt cx="920" cy="527"/>
          </a:xfrm>
        </p:grpSpPr>
        <p:sp>
          <p:nvSpPr>
            <p:cNvPr id="52234" name="Text Box 8"/>
            <p:cNvSpPr txBox="1">
              <a:spLocks noChangeArrowheads="1"/>
            </p:cNvSpPr>
            <p:nvPr/>
          </p:nvSpPr>
          <p:spPr bwMode="auto">
            <a:xfrm>
              <a:off x="808" y="1777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data type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64000" y="3338513"/>
            <a:ext cx="1876425" cy="836612"/>
            <a:chOff x="2352" y="1777"/>
            <a:chExt cx="1182" cy="527"/>
          </a:xfrm>
        </p:grpSpPr>
        <p:sp>
          <p:nvSpPr>
            <p:cNvPr id="52232" name="Text Box 11"/>
            <p:cNvSpPr txBox="1">
              <a:spLocks noChangeArrowheads="1"/>
            </p:cNvSpPr>
            <p:nvPr/>
          </p:nvSpPr>
          <p:spPr bwMode="auto">
            <a:xfrm>
              <a:off x="2354" y="1777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variable name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3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31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Initialization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05800" cy="96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variable can be given an initial value in the declaration</a:t>
            </a:r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2286000" y="2422525"/>
            <a:ext cx="399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int 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int base = 32, max = 149;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228600" y="35052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When a variable is referenced in a program, its current value is used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PianoKeys.java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PianoKeys.java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declaration, initialization, and use of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integer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PianoKeys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keys on a piano.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keys = 88;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piano has " + keys + " keys.");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5298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PianoKeys.java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declaration, initialization, and use of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integer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PianoKeys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keys on a piano.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keys = 88;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piano has " + keys + " keys.");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19400" y="533400"/>
            <a:ext cx="3448050" cy="1108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piano has 88 keys.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37636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</a:t>
            </a:r>
            <a:r>
              <a:rPr lang="en-US" altLang="x-none" i="1"/>
              <a:t>assignment statement</a:t>
            </a:r>
            <a:r>
              <a:rPr lang="en-US" altLang="x-none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assignment operator is the </a:t>
            </a:r>
            <a:r>
              <a:rPr lang="en-US" altLang="x-none">
                <a:latin typeface="Courier New" charset="0"/>
              </a:rPr>
              <a:t>=</a:t>
            </a:r>
            <a:r>
              <a:rPr lang="en-US" altLang="x-none"/>
              <a:t> sign</a:t>
            </a:r>
            <a:endParaRPr lang="en-US" altLang="x-none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total = 55;</a:t>
            </a:r>
            <a:endParaRPr lang="en-US" altLang="x-none" sz="2400"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3352800"/>
            <a:ext cx="990600" cy="304800"/>
            <a:chOff x="2304" y="1968"/>
            <a:chExt cx="624" cy="240"/>
          </a:xfrm>
        </p:grpSpPr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325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6326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The value that was in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total</a:t>
            </a:r>
            <a:r>
              <a:rPr lang="en-US" altLang="x-none"/>
              <a:t> is overwritten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You can only assign a value to a variable that is consistent with the variable's declared type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Geometry.java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1295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Geometry.java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value stored in a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Geometry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sides = 7;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declaration with initialization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heptagon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sides = 10;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assignment 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sides = 12;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dodecagon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Geometry.java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value stored in a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Geometry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sides = 7;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declaration with initialization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 heptagon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sides = 10;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assignment 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 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sides = 12;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 dodecagon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13000" y="457200"/>
            <a:ext cx="4216400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heptagon has 7 sides.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decagon has 10 sides.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dodecagon has 12 sides.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constant </a:t>
            </a:r>
            <a:r>
              <a:rPr lang="en-US" altLang="x-none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Java, we use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final int MIN_HEIGHT = 69;</a:t>
            </a:r>
            <a:endParaRPr lang="en-US" altLang="x-none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Constants are useful for three important reasons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First, they give meaning to otherwise unclear literal values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Example: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MAX_LOAD</a:t>
            </a:r>
            <a:r>
              <a:rPr lang="en-US" altLang="x-none"/>
              <a:t> means more than the literal 250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Second, they facilitate program maintenance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a constant is used in multiple places, its value need only be set in one place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Third, they formally establish that a value should not change, avoiding inadvertent errors by other programmers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2417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144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Primitive Data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 are eight primitive data types in 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Four of them represent integers: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>
                <a:latin typeface="Courier New" charset="0"/>
              </a:rPr>
              <a:t>byte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short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long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Two of them represent floating point numbers: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>
                <a:latin typeface="Courier New" charset="0"/>
              </a:rPr>
              <a:t>float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double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One of them represents characters: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>
                <a:latin typeface="Courier New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And one of them represents boolean values: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latin typeface="Courier New" charset="0"/>
              </a:rPr>
              <a:t>boolean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Numeric Primitive Data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 altLang="x-none"/>
              <a:t>The difference between the numeric primitive types is their size and the values they can store: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574925"/>
            <a:ext cx="7724775" cy="2835275"/>
            <a:chOff x="749" y="1767"/>
            <a:chExt cx="4866" cy="1786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chemeClr val="hlink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byte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short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long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latin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float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double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altLang="x-none" sz="2400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altLang="x-none" sz="2400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63492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Characters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char</a:t>
            </a:r>
            <a:r>
              <a:rPr lang="en-US" altLang="x-none"/>
              <a:t> variable stores a single character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Character literals are delimited by single quotes: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'a'   'X'    '7'    '$'    ','    '\n'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 declarations: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>
                <a:latin typeface="Courier New" charset="0"/>
              </a:rPr>
              <a:t>char topGrade = 'A';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>
                <a:latin typeface="Courier New" charset="0"/>
              </a:rPr>
              <a:t>char terminator = ';', separator = ' ';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the difference between a primitive character variable, which holds only one character, and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object, which can hold multiple characters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Character Sets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</a:t>
            </a:r>
            <a:r>
              <a:rPr lang="en-US" altLang="x-none" i="1"/>
              <a:t>character set</a:t>
            </a:r>
            <a:r>
              <a:rPr lang="en-US" altLang="x-none"/>
              <a:t> is an ordered list of characters, with each character corresponding to a unique number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char</a:t>
            </a:r>
            <a:r>
              <a:rPr lang="en-US" altLang="x-none"/>
              <a:t> variable in Java can store any character from the </a:t>
            </a:r>
            <a:r>
              <a:rPr lang="en-US" altLang="x-none" i="1"/>
              <a:t>Unicode character set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The Unicode character set uses sixteen bits per character, allowing for 65,536 unique characters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It is an international character set, containing symbols and characters from many world languages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Characters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2514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ASCII character set</a:t>
            </a:r>
            <a:r>
              <a:rPr lang="en-US" altLang="x-none"/>
              <a:t> is older and smaller than Unicode, but is still quite popular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ASCII characters are a subset of the Unicode character set, including:</a:t>
            </a:r>
          </a:p>
        </p:txBody>
      </p:sp>
      <p:grpSp>
        <p:nvGrpSpPr>
          <p:cNvPr id="66563" name="Group 4"/>
          <p:cNvGrpSpPr>
            <a:grpSpLocks/>
          </p:cNvGrpSpPr>
          <p:nvPr/>
        </p:nvGrpSpPr>
        <p:grpSpPr bwMode="auto">
          <a:xfrm>
            <a:off x="1219200" y="3429000"/>
            <a:ext cx="6540500" cy="2282825"/>
            <a:chOff x="830" y="1999"/>
            <a:chExt cx="4120" cy="1438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81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uppercase letters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lowercase letters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punctuation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digits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special symbols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control characters</a:t>
              </a:r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21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A, B, C,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a, b, c,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period, semi-colon,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0, 1, 2,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&amp;, |, \,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carriage return, tab, ...</a:t>
              </a:r>
            </a:p>
          </p:txBody>
        </p:sp>
      </p:grpSp>
      <p:sp>
        <p:nvSpPr>
          <p:cNvPr id="66564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Character Strings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</a:t>
            </a:r>
            <a:r>
              <a:rPr lang="en-US" altLang="x-none" i="1"/>
              <a:t>string literal</a:t>
            </a:r>
            <a:r>
              <a:rPr lang="en-US" altLang="x-none"/>
              <a:t> is represented by putting double quotes around the text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altLang="x-none">
                <a:latin typeface="Courier New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urier New" charset="0"/>
              </a:rPr>
              <a:t>"123 Main Street"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x-none">
                <a:latin typeface="Courier New" charset="0"/>
              </a:rPr>
              <a:t>"X"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Every character string is an object in Java, defined by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Every string literal represents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</a:t>
            </a:r>
            <a:r>
              <a:rPr lang="en-US" altLang="x-none">
                <a:latin typeface="Courier New" charset="0"/>
              </a:rPr>
              <a:t> boolean </a:t>
            </a:r>
            <a:r>
              <a:rPr lang="en-US" altLang="x-none"/>
              <a:t>value represents a true or false condition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The reserved words</a:t>
            </a:r>
            <a:r>
              <a:rPr lang="en-US" altLang="x-none">
                <a:latin typeface="Courier New" charset="0"/>
              </a:rPr>
              <a:t> true </a:t>
            </a:r>
            <a:r>
              <a:rPr lang="en-US" altLang="x-none"/>
              <a:t>and</a:t>
            </a:r>
            <a:r>
              <a:rPr lang="en-US" altLang="x-none">
                <a:latin typeface="Courier New" charset="0"/>
              </a:rPr>
              <a:t> false </a:t>
            </a:r>
            <a:r>
              <a:rPr lang="en-US" altLang="x-none"/>
              <a:t>are the only valid values for a boolean type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boolean done = false;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boolean</a:t>
            </a:r>
            <a:r>
              <a:rPr lang="en-US" altLang="x-none"/>
              <a:t> variable can also be used to represent any two states, such as a light bulb being on or off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861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Expressions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1828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An </a:t>
            </a:r>
            <a:r>
              <a:rPr lang="en-US" altLang="x-none" i="1"/>
              <a:t>expression</a:t>
            </a:r>
            <a:r>
              <a:rPr lang="en-US" altLang="x-none"/>
              <a:t> is a combination of one or more operators and operands</a:t>
            </a:r>
          </a:p>
          <a:p>
            <a:pPr>
              <a:lnSpc>
                <a:spcPct val="90000"/>
              </a:lnSpc>
            </a:pPr>
            <a:r>
              <a:rPr lang="en-US" altLang="x-none" i="1"/>
              <a:t>Arithmetic expressions</a:t>
            </a:r>
            <a:r>
              <a:rPr lang="en-US" altLang="x-none"/>
              <a:t> compute numeric results and make use of the arithmetic operators:</a:t>
            </a: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2819400" y="3124200"/>
            <a:ext cx="2690813" cy="1616075"/>
            <a:chOff x="2261" y="1910"/>
            <a:chExt cx="1695" cy="1018"/>
          </a:xfrm>
        </p:grpSpPr>
        <p:sp>
          <p:nvSpPr>
            <p:cNvPr id="69638" name="Text Box 4"/>
            <p:cNvSpPr txBox="1">
              <a:spLocks noChangeArrowheads="1"/>
            </p:cNvSpPr>
            <p:nvPr/>
          </p:nvSpPr>
          <p:spPr bwMode="auto">
            <a:xfrm>
              <a:off x="2261" y="1910"/>
              <a:ext cx="126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Addition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Subtraction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Multiplication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Division	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Remainder</a:t>
              </a:r>
            </a:p>
          </p:txBody>
        </p:sp>
        <p:sp>
          <p:nvSpPr>
            <p:cNvPr id="69639" name="Text Box 6"/>
            <p:cNvSpPr txBox="1">
              <a:spLocks noChangeArrowheads="1"/>
            </p:cNvSpPr>
            <p:nvPr/>
          </p:nvSpPr>
          <p:spPr bwMode="auto">
            <a:xfrm>
              <a:off x="3695" y="1910"/>
              <a:ext cx="2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*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%</a:t>
              </a:r>
            </a:p>
          </p:txBody>
        </p:sp>
      </p:grpSp>
      <p:sp>
        <p:nvSpPr>
          <p:cNvPr id="69636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9637" name="Rectangle 3"/>
          <p:cNvSpPr txBox="1">
            <a:spLocks noChangeArrowheads="1"/>
          </p:cNvSpPr>
          <p:nvPr/>
        </p:nvSpPr>
        <p:spPr bwMode="auto">
          <a:xfrm>
            <a:off x="228600" y="4953000"/>
            <a:ext cx="861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If either or both operands are floating point values, then the result is a floating point value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Division and Remainder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36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If both operands to the division operator (</a:t>
            </a:r>
            <a:r>
              <a:rPr lang="en-US" altLang="x-none">
                <a:latin typeface="Courier New" charset="0"/>
              </a:rPr>
              <a:t>/</a:t>
            </a:r>
            <a:r>
              <a:rPr lang="en-US" altLang="x-none"/>
              <a:t>) are integers, the result is an integer (the fractional part is discarded)</a:t>
            </a: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2590800" y="2667000"/>
            <a:ext cx="31829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14 / 3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latin typeface="Arial Unicode MS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8 / 12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solidFill>
                  <a:srgbClr val="000000"/>
                </a:solidFill>
                <a:latin typeface="Arial Unicode MS" charset="0"/>
              </a:rPr>
              <a:t>0</a:t>
            </a:r>
            <a:endParaRPr lang="en-US" altLang="x-none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70660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3810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ea typeface="+mn-ea"/>
                <a:cs typeface="+mn-cs"/>
              </a:rPr>
              <a:t>The remainder operator (%) returns the remainder after dividing the first operand by the second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2590800" y="4876800"/>
            <a:ext cx="31829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14 % 3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latin typeface="Arial Unicode MS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8 % 12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solidFill>
                  <a:srgbClr val="000000"/>
                </a:solidFill>
                <a:latin typeface="Arial Unicode MS" charset="0"/>
              </a:rPr>
              <a:t>8</a:t>
            </a:r>
            <a:endParaRPr lang="en-US" altLang="x-none">
              <a:solidFill>
                <a:srgbClr val="000000"/>
              </a:solidFill>
              <a:latin typeface="Arial Unicode MS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are the results of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08175" y="1987550"/>
            <a:ext cx="24876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/ 2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12.0 / 2.0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4.0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3 % 10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are the results of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72708" name="TextBox 6"/>
          <p:cNvSpPr txBox="1">
            <a:spLocks noChangeArrowheads="1"/>
          </p:cNvSpPr>
          <p:nvPr/>
        </p:nvSpPr>
        <p:spPr bwMode="auto">
          <a:xfrm>
            <a:off x="1908175" y="1987550"/>
            <a:ext cx="24876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/ 2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12.0 / 2.0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4.0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3 % 10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5175" y="1987550"/>
            <a:ext cx="12922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6.0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2.5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0.4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Operator Precedence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Operators can be combined into larger expressions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result  =  total + count / max - offset;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Operators have a well-defined precedence which determines the order in which they are evaluated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Multiplication, division, and remainder are evaluated before addition, subtraction, and string concatenation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Arithmetic operators with the same precedence are evaluated from left to right, but parentheses can be used to force the evaluation order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+ c + d + 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80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* c - d / e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590800" y="3733800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+ c) - d % e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463800" y="4953000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* (c + (d - e)))</a:t>
            </a:r>
          </a:p>
        </p:txBody>
      </p:sp>
      <p:sp>
        <p:nvSpPr>
          <p:cNvPr id="74758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4759" name="TextBox 24"/>
          <p:cNvSpPr txBox="1">
            <a:spLocks noChangeArrowheads="1"/>
          </p:cNvSpPr>
          <p:nvPr/>
        </p:nvSpPr>
        <p:spPr bwMode="auto">
          <a:xfrm>
            <a:off x="381000" y="1143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what order are the operators evaluated in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9" grpId="0" autoUpdateAnimBg="0"/>
      <p:bldP spid="35854" grpId="0" autoUpdateAnimBg="0"/>
      <p:bldP spid="3585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+ c + d + e</a:t>
            </a:r>
          </a:p>
        </p:txBody>
      </p:sp>
      <p:sp>
        <p:nvSpPr>
          <p:cNvPr id="75779" name="Text Box 9"/>
          <p:cNvSpPr txBox="1">
            <a:spLocks noChangeArrowheads="1"/>
          </p:cNvSpPr>
          <p:nvPr/>
        </p:nvSpPr>
        <p:spPr bwMode="auto">
          <a:xfrm>
            <a:off x="480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* c - d / e</a:t>
            </a:r>
          </a:p>
        </p:txBody>
      </p:sp>
      <p:sp>
        <p:nvSpPr>
          <p:cNvPr id="75780" name="Text Box 14"/>
          <p:cNvSpPr txBox="1">
            <a:spLocks noChangeArrowheads="1"/>
          </p:cNvSpPr>
          <p:nvPr/>
        </p:nvSpPr>
        <p:spPr bwMode="auto">
          <a:xfrm>
            <a:off x="2590800" y="3733800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+ c) - d % e</a:t>
            </a:r>
          </a:p>
        </p:txBody>
      </p:sp>
      <p:sp>
        <p:nvSpPr>
          <p:cNvPr id="75781" name="Text Box 19"/>
          <p:cNvSpPr txBox="1">
            <a:spLocks noChangeArrowheads="1"/>
          </p:cNvSpPr>
          <p:nvPr/>
        </p:nvSpPr>
        <p:spPr bwMode="auto">
          <a:xfrm>
            <a:off x="2463800" y="4953000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* (c + (d - e)))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95400" y="2895600"/>
            <a:ext cx="5943600" cy="2743200"/>
            <a:chOff x="1295400" y="2895600"/>
            <a:chExt cx="5943600" cy="2743200"/>
          </a:xfrm>
        </p:grpSpPr>
        <p:sp>
          <p:nvSpPr>
            <p:cNvPr id="75785" name="AutoShape 5"/>
            <p:cNvSpPr>
              <a:spLocks noChangeArrowheads="1"/>
            </p:cNvSpPr>
            <p:nvPr/>
          </p:nvSpPr>
          <p:spPr bwMode="auto">
            <a:xfrm>
              <a:off x="12954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6" name="AutoShape 6"/>
            <p:cNvSpPr>
              <a:spLocks noChangeArrowheads="1"/>
            </p:cNvSpPr>
            <p:nvPr/>
          </p:nvSpPr>
          <p:spPr bwMode="auto">
            <a:xfrm>
              <a:off x="31242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7" name="AutoShape 7"/>
            <p:cNvSpPr>
              <a:spLocks noChangeArrowheads="1"/>
            </p:cNvSpPr>
            <p:nvPr/>
          </p:nvSpPr>
          <p:spPr bwMode="auto">
            <a:xfrm>
              <a:off x="25146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8" name="AutoShape 8"/>
            <p:cNvSpPr>
              <a:spLocks noChangeArrowheads="1"/>
            </p:cNvSpPr>
            <p:nvPr/>
          </p:nvSpPr>
          <p:spPr bwMode="auto">
            <a:xfrm>
              <a:off x="19050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9" name="AutoShape 10"/>
            <p:cNvSpPr>
              <a:spLocks noChangeArrowheads="1"/>
            </p:cNvSpPr>
            <p:nvPr/>
          </p:nvSpPr>
          <p:spPr bwMode="auto">
            <a:xfrm>
              <a:off x="51054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0" name="AutoShape 11"/>
            <p:cNvSpPr>
              <a:spLocks noChangeArrowheads="1"/>
            </p:cNvSpPr>
            <p:nvPr/>
          </p:nvSpPr>
          <p:spPr bwMode="auto">
            <a:xfrm>
              <a:off x="69342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1" name="AutoShape 12"/>
            <p:cNvSpPr>
              <a:spLocks noChangeArrowheads="1"/>
            </p:cNvSpPr>
            <p:nvPr/>
          </p:nvSpPr>
          <p:spPr bwMode="auto">
            <a:xfrm>
              <a:off x="63246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2" name="AutoShape 13"/>
            <p:cNvSpPr>
              <a:spLocks noChangeArrowheads="1"/>
            </p:cNvSpPr>
            <p:nvPr/>
          </p:nvSpPr>
          <p:spPr bwMode="auto">
            <a:xfrm>
              <a:off x="57150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3" name="AutoShape 15"/>
            <p:cNvSpPr>
              <a:spLocks noChangeArrowheads="1"/>
            </p:cNvSpPr>
            <p:nvPr/>
          </p:nvSpPr>
          <p:spPr bwMode="auto">
            <a:xfrm>
              <a:off x="2895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4" name="AutoShape 16"/>
            <p:cNvSpPr>
              <a:spLocks noChangeArrowheads="1"/>
            </p:cNvSpPr>
            <p:nvPr/>
          </p:nvSpPr>
          <p:spPr bwMode="auto">
            <a:xfrm>
              <a:off x="50292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5" name="AutoShape 17"/>
            <p:cNvSpPr>
              <a:spLocks noChangeArrowheads="1"/>
            </p:cNvSpPr>
            <p:nvPr/>
          </p:nvSpPr>
          <p:spPr bwMode="auto">
            <a:xfrm>
              <a:off x="4419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6" name="AutoShape 18"/>
            <p:cNvSpPr>
              <a:spLocks noChangeArrowheads="1"/>
            </p:cNvSpPr>
            <p:nvPr/>
          </p:nvSpPr>
          <p:spPr bwMode="auto">
            <a:xfrm>
              <a:off x="3657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7" name="AutoShape 20"/>
            <p:cNvSpPr>
              <a:spLocks noChangeArrowheads="1"/>
            </p:cNvSpPr>
            <p:nvPr/>
          </p:nvSpPr>
          <p:spPr bwMode="auto">
            <a:xfrm>
              <a:off x="27686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8" name="AutoShape 21"/>
            <p:cNvSpPr>
              <a:spLocks noChangeArrowheads="1"/>
            </p:cNvSpPr>
            <p:nvPr/>
          </p:nvSpPr>
          <p:spPr bwMode="auto">
            <a:xfrm>
              <a:off x="50546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9" name="AutoShape 22"/>
            <p:cNvSpPr>
              <a:spLocks noChangeArrowheads="1"/>
            </p:cNvSpPr>
            <p:nvPr/>
          </p:nvSpPr>
          <p:spPr bwMode="auto">
            <a:xfrm>
              <a:off x="43180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800" name="AutoShape 23"/>
            <p:cNvSpPr>
              <a:spLocks noChangeArrowheads="1"/>
            </p:cNvSpPr>
            <p:nvPr/>
          </p:nvSpPr>
          <p:spPr bwMode="auto">
            <a:xfrm>
              <a:off x="35560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75783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5784" name="TextBox 24"/>
          <p:cNvSpPr txBox="1">
            <a:spLocks noChangeArrowheads="1"/>
          </p:cNvSpPr>
          <p:nvPr/>
        </p:nvSpPr>
        <p:spPr bwMode="auto">
          <a:xfrm>
            <a:off x="381000" y="1143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what order are the operators evaluated in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Expression Trees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900238"/>
          </a:xfrm>
        </p:spPr>
        <p:txBody>
          <a:bodyPr/>
          <a:lstStyle/>
          <a:p>
            <a:r>
              <a:rPr lang="en-US" altLang="x-none"/>
              <a:t>The evaluation of a particular expression can be shown using an </a:t>
            </a:r>
            <a:r>
              <a:rPr lang="en-US" altLang="x-none" i="1"/>
              <a:t>expression tree</a:t>
            </a:r>
          </a:p>
          <a:p>
            <a:r>
              <a:rPr lang="en-US" altLang="x-none"/>
              <a:t>The operators lower in the tree have higher precedence for that expression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66800" y="3733800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(b – c) / d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48200" y="3429000"/>
            <a:ext cx="2286000" cy="2819400"/>
            <a:chOff x="3216" y="2064"/>
            <a:chExt cx="1440" cy="1776"/>
          </a:xfrm>
        </p:grpSpPr>
        <p:sp>
          <p:nvSpPr>
            <p:cNvPr id="76806" name="Oval 5"/>
            <p:cNvSpPr>
              <a:spLocks noChangeArrowheads="1"/>
            </p:cNvSpPr>
            <p:nvPr/>
          </p:nvSpPr>
          <p:spPr bwMode="auto">
            <a:xfrm>
              <a:off x="3216" y="259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07" name="Text Box 6"/>
            <p:cNvSpPr txBox="1">
              <a:spLocks noChangeArrowheads="1"/>
            </p:cNvSpPr>
            <p:nvPr/>
          </p:nvSpPr>
          <p:spPr bwMode="auto">
            <a:xfrm>
              <a:off x="3254" y="2611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a</a:t>
              </a:r>
            </a:p>
          </p:txBody>
        </p:sp>
        <p:sp>
          <p:nvSpPr>
            <p:cNvPr id="76808" name="Oval 7"/>
            <p:cNvSpPr>
              <a:spLocks noChangeArrowheads="1"/>
            </p:cNvSpPr>
            <p:nvPr/>
          </p:nvSpPr>
          <p:spPr bwMode="auto">
            <a:xfrm>
              <a:off x="3600" y="206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09" name="Text Box 8"/>
            <p:cNvSpPr txBox="1">
              <a:spLocks noChangeArrowheads="1"/>
            </p:cNvSpPr>
            <p:nvPr/>
          </p:nvSpPr>
          <p:spPr bwMode="auto">
            <a:xfrm>
              <a:off x="3638" y="208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+</a:t>
              </a:r>
            </a:p>
          </p:txBody>
        </p:sp>
        <p:sp>
          <p:nvSpPr>
            <p:cNvPr id="76810" name="Oval 9"/>
            <p:cNvSpPr>
              <a:spLocks noChangeArrowheads="1"/>
            </p:cNvSpPr>
            <p:nvPr/>
          </p:nvSpPr>
          <p:spPr bwMode="auto">
            <a:xfrm>
              <a:off x="4080" y="254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11" name="Text Box 10"/>
            <p:cNvSpPr txBox="1">
              <a:spLocks noChangeArrowheads="1"/>
            </p:cNvSpPr>
            <p:nvPr/>
          </p:nvSpPr>
          <p:spPr bwMode="auto">
            <a:xfrm>
              <a:off x="4118" y="256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/</a:t>
              </a:r>
            </a:p>
          </p:txBody>
        </p:sp>
        <p:sp>
          <p:nvSpPr>
            <p:cNvPr id="76812" name="Oval 11"/>
            <p:cNvSpPr>
              <a:spLocks noChangeArrowheads="1"/>
            </p:cNvSpPr>
            <p:nvPr/>
          </p:nvSpPr>
          <p:spPr bwMode="auto">
            <a:xfrm>
              <a:off x="3792" y="302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13" name="Text Box 12"/>
            <p:cNvSpPr txBox="1">
              <a:spLocks noChangeArrowheads="1"/>
            </p:cNvSpPr>
            <p:nvPr/>
          </p:nvSpPr>
          <p:spPr bwMode="auto">
            <a:xfrm>
              <a:off x="3830" y="304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76814" name="Oval 13"/>
            <p:cNvSpPr>
              <a:spLocks noChangeArrowheads="1"/>
            </p:cNvSpPr>
            <p:nvPr/>
          </p:nvSpPr>
          <p:spPr bwMode="auto">
            <a:xfrm>
              <a:off x="4368" y="302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15" name="Text Box 14"/>
            <p:cNvSpPr txBox="1">
              <a:spLocks noChangeArrowheads="1"/>
            </p:cNvSpPr>
            <p:nvPr/>
          </p:nvSpPr>
          <p:spPr bwMode="auto">
            <a:xfrm>
              <a:off x="4406" y="304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d</a:t>
              </a:r>
            </a:p>
          </p:txBody>
        </p:sp>
        <p:sp>
          <p:nvSpPr>
            <p:cNvPr id="76816" name="Oval 15"/>
            <p:cNvSpPr>
              <a:spLocks noChangeArrowheads="1"/>
            </p:cNvSpPr>
            <p:nvPr/>
          </p:nvSpPr>
          <p:spPr bwMode="auto">
            <a:xfrm>
              <a:off x="3552" y="355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17" name="Text Box 16"/>
            <p:cNvSpPr txBox="1">
              <a:spLocks noChangeArrowheads="1"/>
            </p:cNvSpPr>
            <p:nvPr/>
          </p:nvSpPr>
          <p:spPr bwMode="auto">
            <a:xfrm>
              <a:off x="3590" y="3571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b</a:t>
              </a:r>
            </a:p>
          </p:txBody>
        </p:sp>
        <p:sp>
          <p:nvSpPr>
            <p:cNvPr id="76818" name="Oval 17"/>
            <p:cNvSpPr>
              <a:spLocks noChangeArrowheads="1"/>
            </p:cNvSpPr>
            <p:nvPr/>
          </p:nvSpPr>
          <p:spPr bwMode="auto">
            <a:xfrm>
              <a:off x="3984" y="355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76819" name="Text Box 18"/>
            <p:cNvSpPr txBox="1">
              <a:spLocks noChangeArrowheads="1"/>
            </p:cNvSpPr>
            <p:nvPr/>
          </p:nvSpPr>
          <p:spPr bwMode="auto">
            <a:xfrm>
              <a:off x="4022" y="3571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c</a:t>
              </a:r>
            </a:p>
          </p:txBody>
        </p:sp>
        <p:sp>
          <p:nvSpPr>
            <p:cNvPr id="76820" name="Line 19"/>
            <p:cNvSpPr>
              <a:spLocks noChangeShapeType="1"/>
            </p:cNvSpPr>
            <p:nvPr/>
          </p:nvSpPr>
          <p:spPr bwMode="auto">
            <a:xfrm flipV="1">
              <a:off x="3360" y="235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20"/>
            <p:cNvSpPr>
              <a:spLocks noChangeShapeType="1"/>
            </p:cNvSpPr>
            <p:nvPr/>
          </p:nvSpPr>
          <p:spPr bwMode="auto">
            <a:xfrm flipH="1" flipV="1">
              <a:off x="3744" y="235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21"/>
            <p:cNvSpPr>
              <a:spLocks noChangeShapeType="1"/>
            </p:cNvSpPr>
            <p:nvPr/>
          </p:nvSpPr>
          <p:spPr bwMode="auto">
            <a:xfrm flipV="1">
              <a:off x="3936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Line 22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4" name="Line 23"/>
            <p:cNvSpPr>
              <a:spLocks noChangeShapeType="1"/>
            </p:cNvSpPr>
            <p:nvPr/>
          </p:nvSpPr>
          <p:spPr bwMode="auto">
            <a:xfrm flipV="1">
              <a:off x="3696" y="33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Line 24"/>
            <p:cNvSpPr>
              <a:spLocks noChangeShapeType="1"/>
            </p:cNvSpPr>
            <p:nvPr/>
          </p:nvSpPr>
          <p:spPr bwMode="auto">
            <a:xfrm flipH="1" flipV="1">
              <a:off x="393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5" name="Footer Placeholder 2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println Method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In the </a:t>
            </a:r>
            <a:r>
              <a:rPr lang="en-US" altLang="x-none">
                <a:latin typeface="Courier New" charset="0"/>
              </a:rPr>
              <a:t>Lincoln</a:t>
            </a:r>
            <a:r>
              <a:rPr lang="en-US" altLang="x-none"/>
              <a:t> program from Chapter 1, we invoked the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method to print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System.out</a:t>
            </a:r>
            <a:r>
              <a:rPr lang="en-US" altLang="x-none"/>
              <a:t> object represents a destination (the monitor screen) to which we can send output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7866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System.out.println("Whatever you are, be a good one.");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9463" y="4572000"/>
            <a:ext cx="1295400" cy="831850"/>
            <a:chOff x="672" y="2976"/>
            <a:chExt cx="816" cy="524"/>
          </a:xfrm>
        </p:grpSpPr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760" y="3250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object</a:t>
              </a:r>
            </a:p>
          </p:txBody>
        </p:sp>
        <p:sp>
          <p:nvSpPr>
            <p:cNvPr id="31757" name="AutoShape 7"/>
            <p:cNvSpPr>
              <a:spLocks/>
            </p:cNvSpPr>
            <p:nvPr/>
          </p:nvSpPr>
          <p:spPr bwMode="auto">
            <a:xfrm rot="-54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25663" y="4495800"/>
            <a:ext cx="1125537" cy="1212850"/>
            <a:chOff x="1520" y="2928"/>
            <a:chExt cx="709" cy="764"/>
          </a:xfrm>
        </p:grpSpPr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1520" y="3250"/>
              <a:ext cx="7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method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name</a:t>
              </a: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52800" y="4648200"/>
            <a:ext cx="4598988" cy="1212850"/>
            <a:chOff x="2410" y="3024"/>
            <a:chExt cx="2897" cy="764"/>
          </a:xfrm>
        </p:grpSpPr>
        <p:sp>
          <p:nvSpPr>
            <p:cNvPr id="31752" name="Text Box 12"/>
            <p:cNvSpPr txBox="1">
              <a:spLocks noChangeArrowheads="1"/>
            </p:cNvSpPr>
            <p:nvPr/>
          </p:nvSpPr>
          <p:spPr bwMode="auto">
            <a:xfrm>
              <a:off x="2410" y="3346"/>
              <a:ext cx="289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information provided to the method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(parameters)</a:t>
              </a:r>
            </a:p>
          </p:txBody>
        </p:sp>
        <p:sp>
          <p:nvSpPr>
            <p:cNvPr id="31753" name="AutoShape 13"/>
            <p:cNvSpPr>
              <a:spLocks/>
            </p:cNvSpPr>
            <p:nvPr/>
          </p:nvSpPr>
          <p:spPr bwMode="auto">
            <a:xfrm rot="-54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1751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Revisited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1452563"/>
          </a:xfrm>
        </p:spPr>
        <p:txBody>
          <a:bodyPr/>
          <a:lstStyle/>
          <a:p>
            <a:r>
              <a:rPr lang="en-US" altLang="x-none"/>
              <a:t>The assignment operator has a lower precedence than the arithmetic operators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09875" y="2347913"/>
            <a:ext cx="4810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First the expression on the right hand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side of the = operator is evaluated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22413" y="5241925"/>
            <a:ext cx="3995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Then the result is stored in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variable on the left hand side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638300" y="326072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answer  =  sum / 4 + MAX * lowest;</a:t>
            </a:r>
            <a:endParaRPr lang="en-US" altLang="x-none" sz="2400" b="1">
              <a:latin typeface="Times New Roman" charset="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39243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1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28575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4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5339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3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54483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2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 rot="16200000" flipV="1">
            <a:off x="4953000" y="2917825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cxnSp>
        <p:nvCxnSpPr>
          <p:cNvPr id="36876" name="AutoShape 12"/>
          <p:cNvCxnSpPr>
            <a:cxnSpLocks noChangeShapeType="1"/>
            <a:stCxn id="36875" idx="1"/>
          </p:cNvCxnSpPr>
          <p:nvPr/>
        </p:nvCxnSpPr>
        <p:spPr bwMode="auto">
          <a:xfrm rot="16200000" flipV="1">
            <a:off x="3402012" y="3021013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6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nimBg="1" autoUpdateAnimBg="0"/>
      <p:bldP spid="36872" grpId="0" animBg="1" autoUpdateAnimBg="0"/>
      <p:bldP spid="36873" grpId="0" animBg="1" autoUpdateAnimBg="0"/>
      <p:bldP spid="36874" grpId="0" animBg="1" autoUpdateAnimBg="0"/>
      <p:bldP spid="368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Revisited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376363"/>
          </a:xfrm>
        </p:spPr>
        <p:txBody>
          <a:bodyPr/>
          <a:lstStyle/>
          <a:p>
            <a:r>
              <a:rPr lang="en-US" altLang="x-none"/>
              <a:t>The right and left hand sides of an assignment statement can contain the same variable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254375" y="2362200"/>
            <a:ext cx="3008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First, one is added to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original value of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843088" y="4722813"/>
            <a:ext cx="4878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Then the result is stored back into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(overwriting the original value)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438400" y="3198813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count  =  count + 1;</a:t>
            </a:r>
            <a:endParaRPr lang="en-US" altLang="x-none" sz="2400" b="1">
              <a:latin typeface="Times New Roman" charset="0"/>
            </a:endParaRPr>
          </a:p>
        </p:txBody>
      </p:sp>
      <p:sp>
        <p:nvSpPr>
          <p:cNvPr id="37895" name="AutoShape 7"/>
          <p:cNvSpPr>
            <a:spLocks/>
          </p:cNvSpPr>
          <p:nvPr/>
        </p:nvSpPr>
        <p:spPr bwMode="auto">
          <a:xfrm rot="16200000" flipV="1">
            <a:off x="4610100" y="3313113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cxnSp>
        <p:nvCxnSpPr>
          <p:cNvPr id="37896" name="AutoShape 8"/>
          <p:cNvCxnSpPr>
            <a:cxnSpLocks noChangeShapeType="1"/>
            <a:stCxn id="37895" idx="1"/>
          </p:cNvCxnSpPr>
          <p:nvPr/>
        </p:nvCxnSpPr>
        <p:spPr bwMode="auto">
          <a:xfrm rot="16200000" flipV="1">
            <a:off x="3644900" y="3011488"/>
            <a:ext cx="319088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6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utoUpdateAnimBg="0"/>
      <p:bldP spid="37894" grpId="0" autoUpdateAnimBg="0"/>
      <p:bldP spid="378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Increment and Decrement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increment (</a:t>
            </a:r>
            <a:r>
              <a:rPr lang="en-US" altLang="x-none">
                <a:latin typeface="Courier New" charset="0"/>
              </a:rPr>
              <a:t>++</a:t>
            </a:r>
            <a:r>
              <a:rPr lang="en-US" altLang="x-none"/>
              <a:t>) and decrement (</a:t>
            </a:r>
            <a:r>
              <a:rPr lang="en-US" altLang="x-none">
                <a:latin typeface="Courier New" charset="0"/>
              </a:rPr>
              <a:t>--</a:t>
            </a:r>
            <a:r>
              <a:rPr lang="en-US" altLang="x-none"/>
              <a:t>) operators use only one operand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statement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altLang="x-none"/>
              <a:t>	is functionally equivalent to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count = count + 1;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Increment and Decrement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increment and decrement operators can be applied in </a:t>
            </a:r>
            <a:r>
              <a:rPr lang="en-US" altLang="x-none" i="1"/>
              <a:t>postfix form</a:t>
            </a:r>
            <a:r>
              <a:rPr lang="en-US" altLang="x-none"/>
              <a:t>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count++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or </a:t>
            </a:r>
            <a:r>
              <a:rPr lang="en-US" altLang="x-none" i="1"/>
              <a:t>prefix form</a:t>
            </a:r>
            <a:r>
              <a:rPr lang="en-US" altLang="x-none"/>
              <a:t>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++count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used as part of a larger expression, the two forms can have different effects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Because of their subtleties, the increment and decrement operators should be used with care</a:t>
            </a:r>
            <a:endParaRPr lang="en-US" altLang="x-none">
              <a:latin typeface="Courier New" charset="0"/>
            </a:endParaRP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Often we perform an operation on a variable, and then store the result back into that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Java provides </a:t>
            </a:r>
            <a:r>
              <a:rPr lang="en-US" altLang="x-none" i="1"/>
              <a:t>assignment operators</a:t>
            </a:r>
            <a:r>
              <a:rPr lang="en-US" altLang="x-none"/>
              <a:t> to simplify that process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example, the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num += count;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num = num + count;</a:t>
            </a: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720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There are many assignment operators in Java, including the following: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286000"/>
            <a:ext cx="6235700" cy="3011488"/>
            <a:chOff x="820" y="1572"/>
            <a:chExt cx="3928" cy="1897"/>
          </a:xfrm>
        </p:grpSpPr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Operator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x-none" sz="2400">
                <a:solidFill>
                  <a:srgbClr val="0080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+=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-=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*=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/=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%=</a:t>
              </a:r>
              <a:endParaRPr lang="en-US" altLang="x-none" sz="2400">
                <a:latin typeface="Courier New" charset="0"/>
              </a:endParaRPr>
            </a:p>
          </p:txBody>
        </p:sp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Example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x-none" sz="2400">
                <a:solidFill>
                  <a:srgbClr val="0080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+=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-=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*=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/=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%= y</a:t>
              </a:r>
              <a:endParaRPr lang="en-US" altLang="x-none" sz="2400">
                <a:latin typeface="Courier New" charset="0"/>
              </a:endParaRPr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Equivalent To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x-none" sz="2400"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+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-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*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/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% y</a:t>
              </a:r>
            </a:p>
          </p:txBody>
        </p:sp>
      </p:grpSp>
      <p:sp>
        <p:nvSpPr>
          <p:cNvPr id="82948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right hand side of an assignment operator can be a complex expression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entire right-hand expression is evaluated first, then the result is combined with the original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result /= (total-MIN) % num;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result = result / ((total-MIN) % num);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If the operands to the </a:t>
            </a:r>
            <a:r>
              <a:rPr lang="en-US" altLang="x-none">
                <a:latin typeface="Courier New" charset="0"/>
              </a:rPr>
              <a:t>+=</a:t>
            </a:r>
            <a:r>
              <a:rPr lang="en-US" altLang="x-none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behavior of an assignment operator (</a:t>
            </a:r>
            <a:r>
              <a:rPr lang="en-US" altLang="x-none">
                <a:latin typeface="Courier New" charset="0"/>
              </a:rPr>
              <a:t>+=</a:t>
            </a:r>
            <a:r>
              <a:rPr lang="en-US" altLang="x-none"/>
              <a:t>) is always consistent with the behavior of the corresponding operator (</a:t>
            </a:r>
            <a:r>
              <a:rPr lang="en-US" altLang="x-none">
                <a:latin typeface="Courier New" charset="0"/>
              </a:rPr>
              <a:t>+</a:t>
            </a:r>
            <a:r>
              <a:rPr lang="en-US" altLang="x-none"/>
              <a:t>)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8602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Conversion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x-none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For example, in a particular situation we may want to treat an integer as a floating point value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These conversions do not change the type of a variable or the value that's stored in it – they only convert a value as part of a computation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print Method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System.out</a:t>
            </a:r>
            <a:r>
              <a:rPr lang="en-US" altLang="x-none"/>
              <a:t> object provides another service as well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print</a:t>
            </a:r>
            <a:r>
              <a:rPr lang="en-US" altLang="x-none"/>
              <a:t> method is similar to the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method, except that it does not advance to the next line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Therefore anything printed after a </a:t>
            </a:r>
            <a:r>
              <a:rPr lang="en-US" altLang="x-none">
                <a:latin typeface="Courier New" charset="0"/>
              </a:rPr>
              <a:t>print</a:t>
            </a:r>
            <a:r>
              <a:rPr lang="en-US" altLang="x-none"/>
              <a:t> statement will appear on the same line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Countdown.java 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Conversion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 i="1"/>
              <a:t>Widening conversions</a:t>
            </a:r>
            <a:r>
              <a:rPr lang="en-US" altLang="x-none"/>
              <a:t> are safest because they tend to go from a small data type to a larger one (such as a </a:t>
            </a:r>
            <a:r>
              <a:rPr lang="en-US" altLang="x-none">
                <a:latin typeface="Courier New" charset="0"/>
              </a:rPr>
              <a:t>short</a:t>
            </a:r>
            <a:r>
              <a:rPr lang="en-US" altLang="x-none"/>
              <a:t> to an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altLang="x-none" i="1"/>
              <a:t>Narrowing conversions</a:t>
            </a:r>
            <a:r>
              <a:rPr lang="en-US" altLang="x-none"/>
              <a:t> can lose information because they tend to go from a large data type to a smaller one (such as an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 to a </a:t>
            </a:r>
            <a:r>
              <a:rPr lang="en-US" altLang="x-none">
                <a:latin typeface="Courier New" charset="0"/>
              </a:rPr>
              <a:t>short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</a:pPr>
            <a:r>
              <a:rPr lang="en-US" altLang="x-none"/>
              <a:t>In Java, data conversions can occur in three ways: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assignment conversion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promotion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casting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Conversion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89091" name="Picture 4" descr="fig02_0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2672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5" descr="fig02_06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733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Box 6"/>
          <p:cNvSpPr txBox="1">
            <a:spLocks noChangeArrowheads="1"/>
          </p:cNvSpPr>
          <p:nvPr/>
        </p:nvSpPr>
        <p:spPr bwMode="auto">
          <a:xfrm>
            <a:off x="1143000" y="18288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/>
              <a:t>Widening Conversions</a:t>
            </a:r>
          </a:p>
        </p:txBody>
      </p:sp>
      <p:sp>
        <p:nvSpPr>
          <p:cNvPr id="89094" name="TextBox 7"/>
          <p:cNvSpPr txBox="1">
            <a:spLocks noChangeArrowheads="1"/>
          </p:cNvSpPr>
          <p:nvPr/>
        </p:nvSpPr>
        <p:spPr bwMode="auto">
          <a:xfrm>
            <a:off x="5334000" y="1828800"/>
            <a:ext cx="258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/>
              <a:t>Narrowing Conversions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Conversion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i="1"/>
              <a:t>Assignment conversion</a:t>
            </a:r>
            <a:r>
              <a:rPr lang="en-US" altLang="x-none"/>
              <a:t> occurs when a value of one type is assigned to a variable of another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Example:</a:t>
            </a:r>
            <a:endParaRPr lang="en-US" altLang="x-none">
              <a:latin typeface="Courier New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800">
                <a:latin typeface="Courier New" charset="0"/>
              </a:rPr>
              <a:t>int dollars = 20;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800">
                <a:latin typeface="Courier New" charset="0"/>
              </a:rPr>
              <a:t>double money = dollars;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Only widening conversions can happen via assignment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that the value or type of </a:t>
            </a:r>
            <a:r>
              <a:rPr lang="en-US" altLang="x-none">
                <a:latin typeface="Courier New" charset="0"/>
              </a:rPr>
              <a:t>dollars</a:t>
            </a:r>
            <a:r>
              <a:rPr lang="en-US" altLang="x-none"/>
              <a:t> did not change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Promotion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Promotion</a:t>
            </a:r>
            <a:r>
              <a:rPr lang="en-US" altLang="x-none"/>
              <a:t> happens automatically when operators in expressions convert their operands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200"/>
              </a:spcAft>
            </a:pPr>
            <a:r>
              <a:rPr lang="en-US" altLang="x-none"/>
              <a:t>Example: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int count = 12;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double sum = 490.27;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result = sum / count;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value of </a:t>
            </a:r>
            <a:r>
              <a:rPr lang="en-US" altLang="x-none">
                <a:latin typeface="Courier New" charset="0"/>
              </a:rPr>
              <a:t>count</a:t>
            </a:r>
            <a:r>
              <a:rPr lang="en-US" altLang="x-none"/>
              <a:t> is converted to a floating point value to perform the division calculation</a:t>
            </a:r>
          </a:p>
          <a:p>
            <a:pPr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Casting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i="1"/>
              <a:t>Casting</a:t>
            </a:r>
            <a:r>
              <a:rPr lang="en-US" altLang="x-none"/>
              <a:t> is the most powerful, and dangerous, technique for conversion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Both widening and narrowing conversions can be accomplished by explicitly casting a value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800"/>
              </a:spcAft>
            </a:pPr>
            <a:r>
              <a:rPr lang="en-US" altLang="x-none"/>
              <a:t>To cast, the type is put in parentheses in front of the value being converted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int total = 50;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float result = (float) total / 6;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/>
              <a:t>Without the cast, the fractional part of the answer would be lost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endParaRPr lang="en-US" altLang="x-none"/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40767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Interactive Programs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Programs generally need input on which to operate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provides convenient methods for reading input values of various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object can be set up to read input from various sources, including the user typing values on the keyboard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Keyboard input is represented by the </a:t>
            </a:r>
            <a:r>
              <a:rPr lang="en-US" altLang="x-none">
                <a:latin typeface="Courier New" charset="0"/>
              </a:rPr>
              <a:t>System.in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Reading Input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line creates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Scanner</a:t>
            </a:r>
            <a:r>
              <a:rPr lang="en-US" altLang="x-none"/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Scanner scan = new Scanner(System.in);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creates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created,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object can be used to invoke various 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answer = scan.nextLine();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sz="2400"/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Reading Input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class library, and must be imported into a program to be used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nextLine</a:t>
            </a:r>
            <a:r>
              <a:rPr lang="en-US" altLang="x-none"/>
              <a:t> method reads all of the input until the end of the line is found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Echo.java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details of object creation and class libraries are discussed further in Chapter 3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7282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message;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System.out.println("Enter a line of text:");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message = scan.nextLine();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System.out.println("You entered: \"" + message + "\"");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3794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801846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Countdown.java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print and println.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Countdown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two lines of output representing a rocket countdown.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System.out.print("Three...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System.out.print("Two...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System.out.print("One...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System.out.print("Zero...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System.out.println("Liftoff!");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appears on first output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System.out.println("Houston, we have a problem.");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830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message;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System.out.println("Enter a line of text:");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message = scan.nextLine();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System.out.println("You entered: \"" + message + "\"");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Enter a line of text: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You want fries with that?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You entered: "You want fries with that?"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Input Tokens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Unless specified otherwise, </a:t>
            </a:r>
            <a:r>
              <a:rPr lang="en-US" altLang="x-none" i="1"/>
              <a:t>white space</a:t>
            </a:r>
            <a:r>
              <a:rPr lang="en-US" altLang="x-none"/>
              <a:t> is used to separate the elements (called </a:t>
            </a:r>
            <a:r>
              <a:rPr lang="en-US" altLang="x-none" i="1"/>
              <a:t>tokens</a:t>
            </a:r>
            <a:r>
              <a:rPr lang="en-US" altLang="x-none"/>
              <a:t>) of the input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Methods such as </a:t>
            </a:r>
            <a:r>
              <a:rPr lang="en-US" altLang="x-none">
                <a:latin typeface="Courier New" charset="0"/>
              </a:rPr>
              <a:t>nextInt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nextDouble</a:t>
            </a:r>
            <a:r>
              <a:rPr lang="en-US" altLang="x-none"/>
              <a:t> read data of particular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GasMileage.java 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0354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GasMileage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miles;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gallons, mpg;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1378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number of miles: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miles = scan.nextInt();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gallons of fuel used: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gallons = scan.nextDouble();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System.out.println("Miles Per Gallon: " + mpg);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2402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number of miles: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gallons of fuel used: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("Miles Per Gallon: " + mpg);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33538" y="1295400"/>
            <a:ext cx="5910262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Enter the number of miles: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328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Enter the gallons of fuel used: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11.2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Miles Per Gallon: 29.28571428571429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Chapter 2 focused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character strings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primitive data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declaration and use of variables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expressions and operator precedence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data conversions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accepting input from the user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801846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Countdown.java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print and println.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Countdown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two lines of output representing a rocket countdown.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System.out.print("Three...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System.out.print("Two...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System.out.print("One...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System.out.print("Zero...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System.out.println("Liftoff!");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appears on first output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System.out.println("Houston, we have a problem.");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47800" y="533400"/>
            <a:ext cx="6372225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Three... Two... One... Zero... Liftoff!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Houston, we have a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String Concatenation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spcBef>
                <a:spcPct val="40000"/>
              </a:spcBef>
            </a:pPr>
            <a:r>
              <a:rPr lang="en-US" altLang="x-none"/>
              <a:t>The </a:t>
            </a:r>
            <a:r>
              <a:rPr lang="en-US" altLang="x-none" i="1"/>
              <a:t>string concatenation operator</a:t>
            </a:r>
            <a:r>
              <a:rPr lang="en-US" altLang="x-none"/>
              <a:t> (+) is used to append one string to the end of another</a:t>
            </a:r>
          </a:p>
          <a:p>
            <a:pPr algn="ctr">
              <a:spcBef>
                <a:spcPct val="4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A string literal cannot be broken across two lines in a program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Facts.java 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4967</Words>
  <Application>Microsoft Macintosh PowerPoint</Application>
  <PresentationFormat>On-screen Show (4:3)</PresentationFormat>
  <Paragraphs>948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2 Data and Expressions</vt:lpstr>
      <vt:lpstr>Data and Expressions</vt:lpstr>
      <vt:lpstr>Outline</vt:lpstr>
      <vt:lpstr>Character Strings</vt:lpstr>
      <vt:lpstr>The println Method</vt:lpstr>
      <vt:lpstr>The print Method</vt:lpstr>
      <vt:lpstr>PowerPoint Presentation</vt:lpstr>
      <vt:lpstr>PowerPoint Presentation</vt:lpstr>
      <vt:lpstr>String Concatenation</vt:lpstr>
      <vt:lpstr>PowerPoint Presentation</vt:lpstr>
      <vt:lpstr>PowerPoint Presentation</vt:lpstr>
      <vt:lpstr>PowerPoint Presentation</vt:lpstr>
      <vt:lpstr>String Concatenation</vt:lpstr>
      <vt:lpstr>PowerPoint Presentation</vt:lpstr>
      <vt:lpstr>PowerPoint Presentation</vt:lpstr>
      <vt:lpstr>Quick Check</vt:lpstr>
      <vt:lpstr>Quick Check</vt:lpstr>
      <vt:lpstr>Escape Sequences</vt:lpstr>
      <vt:lpstr>Escape Sequences</vt:lpstr>
      <vt:lpstr>PowerPoint Presentation</vt:lpstr>
      <vt:lpstr>PowerPoint Presentation</vt:lpstr>
      <vt:lpstr>Quick Check</vt:lpstr>
      <vt:lpstr>Quick Check</vt:lpstr>
      <vt:lpstr>Outline</vt:lpstr>
      <vt:lpstr>Variables</vt:lpstr>
      <vt:lpstr>Variable Initialization</vt:lpstr>
      <vt:lpstr>PowerPoint Presentation</vt:lpstr>
      <vt:lpstr>PowerPoint Presentation</vt:lpstr>
      <vt:lpstr>Assignment</vt:lpstr>
      <vt:lpstr>PowerPoint Presentation</vt:lpstr>
      <vt:lpstr>PowerPoint Presentation</vt:lpstr>
      <vt:lpstr>Constants</vt:lpstr>
      <vt:lpstr>Constants</vt:lpstr>
      <vt:lpstr>Outline</vt:lpstr>
      <vt:lpstr>Primitive Data</vt:lpstr>
      <vt:lpstr>Numeric Primitive Data</vt:lpstr>
      <vt:lpstr>Characters</vt:lpstr>
      <vt:lpstr>Character Sets</vt:lpstr>
      <vt:lpstr>Characters</vt:lpstr>
      <vt:lpstr>Boolean</vt:lpstr>
      <vt:lpstr>Outline</vt:lpstr>
      <vt:lpstr>Expressions</vt:lpstr>
      <vt:lpstr>Division and Remainder</vt:lpstr>
      <vt:lpstr>Quick Check</vt:lpstr>
      <vt:lpstr>Quick Check</vt:lpstr>
      <vt:lpstr>Operator Precedence</vt:lpstr>
      <vt:lpstr>Quick Check</vt:lpstr>
      <vt:lpstr>Quick Check</vt:lpstr>
      <vt:lpstr>Expression Trees</vt:lpstr>
      <vt:lpstr>Assignment Revisited</vt:lpstr>
      <vt:lpstr>Assignment Revisited</vt:lpstr>
      <vt:lpstr>Increment and Decrement</vt:lpstr>
      <vt:lpstr>Increment and Decrement</vt:lpstr>
      <vt:lpstr>Assignment Operators</vt:lpstr>
      <vt:lpstr>Assignment Operators</vt:lpstr>
      <vt:lpstr>Assignment Operators</vt:lpstr>
      <vt:lpstr>Assignment Operators</vt:lpstr>
      <vt:lpstr>Outline</vt:lpstr>
      <vt:lpstr>Data Conversion</vt:lpstr>
      <vt:lpstr>Data Conversion</vt:lpstr>
      <vt:lpstr>Data Conversion</vt:lpstr>
      <vt:lpstr>Assignment Conversion</vt:lpstr>
      <vt:lpstr>Promotion</vt:lpstr>
      <vt:lpstr>Casting</vt:lpstr>
      <vt:lpstr>Outline</vt:lpstr>
      <vt:lpstr>Interactive Programs</vt:lpstr>
      <vt:lpstr>Reading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30</cp:revision>
  <dcterms:created xsi:type="dcterms:W3CDTF">2014-02-27T13:50:56Z</dcterms:created>
  <dcterms:modified xsi:type="dcterms:W3CDTF">2016-11-23T16:15:29Z</dcterms:modified>
</cp:coreProperties>
</file>