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350" r:id="rId3"/>
    <p:sldId id="358" r:id="rId4"/>
    <p:sldId id="269" r:id="rId5"/>
    <p:sldId id="362" r:id="rId6"/>
    <p:sldId id="368" r:id="rId7"/>
    <p:sldId id="351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57" r:id="rId20"/>
    <p:sldId id="380" r:id="rId21"/>
    <p:sldId id="381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1pPr>
    <a:lvl2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2pPr>
    <a:lvl3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3pPr>
    <a:lvl4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4pPr>
    <a:lvl5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5pPr>
    <a:lvl6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6pPr>
    <a:lvl7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7pPr>
    <a:lvl8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8pPr>
    <a:lvl9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BFC"/>
    <a:srgbClr val="FFCC02"/>
    <a:srgbClr val="DC1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515DA-6A44-46F9-B004-4BA032999C2D}" v="1312" dt="2023-02-16T14:28:19.097"/>
    <p1510:client id="{8DC0B1AF-0CA2-4B41-A26E-965B228D797B}" v="3" dt="2023-02-17T08:50:39.534"/>
    <p1510:client id="{A6CF8D22-2C9C-43CF-9769-0739A2F15AD1}" v="1532" dt="2023-02-16T18:19:33.132"/>
  </p1510:revLst>
</p1510:revInfo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/>
    <p:restoredTop sz="94674"/>
  </p:normalViewPr>
  <p:slideViewPr>
    <p:cSldViewPr snapToGrid="0" snapToObjects="1" showGuides="1">
      <p:cViewPr varScale="1">
        <p:scale>
          <a:sx n="29" d="100"/>
          <a:sy n="29" d="100"/>
        </p:scale>
        <p:origin x="132" y="112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main_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big + style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ml_logo_white.png" descr="sml_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930" y="12021875"/>
            <a:ext cx="6002462" cy="8089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606675" y="3263900"/>
            <a:ext cx="15833726" cy="6053204"/>
          </a:xfrm>
          <a:prstGeom prst="rect">
            <a:avLst/>
          </a:prstGeom>
        </p:spPr>
        <p:txBody>
          <a:bodyPr anchor="ctr"/>
          <a:lstStyle>
            <a:lvl1pPr>
              <a:defRPr sz="12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60" name="samolet_logo_sign_shadow_white.png" descr="samolet_logo_sign_shadow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69" y="11864456"/>
            <a:ext cx="892882" cy="12155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Rectangle"/>
          <p:cNvSpPr/>
          <p:nvPr/>
        </p:nvSpPr>
        <p:spPr>
          <a:xfrm>
            <a:off x="-964614" y="884120"/>
            <a:ext cx="2489719" cy="9719042"/>
          </a:xfrm>
          <a:prstGeom prst="rect">
            <a:avLst/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62" name="Rectangle"/>
          <p:cNvSpPr/>
          <p:nvPr/>
        </p:nvSpPr>
        <p:spPr>
          <a:xfrm>
            <a:off x="18183356" y="6291838"/>
            <a:ext cx="7699244" cy="4299455"/>
          </a:xfrm>
          <a:prstGeom prst="roundRect">
            <a:avLst>
              <a:gd name="adj" fmla="val 0"/>
            </a:avLst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63" name="Rounded Rectangle"/>
          <p:cNvSpPr/>
          <p:nvPr/>
        </p:nvSpPr>
        <p:spPr>
          <a:xfrm>
            <a:off x="13856890" y="882319"/>
            <a:ext cx="9223244" cy="4299455"/>
          </a:xfrm>
          <a:prstGeom prst="roundRect">
            <a:avLst>
              <a:gd name="adj" fmla="val 50000"/>
            </a:avLst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pic>
        <p:nvPicPr>
          <p:cNvPr id="6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9582" y="2238051"/>
            <a:ext cx="3737859" cy="1587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6009" y="7833783"/>
            <a:ext cx="1979007" cy="121556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big + style eng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ml_logo_eng_02.png" descr="sml_logo_eng_02.png"/>
          <p:cNvPicPr>
            <a:picLocks noChangeAspect="1"/>
          </p:cNvPicPr>
          <p:nvPr/>
        </p:nvPicPr>
        <p:blipFill>
          <a:blip r:embed="rId2"/>
          <a:srcRect t="1126"/>
          <a:stretch>
            <a:fillRect/>
          </a:stretch>
        </p:blipFill>
        <p:spPr>
          <a:xfrm>
            <a:off x="17483630" y="11678975"/>
            <a:ext cx="6002462" cy="1177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606675" y="3263900"/>
            <a:ext cx="15833726" cy="6053204"/>
          </a:xfrm>
          <a:prstGeom prst="rect">
            <a:avLst/>
          </a:prstGeom>
        </p:spPr>
        <p:txBody>
          <a:bodyPr anchor="ctr"/>
          <a:lstStyle>
            <a:lvl1pPr>
              <a:defRPr sz="12000">
                <a:solidFill>
                  <a:srgbClr val="FFFFFF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75" name="samolet_logo_sign_shadow_white.png" descr="samolet_logo_sign_shadow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69" y="11864456"/>
            <a:ext cx="892882" cy="12155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6" name="Rectangle"/>
          <p:cNvSpPr/>
          <p:nvPr/>
        </p:nvSpPr>
        <p:spPr>
          <a:xfrm>
            <a:off x="-964614" y="884120"/>
            <a:ext cx="2489719" cy="9719042"/>
          </a:xfrm>
          <a:prstGeom prst="rect">
            <a:avLst/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77" name="Rectangle"/>
          <p:cNvSpPr/>
          <p:nvPr/>
        </p:nvSpPr>
        <p:spPr>
          <a:xfrm>
            <a:off x="18183356" y="6291838"/>
            <a:ext cx="7699244" cy="4299455"/>
          </a:xfrm>
          <a:prstGeom prst="roundRect">
            <a:avLst>
              <a:gd name="adj" fmla="val 0"/>
            </a:avLst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78" name="Rounded Rectangle"/>
          <p:cNvSpPr/>
          <p:nvPr/>
        </p:nvSpPr>
        <p:spPr>
          <a:xfrm>
            <a:off x="13856890" y="882319"/>
            <a:ext cx="9223244" cy="4299455"/>
          </a:xfrm>
          <a:prstGeom prst="roundRect">
            <a:avLst>
              <a:gd name="adj" fmla="val 50000"/>
            </a:avLst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 dirty="0"/>
          </a:p>
        </p:txBody>
      </p:sp>
      <p:pic>
        <p:nvPicPr>
          <p:cNvPr id="7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9582" y="2238051"/>
            <a:ext cx="3737859" cy="1587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6009" y="7833783"/>
            <a:ext cx="1979007" cy="121556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4c">
  <p:cSld name="main_4c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5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5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big + style eng">
  <p:cSld name="title big + style eng">
    <p:bg>
      <p:bgPr>
        <a:solidFill>
          <a:srgbClr val="007BFC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8" descr="sml_logo_eng_02.png"/>
          <p:cNvPicPr preferRelativeResize="0"/>
          <p:nvPr/>
        </p:nvPicPr>
        <p:blipFill rotWithShape="1">
          <a:blip r:embed="rId2">
            <a:alphaModFix/>
          </a:blip>
          <a:srcRect t="1126"/>
          <a:stretch/>
        </p:blipFill>
        <p:spPr>
          <a:xfrm>
            <a:off x="17483630" y="11678975"/>
            <a:ext cx="6002462" cy="117794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8"/>
          <p:cNvSpPr txBox="1">
            <a:spLocks noGrp="1"/>
          </p:cNvSpPr>
          <p:nvPr>
            <p:ph type="title"/>
          </p:nvPr>
        </p:nvSpPr>
        <p:spPr>
          <a:xfrm>
            <a:off x="2606675" y="3263900"/>
            <a:ext cx="15833726" cy="605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Helvetica Neue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68" descr="samolet_logo_sign_shadow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669" y="11864456"/>
            <a:ext cx="892882" cy="1215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8"/>
          <p:cNvSpPr/>
          <p:nvPr/>
        </p:nvSpPr>
        <p:spPr>
          <a:xfrm>
            <a:off x="-964614" y="884120"/>
            <a:ext cx="2489719" cy="9719042"/>
          </a:xfrm>
          <a:prstGeom prst="rect">
            <a:avLst/>
          </a:prstGeom>
          <a:solidFill>
            <a:srgbClr val="1888FC"/>
          </a:solidFill>
          <a:ln>
            <a:noFill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34;p68"/>
          <p:cNvSpPr/>
          <p:nvPr/>
        </p:nvSpPr>
        <p:spPr>
          <a:xfrm>
            <a:off x="18183356" y="6291838"/>
            <a:ext cx="7699244" cy="4299455"/>
          </a:xfrm>
          <a:prstGeom prst="roundRect">
            <a:avLst>
              <a:gd name="adj" fmla="val 0"/>
            </a:avLst>
          </a:prstGeom>
          <a:solidFill>
            <a:srgbClr val="1888FC"/>
          </a:solidFill>
          <a:ln>
            <a:noFill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35;p68"/>
          <p:cNvSpPr/>
          <p:nvPr/>
        </p:nvSpPr>
        <p:spPr>
          <a:xfrm>
            <a:off x="13856891" y="882319"/>
            <a:ext cx="9223244" cy="4299455"/>
          </a:xfrm>
          <a:prstGeom prst="roundRect">
            <a:avLst>
              <a:gd name="adj" fmla="val 50000"/>
            </a:avLst>
          </a:prstGeom>
          <a:solidFill>
            <a:srgbClr val="1888FC"/>
          </a:solidFill>
          <a:ln>
            <a:noFill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" name="Google Shape;36;p6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99581" y="2238051"/>
            <a:ext cx="3737859" cy="15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46009" y="7833783"/>
            <a:ext cx="1979007" cy="121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4c eng">
  <p:cSld name="main 4c eng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9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9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69" descr="sml_logo_eng_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69388" y="12245135"/>
            <a:ext cx="3018718" cy="596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4c_image01">
  <p:cSld name="main_4c_image0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0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70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0"/>
          <p:cNvSpPr>
            <a:spLocks noGrp="1"/>
          </p:cNvSpPr>
          <p:nvPr>
            <p:ph type="pic" idx="2"/>
          </p:nvPr>
        </p:nvSpPr>
        <p:spPr>
          <a:xfrm>
            <a:off x="12424457" y="2375074"/>
            <a:ext cx="11049377" cy="916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image02">
  <p:cSld name="main_4c_image0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1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1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1"/>
          <p:cNvSpPr>
            <a:spLocks noGrp="1"/>
          </p:cNvSpPr>
          <p:nvPr>
            <p:ph type="pic" idx="2"/>
          </p:nvPr>
        </p:nvSpPr>
        <p:spPr>
          <a:xfrm>
            <a:off x="922338" y="2375074"/>
            <a:ext cx="16778287" cy="916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image_03">
  <p:cSld name="main_4c_image_0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2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2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2"/>
          <p:cNvSpPr>
            <a:spLocks noGrp="1"/>
          </p:cNvSpPr>
          <p:nvPr>
            <p:ph type="pic" idx="2"/>
          </p:nvPr>
        </p:nvSpPr>
        <p:spPr>
          <a:xfrm>
            <a:off x="6646863" y="2375074"/>
            <a:ext cx="16826971" cy="916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projects">
  <p:cSld name="main_4c_pro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3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3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>
            <a:spLocks noGrp="1"/>
          </p:cNvSpPr>
          <p:nvPr>
            <p:ph type="pic" idx="2"/>
          </p:nvPr>
        </p:nvSpPr>
        <p:spPr>
          <a:xfrm>
            <a:off x="922338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73"/>
          <p:cNvSpPr>
            <a:spLocks noGrp="1"/>
          </p:cNvSpPr>
          <p:nvPr>
            <p:ph type="pic" idx="3"/>
          </p:nvPr>
        </p:nvSpPr>
        <p:spPr>
          <a:xfrm>
            <a:off x="6648224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3"/>
          <p:cNvSpPr>
            <a:spLocks noGrp="1"/>
          </p:cNvSpPr>
          <p:nvPr>
            <p:ph type="pic" idx="4"/>
          </p:nvPr>
        </p:nvSpPr>
        <p:spPr>
          <a:xfrm>
            <a:off x="12439424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73"/>
          <p:cNvSpPr>
            <a:spLocks noGrp="1"/>
          </p:cNvSpPr>
          <p:nvPr>
            <p:ph type="pic" idx="5"/>
          </p:nvPr>
        </p:nvSpPr>
        <p:spPr>
          <a:xfrm>
            <a:off x="18252395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73"/>
          <p:cNvSpPr>
            <a:spLocks noGrp="1"/>
          </p:cNvSpPr>
          <p:nvPr>
            <p:ph type="pic" idx="6"/>
          </p:nvPr>
        </p:nvSpPr>
        <p:spPr>
          <a:xfrm>
            <a:off x="922338" y="6947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73"/>
          <p:cNvSpPr>
            <a:spLocks noGrp="1"/>
          </p:cNvSpPr>
          <p:nvPr>
            <p:ph type="pic" idx="7"/>
          </p:nvPr>
        </p:nvSpPr>
        <p:spPr>
          <a:xfrm>
            <a:off x="6648224" y="6947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73"/>
          <p:cNvSpPr>
            <a:spLocks noGrp="1"/>
          </p:cNvSpPr>
          <p:nvPr>
            <p:ph type="pic" idx="8"/>
          </p:nvPr>
        </p:nvSpPr>
        <p:spPr>
          <a:xfrm>
            <a:off x="12439424" y="6947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73"/>
          <p:cNvSpPr>
            <a:spLocks noGrp="1"/>
          </p:cNvSpPr>
          <p:nvPr>
            <p:ph type="pic" idx="9"/>
          </p:nvPr>
        </p:nvSpPr>
        <p:spPr>
          <a:xfrm>
            <a:off x="18252395" y="6947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project01">
  <p:cSld name="main_4c_project0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4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4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74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4"/>
          <p:cNvSpPr>
            <a:spLocks noGrp="1"/>
          </p:cNvSpPr>
          <p:nvPr>
            <p:ph type="pic" idx="2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74"/>
          <p:cNvSpPr>
            <a:spLocks noGrp="1"/>
          </p:cNvSpPr>
          <p:nvPr>
            <p:ph type="pic" idx="3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74"/>
          <p:cNvSpPr>
            <a:spLocks noGrp="1"/>
          </p:cNvSpPr>
          <p:nvPr>
            <p:ph type="pic" idx="4"/>
          </p:nvPr>
        </p:nvSpPr>
        <p:spPr>
          <a:xfrm>
            <a:off x="6648224" y="8374529"/>
            <a:ext cx="5269921" cy="31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4c_imag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424457" y="2375074"/>
            <a:ext cx="11049377" cy="9162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project02">
  <p:cSld name="main_4c_project0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5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5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75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5"/>
          <p:cNvSpPr>
            <a:spLocks noGrp="1"/>
          </p:cNvSpPr>
          <p:nvPr>
            <p:ph type="pic" idx="2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75"/>
          <p:cNvSpPr>
            <a:spLocks noGrp="1"/>
          </p:cNvSpPr>
          <p:nvPr>
            <p:ph type="pic" idx="3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75"/>
          <p:cNvSpPr>
            <a:spLocks noGrp="1"/>
          </p:cNvSpPr>
          <p:nvPr>
            <p:ph type="pic" idx="4"/>
          </p:nvPr>
        </p:nvSpPr>
        <p:spPr>
          <a:xfrm>
            <a:off x="6648224" y="8374529"/>
            <a:ext cx="5269921" cy="31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5"/>
          <p:cNvSpPr>
            <a:spLocks noGrp="1"/>
          </p:cNvSpPr>
          <p:nvPr>
            <p:ph type="pic" idx="5"/>
          </p:nvPr>
        </p:nvSpPr>
        <p:spPr>
          <a:xfrm>
            <a:off x="12417652" y="2375074"/>
            <a:ext cx="11056182" cy="918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_4c_imag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16778287" cy="9162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imag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646863" y="2375074"/>
            <a:ext cx="16826971" cy="9162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48224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439424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8252395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2338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48224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439424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252395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project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648224" y="8374529"/>
            <a:ext cx="5269921" cy="3181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project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648224" y="8374529"/>
            <a:ext cx="5269921" cy="3181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17652" y="2375074"/>
            <a:ext cx="11056182" cy="91808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4c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31" name="sml_logo_eng_01.png" descr="sml_logo_eng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387" y="12245135"/>
            <a:ext cx="3018718" cy="59625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eng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ml_logo_eng_02.png" descr="sml_logo_eng_02.png"/>
          <p:cNvPicPr>
            <a:picLocks noChangeAspect="1"/>
          </p:cNvPicPr>
          <p:nvPr/>
        </p:nvPicPr>
        <p:blipFill>
          <a:blip r:embed="rId2"/>
          <a:srcRect t="3367"/>
          <a:stretch>
            <a:fillRect/>
          </a:stretch>
        </p:blipFill>
        <p:spPr>
          <a:xfrm>
            <a:off x="20278145" y="12239324"/>
            <a:ext cx="3195247" cy="6128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23899"/>
            <a:ext cx="17784235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50" name="samolet_logo_sign_shadow_white.png" descr="samolet_logo_sign_shadow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77" y="12164388"/>
            <a:ext cx="625400" cy="8514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l_logo_blue.png" descr="sml_logo_blue.png"/>
          <p:cNvPicPr>
            <a:picLocks noChangeAspect="1"/>
          </p:cNvPicPr>
          <p:nvPr/>
        </p:nvPicPr>
        <p:blipFill>
          <a:blip r:embed="rId13"/>
          <a:srcRect l="105" r="105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3" descr="sml_logo_blue.png"/>
          <p:cNvPicPr preferRelativeResize="0"/>
          <p:nvPr/>
        </p:nvPicPr>
        <p:blipFill rotWithShape="1">
          <a:blip r:embed="rId11">
            <a:alphaModFix/>
          </a:blip>
          <a:srcRect l="105" r="104"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3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81">
          <p15:clr>
            <a:srgbClr val="F26B43"/>
          </p15:clr>
        </p15:guide>
        <p15:guide id="2" pos="3870">
          <p15:clr>
            <a:srgbClr val="F26B43"/>
          </p15:clr>
        </p15:guide>
        <p15:guide id="3" pos="4187">
          <p15:clr>
            <a:srgbClr val="F26B43"/>
          </p15:clr>
        </p15:guide>
        <p15:guide id="4" pos="7499">
          <p15:clr>
            <a:srgbClr val="F26B43"/>
          </p15:clr>
        </p15:guide>
        <p15:guide id="5" pos="7816">
          <p15:clr>
            <a:srgbClr val="F26B43"/>
          </p15:clr>
        </p15:guide>
        <p15:guide id="6" pos="11150">
          <p15:clr>
            <a:srgbClr val="F26B43"/>
          </p15:clr>
        </p15:guide>
        <p15:guide id="7" pos="11490">
          <p15:clr>
            <a:srgbClr val="F26B43"/>
          </p15:clr>
        </p15:guide>
        <p15:guide id="8" pos="14801">
          <p15:clr>
            <a:srgbClr val="F26B43"/>
          </p15:clr>
        </p15:guide>
        <p15:guide id="9" orient="horz" pos="1485">
          <p15:clr>
            <a:srgbClr val="F26B43"/>
          </p15:clr>
        </p15:guide>
        <p15:guide id="10" orient="horz" pos="918">
          <p15:clr>
            <a:srgbClr val="F26B43"/>
          </p15:clr>
        </p15:guide>
        <p15:guide id="11" orient="horz" pos="555">
          <p15:clr>
            <a:srgbClr val="F26B43"/>
          </p15:clr>
        </p15:guide>
        <p15:guide id="12" orient="horz" pos="7268">
          <p15:clr>
            <a:srgbClr val="F26B43"/>
          </p15:clr>
        </p15:guide>
        <p15:guide id="13" orient="horz" pos="7790">
          <p15:clr>
            <a:srgbClr val="F26B43"/>
          </p15:clr>
        </p15:guide>
        <p15:guide id="14" orient="horz" pos="80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ensemble.GradientBoostingClassifier.html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 b="0" i="0"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/>
          </a:p>
        </p:txBody>
      </p:sp>
      <p:pic>
        <p:nvPicPr>
          <p:cNvPr id="118" name="Google Shape;118;p6" descr="Pictur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73" y="4253"/>
            <a:ext cx="26496334" cy="1766757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/>
          <p:nvPr/>
        </p:nvSpPr>
        <p:spPr>
          <a:xfrm>
            <a:off x="907941" y="1934323"/>
            <a:ext cx="11281050" cy="12267169"/>
          </a:xfrm>
          <a:prstGeom prst="roundRect">
            <a:avLst>
              <a:gd name="adj" fmla="val 4445"/>
            </a:avLst>
          </a:prstGeom>
          <a:solidFill>
            <a:srgbClr val="007BFC"/>
          </a:solidFill>
          <a:ln>
            <a:noFill/>
          </a:ln>
          <a:effectLst>
            <a:outerShdw blurRad="381000" dist="1905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1565414" y="2822064"/>
            <a:ext cx="10623577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5600" b="1" dirty="0">
                <a:solidFill>
                  <a:schemeClr val="tx1"/>
                </a:solidFill>
                <a:latin typeface="Helvetica Neue"/>
                <a:ea typeface="+mn-lt"/>
                <a:cs typeface="+mn-lt"/>
                <a:sym typeface="Helvetica Neue"/>
              </a:rPr>
              <a:t>Анализ и прогнозирование данных с использованием моделей машинного обучения</a:t>
            </a:r>
            <a:endParaRPr lang="ru-RU" sz="5600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15959617" y="903347"/>
            <a:ext cx="11347148" cy="2121507"/>
          </a:xfrm>
          <a:prstGeom prst="roundRect">
            <a:avLst>
              <a:gd name="adj" fmla="val 32218"/>
            </a:avLst>
          </a:prstGeom>
          <a:solidFill>
            <a:srgbClr val="007BFC"/>
          </a:solidFill>
          <a:ln>
            <a:noFill/>
          </a:ln>
          <a:effectLst>
            <a:outerShdw blurRad="381000" dist="1905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2" name="Google Shape;122;p6" descr="sml_logo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31960" y="1529860"/>
            <a:ext cx="6002462" cy="80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CCEB3F-B0A6-651C-DD4C-DCC4B6C570E7}"/>
              </a:ext>
            </a:extLst>
          </p:cNvPr>
          <p:cNvSpPr txBox="1"/>
          <p:nvPr/>
        </p:nvSpPr>
        <p:spPr>
          <a:xfrm>
            <a:off x="1569612" y="10993143"/>
            <a:ext cx="9229049" cy="303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Helvetica Neue"/>
                <a:ea typeface="+mn-lt"/>
                <a:cs typeface="+mn-lt"/>
              </a:rPr>
              <a:t>На базе ГБПОУ МО «Красногорский колледж»</a:t>
            </a:r>
          </a:p>
          <a:p>
            <a:endParaRPr lang="ru-RU" sz="4400" dirty="0">
              <a:solidFill>
                <a:schemeClr val="tx1"/>
              </a:solidFill>
              <a:latin typeface="Helvetica Neue"/>
              <a:ea typeface="+mn-lt"/>
              <a:cs typeface="+mn-lt"/>
            </a:endParaRPr>
          </a:p>
          <a:p>
            <a:r>
              <a:rPr lang="ru-RU" sz="3200" dirty="0">
                <a:solidFill>
                  <a:schemeClr val="tx1"/>
                </a:solidFill>
                <a:latin typeface="Helvetica Neue"/>
                <a:ea typeface="+mn-lt"/>
                <a:cs typeface="+mn-lt"/>
              </a:rPr>
              <a:t>Проект выполнил(а): Абдуллоева </a:t>
            </a:r>
            <a:r>
              <a:rPr lang="ru-RU" sz="3200" dirty="0" err="1">
                <a:solidFill>
                  <a:schemeClr val="tx1"/>
                </a:solidFill>
                <a:latin typeface="Helvetica Neue"/>
                <a:ea typeface="+mn-lt"/>
                <a:cs typeface="+mn-lt"/>
              </a:rPr>
              <a:t>Махинахон</a:t>
            </a:r>
            <a:endParaRPr lang="ru-RU" sz="3200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743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046DC-F07C-D9B1-6D2A-4E36363A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66" y="719666"/>
            <a:ext cx="8741834" cy="1278467"/>
          </a:xfrm>
        </p:spPr>
        <p:txBody>
          <a:bodyPr/>
          <a:lstStyle/>
          <a:p>
            <a:r>
              <a:rPr lang="ru-RU" dirty="0"/>
              <a:t>Корреляционная матрица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6612F1-C190-8FCD-AB0C-C9B0BD42A0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" b="2782"/>
          <a:stretch>
            <a:fillRect/>
          </a:stretch>
        </p:blipFill>
        <p:spPr>
          <a:xfrm>
            <a:off x="6023503" y="2761808"/>
            <a:ext cx="11688234" cy="9692659"/>
          </a:xfrm>
        </p:spPr>
      </p:pic>
    </p:spTree>
    <p:extLst>
      <p:ext uri="{BB962C8B-B14F-4D97-AF65-F5344CB8AC3E}">
        <p14:creationId xmlns:p14="http://schemas.microsoft.com/office/powerpoint/2010/main" val="18266029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F674E8-5599-ED4E-C4D4-C61147E0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416" y="838200"/>
            <a:ext cx="17784235" cy="1375834"/>
          </a:xfrm>
        </p:spPr>
        <p:txBody>
          <a:bodyPr/>
          <a:lstStyle/>
          <a:p>
            <a:r>
              <a:rPr lang="ru-RU" dirty="0"/>
              <a:t>Выбор моделей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7B32265C-B38C-A6FB-4A27-95F7C4AF401A}"/>
              </a:ext>
            </a:extLst>
          </p:cNvPr>
          <p:cNvSpPr txBox="1">
            <a:spLocks/>
          </p:cNvSpPr>
          <p:nvPr/>
        </p:nvSpPr>
        <p:spPr>
          <a:xfrm>
            <a:off x="1132416" y="3014133"/>
            <a:ext cx="22119167" cy="8839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numCol="2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FFFFFF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9pPr>
          </a:lstStyle>
          <a:p>
            <a:pPr hangingPunct="1"/>
            <a:r>
              <a:rPr lang="ru-RU" b="1" dirty="0"/>
              <a:t>Использованные модели: </a:t>
            </a:r>
          </a:p>
          <a:p>
            <a:pPr hangingPunct="1"/>
            <a:r>
              <a:rPr lang="ru-RU" dirty="0"/>
              <a:t>Линейная регрессия.</a:t>
            </a:r>
          </a:p>
          <a:p>
            <a:pPr hangingPunct="1"/>
            <a:r>
              <a:rPr lang="ru-RU" dirty="0"/>
              <a:t>Случайный лес.</a:t>
            </a:r>
          </a:p>
          <a:p>
            <a:pPr hangingPunct="1"/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.</a:t>
            </a:r>
          </a:p>
          <a:p>
            <a:pPr hangingPunct="1"/>
            <a:endParaRPr lang="ru-RU" dirty="0"/>
          </a:p>
          <a:p>
            <a:pPr hangingPunct="1"/>
            <a:endParaRPr lang="ru-RU" b="1" dirty="0"/>
          </a:p>
          <a:p>
            <a:pPr hangingPunct="1"/>
            <a:endParaRPr lang="ru-RU" b="1" dirty="0"/>
          </a:p>
          <a:p>
            <a:pPr hangingPunct="1"/>
            <a:endParaRPr lang="ru-RU" b="1" dirty="0"/>
          </a:p>
          <a:p>
            <a:pPr hangingPunct="1"/>
            <a:endParaRPr lang="ru-RU" b="1" dirty="0"/>
          </a:p>
          <a:p>
            <a:pPr hangingPunct="1"/>
            <a:endParaRPr lang="ru-RU" b="1" dirty="0"/>
          </a:p>
          <a:p>
            <a:pPr hangingPunct="1"/>
            <a:r>
              <a:rPr lang="ru-RU" b="1" dirty="0"/>
              <a:t>Критерии сравнения:</a:t>
            </a:r>
          </a:p>
          <a:p>
            <a:pPr hangingPunct="1"/>
            <a:r>
              <a:rPr lang="ru-RU" b="1" dirty="0"/>
              <a:t>Метрики: </a:t>
            </a:r>
          </a:p>
          <a:p>
            <a:pPr hangingPunct="1"/>
            <a:r>
              <a:rPr lang="ru-RU" dirty="0"/>
              <a:t>Средняя абсолютная ошибка (MAE).</a:t>
            </a:r>
          </a:p>
          <a:p>
            <a:pPr hangingPunct="1"/>
            <a:r>
              <a:rPr lang="ru-RU" dirty="0"/>
              <a:t>Среднеквадратичная ошибка (RMSE).</a:t>
            </a:r>
          </a:p>
          <a:p>
            <a:pPr hangingPunct="1"/>
            <a:r>
              <a:rPr lang="ru-RU" dirty="0"/>
              <a:t>Коэффициент детерминации (R²).</a:t>
            </a:r>
          </a:p>
        </p:txBody>
      </p:sp>
    </p:spTree>
    <p:extLst>
      <p:ext uri="{BB962C8B-B14F-4D97-AF65-F5344CB8AC3E}">
        <p14:creationId xmlns:p14="http://schemas.microsoft.com/office/powerpoint/2010/main" val="29052047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6B2F-194A-580A-85E3-17821AF2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моделей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DC6351A-E631-D73F-328D-F1E095A2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54051"/>
              </p:ext>
            </p:extLst>
          </p:nvPr>
        </p:nvGraphicFramePr>
        <p:xfrm>
          <a:off x="1490133" y="2484967"/>
          <a:ext cx="20946534" cy="8372443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8111066">
                  <a:extLst>
                    <a:ext uri="{9D8B030D-6E8A-4147-A177-3AD203B41FA5}">
                      <a16:colId xmlns:a16="http://schemas.microsoft.com/office/drawing/2014/main" val="651460263"/>
                    </a:ext>
                  </a:extLst>
                </a:gridCol>
                <a:gridCol w="4131733">
                  <a:extLst>
                    <a:ext uri="{9D8B030D-6E8A-4147-A177-3AD203B41FA5}">
                      <a16:colId xmlns:a16="http://schemas.microsoft.com/office/drawing/2014/main" val="24418855"/>
                    </a:ext>
                  </a:extLst>
                </a:gridCol>
                <a:gridCol w="3462868">
                  <a:extLst>
                    <a:ext uri="{9D8B030D-6E8A-4147-A177-3AD203B41FA5}">
                      <a16:colId xmlns:a16="http://schemas.microsoft.com/office/drawing/2014/main" val="933876087"/>
                    </a:ext>
                  </a:extLst>
                </a:gridCol>
                <a:gridCol w="5240867">
                  <a:extLst>
                    <a:ext uri="{9D8B030D-6E8A-4147-A177-3AD203B41FA5}">
                      <a16:colId xmlns:a16="http://schemas.microsoft.com/office/drawing/2014/main" val="1441404543"/>
                    </a:ext>
                  </a:extLst>
                </a:gridCol>
              </a:tblGrid>
              <a:tr h="869554">
                <a:tc>
                  <a:txBody>
                    <a:bodyPr/>
                    <a:lstStyle/>
                    <a:p>
                      <a:pPr algn="just"/>
                      <a:r>
                        <a:rPr lang="ru-RU" sz="5400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5400" dirty="0"/>
                        <a:t>МАЕ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RMSE</a:t>
                      </a:r>
                      <a:endParaRPr lang="ru-RU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R^2</a:t>
                      </a:r>
                      <a:endParaRPr lang="ru-RU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85339"/>
                  </a:ext>
                </a:extLst>
              </a:tr>
              <a:tr h="1974850">
                <a:tc>
                  <a:txBody>
                    <a:bodyPr/>
                    <a:lstStyle/>
                    <a:p>
                      <a:pPr algn="just"/>
                      <a:r>
                        <a:rPr lang="en-US" sz="5400" b="0" u="none" strike="noStrike" cap="none" spc="0" baseline="0" dirty="0" err="1">
                          <a:solidFill>
                            <a:schemeClr val="lt1"/>
                          </a:solidFill>
                          <a:effectLst/>
                          <a:uFillTx/>
                          <a:sym typeface="CoFo Sans"/>
                        </a:rPr>
                        <a:t>LinearRegression</a:t>
                      </a:r>
                      <a:endParaRPr lang="ru-RU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54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5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54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79284"/>
                  </a:ext>
                </a:extLst>
              </a:tr>
              <a:tr h="2448488">
                <a:tc>
                  <a:txBody>
                    <a:bodyPr/>
                    <a:lstStyle/>
                    <a:p>
                      <a:pPr algn="just"/>
                      <a:r>
                        <a:rPr lang="en-US" sz="5400" b="0" u="none" strike="noStrike" cap="none" spc="0" baseline="0" dirty="0" err="1">
                          <a:solidFill>
                            <a:schemeClr val="lt1"/>
                          </a:solidFill>
                          <a:effectLst/>
                          <a:uFillTx/>
                          <a:sym typeface="CoFo Sans"/>
                        </a:rPr>
                        <a:t>RandomForestClassifier</a:t>
                      </a:r>
                      <a:endParaRPr lang="ru-RU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54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5400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54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20518"/>
                  </a:ext>
                </a:extLst>
              </a:tr>
              <a:tr h="3034705">
                <a:tc>
                  <a:txBody>
                    <a:bodyPr/>
                    <a:lstStyle/>
                    <a:p>
                      <a:pPr marL="0" marR="0" lvl="0" indent="0" algn="just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u="none" strike="noStrike" cap="none" spc="0" baseline="0" dirty="0" err="1">
                          <a:solidFill>
                            <a:schemeClr val="lt1"/>
                          </a:solidFill>
                          <a:effectLst/>
                          <a:uFillTx/>
                          <a:sym typeface="CoFo Sans"/>
                          <a:hlinkClick r:id="rId2"/>
                        </a:rPr>
                        <a:t>GradientBoostingClassifier</a:t>
                      </a:r>
                      <a:r>
                        <a:rPr lang="en-US" sz="5400" b="1" u="none" strike="noStrike" cap="none" spc="0" baseline="0" dirty="0">
                          <a:solidFill>
                            <a:schemeClr val="lt1"/>
                          </a:solidFill>
                          <a:effectLst/>
                          <a:uFillTx/>
                          <a:sym typeface="CoFo Sans"/>
                          <a:hlinkClick r:id="rId2"/>
                        </a:rPr>
                        <a:t> </a:t>
                      </a:r>
                    </a:p>
                    <a:p>
                      <a:pPr algn="just"/>
                      <a:endParaRPr lang="ru-RU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5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5400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540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2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3686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7A2D6A8-510B-86CF-A858-0E11CEDC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66" y="719667"/>
            <a:ext cx="16869304" cy="1413934"/>
          </a:xfrm>
        </p:spPr>
        <p:txBody>
          <a:bodyPr/>
          <a:lstStyle/>
          <a:p>
            <a:r>
              <a:rPr lang="ru-RU" dirty="0"/>
              <a:t>Лучшая модель</a:t>
            </a: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717EE381-DBF1-6816-0F17-0AA25EB65D52}"/>
              </a:ext>
            </a:extLst>
          </p:cNvPr>
          <p:cNvSpPr txBox="1">
            <a:spLocks/>
          </p:cNvSpPr>
          <p:nvPr/>
        </p:nvSpPr>
        <p:spPr>
          <a:xfrm>
            <a:off x="910166" y="2133601"/>
            <a:ext cx="16869304" cy="141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5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 hangingPunct="1"/>
            <a:r>
              <a:rPr lang="en-US" dirty="0"/>
              <a:t>Random Forest Regression </a:t>
            </a:r>
            <a:r>
              <a:rPr lang="ru-RU" dirty="0"/>
              <a:t>и </a:t>
            </a:r>
            <a:r>
              <a:rPr lang="en-US" dirty="0" err="1"/>
              <a:t>LineralRegression</a:t>
            </a:r>
            <a:endParaRPr lang="ru-RU" dirty="0"/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B2F8068C-85A1-F7D1-158D-5ACE45E8A46F}"/>
              </a:ext>
            </a:extLst>
          </p:cNvPr>
          <p:cNvSpPr txBox="1">
            <a:spLocks/>
          </p:cNvSpPr>
          <p:nvPr/>
        </p:nvSpPr>
        <p:spPr>
          <a:xfrm>
            <a:off x="910166" y="3547535"/>
            <a:ext cx="16869304" cy="141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5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 hangingPunct="1"/>
            <a:r>
              <a:rPr lang="ru-RU" b="0" dirty="0"/>
              <a:t>Лучшие метрики (MAE, RMSE, R²).Высокая точность прогноза.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DD1D5A-279C-C189-CFDB-205ECD4FD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2" y="5317067"/>
            <a:ext cx="9485550" cy="79738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6BBC76-A69F-E3F9-BDC5-6F29E2F40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61" y="4767610"/>
            <a:ext cx="10072990" cy="6622701"/>
          </a:xfrm>
          <a:prstGeom prst="rect">
            <a:avLst/>
          </a:prstGeom>
        </p:spPr>
      </p:pic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1CDD922E-F15E-9BAE-2F13-1E5647FF1FAC}"/>
              </a:ext>
            </a:extLst>
          </p:cNvPr>
          <p:cNvSpPr txBox="1">
            <a:spLocks/>
          </p:cNvSpPr>
          <p:nvPr/>
        </p:nvSpPr>
        <p:spPr>
          <a:xfrm>
            <a:off x="13741401" y="11390311"/>
            <a:ext cx="4999567" cy="141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5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 hangingPunct="1"/>
            <a:r>
              <a:rPr lang="en-US" b="0" dirty="0"/>
              <a:t>ROC -</a:t>
            </a:r>
            <a:r>
              <a:rPr lang="ru-RU" b="0" dirty="0"/>
              <a:t> кривая</a:t>
            </a:r>
          </a:p>
        </p:txBody>
      </p:sp>
    </p:spTree>
    <p:extLst>
      <p:ext uri="{BB962C8B-B14F-4D97-AF65-F5344CB8AC3E}">
        <p14:creationId xmlns:p14="http://schemas.microsoft.com/office/powerpoint/2010/main" val="232284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949FB0A-A565-4A63-D41D-BBA570C8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66" y="719666"/>
            <a:ext cx="16869304" cy="1549401"/>
          </a:xfrm>
        </p:spPr>
        <p:txBody>
          <a:bodyPr/>
          <a:lstStyle/>
          <a:p>
            <a:r>
              <a:rPr lang="ru-RU" dirty="0"/>
              <a:t>Прогнозированием (Сравнение прогнозов):</a:t>
            </a: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471C4415-B71C-97F0-FC88-8AE093776F07}"/>
              </a:ext>
            </a:extLst>
          </p:cNvPr>
          <p:cNvSpPr txBox="1">
            <a:spLocks/>
          </p:cNvSpPr>
          <p:nvPr/>
        </p:nvSpPr>
        <p:spPr>
          <a:xfrm>
            <a:off x="910165" y="2269067"/>
            <a:ext cx="17513301" cy="2133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ru-RU" dirty="0"/>
              <a:t>Прогноз цен на машино-места на ближайшие годы.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ru-RU" dirty="0"/>
              <a:t>Использована лучшая модель: </a:t>
            </a:r>
            <a:r>
              <a:rPr lang="en-US" dirty="0"/>
              <a:t>Random Forest Regression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71171D-C3C0-576A-14A8-0FA2FB2DE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8" y="4402667"/>
            <a:ext cx="15028592" cy="8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876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19483-AF07-7CFA-0904-D1CD6D39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616" y="8467"/>
            <a:ext cx="10028767" cy="1210734"/>
          </a:xfrm>
        </p:spPr>
        <p:txBody>
          <a:bodyPr/>
          <a:lstStyle/>
          <a:p>
            <a:r>
              <a:rPr lang="ru-RU" dirty="0"/>
              <a:t>Аналитика цен на </a:t>
            </a:r>
            <a:r>
              <a:rPr lang="ru-RU" dirty="0" err="1"/>
              <a:t>машиноместо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DB95F7-6E7F-78FA-7B17-F2A47BC0B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1"/>
            <a:ext cx="24384000" cy="124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53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B1A14-B00C-962B-D09E-37EADFBF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416" y="110066"/>
            <a:ext cx="9927167" cy="1041401"/>
          </a:xfrm>
        </p:spPr>
        <p:txBody>
          <a:bodyPr/>
          <a:lstStyle/>
          <a:p>
            <a:r>
              <a:rPr lang="ru-RU" dirty="0"/>
              <a:t>Прогноз покупок </a:t>
            </a:r>
            <a:r>
              <a:rPr lang="ru-RU" dirty="0" err="1"/>
              <a:t>машономкста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DE348D-C3DF-7B34-ECA1-DE7A25933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468"/>
            <a:ext cx="24384000" cy="125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22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564DC-AE51-34CC-163E-2526CA20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66" y="719666"/>
            <a:ext cx="16869304" cy="1447801"/>
          </a:xfrm>
        </p:spPr>
        <p:txBody>
          <a:bodyPr/>
          <a:lstStyle/>
          <a:p>
            <a:r>
              <a:rPr lang="ru-RU" dirty="0"/>
              <a:t>Аналитика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1841F6-4503-5E3B-2AFB-36435424203D}"/>
              </a:ext>
            </a:extLst>
          </p:cNvPr>
          <p:cNvSpPr txBox="1">
            <a:spLocks/>
          </p:cNvSpPr>
          <p:nvPr/>
        </p:nvSpPr>
        <p:spPr>
          <a:xfrm>
            <a:off x="910166" y="2319866"/>
            <a:ext cx="18597034" cy="93641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9pPr>
          </a:lstStyle>
          <a:p>
            <a:pPr hangingPunct="1"/>
            <a:r>
              <a:rPr lang="ru-RU" dirty="0"/>
              <a:t>Динамика цен показывает рост на 5-10% ежегодно.</a:t>
            </a:r>
          </a:p>
          <a:p>
            <a:pPr hangingPunct="1"/>
            <a:r>
              <a:rPr lang="ru-RU" dirty="0"/>
              <a:t>Основные факторы влияния: Расположение, тип парковки, безопасность, размеры и удобство, Стоимость, документы и статус собственности, перспективы роста цен, личное удобство.</a:t>
            </a:r>
          </a:p>
          <a:p>
            <a:pPr hangingPunct="1"/>
            <a:endParaRPr lang="ru-RU" dirty="0"/>
          </a:p>
          <a:p>
            <a:pPr hangingPunct="1"/>
            <a:r>
              <a:rPr lang="ru-RU" b="1" dirty="0"/>
              <a:t>Рекомендации:</a:t>
            </a:r>
          </a:p>
          <a:p>
            <a:pPr hangingPunct="1"/>
            <a:r>
              <a:rPr lang="ru-RU" dirty="0"/>
              <a:t>Учет сезонных факторов.</a:t>
            </a:r>
          </a:p>
          <a:p>
            <a:pPr hangingPunct="1"/>
            <a:r>
              <a:rPr lang="ru-RU" dirty="0"/>
              <a:t>Дополнительные данные для улучшения прогноза.</a:t>
            </a:r>
          </a:p>
        </p:txBody>
      </p:sp>
    </p:spTree>
    <p:extLst>
      <p:ext uri="{BB962C8B-B14F-4D97-AF65-F5344CB8AC3E}">
        <p14:creationId xmlns:p14="http://schemas.microsoft.com/office/powerpoint/2010/main" val="273942123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 b="0" i="0">
                <a:latin typeface="Helvetica Neue"/>
                <a:ea typeface="Helvetica Neue"/>
                <a:cs typeface="Helvetica Neue"/>
                <a:sym typeface="Helvetica Neue"/>
              </a:rPr>
              <a:t>18</a:t>
            </a:fld>
            <a:endParaRPr/>
          </a:p>
        </p:txBody>
      </p:sp>
      <p:pic>
        <p:nvPicPr>
          <p:cNvPr id="134" name="Google Shape;134;p8" descr="Pictur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643"/>
            <a:ext cx="26496334" cy="176675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/>
          <p:nvPr/>
        </p:nvSpPr>
        <p:spPr>
          <a:xfrm>
            <a:off x="-3627121" y="5419713"/>
            <a:ext cx="16123921" cy="7399372"/>
          </a:xfrm>
          <a:prstGeom prst="roundRect">
            <a:avLst>
              <a:gd name="adj" fmla="val 7915"/>
            </a:avLst>
          </a:prstGeom>
          <a:solidFill>
            <a:srgbClr val="007BFC"/>
          </a:solidFill>
          <a:ln>
            <a:noFill/>
          </a:ln>
          <a:effectLst>
            <a:outerShdw blurRad="381000" dist="1905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830103" y="7206847"/>
            <a:ext cx="9790401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3600" dirty="0">
                <a:solidFill>
                  <a:schemeClr val="tx1"/>
                </a:solidFill>
                <a:latin typeface="Helvetica Neue"/>
                <a:ea typeface="+mn-lt"/>
                <a:cs typeface="+mn-lt"/>
                <a:sym typeface="Helvetica Neue"/>
              </a:rPr>
              <a:t>Данные успешно обработаны и очищены.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3600" dirty="0">
                <a:solidFill>
                  <a:schemeClr val="tx1"/>
                </a:solidFill>
                <a:latin typeface="Helvetica Neue"/>
                <a:ea typeface="+mn-lt"/>
                <a:cs typeface="+mn-lt"/>
                <a:sym typeface="Helvetica Neue"/>
              </a:rPr>
              <a:t>Сравнение моделей выявило лидера: </a:t>
            </a:r>
            <a:r>
              <a:rPr lang="en-US" sz="3600" dirty="0"/>
              <a:t>Random Forest Regression </a:t>
            </a:r>
            <a:r>
              <a:rPr lang="ru-RU" sz="3600" dirty="0">
                <a:solidFill>
                  <a:schemeClr val="tx1"/>
                </a:solidFill>
                <a:latin typeface="Helvetica Neue"/>
                <a:ea typeface="+mn-lt"/>
                <a:cs typeface="+mn-lt"/>
                <a:sym typeface="Helvetica Neue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3600" dirty="0">
                <a:solidFill>
                  <a:schemeClr val="tx1"/>
                </a:solidFill>
                <a:latin typeface="Helvetica Neue"/>
                <a:ea typeface="+mn-lt"/>
                <a:cs typeface="+mn-lt"/>
                <a:sym typeface="Helvetica Neue"/>
              </a:rPr>
              <a:t>Прогнозирование показало надежные результаты с ростом точности.</a:t>
            </a:r>
            <a:endParaRPr lang="ru-RU" sz="3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19719381" y="11631806"/>
            <a:ext cx="8261578" cy="1187279"/>
          </a:xfrm>
          <a:prstGeom prst="roundRect">
            <a:avLst>
              <a:gd name="adj" fmla="val 34539"/>
            </a:avLst>
          </a:prstGeom>
          <a:solidFill>
            <a:srgbClr val="007BFC"/>
          </a:solidFill>
          <a:ln>
            <a:noFill/>
          </a:ln>
          <a:effectLst>
            <a:outerShdw blurRad="381000" dist="1905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8" name="Google Shape;138;p8" descr="sml_logo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78145" y="12006491"/>
            <a:ext cx="3195247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6;p8">
            <a:extLst>
              <a:ext uri="{FF2B5EF4-FFF2-40B4-BE49-F238E27FC236}">
                <a16:creationId xmlns:a16="http://schemas.microsoft.com/office/drawing/2014/main" id="{123A282A-EA4D-79A9-F78B-D42A1C1A0113}"/>
              </a:ext>
            </a:extLst>
          </p:cNvPr>
          <p:cNvSpPr txBox="1"/>
          <p:nvPr/>
        </p:nvSpPr>
        <p:spPr>
          <a:xfrm>
            <a:off x="0" y="5805464"/>
            <a:ext cx="9790401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3600" dirty="0">
                <a:solidFill>
                  <a:schemeClr val="tx1"/>
                </a:solidFill>
                <a:latin typeface="Helvetica Neue"/>
                <a:ea typeface="+mn-lt"/>
                <a:cs typeface="+mn-lt"/>
                <a:sym typeface="Helvetica Neue"/>
              </a:rPr>
              <a:t> Выводы:</a:t>
            </a:r>
            <a:endParaRPr lang="ru-RU" sz="3600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76845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7402273-1F0F-544F-DAB7-A78138AD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66" y="770467"/>
            <a:ext cx="17784235" cy="1274234"/>
          </a:xfrm>
        </p:spPr>
        <p:txBody>
          <a:bodyPr/>
          <a:lstStyle/>
          <a:p>
            <a:r>
              <a:rPr lang="ru-RU" dirty="0"/>
              <a:t>Дальнейшие шаги</a:t>
            </a: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8211BA74-BD6D-04F4-9FAA-5A783F6E0AAE}"/>
              </a:ext>
            </a:extLst>
          </p:cNvPr>
          <p:cNvSpPr txBox="1">
            <a:spLocks/>
          </p:cNvSpPr>
          <p:nvPr/>
        </p:nvSpPr>
        <p:spPr>
          <a:xfrm>
            <a:off x="910166" y="3145366"/>
            <a:ext cx="17784235" cy="57954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FFFFFF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ru-RU" dirty="0"/>
              <a:t>Интеграция дополнительных данных для улучшения модели.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ru-RU" dirty="0"/>
              <a:t>Разработка системы прогнозирования цен в реальном времени.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ru-RU" dirty="0"/>
              <a:t>Внедрение модели в бизнес-процессы.</a:t>
            </a:r>
          </a:p>
        </p:txBody>
      </p:sp>
    </p:spTree>
    <p:extLst>
      <p:ext uri="{BB962C8B-B14F-4D97-AF65-F5344CB8AC3E}">
        <p14:creationId xmlns:p14="http://schemas.microsoft.com/office/powerpoint/2010/main" val="6302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22;p60">
            <a:extLst>
              <a:ext uri="{FF2B5EF4-FFF2-40B4-BE49-F238E27FC236}">
                <a16:creationId xmlns:a16="http://schemas.microsoft.com/office/drawing/2014/main" id="{A5BCCB73-8754-0DF2-5B8B-A95D8540DAF4}"/>
              </a:ext>
            </a:extLst>
          </p:cNvPr>
          <p:cNvSpPr/>
          <p:nvPr/>
        </p:nvSpPr>
        <p:spPr>
          <a:xfrm>
            <a:off x="13091040" y="1485332"/>
            <a:ext cx="10634816" cy="1321878"/>
          </a:xfrm>
          <a:prstGeom prst="roundRect">
            <a:avLst>
              <a:gd name="adj" fmla="val 50000"/>
            </a:avLst>
          </a:prstGeom>
          <a:solidFill>
            <a:srgbClr val="007BFC"/>
          </a:solidFill>
          <a:ln>
            <a:noFill/>
          </a:ln>
          <a:effectLst>
            <a:outerShdw blurRad="254000" dist="127000" dir="5400000" rotWithShape="0">
              <a:srgbClr val="2C2C2C">
                <a:alpha val="24705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1117;p60">
            <a:extLst>
              <a:ext uri="{FF2B5EF4-FFF2-40B4-BE49-F238E27FC236}">
                <a16:creationId xmlns:a16="http://schemas.microsoft.com/office/drawing/2014/main" id="{F878D610-BBA1-720E-E419-87EDA4D56D5B}"/>
              </a:ext>
            </a:extLst>
          </p:cNvPr>
          <p:cNvSpPr/>
          <p:nvPr/>
        </p:nvSpPr>
        <p:spPr>
          <a:xfrm>
            <a:off x="864675" y="1413638"/>
            <a:ext cx="10311392" cy="1321878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Содержание презентации"/>
          <p:cNvSpPr txBox="1">
            <a:spLocks noGrp="1"/>
          </p:cNvSpPr>
          <p:nvPr>
            <p:ph type="title"/>
          </p:nvPr>
        </p:nvSpPr>
        <p:spPr>
          <a:xfrm>
            <a:off x="1315131" y="1565710"/>
            <a:ext cx="9392741" cy="1389531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algn="ctr"/>
            <a:r>
              <a:rPr lang="ru-RU" b="1" dirty="0">
                <a:solidFill>
                  <a:schemeClr val="accent6"/>
                </a:solidFill>
                <a:latin typeface="Helvetica Neue"/>
              </a:rPr>
              <a:t>Цели проекта</a:t>
            </a:r>
          </a:p>
        </p:txBody>
      </p:sp>
      <p:sp>
        <p:nvSpPr>
          <p:cNvPr id="93" name="Текстовый контент"/>
          <p:cNvSpPr txBox="1">
            <a:spLocks noGrp="1"/>
          </p:cNvSpPr>
          <p:nvPr/>
        </p:nvSpPr>
        <p:spPr>
          <a:xfrm>
            <a:off x="12899537" y="1621450"/>
            <a:ext cx="10913893" cy="132187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Этапы работы</a:t>
            </a:r>
          </a:p>
        </p:txBody>
      </p:sp>
      <p:sp>
        <p:nvSpPr>
          <p:cNvPr id="94" name="Если слайд содержит только текст, длина строки не должна превышать 60-80 символов с пробелами. Так удобнее читать.…"/>
          <p:cNvSpPr txBox="1"/>
          <p:nvPr/>
        </p:nvSpPr>
        <p:spPr>
          <a:xfrm>
            <a:off x="12974812" y="4122088"/>
            <a:ext cx="10846184" cy="7648184"/>
          </a:xfrm>
          <a:prstGeom prst="rect">
            <a:avLst/>
          </a:prstGeom>
          <a:ln w="12700">
            <a:miter lim="400000"/>
          </a:ln>
        </p:spPr>
        <p:txBody>
          <a:bodyPr wrap="square" lIns="12700" tIns="12700" rIns="12700" bIns="12700" anchor="t">
            <a:spAutoFit/>
          </a:bodyPr>
          <a:lstStyle/>
          <a:p>
            <a:pPr marL="660400" indent="-660400">
              <a:lnSpc>
                <a:spcPct val="150000"/>
              </a:lnSpc>
              <a:spcBef>
                <a:spcPts val="1200"/>
              </a:spcBef>
              <a:buClr>
                <a:srgbClr val="3479F3"/>
              </a:buClr>
              <a:buSzPct val="100000"/>
              <a:buAutoNum type="arabicPeriod"/>
              <a:defRPr sz="3600"/>
            </a:pPr>
            <a:r>
              <a:rPr lang="ru-RU" dirty="0">
                <a:latin typeface="Helvetica Neue"/>
              </a:rPr>
              <a:t>Получение технического задания </a:t>
            </a:r>
          </a:p>
          <a:p>
            <a:pPr marL="660400" indent="-660400">
              <a:lnSpc>
                <a:spcPct val="150000"/>
              </a:lnSpc>
              <a:spcBef>
                <a:spcPts val="1200"/>
              </a:spcBef>
              <a:buClr>
                <a:srgbClr val="3479F3"/>
              </a:buClr>
              <a:buSzPct val="100000"/>
              <a:buAutoNum type="arabicPeriod"/>
              <a:defRPr sz="3600"/>
            </a:pPr>
            <a:r>
              <a:rPr lang="ru-RU" dirty="0">
                <a:latin typeface="Helvetica Neue"/>
              </a:rPr>
              <a:t>Разбор ТЗ и определение направления задач</a:t>
            </a:r>
          </a:p>
          <a:p>
            <a:pPr marL="660400" indent="-660400">
              <a:lnSpc>
                <a:spcPct val="150000"/>
              </a:lnSpc>
              <a:spcBef>
                <a:spcPts val="1200"/>
              </a:spcBef>
              <a:buClr>
                <a:srgbClr val="3479F3"/>
              </a:buClr>
              <a:buSzPct val="100000"/>
              <a:buAutoNum type="arabicPeriod"/>
              <a:defRPr sz="3600"/>
            </a:pPr>
            <a:r>
              <a:rPr lang="ru-RU" dirty="0">
                <a:latin typeface="Helvetica Neue"/>
              </a:rPr>
              <a:t>Загрузка и предварительный анализ данных</a:t>
            </a:r>
          </a:p>
          <a:p>
            <a:pPr marL="660400" indent="-660400">
              <a:lnSpc>
                <a:spcPct val="150000"/>
              </a:lnSpc>
              <a:spcBef>
                <a:spcPts val="1200"/>
              </a:spcBef>
              <a:buClr>
                <a:srgbClr val="3479F3"/>
              </a:buClr>
              <a:buSzPct val="100000"/>
              <a:buAutoNum type="arabicPeriod"/>
              <a:defRPr sz="3600"/>
            </a:pPr>
            <a:r>
              <a:rPr lang="ru-RU" dirty="0">
                <a:latin typeface="Helvetica Neue"/>
              </a:rPr>
              <a:t>Удаление пропусков и выбросов</a:t>
            </a:r>
          </a:p>
          <a:p>
            <a:pPr marL="660400" indent="-660400">
              <a:lnSpc>
                <a:spcPct val="150000"/>
              </a:lnSpc>
              <a:spcBef>
                <a:spcPts val="1200"/>
              </a:spcBef>
              <a:buClr>
                <a:srgbClr val="3479F3"/>
              </a:buClr>
              <a:buSzPct val="100000"/>
              <a:buAutoNum type="arabicPeriod"/>
              <a:defRPr sz="3600"/>
            </a:pPr>
            <a:r>
              <a:rPr lang="ru-RU" dirty="0">
                <a:latin typeface="Helvetica Neue"/>
              </a:rPr>
              <a:t>Преобразование категориальных данных</a:t>
            </a:r>
          </a:p>
          <a:p>
            <a:pPr marL="660400" indent="-660400">
              <a:lnSpc>
                <a:spcPct val="150000"/>
              </a:lnSpc>
              <a:spcBef>
                <a:spcPts val="1200"/>
              </a:spcBef>
              <a:buClr>
                <a:srgbClr val="3479F3"/>
              </a:buClr>
              <a:buSzPct val="100000"/>
              <a:buAutoNum type="arabicPeriod"/>
              <a:defRPr sz="3600"/>
            </a:pPr>
            <a:r>
              <a:rPr lang="ru-RU" dirty="0">
                <a:latin typeface="Helvetica Neue"/>
              </a:rPr>
              <a:t>Нормализация данных</a:t>
            </a:r>
          </a:p>
          <a:p>
            <a:pPr marL="660400" indent="-660400">
              <a:lnSpc>
                <a:spcPct val="150000"/>
              </a:lnSpc>
              <a:spcBef>
                <a:spcPts val="1200"/>
              </a:spcBef>
              <a:buClr>
                <a:srgbClr val="3479F3"/>
              </a:buClr>
              <a:buSzPct val="100000"/>
              <a:buAutoNum type="arabicPeriod"/>
              <a:defRPr sz="3600"/>
            </a:pPr>
            <a:r>
              <a:rPr lang="ru-RU" dirty="0">
                <a:latin typeface="Helvetica Neue"/>
              </a:rPr>
              <a:t>Построение моделей машинного обучения</a:t>
            </a:r>
          </a:p>
          <a:p>
            <a:pPr marL="660400" indent="-660400">
              <a:lnSpc>
                <a:spcPct val="150000"/>
              </a:lnSpc>
              <a:spcBef>
                <a:spcPts val="1200"/>
              </a:spcBef>
              <a:buClr>
                <a:srgbClr val="3479F3"/>
              </a:buClr>
              <a:buSzPct val="100000"/>
              <a:buAutoNum type="arabicPeriod"/>
              <a:defRPr sz="3600"/>
            </a:pPr>
            <a:r>
              <a:rPr lang="ru-RU" dirty="0">
                <a:latin typeface="Helvetica Neue"/>
              </a:rPr>
              <a:t>Прогнозирование и анализ результатов</a:t>
            </a:r>
          </a:p>
        </p:txBody>
      </p:sp>
      <p:sp>
        <p:nvSpPr>
          <p:cNvPr id="3" name="Текстовое поле 4">
            <a:extLst>
              <a:ext uri="{FF2B5EF4-FFF2-40B4-BE49-F238E27FC236}">
                <a16:creationId xmlns:a16="http://schemas.microsoft.com/office/drawing/2014/main" id="{9D0580C8-023A-BD30-7035-3615580C6475}"/>
              </a:ext>
            </a:extLst>
          </p:cNvPr>
          <p:cNvSpPr txBox="1"/>
          <p:nvPr/>
        </p:nvSpPr>
        <p:spPr>
          <a:xfrm>
            <a:off x="1157546" y="3680421"/>
            <a:ext cx="9550326" cy="49859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7FFF"/>
              </a:buClr>
              <a:buFont typeface="+mj-lt"/>
              <a:buAutoNum type="arabicPeriod"/>
            </a:pPr>
            <a:r>
              <a:rPr lang="ru-RU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+mn-ea"/>
                <a:cs typeface="+mn-cs"/>
              </a:rPr>
              <a:t>Разработать модель, прогнозирующую вероятность покупки </a:t>
            </a:r>
            <a:r>
              <a:rPr lang="ru-RU" alt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+mn-ea"/>
                <a:cs typeface="+mn-cs"/>
              </a:rPr>
              <a:t>машиноместа</a:t>
            </a:r>
            <a:r>
              <a:rPr lang="ru-RU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+mn-ea"/>
                <a:cs typeface="+mn-cs"/>
              </a:rPr>
              <a:t> клиентами компании, владеющими квартирами, на основе данных о предыдущем опыте взаимодействия с клиентами.</a:t>
            </a:r>
          </a:p>
        </p:txBody>
      </p:sp>
    </p:spTree>
    <p:extLst>
      <p:ext uri="{BB962C8B-B14F-4D97-AF65-F5344CB8AC3E}">
        <p14:creationId xmlns:p14="http://schemas.microsoft.com/office/powerpoint/2010/main" val="243664502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33F8EF-E8E5-CD5D-031F-032C4E8D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674" y="5317066"/>
            <a:ext cx="16900525" cy="3593637"/>
          </a:xfrm>
        </p:spPr>
        <p:txBody>
          <a:bodyPr>
            <a:normAutofit/>
          </a:bodyPr>
          <a:lstStyle/>
          <a:p>
            <a:r>
              <a:rPr lang="ru-RU" sz="9600" dirty="0"/>
              <a:t>Благодарю за внимание!</a:t>
            </a: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9E353FD0-4796-9B12-C96F-B2DE3ADF8AD5}"/>
              </a:ext>
            </a:extLst>
          </p:cNvPr>
          <p:cNvSpPr txBox="1">
            <a:spLocks/>
          </p:cNvSpPr>
          <p:nvPr/>
        </p:nvSpPr>
        <p:spPr>
          <a:xfrm>
            <a:off x="0" y="12771966"/>
            <a:ext cx="8738659" cy="12742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0" b="0" i="0" u="none" strike="noStrike" cap="none" spc="0" baseline="0">
                <a:solidFill>
                  <a:srgbClr val="FFFFFF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9pPr>
          </a:lstStyle>
          <a:p>
            <a:pPr hangingPunct="1"/>
            <a:r>
              <a:rPr lang="ru-RU" sz="4800" dirty="0"/>
              <a:t>Контакты: [Ваш </a:t>
            </a:r>
            <a:r>
              <a:rPr lang="ru-RU" sz="4800" dirty="0" err="1"/>
              <a:t>email</a:t>
            </a:r>
            <a:r>
              <a:rPr lang="ru-RU" sz="4800" dirty="0"/>
              <a:t>/телефон]</a:t>
            </a:r>
          </a:p>
        </p:txBody>
      </p:sp>
    </p:spTree>
    <p:extLst>
      <p:ext uri="{BB962C8B-B14F-4D97-AF65-F5344CB8AC3E}">
        <p14:creationId xmlns:p14="http://schemas.microsoft.com/office/powerpoint/2010/main" val="12397626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Основные цвета"/>
          <p:cNvSpPr txBox="1">
            <a:spLocks noGrp="1"/>
          </p:cNvSpPr>
          <p:nvPr>
            <p:ph type="title"/>
          </p:nvPr>
        </p:nvSpPr>
        <p:spPr>
          <a:xfrm>
            <a:off x="910165" y="719666"/>
            <a:ext cx="22796501" cy="11438467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ru-RU" b="1" dirty="0">
                <a:latin typeface="Helvetica Neue"/>
                <a:cs typeface="CoFo Sans" charset="0"/>
                <a:sym typeface="+mn-ea"/>
              </a:rPr>
              <a:t>З</a:t>
            </a:r>
            <a:r>
              <a:rPr lang="en-US" b="1" dirty="0" err="1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адач</a:t>
            </a:r>
            <a:r>
              <a:rPr lang="ru-RU" b="1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а:</a:t>
            </a:r>
            <a:br>
              <a:rPr lang="ru-RU" b="1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</a:br>
            <a:br>
              <a:rPr lang="ru-RU" b="1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</a:br>
            <a:r>
              <a:rPr lang="ru-RU" sz="4000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Необходимо выделить среди владельцев квартир тех клиентов, которые наиболее склонны к приобретению </a:t>
            </a:r>
            <a:r>
              <a:rPr lang="ru-RU" sz="4000" dirty="0" err="1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машиноместа</a:t>
            </a:r>
            <a:r>
              <a:rPr lang="ru-RU" sz="4000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. С этими клиентами будет проводиться коммуникация (через SMS или электронную почту) с предложением купить </a:t>
            </a:r>
            <a:r>
              <a:rPr lang="ru-RU" sz="4000" dirty="0" err="1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машиноместо</a:t>
            </a:r>
            <a:r>
              <a:rPr lang="ru-RU" sz="4000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 в паркинге.</a:t>
            </a:r>
            <a:br>
              <a:rPr lang="ru-RU" sz="4000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</a:br>
            <a:br>
              <a:rPr lang="ru-RU" sz="4000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</a:br>
            <a:r>
              <a:rPr lang="ru-RU" sz="4000" b="1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Задача прогнозирования:</a:t>
            </a:r>
            <a:br>
              <a:rPr lang="ru-RU" sz="4000" b="1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</a:br>
            <a:br>
              <a:rPr lang="ru-RU" sz="4000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</a:br>
            <a:r>
              <a:rPr lang="ru-RU" sz="4000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На основе входных данных, модель должна предсказать вероятность покупки </a:t>
            </a:r>
            <a:r>
              <a:rPr lang="ru-RU" sz="4000" dirty="0" err="1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машиноместа</a:t>
            </a:r>
            <a:r>
              <a:rPr lang="ru-RU" sz="4000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 для каждого клиента в течение следующих 3 месяцев.</a:t>
            </a:r>
            <a:br>
              <a:rPr lang="ru-RU" sz="4000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</a:br>
            <a:r>
              <a:rPr lang="ru-RU" sz="4000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Прогнозируемое значение должно быть в диапазоне от 0 до 1 и отражать вероятность того, что клиент купит </a:t>
            </a:r>
            <a:r>
              <a:rPr lang="ru-RU" sz="4000" dirty="0" err="1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машиноместо</a:t>
            </a:r>
            <a:r>
              <a:rPr lang="ru-RU" sz="4000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  <a:t>.</a:t>
            </a:r>
            <a:br>
              <a:rPr lang="ru-RU" sz="4000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</a:br>
            <a:br>
              <a:rPr lang="ru-RU" sz="4000" dirty="0">
                <a:solidFill>
                  <a:srgbClr val="000000"/>
                </a:solidFill>
                <a:latin typeface="Helvetica Neue"/>
                <a:cs typeface="CoFo Sans" charset="0"/>
                <a:sym typeface="+mn-ea"/>
              </a:rPr>
            </a:br>
            <a:endParaRPr lang="en-US" sz="4000" dirty="0">
              <a:solidFill>
                <a:srgbClr val="000000"/>
              </a:solidFill>
              <a:latin typeface="Helvetica Neue"/>
              <a:cs typeface="CoFo Sans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FC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5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>
              <a:buClr>
                <a:srgbClr val="FFFFFF"/>
              </a:buClr>
              <a:buSzPts val="5600"/>
            </a:pPr>
            <a:r>
              <a:rPr lang="en-US" dirty="0" err="1">
                <a:solidFill>
                  <a:srgbClr val="FFFFFF"/>
                </a:solidFill>
              </a:rPr>
              <a:t>Этапы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работы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над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проектом</a:t>
            </a:r>
          </a:p>
        </p:txBody>
      </p:sp>
      <p:sp>
        <p:nvSpPr>
          <p:cNvPr id="626" name="Google Shape;626;p35"/>
          <p:cNvSpPr/>
          <p:nvPr/>
        </p:nvSpPr>
        <p:spPr>
          <a:xfrm>
            <a:off x="920116" y="3070037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7" name="Google Shape;627;p35"/>
          <p:cNvSpPr txBox="1"/>
          <p:nvPr/>
        </p:nvSpPr>
        <p:spPr>
          <a:xfrm>
            <a:off x="1070534" y="3266031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628" name="Google Shape;628;p35"/>
          <p:cNvSpPr txBox="1"/>
          <p:nvPr/>
        </p:nvSpPr>
        <p:spPr>
          <a:xfrm>
            <a:off x="921254" y="4451171"/>
            <a:ext cx="535675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dirty="0">
                <a:solidFill>
                  <a:srgbClr val="FFFFFF"/>
                </a:solidFill>
                <a:latin typeface="Helvetica Neue"/>
                <a:ea typeface="+mn-lt"/>
                <a:cs typeface="+mn-lt"/>
              </a:rPr>
              <a:t>Формализация задачи и сбор требований</a:t>
            </a:r>
            <a:endParaRPr lang="ru-RU" dirty="0">
              <a:latin typeface="Helvetica Neue"/>
            </a:endParaRPr>
          </a:p>
        </p:txBody>
      </p:sp>
      <p:sp>
        <p:nvSpPr>
          <p:cNvPr id="629" name="Google Shape;629;p35"/>
          <p:cNvSpPr txBox="1"/>
          <p:nvPr/>
        </p:nvSpPr>
        <p:spPr>
          <a:xfrm>
            <a:off x="6663330" y="4451173"/>
            <a:ext cx="522747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</a:pPr>
            <a:r>
              <a:rPr lang="ru-RU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Сбор и анализ данных</a:t>
            </a:r>
            <a:endParaRPr lang="en-US" sz="3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30" name="Google Shape;630;p35"/>
          <p:cNvSpPr/>
          <p:nvPr/>
        </p:nvSpPr>
        <p:spPr>
          <a:xfrm>
            <a:off x="6663330" y="3070037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1" name="Google Shape;631;p35"/>
          <p:cNvSpPr txBox="1"/>
          <p:nvPr/>
        </p:nvSpPr>
        <p:spPr>
          <a:xfrm>
            <a:off x="6813748" y="3266031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632" name="Google Shape;632;p35"/>
          <p:cNvSpPr txBox="1"/>
          <p:nvPr/>
        </p:nvSpPr>
        <p:spPr>
          <a:xfrm>
            <a:off x="12428811" y="4451173"/>
            <a:ext cx="530263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Helvetica Neue"/>
            </a:pPr>
            <a:r>
              <a:rPr lang="ru-RU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Предварительная обработка данных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33" name="Google Shape;633;p35"/>
          <p:cNvSpPr/>
          <p:nvPr/>
        </p:nvSpPr>
        <p:spPr>
          <a:xfrm>
            <a:off x="12428815" y="3070037"/>
            <a:ext cx="1027116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4" name="Google Shape;634;p35"/>
          <p:cNvSpPr txBox="1"/>
          <p:nvPr/>
        </p:nvSpPr>
        <p:spPr>
          <a:xfrm>
            <a:off x="12579232" y="3266031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635" name="Google Shape;635;p35"/>
          <p:cNvSpPr txBox="1"/>
          <p:nvPr/>
        </p:nvSpPr>
        <p:spPr>
          <a:xfrm>
            <a:off x="18269455" y="4448007"/>
            <a:ext cx="522746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</a:pPr>
            <a:r>
              <a:rPr lang="ru-RU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Создание обучающей и тестовой выборок</a:t>
            </a:r>
            <a:endParaRPr lang="en-US" sz="3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36" name="Google Shape;636;p35"/>
          <p:cNvSpPr/>
          <p:nvPr/>
        </p:nvSpPr>
        <p:spPr>
          <a:xfrm>
            <a:off x="18268317" y="3070037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7" name="Google Shape;637;p35"/>
          <p:cNvSpPr txBox="1"/>
          <p:nvPr/>
        </p:nvSpPr>
        <p:spPr>
          <a:xfrm>
            <a:off x="18393336" y="3266031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638" name="Google Shape;638;p35"/>
          <p:cNvSpPr txBox="1"/>
          <p:nvPr/>
        </p:nvSpPr>
        <p:spPr>
          <a:xfrm>
            <a:off x="921253" y="8742981"/>
            <a:ext cx="53567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Helvetica Neue"/>
            </a:pPr>
            <a:r>
              <a:rPr lang="ru-RU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Разработка и обучение модели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39" name="Google Shape;639;p35"/>
          <p:cNvSpPr/>
          <p:nvPr/>
        </p:nvSpPr>
        <p:spPr>
          <a:xfrm>
            <a:off x="921254" y="7365010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0" name="Google Shape;640;p35"/>
          <p:cNvSpPr txBox="1"/>
          <p:nvPr/>
        </p:nvSpPr>
        <p:spPr>
          <a:xfrm>
            <a:off x="1071672" y="7561005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641" name="Google Shape;641;p35"/>
          <p:cNvSpPr txBox="1"/>
          <p:nvPr/>
        </p:nvSpPr>
        <p:spPr>
          <a:xfrm>
            <a:off x="6663330" y="8742981"/>
            <a:ext cx="522747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Helvetica Neue"/>
            </a:pPr>
            <a:r>
              <a:rPr lang="ru-RU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Оценка качества модели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42" name="Google Shape;642;p35"/>
          <p:cNvSpPr/>
          <p:nvPr/>
        </p:nvSpPr>
        <p:spPr>
          <a:xfrm>
            <a:off x="6663333" y="7365010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3" name="Google Shape;643;p35"/>
          <p:cNvSpPr txBox="1"/>
          <p:nvPr/>
        </p:nvSpPr>
        <p:spPr>
          <a:xfrm>
            <a:off x="6813751" y="7561005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644" name="Google Shape;644;p35"/>
          <p:cNvSpPr txBox="1"/>
          <p:nvPr/>
        </p:nvSpPr>
        <p:spPr>
          <a:xfrm>
            <a:off x="12428810" y="8742981"/>
            <a:ext cx="530263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</a:pPr>
            <a:r>
              <a:rPr lang="ru-RU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Развертывание и тестирование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45" name="Google Shape;645;p35"/>
          <p:cNvSpPr/>
          <p:nvPr/>
        </p:nvSpPr>
        <p:spPr>
          <a:xfrm>
            <a:off x="12428815" y="7365010"/>
            <a:ext cx="1027116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6" name="Google Shape;646;p35"/>
          <p:cNvSpPr txBox="1"/>
          <p:nvPr/>
        </p:nvSpPr>
        <p:spPr>
          <a:xfrm>
            <a:off x="12579232" y="7561005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647" name="Google Shape;647;p35"/>
          <p:cNvSpPr txBox="1"/>
          <p:nvPr/>
        </p:nvSpPr>
        <p:spPr>
          <a:xfrm>
            <a:off x="18269455" y="8742981"/>
            <a:ext cx="522746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</a:pPr>
            <a:r>
              <a:rPr lang="ru-RU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Мониторинг и доработка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48" name="Google Shape;648;p35"/>
          <p:cNvSpPr/>
          <p:nvPr/>
        </p:nvSpPr>
        <p:spPr>
          <a:xfrm>
            <a:off x="18269458" y="7365010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9" name="Google Shape;649;p35"/>
          <p:cNvSpPr txBox="1"/>
          <p:nvPr/>
        </p:nvSpPr>
        <p:spPr>
          <a:xfrm>
            <a:off x="18419877" y="7561005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pic>
        <p:nvPicPr>
          <p:cNvPr id="651" name="Google Shape;651;p35" descr="sml_logo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78145" y="12400191"/>
            <a:ext cx="3195247" cy="430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71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86;p61">
            <a:extLst>
              <a:ext uri="{FF2B5EF4-FFF2-40B4-BE49-F238E27FC236}">
                <a16:creationId xmlns:a16="http://schemas.microsoft.com/office/drawing/2014/main" id="{B4C9C5EE-7491-5FF0-54D9-9AEBAC7A21B1}"/>
              </a:ext>
            </a:extLst>
          </p:cNvPr>
          <p:cNvSpPr/>
          <p:nvPr/>
        </p:nvSpPr>
        <p:spPr>
          <a:xfrm>
            <a:off x="1149210" y="2377721"/>
            <a:ext cx="10973807" cy="9228925"/>
          </a:xfrm>
          <a:prstGeom prst="roundRect">
            <a:avLst>
              <a:gd name="adj" fmla="val 3184"/>
            </a:avLst>
          </a:prstGeom>
          <a:solidFill>
            <a:srgbClr val="007BFC"/>
          </a:solidFill>
          <a:ln>
            <a:noFill/>
          </a:ln>
          <a:effectLst>
            <a:outerShdw blurRad="406400" rotWithShape="0">
              <a:srgbClr val="0D0D0D">
                <a:alpha val="20784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5548E92B-5C36-6BA9-5E56-D1437382AA99}"/>
              </a:ext>
            </a:extLst>
          </p:cNvPr>
          <p:cNvSpPr/>
          <p:nvPr/>
        </p:nvSpPr>
        <p:spPr>
          <a:xfrm>
            <a:off x="12413605" y="2375379"/>
            <a:ext cx="11069997" cy="9228924"/>
          </a:xfrm>
          <a:prstGeom prst="roundRect">
            <a:avLst>
              <a:gd name="adj" fmla="val 2126"/>
            </a:avLst>
          </a:prstGeom>
          <a:solidFill>
            <a:srgbClr val="FFFFFF"/>
          </a:solidFill>
          <a:ln>
            <a:noFill/>
          </a:ln>
          <a:effectLst>
            <a:outerShdw blurRad="406400" rotWithShape="0">
              <a:srgbClr val="0D0D0D">
                <a:alpha val="20784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85FE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CED00-1C01-B3F7-C5AE-961859FB31D5}"/>
              </a:ext>
            </a:extLst>
          </p:cNvPr>
          <p:cNvSpPr txBox="1"/>
          <p:nvPr/>
        </p:nvSpPr>
        <p:spPr>
          <a:xfrm>
            <a:off x="2211229" y="3416724"/>
            <a:ext cx="8849767" cy="60221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solidFill>
                  <a:schemeClr val="tx1"/>
                </a:solidFill>
                <a:latin typeface="Helvetica Neue"/>
                <a:ea typeface="+mn-lt"/>
                <a:cs typeface="+mn-lt"/>
              </a:rPr>
              <a:t>В ходе работы было принято решение сосредоточиться на поиске оптимальной модели для нашего проекта. Для достижения поставленной цели мы использовали различные библиотеки и исследовали несколько моделей.</a:t>
            </a:r>
            <a:endParaRPr lang="ru-RU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81C4B5-D436-70F9-6D0B-A1F9AC64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494" y="3416724"/>
            <a:ext cx="9765811" cy="77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215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1;p15">
            <a:extLst>
              <a:ext uri="{FF2B5EF4-FFF2-40B4-BE49-F238E27FC236}">
                <a16:creationId xmlns:a16="http://schemas.microsoft.com/office/drawing/2014/main" id="{B96B1D4C-96C2-418A-8D0E-08AC0AAEADBA}"/>
              </a:ext>
            </a:extLst>
          </p:cNvPr>
          <p:cNvSpPr/>
          <p:nvPr/>
        </p:nvSpPr>
        <p:spPr>
          <a:xfrm>
            <a:off x="13521012" y="3321046"/>
            <a:ext cx="9163253" cy="5466748"/>
          </a:xfrm>
          <a:prstGeom prst="roundRect">
            <a:avLst>
              <a:gd name="adj" fmla="val 5476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rgbClr val="DDDDDD"/>
              </a:buClr>
              <a:buSzPts val="3000"/>
            </a:pPr>
            <a:endParaRPr lang="ru-RU" sz="3600" i="0" u="none" strike="noStrike" cap="none" dirty="0">
              <a:solidFill>
                <a:schemeClr val="accent6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769E5-8F92-D870-E833-5F99298CCB61}"/>
              </a:ext>
            </a:extLst>
          </p:cNvPr>
          <p:cNvSpPr txBox="1"/>
          <p:nvPr/>
        </p:nvSpPr>
        <p:spPr>
          <a:xfrm>
            <a:off x="1432480" y="933477"/>
            <a:ext cx="16232434" cy="11531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 b="1" dirty="0" err="1">
                <a:solidFill>
                  <a:schemeClr val="accent6"/>
                </a:solidFill>
                <a:latin typeface="Helvetica Neue"/>
              </a:rPr>
              <a:t>Сравнение</a:t>
            </a:r>
            <a:r>
              <a:rPr lang="en-US" sz="5600" b="1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sz="5600" b="1" dirty="0" err="1">
                <a:solidFill>
                  <a:schemeClr val="accent6"/>
                </a:solidFill>
                <a:latin typeface="Helvetica Neue"/>
              </a:rPr>
              <a:t>моделей</a:t>
            </a:r>
            <a:r>
              <a:rPr lang="ru-RU" sz="5600" b="1" dirty="0">
                <a:solidFill>
                  <a:schemeClr val="accent6"/>
                </a:solidFill>
                <a:latin typeface="Helvetica Neue"/>
              </a:rPr>
              <a:t> из </a:t>
            </a:r>
            <a:r>
              <a:rPr lang="ru-RU" sz="5600" b="1" dirty="0" err="1">
                <a:solidFill>
                  <a:schemeClr val="accent6"/>
                </a:solidFill>
                <a:latin typeface="Helvetica Neue"/>
              </a:rPr>
              <a:t>библеотеки</a:t>
            </a:r>
            <a:r>
              <a:rPr lang="en-US" sz="5600" b="1" dirty="0">
                <a:solidFill>
                  <a:schemeClr val="accent6"/>
                </a:solidFill>
                <a:latin typeface="Helvetica Neue"/>
              </a:rPr>
              <a:t> </a:t>
            </a:r>
            <a:r>
              <a:rPr lang="en-US" sz="5600" b="1" dirty="0">
                <a:solidFill>
                  <a:schemeClr val="accent6"/>
                </a:solidFill>
                <a:latin typeface="Helvetica Neue"/>
                <a:ea typeface="+mn-lt"/>
                <a:cs typeface="+mn-lt"/>
              </a:rPr>
              <a:t>Sklearn</a:t>
            </a:r>
            <a:endParaRPr lang="en-US" sz="5600" b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2B737-0CCE-E304-B95E-AE52034645D3}"/>
              </a:ext>
            </a:extLst>
          </p:cNvPr>
          <p:cNvSpPr txBox="1"/>
          <p:nvPr/>
        </p:nvSpPr>
        <p:spPr>
          <a:xfrm>
            <a:off x="14831078" y="4123635"/>
            <a:ext cx="6543120" cy="386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accent6"/>
                </a:solidFill>
                <a:latin typeface="Helvetica Neue"/>
              </a:rPr>
              <a:t>Из </a:t>
            </a:r>
            <a:r>
              <a:rPr lang="ru-RU" sz="3600" dirty="0" err="1">
                <a:solidFill>
                  <a:schemeClr val="accent6"/>
                </a:solidFill>
                <a:latin typeface="Helvetica Neue"/>
              </a:rPr>
              <a:t>четерых</a:t>
            </a:r>
            <a:r>
              <a:rPr lang="ru-RU" sz="3600" dirty="0">
                <a:solidFill>
                  <a:schemeClr val="accent6"/>
                </a:solidFill>
                <a:latin typeface="Helvetica Neue"/>
              </a:rPr>
              <a:t> разных моделей библиотеки SKLEARN, наивысший показатель точности был у </a:t>
            </a:r>
            <a:r>
              <a:rPr lang="ru-RU" sz="3600" dirty="0" err="1">
                <a:solidFill>
                  <a:schemeClr val="accent6"/>
                </a:solidFill>
                <a:latin typeface="Helvetica Neue"/>
              </a:rPr>
              <a:t>Random</a:t>
            </a:r>
            <a:r>
              <a:rPr lang="ru-RU" sz="3600" dirty="0">
                <a:solidFill>
                  <a:schemeClr val="accent6"/>
                </a:solidFill>
                <a:latin typeface="Helvetica Neue"/>
              </a:rPr>
              <a:t> </a:t>
            </a:r>
            <a:r>
              <a:rPr lang="ru-RU" sz="3600" dirty="0" err="1">
                <a:solidFill>
                  <a:schemeClr val="accent6"/>
                </a:solidFill>
                <a:latin typeface="Helvetica Neue"/>
              </a:rPr>
              <a:t>Forest</a:t>
            </a:r>
            <a:r>
              <a:rPr lang="ru-RU" sz="3600" dirty="0">
                <a:solidFill>
                  <a:schemeClr val="accent6"/>
                </a:solidFill>
                <a:latin typeface="Helvetica Neue"/>
              </a:rPr>
              <a:t> </a:t>
            </a:r>
            <a:r>
              <a:rPr lang="ru-RU" sz="3600" dirty="0" err="1">
                <a:solidFill>
                  <a:schemeClr val="accent6"/>
                </a:solidFill>
                <a:latin typeface="Helvetica Neue"/>
              </a:rPr>
              <a:t>Regression</a:t>
            </a:r>
            <a:r>
              <a:rPr lang="ru-RU" sz="3600" dirty="0">
                <a:solidFill>
                  <a:schemeClr val="accent6"/>
                </a:solidFill>
                <a:latin typeface="Helvetica Neue"/>
              </a:rPr>
              <a:t> и </a:t>
            </a:r>
            <a:r>
              <a:rPr lang="en-US" sz="3600" dirty="0" err="1">
                <a:solidFill>
                  <a:schemeClr val="accent6"/>
                </a:solidFill>
                <a:latin typeface="Helvetica Neue"/>
              </a:rPr>
              <a:t>LineralRegression</a:t>
            </a:r>
            <a:endParaRPr lang="ru-RU" sz="3600" dirty="0">
              <a:solidFill>
                <a:schemeClr val="accent6"/>
              </a:solidFill>
              <a:latin typeface="Helvetica Neue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9E634E-452A-FB21-BEC6-4F91106B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03" y="2954743"/>
            <a:ext cx="9994478" cy="707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623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999" y="669079"/>
            <a:ext cx="9484677" cy="1837055"/>
          </a:xfrm>
        </p:spPr>
        <p:txBody>
          <a:bodyPr lIns="50800" tIns="50800" rIns="50800" bIns="50800" anchor="t">
            <a:normAutofit/>
          </a:bodyPr>
          <a:lstStyle/>
          <a:p>
            <a:pPr algn="ctr"/>
            <a:r>
              <a:rPr lang="ru-RU" altLang="en-US" sz="7200" b="1" dirty="0">
                <a:latin typeface="Helvetica Neue"/>
              </a:rPr>
              <a:t>Исходные данные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A8A50AD-6E82-5259-2390-16DE9D4881AD}"/>
              </a:ext>
            </a:extLst>
          </p:cNvPr>
          <p:cNvSpPr txBox="1">
            <a:spLocks/>
          </p:cNvSpPr>
          <p:nvPr/>
        </p:nvSpPr>
        <p:spPr>
          <a:xfrm>
            <a:off x="1016001" y="2506134"/>
            <a:ext cx="13106400" cy="765386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9pPr>
          </a:lstStyle>
          <a:p>
            <a:pPr hangingPunct="1"/>
            <a:r>
              <a:rPr lang="ru-RU" altLang="en-US" sz="5400" dirty="0">
                <a:latin typeface="Helvetica Neue"/>
              </a:rPr>
              <a:t>Источник данных:</a:t>
            </a:r>
            <a:r>
              <a:rPr lang="en-US" altLang="en-US" sz="5400" dirty="0">
                <a:latin typeface="Helvetica Neue"/>
              </a:rPr>
              <a:t> </a:t>
            </a:r>
            <a:r>
              <a:rPr lang="ru-RU" altLang="en-US" sz="5400" dirty="0">
                <a:latin typeface="Helvetica Neue"/>
              </a:rPr>
              <a:t>Предоставленный </a:t>
            </a:r>
            <a:r>
              <a:rPr lang="en-US" altLang="en-US" sz="5400" dirty="0" err="1">
                <a:latin typeface="Helvetica Neue"/>
              </a:rPr>
              <a:t>DataSet</a:t>
            </a:r>
            <a:r>
              <a:rPr lang="ru-RU" altLang="en-US" sz="5400" dirty="0">
                <a:latin typeface="Helvetica Neue"/>
              </a:rPr>
              <a:t>.</a:t>
            </a:r>
            <a:endParaRPr lang="en-US" altLang="en-US" sz="5400" dirty="0">
              <a:latin typeface="Helvetica Neue"/>
            </a:endParaRPr>
          </a:p>
          <a:p>
            <a:pPr hangingPunct="1"/>
            <a:r>
              <a:rPr lang="ru-RU" altLang="en-US" sz="5400" dirty="0">
                <a:latin typeface="Helvetica Neue"/>
              </a:rPr>
              <a:t>Размер набора данных: Индекс диапазона: 14456 записей, от 0 до 14455, Столбцы: 2666 записей.</a:t>
            </a:r>
            <a:endParaRPr lang="en-US" altLang="en-US" sz="5400" dirty="0">
              <a:latin typeface="Helvetica Neue"/>
            </a:endParaRPr>
          </a:p>
          <a:p>
            <a:pPr hangingPunct="1"/>
            <a:r>
              <a:rPr lang="ru-RU" altLang="en-US" sz="5400" dirty="0">
                <a:latin typeface="Helvetica Neue"/>
              </a:rPr>
              <a:t>Основные признаки:</a:t>
            </a:r>
            <a:endParaRPr lang="en-US" altLang="en-US" sz="5400" dirty="0">
              <a:latin typeface="Helvetica Neue"/>
            </a:endParaRPr>
          </a:p>
          <a:p>
            <a:pPr hangingPunct="1"/>
            <a:r>
              <a:rPr lang="ru-RU" altLang="en-US" sz="5400" dirty="0" err="1">
                <a:latin typeface="Helvetica Neue"/>
              </a:rPr>
              <a:t>client_id</a:t>
            </a:r>
            <a:r>
              <a:rPr lang="ru-RU" altLang="en-US" sz="5400" dirty="0">
                <a:latin typeface="Helvetica Neue"/>
              </a:rPr>
              <a:t>: идентификатор клиента.</a:t>
            </a:r>
            <a:endParaRPr lang="en-US" altLang="en-US" sz="5400" dirty="0">
              <a:latin typeface="Helvetica Neue"/>
            </a:endParaRPr>
          </a:p>
          <a:p>
            <a:pPr hangingPunct="1"/>
            <a:r>
              <a:rPr lang="ru-RU" altLang="en-US" sz="5400" dirty="0" err="1">
                <a:latin typeface="Helvetica Neue"/>
              </a:rPr>
              <a:t>target</a:t>
            </a:r>
            <a:r>
              <a:rPr lang="ru-RU" altLang="en-US" sz="5400" dirty="0">
                <a:latin typeface="Helvetica Neue"/>
              </a:rPr>
              <a:t>: целевая переменная.</a:t>
            </a:r>
            <a:endParaRPr lang="en-US" altLang="en-US" sz="5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06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F9EA99C-0110-BF31-06EA-961B78D9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66" y="723899"/>
            <a:ext cx="17784235" cy="1816101"/>
          </a:xfrm>
        </p:spPr>
        <p:txBody>
          <a:bodyPr/>
          <a:lstStyle/>
          <a:p>
            <a:r>
              <a:rPr lang="ru-RU" dirty="0"/>
              <a:t>Обработка данных (действия):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735A207B-FD8C-44B6-4488-B568CD50EA94}"/>
              </a:ext>
            </a:extLst>
          </p:cNvPr>
          <p:cNvSpPr txBox="1">
            <a:spLocks/>
          </p:cNvSpPr>
          <p:nvPr/>
        </p:nvSpPr>
        <p:spPr>
          <a:xfrm>
            <a:off x="910165" y="2641600"/>
            <a:ext cx="17784235" cy="640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FFFFFF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9pPr>
          </a:lstStyle>
          <a:p>
            <a:pPr marL="914400" indent="-914400" hangingPunct="1">
              <a:buFont typeface="+mj-lt"/>
              <a:buAutoNum type="arabicPeriod"/>
            </a:pPr>
            <a:r>
              <a:rPr lang="ru-RU" dirty="0"/>
              <a:t>Удалены столбцы с 100% пропусками.</a:t>
            </a:r>
          </a:p>
          <a:p>
            <a:pPr marL="914400" indent="-914400" hangingPunct="1">
              <a:buFont typeface="+mj-lt"/>
              <a:buAutoNum type="arabicPeriod"/>
            </a:pPr>
            <a:r>
              <a:rPr lang="ru-RU" dirty="0"/>
              <a:t>Удалены столбцы с &gt;60% пропусками.</a:t>
            </a:r>
          </a:p>
          <a:p>
            <a:pPr marL="914400" indent="-914400" hangingPunct="1">
              <a:buFont typeface="+mj-lt"/>
              <a:buAutoNum type="arabicPeriod"/>
            </a:pPr>
            <a:r>
              <a:rPr lang="ru-RU" dirty="0"/>
              <a:t>Обнаружены и устранены выбросы.</a:t>
            </a:r>
          </a:p>
          <a:p>
            <a:pPr marL="914400" indent="-914400" hangingPunct="1">
              <a:buFont typeface="+mj-lt"/>
              <a:buAutoNum type="arabicPeriod"/>
            </a:pPr>
            <a:r>
              <a:rPr lang="ru-RU" dirty="0"/>
              <a:t>Преобразованы категориальные данные с помощью </a:t>
            </a:r>
            <a:r>
              <a:rPr lang="ru-RU" dirty="0" err="1"/>
              <a:t>OrdinalEncoder</a:t>
            </a:r>
            <a:r>
              <a:rPr lang="ru-RU" dirty="0"/>
              <a:t>.</a:t>
            </a:r>
          </a:p>
          <a:p>
            <a:pPr marL="914400" indent="-914400" hangingPunct="1">
              <a:buFont typeface="+mj-lt"/>
              <a:buAutoNum type="arabicPeriod"/>
            </a:pPr>
            <a:r>
              <a:rPr lang="ru-RU" dirty="0"/>
              <a:t>Нормализованы данные с помощью </a:t>
            </a:r>
            <a:r>
              <a:rPr lang="ru-RU" dirty="0" err="1"/>
              <a:t>MinMaxScaler</a:t>
            </a:r>
            <a:r>
              <a:rPr lang="ru-RU" dirty="0"/>
              <a:t>.</a:t>
            </a: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9367F3B4-F083-06F2-9E53-BEBF798859E8}"/>
              </a:ext>
            </a:extLst>
          </p:cNvPr>
          <p:cNvSpPr txBox="1">
            <a:spLocks/>
          </p:cNvSpPr>
          <p:nvPr/>
        </p:nvSpPr>
        <p:spPr>
          <a:xfrm>
            <a:off x="910164" y="9144000"/>
            <a:ext cx="17784235" cy="18161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FFFFFF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9pPr>
          </a:lstStyle>
          <a:p>
            <a:pPr hangingPunct="1"/>
            <a:r>
              <a:rPr lang="ru-RU" dirty="0"/>
              <a:t>Результат:</a:t>
            </a:r>
          </a:p>
          <a:p>
            <a:pPr hangingPunct="1"/>
            <a:r>
              <a:rPr lang="ru-RU" dirty="0"/>
              <a:t>Размер данных после обработки: (58, 508).</a:t>
            </a:r>
          </a:p>
        </p:txBody>
      </p:sp>
    </p:spTree>
    <p:extLst>
      <p:ext uri="{BB962C8B-B14F-4D97-AF65-F5344CB8AC3E}">
        <p14:creationId xmlns:p14="http://schemas.microsoft.com/office/powerpoint/2010/main" val="5297802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7C8530B-E527-33B0-2C32-FC905ECE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66" y="719666"/>
            <a:ext cx="16869304" cy="1244601"/>
          </a:xfrm>
        </p:spPr>
        <p:txBody>
          <a:bodyPr/>
          <a:lstStyle/>
          <a:p>
            <a:r>
              <a:rPr lang="ru-RU" dirty="0"/>
              <a:t>Визуализация пропусков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F5DC4D-E8BA-1164-74F3-9009BEA66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" y="2355315"/>
            <a:ext cx="10077878" cy="9005370"/>
          </a:xfrm>
          <a:prstGeom prst="rect">
            <a:avLst/>
          </a:prstGeom>
        </p:spPr>
      </p:pic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E05171DD-FAF0-9E26-C991-EA197BD531EA}"/>
              </a:ext>
            </a:extLst>
          </p:cNvPr>
          <p:cNvSpPr txBox="1">
            <a:spLocks/>
          </p:cNvSpPr>
          <p:nvPr/>
        </p:nvSpPr>
        <p:spPr>
          <a:xfrm>
            <a:off x="1620521" y="11428418"/>
            <a:ext cx="8657167" cy="1244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9pPr>
          </a:lstStyle>
          <a:p>
            <a:pPr hangingPunct="1"/>
            <a:r>
              <a:rPr lang="ru-RU" dirty="0"/>
              <a:t>Тепловая карта пропусков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4F8DFB-E167-3E2A-0E18-FCE96C1AF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853" y="2583465"/>
            <a:ext cx="9567233" cy="8549069"/>
          </a:xfrm>
          <a:prstGeom prst="rect">
            <a:avLst/>
          </a:prstGeom>
        </p:spPr>
      </p:pic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2CDA8AE7-CDFF-4859-3F25-6A911C2A87A1}"/>
              </a:ext>
            </a:extLst>
          </p:cNvPr>
          <p:cNvSpPr txBox="1">
            <a:spLocks/>
          </p:cNvSpPr>
          <p:nvPr/>
        </p:nvSpPr>
        <p:spPr>
          <a:xfrm>
            <a:off x="13395958" y="1356186"/>
            <a:ext cx="8657167" cy="1244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solidFill>
                  <a:srgbClr val="000000"/>
                </a:solidFill>
                <a:uFillTx/>
                <a:latin typeface="CoFo Sans Medium"/>
                <a:ea typeface="CoFo Sans Medium"/>
                <a:cs typeface="CoFo Sans Medium"/>
                <a:sym typeface="CoFo Sans Medium"/>
              </a:defRPr>
            </a:lvl9pPr>
          </a:lstStyle>
          <a:p>
            <a:pPr hangingPunct="1"/>
            <a:r>
              <a:rPr lang="ru-RU" dirty="0"/>
              <a:t>Тепловая карта после очистки</a:t>
            </a:r>
          </a:p>
        </p:txBody>
      </p:sp>
    </p:spTree>
    <p:extLst>
      <p:ext uri="{BB962C8B-B14F-4D97-AF65-F5344CB8AC3E}">
        <p14:creationId xmlns:p14="http://schemas.microsoft.com/office/powerpoint/2010/main" val="4735158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ain_4c_parent">
  <a:themeElements>
    <a:clrScheme name="SMLT_COLOURS">
      <a:dk1>
        <a:srgbClr val="FEFFFE"/>
      </a:dk1>
      <a:lt1>
        <a:srgbClr val="007FFF"/>
      </a:lt1>
      <a:dk2>
        <a:srgbClr val="007F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White">
      <a:majorFont>
        <a:latin typeface="CoFo Sans"/>
        <a:ea typeface="CoFo Sans"/>
        <a:cs typeface="CoFo Sans"/>
      </a:majorFont>
      <a:minorFont>
        <a:latin typeface="CoFo Sans"/>
        <a:ea typeface="CoFo Sans"/>
        <a:cs typeface="CoFo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1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_4c_parent">
  <a:themeElements>
    <a:clrScheme name="SMLT_COLOURS">
      <a:dk1>
        <a:srgbClr val="FEFFFE"/>
      </a:dk1>
      <a:lt1>
        <a:srgbClr val="007FFF"/>
      </a:lt1>
      <a:dk2>
        <a:srgbClr val="007F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Fo Sans"/>
        <a:ea typeface="CoFo Sans"/>
        <a:cs typeface="CoFo Sans"/>
      </a:majorFont>
      <a:minorFont>
        <a:latin typeface="CoFo Sans"/>
        <a:ea typeface="CoFo Sans"/>
        <a:cs typeface="CoFo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1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587</Words>
  <Application>Microsoft Office PowerPoint</Application>
  <PresentationFormat>Произвольный</PresentationFormat>
  <Paragraphs>115</Paragraphs>
  <Slides>20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CoFo Sans</vt:lpstr>
      <vt:lpstr>CoFo Sans Medium</vt:lpstr>
      <vt:lpstr>Helvetica Neue</vt:lpstr>
      <vt:lpstr>main_4c_parent</vt:lpstr>
      <vt:lpstr>main_4c_parent</vt:lpstr>
      <vt:lpstr>Презентация PowerPoint</vt:lpstr>
      <vt:lpstr>Цели проекта</vt:lpstr>
      <vt:lpstr>Задача:  Необходимо выделить среди владельцев квартир тех клиентов, которые наиболее склонны к приобретению машиноместа. С этими клиентами будет проводиться коммуникация (через SMS или электронную почту) с предложением купить машиноместо в паркинге.  Задача прогнозирования:  На основе входных данных, модель должна предсказать вероятность покупки машиноместа для каждого клиента в течение следующих 3 месяцев. Прогнозируемое значение должно быть в диапазоне от 0 до 1 и отражать вероятность того, что клиент купит машиноместо.  </vt:lpstr>
      <vt:lpstr>Этапы работы над проектом</vt:lpstr>
      <vt:lpstr>Презентация PowerPoint</vt:lpstr>
      <vt:lpstr>Презентация PowerPoint</vt:lpstr>
      <vt:lpstr>Исходные данные</vt:lpstr>
      <vt:lpstr>Обработка данных (действия):</vt:lpstr>
      <vt:lpstr>Визуализация пропусков</vt:lpstr>
      <vt:lpstr>Корреляционная матрица</vt:lpstr>
      <vt:lpstr>Выбор моделей</vt:lpstr>
      <vt:lpstr>Оценка моделей</vt:lpstr>
      <vt:lpstr>Лучшая модель</vt:lpstr>
      <vt:lpstr>Прогнозированием (Сравнение прогнозов):</vt:lpstr>
      <vt:lpstr>Аналитика цен на машиноместо</vt:lpstr>
      <vt:lpstr>Прогноз покупок машономкста</vt:lpstr>
      <vt:lpstr>Аналитика</vt:lpstr>
      <vt:lpstr>Презентация PowerPoint</vt:lpstr>
      <vt:lpstr>Дальнейшие шаги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Новый шаблон презентации ver 1.0</dc:title>
  <dc:creator>Haisenberg</dc:creator>
  <cp:lastModifiedBy>Haisenberg</cp:lastModifiedBy>
  <cp:revision>829</cp:revision>
  <dcterms:created xsi:type="dcterms:W3CDTF">2023-02-14T09:11:00Z</dcterms:created>
  <dcterms:modified xsi:type="dcterms:W3CDTF">2024-12-15T12:28:14Z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065CC2F3F86347979F277120F6FC704A</vt:lpwstr>
  </property>
  <property fmtid="{D5CDD505-2E9C-101B-9397-08002B2CF9AE}" pid="3" name="KSOProductBuildVer">
    <vt:lpwstr>1049-11.2.0.11440</vt:lpwstr>
  </property>
</Properties>
</file>