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3" r:id="rId9"/>
    <p:sldId id="266" r:id="rId10"/>
    <p:sldId id="268" r:id="rId11"/>
    <p:sldId id="275" r:id="rId12"/>
    <p:sldId id="274" r:id="rId13"/>
    <p:sldId id="270" r:id="rId14"/>
    <p:sldId id="271" r:id="rId15"/>
    <p:sldId id="276" r:id="rId16"/>
    <p:sldId id="277" r:id="rId17"/>
    <p:sldId id="278" r:id="rId18"/>
    <p:sldId id="279" r:id="rId19"/>
    <p:sldId id="281" r:id="rId20"/>
    <p:sldId id="272" r:id="rId2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71C5E-9576-4195-99D5-D6DE0C792AF7}" type="datetimeFigureOut">
              <a:rPr lang="ru-KZ" smtClean="0"/>
              <a:t>20.05.2021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C2121-A113-43C5-B0A0-A6F3D9943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105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2121-A113-43C5-B0A0-A6F3D99439CA}" type="slidenum">
              <a:rPr lang="ru-KZ" smtClean="0"/>
              <a:t>6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616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8464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957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856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67783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48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59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342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614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4616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3399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6952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7487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770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0127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4425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3366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 txBox="1"/>
          <p:nvPr/>
        </p:nvSpPr>
        <p:spPr>
          <a:xfrm rot="208040">
            <a:off x="2015968" y="1458966"/>
            <a:ext cx="5155305" cy="194656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marL="1270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150" dirty="0">
                <a:solidFill>
                  <a:srgbClr val="FFFEFF"/>
                </a:solidFill>
                <a:latin typeface="Amasis MT Pro Black" panose="020B0604020202020204" pitchFamily="18" charset="0"/>
                <a:ea typeface="+mj-ea"/>
                <a:cs typeface="+mj-cs"/>
              </a:rPr>
              <a:t>Movie genre </a:t>
            </a:r>
            <a:r>
              <a:rPr lang="en-US" sz="6000" spc="-150" dirty="0" err="1">
                <a:solidFill>
                  <a:srgbClr val="FFFEFF"/>
                </a:solidFill>
                <a:latin typeface="Amasis MT Pro Black" panose="020B0604020202020204" pitchFamily="18" charset="0"/>
                <a:ea typeface="+mj-ea"/>
                <a:cs typeface="+mj-cs"/>
              </a:rPr>
              <a:t>predictopn</a:t>
            </a:r>
            <a:endParaRPr lang="en-US" sz="6000" spc="-150" dirty="0">
              <a:solidFill>
                <a:srgbClr val="FFFEFF"/>
              </a:solidFill>
              <a:latin typeface="Amasis MT Pro Black" panose="020B06040202020202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4724" y="241006"/>
            <a:ext cx="822587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Samples of Model </a:t>
            </a:r>
            <a:r>
              <a:rPr sz="3000" spc="-10" dirty="0">
                <a:solidFill>
                  <a:srgbClr val="FF0000"/>
                </a:solidFill>
                <a:latin typeface="Amasis MT Pro Black" panose="02040A04050005020304" pitchFamily="18" charset="0"/>
              </a:rPr>
              <a:t>Predictions </a:t>
            </a:r>
            <a:r>
              <a:rPr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on</a:t>
            </a:r>
            <a:r>
              <a:rPr sz="3000" spc="-50" dirty="0">
                <a:solidFill>
                  <a:srgbClr val="FF0000"/>
                </a:solidFill>
                <a:latin typeface="Amasis MT Pro Black" panose="02040A04050005020304" pitchFamily="18" charset="0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Unseen</a:t>
            </a:r>
            <a:br>
              <a:rPr lang="en-US"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endParaRPr sz="3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075F695-E295-4C33-9851-8DC1B8DED6E9}"/>
              </a:ext>
            </a:extLst>
          </p:cNvPr>
          <p:cNvSpPr/>
          <p:nvPr/>
        </p:nvSpPr>
        <p:spPr>
          <a:xfrm>
            <a:off x="0" y="4679316"/>
            <a:ext cx="9144000" cy="46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0D8DB8-9072-4092-A752-2B910256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6350"/>
            <a:ext cx="1758473" cy="28412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C4BE72-7EDA-4F16-8CDB-4AF5AEBF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946" y="1276350"/>
            <a:ext cx="1820677" cy="28412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568FB9-81BC-481F-BDA9-36CEF911A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76350"/>
            <a:ext cx="1820677" cy="2851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C0AC21-6AD0-4ED6-94C4-22FF16E33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1214426"/>
            <a:ext cx="2683042" cy="29134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843E190F-AF63-435D-9E7D-01EF4BA58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362" y="250334"/>
            <a:ext cx="875927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Samples of Model </a:t>
            </a:r>
            <a:r>
              <a:rPr sz="2800" spc="-10" dirty="0">
                <a:solidFill>
                  <a:srgbClr val="FF0000"/>
                </a:solidFill>
                <a:latin typeface="Amasis MT Pro Black" panose="02040A04050005020304" pitchFamily="18" charset="0"/>
              </a:rPr>
              <a:t>Predictions </a:t>
            </a:r>
            <a:r>
              <a:rPr sz="28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on </a:t>
            </a:r>
            <a:r>
              <a:rPr sz="2800" spc="-40" dirty="0">
                <a:solidFill>
                  <a:srgbClr val="FF0000"/>
                </a:solidFill>
                <a:latin typeface="Amasis MT Pro Black" panose="02040A04050005020304" pitchFamily="18" charset="0"/>
              </a:rPr>
              <a:t>Test</a:t>
            </a:r>
            <a:r>
              <a:rPr sz="2800" spc="-114" dirty="0">
                <a:solidFill>
                  <a:srgbClr val="FF0000"/>
                </a:solidFill>
                <a:latin typeface="Amasis MT Pro Black" panose="02040A040500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Images</a:t>
            </a:r>
            <a:br>
              <a:rPr lang="en-US" sz="28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r>
              <a:rPr lang="en-US" sz="28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VGG16</a:t>
            </a:r>
            <a:endParaRPr sz="28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35131C-0252-48AC-9025-C2E0AD3C574C}"/>
              </a:ext>
            </a:extLst>
          </p:cNvPr>
          <p:cNvSpPr/>
          <p:nvPr/>
        </p:nvSpPr>
        <p:spPr>
          <a:xfrm>
            <a:off x="0" y="4679316"/>
            <a:ext cx="9144000" cy="46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1EA039C-7265-4027-80BA-E8689F48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82279"/>
            <a:ext cx="1858031" cy="266587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69A7E07-ED77-4FB1-A59E-EB475032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81151"/>
            <a:ext cx="2314804" cy="25908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CC7DD21-BABB-4E28-A8F1-911D0736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581151"/>
            <a:ext cx="1916113" cy="25908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531546E-6372-4117-9AE6-81B1BD3D3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198" y="1581151"/>
            <a:ext cx="1736602" cy="27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3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2">
            <a:extLst>
              <a:ext uri="{FF2B5EF4-FFF2-40B4-BE49-F238E27FC236}">
                <a16:creationId xmlns:a16="http://schemas.microsoft.com/office/drawing/2014/main" id="{774EBA79-C7C1-499D-B206-4230A59F2E43}"/>
              </a:ext>
            </a:extLst>
          </p:cNvPr>
          <p:cNvSpPr txBox="1">
            <a:spLocks/>
          </p:cNvSpPr>
          <p:nvPr/>
        </p:nvSpPr>
        <p:spPr>
          <a:xfrm>
            <a:off x="384724" y="234594"/>
            <a:ext cx="8225876" cy="9489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200" b="0" i="0" kern="1200" cap="none" spc="-113">
                <a:solidFill>
                  <a:schemeClr val="bg1"/>
                </a:solidFill>
                <a:effectLst/>
                <a:latin typeface="RobotoRegular"/>
                <a:ea typeface="+mj-ea"/>
                <a:cs typeface="Roboto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Samples of Model </a:t>
            </a:r>
            <a:r>
              <a:rPr lang="en-US" sz="3000" spc="-10" dirty="0">
                <a:solidFill>
                  <a:srgbClr val="FF0000"/>
                </a:solidFill>
                <a:latin typeface="Amasis MT Pro Black" panose="02040A04050005020304" pitchFamily="18" charset="0"/>
              </a:rPr>
              <a:t>Predictions </a:t>
            </a:r>
            <a:r>
              <a:rPr lang="en-US"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on</a:t>
            </a:r>
            <a:r>
              <a:rPr lang="en-US" sz="3000" spc="-50" dirty="0">
                <a:solidFill>
                  <a:srgbClr val="FF0000"/>
                </a:solidFill>
                <a:latin typeface="Amasis MT Pro Black" panose="02040A04050005020304" pitchFamily="18" charset="0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Unseen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VGG16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D99BF7-051E-4C4E-994A-BA56AE0ECC95}"/>
              </a:ext>
            </a:extLst>
          </p:cNvPr>
          <p:cNvSpPr/>
          <p:nvPr/>
        </p:nvSpPr>
        <p:spPr>
          <a:xfrm>
            <a:off x="0" y="4679316"/>
            <a:ext cx="9144000" cy="46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80311D-8458-4B5D-9071-ABCB034C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28750"/>
            <a:ext cx="1653886" cy="2667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114984-F100-4FD5-87EE-6CDD9E2D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391857"/>
            <a:ext cx="1639406" cy="27643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A1CA6E-164B-43C1-B57A-F97B7997E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634" y="1446346"/>
            <a:ext cx="1646646" cy="27643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D2FC00-F2C6-4719-8FFA-9E88FCE73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1474994"/>
            <a:ext cx="2514600" cy="26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7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0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427" y="995247"/>
            <a:ext cx="6509936" cy="2223940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marL="12700" defTabSz="914400">
              <a:lnSpc>
                <a:spcPct val="80000"/>
              </a:lnSpc>
            </a:pPr>
            <a:r>
              <a:rPr lang="en-US" sz="5400" spc="-150" dirty="0">
                <a:solidFill>
                  <a:srgbClr val="FF0000"/>
                </a:solidFill>
                <a:latin typeface="Amasis MT Pro Black" panose="02040A04050005020304" pitchFamily="18" charset="0"/>
                <a:cs typeface="+mj-cs"/>
              </a:rPr>
              <a:t>Evaluation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19288" y="3420636"/>
            <a:ext cx="305424" cy="2632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31949" y="1304902"/>
            <a:ext cx="2628900" cy="3018155"/>
          </a:xfrm>
          <a:custGeom>
            <a:avLst/>
            <a:gdLst/>
            <a:ahLst/>
            <a:cxnLst/>
            <a:rect l="l" t="t" r="r" b="b"/>
            <a:pathLst>
              <a:path w="2628900" h="3018154">
                <a:moveTo>
                  <a:pt x="0" y="0"/>
                </a:moveTo>
                <a:lnTo>
                  <a:pt x="2628894" y="0"/>
                </a:lnTo>
                <a:lnTo>
                  <a:pt x="2628894" y="3017688"/>
                </a:lnTo>
                <a:lnTo>
                  <a:pt x="0" y="301768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431949" y="496066"/>
            <a:ext cx="70745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+mn-lt"/>
              </a:rPr>
              <a:t>Metrics for </a:t>
            </a:r>
            <a:r>
              <a:rPr lang="en-US" sz="3200" b="1" spc="-5" dirty="0">
                <a:solidFill>
                  <a:srgbClr val="FF0000"/>
                </a:solidFill>
                <a:latin typeface="+mn-lt"/>
              </a:rPr>
              <a:t>CNN </a:t>
            </a:r>
            <a:r>
              <a:rPr sz="3200" b="1" spc="-5" dirty="0">
                <a:solidFill>
                  <a:srgbClr val="FF0000"/>
                </a:solidFill>
                <a:latin typeface="+mn-lt"/>
              </a:rPr>
              <a:t>Model</a:t>
            </a:r>
            <a:r>
              <a:rPr sz="3200" b="1" spc="-45" dirty="0">
                <a:solidFill>
                  <a:srgbClr val="FF0000"/>
                </a:solidFill>
                <a:latin typeface="+mn-lt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+mn-lt"/>
              </a:rPr>
              <a:t>Evaluation</a:t>
            </a:r>
            <a:endParaRPr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711" y="1304902"/>
            <a:ext cx="2619375" cy="410209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600"/>
              </a:spcBef>
              <a:tabLst>
                <a:tab pos="612140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1)	Hamming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Loss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049" y="1882806"/>
            <a:ext cx="178752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The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fraction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of  misclassiﬁed</a:t>
            </a:r>
            <a:r>
              <a:rPr sz="1600" spc="-8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labels</a:t>
            </a:r>
            <a:endParaRPr sz="1600" dirty="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15680" y="1300139"/>
            <a:ext cx="2638425" cy="3027680"/>
            <a:chOff x="3315680" y="1300139"/>
            <a:chExt cx="2638425" cy="3027680"/>
          </a:xfrm>
        </p:grpSpPr>
        <p:sp>
          <p:nvSpPr>
            <p:cNvPr id="9" name="object 9"/>
            <p:cNvSpPr/>
            <p:nvPr/>
          </p:nvSpPr>
          <p:spPr>
            <a:xfrm>
              <a:off x="3324043" y="1304902"/>
              <a:ext cx="2628900" cy="410209"/>
            </a:xfrm>
            <a:custGeom>
              <a:avLst/>
              <a:gdLst/>
              <a:ahLst/>
              <a:cxnLst/>
              <a:rect l="l" t="t" r="r" b="b"/>
              <a:pathLst>
                <a:path w="2628900" h="410210">
                  <a:moveTo>
                    <a:pt x="2628894" y="409939"/>
                  </a:moveTo>
                  <a:lnTo>
                    <a:pt x="0" y="409939"/>
                  </a:lnTo>
                  <a:lnTo>
                    <a:pt x="0" y="0"/>
                  </a:lnTo>
                  <a:lnTo>
                    <a:pt x="2628894" y="0"/>
                  </a:lnTo>
                  <a:lnTo>
                    <a:pt x="2628894" y="40993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0443" y="1304902"/>
              <a:ext cx="2628900" cy="3018155"/>
            </a:xfrm>
            <a:custGeom>
              <a:avLst/>
              <a:gdLst/>
              <a:ahLst/>
              <a:cxnLst/>
              <a:rect l="l" t="t" r="r" b="b"/>
              <a:pathLst>
                <a:path w="2628900" h="3018154">
                  <a:moveTo>
                    <a:pt x="0" y="0"/>
                  </a:moveTo>
                  <a:lnTo>
                    <a:pt x="2628894" y="0"/>
                  </a:lnTo>
                  <a:lnTo>
                    <a:pt x="2628894" y="3017688"/>
                  </a:lnTo>
                  <a:lnTo>
                    <a:pt x="0" y="301768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25205" y="1304902"/>
            <a:ext cx="2619375" cy="410209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2) 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Avg.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Precision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3114" y="1882806"/>
            <a:ext cx="173990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3300"/>
              </a:lnSpc>
              <a:spcBef>
                <a:spcPts val="100"/>
              </a:spcBef>
            </a:pPr>
            <a:r>
              <a:rPr sz="1600" spc="-15" dirty="0">
                <a:solidFill>
                  <a:srgbClr val="424242"/>
                </a:solidFill>
                <a:latin typeface="RobotoRegular"/>
                <a:cs typeface="RobotoRegular"/>
              </a:rPr>
              <a:t>Averages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the</a:t>
            </a:r>
            <a:r>
              <a:rPr sz="1600" spc="-6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entire  ranking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of model 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predictions</a:t>
            </a:r>
            <a:endParaRPr sz="1600">
              <a:latin typeface="RobotoRegular"/>
              <a:cs typeface="RobotoRegular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10625" y="1300139"/>
            <a:ext cx="2638425" cy="3027680"/>
            <a:chOff x="6210625" y="1300139"/>
            <a:chExt cx="2638425" cy="3027680"/>
          </a:xfrm>
        </p:grpSpPr>
        <p:sp>
          <p:nvSpPr>
            <p:cNvPr id="14" name="object 14"/>
            <p:cNvSpPr/>
            <p:nvPr/>
          </p:nvSpPr>
          <p:spPr>
            <a:xfrm>
              <a:off x="6215387" y="1304902"/>
              <a:ext cx="2628900" cy="3018155"/>
            </a:xfrm>
            <a:custGeom>
              <a:avLst/>
              <a:gdLst/>
              <a:ahLst/>
              <a:cxnLst/>
              <a:rect l="l" t="t" r="r" b="b"/>
              <a:pathLst>
                <a:path w="2628900" h="3018154">
                  <a:moveTo>
                    <a:pt x="0" y="0"/>
                  </a:moveTo>
                  <a:lnTo>
                    <a:pt x="2628894" y="0"/>
                  </a:lnTo>
                  <a:lnTo>
                    <a:pt x="2628894" y="3017688"/>
                  </a:lnTo>
                  <a:lnTo>
                    <a:pt x="0" y="301768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2537" y="1304902"/>
              <a:ext cx="2632710" cy="410209"/>
            </a:xfrm>
            <a:custGeom>
              <a:avLst/>
              <a:gdLst/>
              <a:ahLst/>
              <a:cxnLst/>
              <a:rect l="l" t="t" r="r" b="b"/>
              <a:pathLst>
                <a:path w="2632709" h="410210">
                  <a:moveTo>
                    <a:pt x="2632494" y="409939"/>
                  </a:moveTo>
                  <a:lnTo>
                    <a:pt x="0" y="409939"/>
                  </a:lnTo>
                  <a:lnTo>
                    <a:pt x="0" y="0"/>
                  </a:lnTo>
                  <a:lnTo>
                    <a:pt x="2632494" y="0"/>
                  </a:lnTo>
                  <a:lnTo>
                    <a:pt x="2632494" y="40993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20149" y="1304902"/>
            <a:ext cx="2619375" cy="410209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3) Ranking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Loss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2107" y="1882806"/>
            <a:ext cx="2091689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The expectation of the 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mis-rank </a:t>
            </a:r>
            <a:r>
              <a:rPr sz="1600" spc="-15" dirty="0">
                <a:solidFill>
                  <a:srgbClr val="424242"/>
                </a:solidFill>
                <a:latin typeface="RobotoRegular"/>
                <a:cs typeface="RobotoRegular"/>
              </a:rPr>
              <a:t>rate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over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all  possible pairs of</a:t>
            </a:r>
            <a:r>
              <a:rPr sz="1600" spc="-8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labels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7374" y="3384935"/>
            <a:ext cx="8630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FF0000"/>
                </a:solidFill>
                <a:latin typeface="RobotoRegular"/>
                <a:cs typeface="RobotoRegular"/>
              </a:rPr>
              <a:t>0,168</a:t>
            </a:r>
            <a:endParaRPr sz="1600" dirty="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4217" y="3374740"/>
            <a:ext cx="70134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RobotoRegular"/>
                <a:cs typeface="RobotoRegular"/>
              </a:rPr>
              <a:t>0.19</a:t>
            </a:r>
            <a:r>
              <a:rPr lang="en-US" sz="1600" spc="-5" dirty="0">
                <a:solidFill>
                  <a:srgbClr val="FF0000"/>
                </a:solidFill>
                <a:latin typeface="RobotoRegular"/>
                <a:cs typeface="RobotoRegular"/>
              </a:rPr>
              <a:t>5</a:t>
            </a:r>
            <a:endParaRPr sz="1600" dirty="0">
              <a:latin typeface="RobotoRegular"/>
              <a:cs typeface="RobotoRegular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37E1378-89D5-4556-BD5C-14BF6167FB87}"/>
              </a:ext>
            </a:extLst>
          </p:cNvPr>
          <p:cNvSpPr/>
          <p:nvPr/>
        </p:nvSpPr>
        <p:spPr>
          <a:xfrm>
            <a:off x="0" y="4679316"/>
            <a:ext cx="9144000" cy="46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CB92E7-8BC3-4FEC-A4A7-9ED433C38A56}"/>
              </a:ext>
            </a:extLst>
          </p:cNvPr>
          <p:cNvSpPr txBox="1"/>
          <p:nvPr/>
        </p:nvSpPr>
        <p:spPr>
          <a:xfrm>
            <a:off x="1370333" y="33246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0,667</a:t>
            </a:r>
            <a:endParaRPr lang="ru-KZ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D3112-4BE8-4894-9178-66DA7B5D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6" y="0"/>
            <a:ext cx="74738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1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6AF4EB-C2F8-4B3B-85B9-FF7C42A7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78421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9A770CE-37D0-4C4D-858F-0AE9202992F8}"/>
              </a:ext>
            </a:extLst>
          </p:cNvPr>
          <p:cNvGrpSpPr/>
          <p:nvPr/>
        </p:nvGrpSpPr>
        <p:grpSpPr>
          <a:xfrm>
            <a:off x="381000" y="0"/>
            <a:ext cx="8245105" cy="5143500"/>
            <a:chOff x="152400" y="0"/>
            <a:chExt cx="8245105" cy="514350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1EE5850A-42E7-4CC2-AAB1-77AD52711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0"/>
              <a:ext cx="5524987" cy="5143500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156BDEBB-B31D-486C-9EA5-9EFCD271B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800" y="49298"/>
              <a:ext cx="3139705" cy="5064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59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bject 2">
            <a:extLst>
              <a:ext uri="{FF2B5EF4-FFF2-40B4-BE49-F238E27FC236}">
                <a16:creationId xmlns:a16="http://schemas.microsoft.com/office/drawing/2014/main" id="{142D8BCA-5B7E-45A1-8CA1-065BFBD587DE}"/>
              </a:ext>
            </a:extLst>
          </p:cNvPr>
          <p:cNvSpPr txBox="1">
            <a:spLocks/>
          </p:cNvSpPr>
          <p:nvPr/>
        </p:nvSpPr>
        <p:spPr>
          <a:xfrm>
            <a:off x="1319427" y="995247"/>
            <a:ext cx="6509936" cy="2223940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200" b="0" i="0" kern="1200" cap="none" spc="-113">
                <a:solidFill>
                  <a:schemeClr val="bg1"/>
                </a:solidFill>
                <a:effectLst/>
                <a:latin typeface="RobotoRegular"/>
                <a:ea typeface="+mj-ea"/>
                <a:cs typeface="RobotoRegular"/>
              </a:defRPr>
            </a:lvl1pPr>
          </a:lstStyle>
          <a:p>
            <a:pPr marL="12700" defTabSz="914400">
              <a:lnSpc>
                <a:spcPct val="80000"/>
              </a:lnSpc>
            </a:pPr>
            <a:r>
              <a:rPr lang="en-US" sz="5400" spc="-150" dirty="0">
                <a:solidFill>
                  <a:srgbClr val="FF0000"/>
                </a:solidFill>
                <a:latin typeface="Amasis MT Pro Black" panose="02040A04050005020304" pitchFamily="18" charset="0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124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1847"/>
            <a:ext cx="5933937" cy="5167194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5044"/>
            <a:ext cx="4448744" cy="5153588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2337"/>
            <a:ext cx="5075230" cy="5148174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51435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1658" y="842620"/>
            <a:ext cx="3542604" cy="3442288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marL="12700" algn="l" defTabSz="914400"/>
            <a:r>
              <a:rPr lang="en-US" sz="4400" b="1" spc="-150" dirty="0">
                <a:latin typeface="+mn-lt"/>
              </a:rPr>
              <a:t>Limitations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932" y="595531"/>
            <a:ext cx="4070353" cy="393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 defTabSz="914400">
              <a:lnSpc>
                <a:spcPct val="120000"/>
              </a:lnSpc>
              <a:spcBef>
                <a:spcPts val="414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</a:rPr>
              <a:t>The main challenge was data imbalance</a:t>
            </a:r>
            <a:endParaRPr lang="en-US" sz="1200" dirty="0"/>
          </a:p>
          <a:p>
            <a:pPr marL="12700" indent="-228600" defTabSz="914400">
              <a:lnSpc>
                <a:spcPct val="120000"/>
              </a:lnSpc>
              <a:spcBef>
                <a:spcPts val="31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</a:rPr>
              <a:t>Collecting more poster data for under-represented genres will not solve this issue</a:t>
            </a:r>
          </a:p>
          <a:p>
            <a:pPr marL="12700" indent="-228600" defTabSz="914400">
              <a:lnSpc>
                <a:spcPct val="120000"/>
              </a:lnSpc>
              <a:spcBef>
                <a:spcPts val="31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</a:rPr>
              <a:t>Subjective movie labelling by IMDb sources &amp; varied posters for release</a:t>
            </a:r>
          </a:p>
          <a:p>
            <a:pPr marL="12700" indent="-228600" defTabSz="914400">
              <a:lnSpc>
                <a:spcPct val="120000"/>
              </a:lnSpc>
              <a:spcBef>
                <a:spcPts val="31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rgbClr val="000000"/>
                </a:solidFill>
                <a:effectLst/>
              </a:rPr>
              <a:t>Limited packages to deal with multi-label classification problems iterative stratification for splitting data effectively, one-error loss etc.</a:t>
            </a:r>
          </a:p>
        </p:txBody>
      </p:sp>
    </p:spTree>
    <p:extLst>
      <p:ext uri="{BB962C8B-B14F-4D97-AF65-F5344CB8AC3E}">
        <p14:creationId xmlns:p14="http://schemas.microsoft.com/office/powerpoint/2010/main" val="7881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0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488" y="1178163"/>
            <a:ext cx="6151560" cy="2124310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marL="12700" defTabSz="914400">
              <a:lnSpc>
                <a:spcPct val="80000"/>
              </a:lnSpc>
            </a:pPr>
            <a:r>
              <a:rPr lang="en-US" sz="7200" spc="-150" dirty="0">
                <a:solidFill>
                  <a:srgbClr val="FF0000"/>
                </a:solidFill>
                <a:latin typeface="Amasis MT Pro Black" panose="02040A04050005020304" pitchFamily="18" charset="0"/>
                <a:cs typeface="+mj-cs"/>
              </a:rPr>
              <a:t>Context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19288" y="3420636"/>
            <a:ext cx="305424" cy="2632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736E5-C47C-4A92-BE53-3C9471C191A1}"/>
              </a:ext>
            </a:extLst>
          </p:cNvPr>
          <p:cNvSpPr txBox="1"/>
          <p:nvPr/>
        </p:nvSpPr>
        <p:spPr>
          <a:xfrm>
            <a:off x="609600" y="5143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 Azamat Orymbekov</a:t>
            </a:r>
          </a:p>
          <a:p>
            <a:r>
              <a:rPr lang="en-US" dirty="0" err="1"/>
              <a:t>Github</a:t>
            </a:r>
            <a:r>
              <a:rPr lang="en-US" dirty="0"/>
              <a:t>:  https://github.com/rmbziiik/Movie_genre_from_its_poster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7866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1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1847"/>
            <a:ext cx="5933937" cy="5167194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5044"/>
            <a:ext cx="4448744" cy="5153588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2337"/>
            <a:ext cx="5075230" cy="5148174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51435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6196" y="843748"/>
            <a:ext cx="2592091" cy="3442288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marL="12700" algn="l" defTabSz="914400"/>
            <a:r>
              <a:rPr lang="en-US" sz="4400" b="1" spc="-150" dirty="0">
                <a:latin typeface="+mn-lt"/>
              </a:rPr>
              <a:t>Context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932" y="595531"/>
            <a:ext cx="4070353" cy="393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 defTabSz="914400">
              <a:lnSpc>
                <a:spcPct val="120000"/>
              </a:lnSpc>
              <a:spcBef>
                <a:spcPts val="414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1" spc="-10" dirty="0"/>
              <a:t>Nature </a:t>
            </a:r>
            <a:r>
              <a:rPr lang="en-US" sz="1200" b="1" spc="-5" dirty="0"/>
              <a:t>of the </a:t>
            </a:r>
            <a:r>
              <a:rPr lang="en-US" sz="1200" b="1" spc="-10" dirty="0"/>
              <a:t>problem:</a:t>
            </a:r>
            <a:endParaRPr lang="en-US" sz="1200" dirty="0"/>
          </a:p>
          <a:p>
            <a:pPr marL="12700" indent="-228600" defTabSz="914400">
              <a:lnSpc>
                <a:spcPct val="120000"/>
              </a:lnSpc>
              <a:spcBef>
                <a:spcPts val="31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spc="-5" dirty="0"/>
              <a:t>Multi-label</a:t>
            </a:r>
            <a:r>
              <a:rPr lang="en-US" sz="1200" spc="-10" dirty="0"/>
              <a:t> </a:t>
            </a:r>
            <a:r>
              <a:rPr lang="en-US" sz="1200" spc="-5" dirty="0"/>
              <a:t>Classiﬁcation</a:t>
            </a:r>
            <a:endParaRPr lang="en-US" sz="1200" dirty="0"/>
          </a:p>
          <a:p>
            <a:pPr marL="12700" indent="-228600" defTabSz="914400">
              <a:lnSpc>
                <a:spcPct val="120000"/>
              </a:lnSpc>
              <a:spcBef>
                <a:spcPts val="189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1" spc="-10" dirty="0"/>
              <a:t>Problem </a:t>
            </a:r>
            <a:r>
              <a:rPr lang="en-US" sz="1200" b="1" spc="-5" dirty="0"/>
              <a:t>Statement:</a:t>
            </a:r>
            <a:endParaRPr lang="en-US" sz="1200" dirty="0"/>
          </a:p>
          <a:p>
            <a:pPr marL="12700" marR="695325" indent="-228600" defTabSz="9144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spc="-10" dirty="0"/>
              <a:t>Are </a:t>
            </a:r>
            <a:r>
              <a:rPr lang="en-US" sz="1200" spc="-5" dirty="0"/>
              <a:t>we able </a:t>
            </a:r>
            <a:r>
              <a:rPr lang="en-US" sz="1200" spc="-10" dirty="0"/>
              <a:t>to predict </a:t>
            </a:r>
            <a:r>
              <a:rPr lang="en-US" sz="1200" spc="-5" dirty="0"/>
              <a:t>the labelled set of unseen posters </a:t>
            </a:r>
            <a:r>
              <a:rPr lang="en-US" sz="1200" spc="-10" dirty="0"/>
              <a:t>through </a:t>
            </a:r>
            <a:r>
              <a:rPr lang="en-US" sz="1200" spc="-5" dirty="0"/>
              <a:t>analyzing  </a:t>
            </a:r>
            <a:r>
              <a:rPr lang="en-US" sz="1200" spc="-10" dirty="0"/>
              <a:t>training </a:t>
            </a:r>
            <a:r>
              <a:rPr lang="en-US" sz="1200" spc="-5" dirty="0"/>
              <a:t>instances with </a:t>
            </a:r>
            <a:r>
              <a:rPr lang="en-US" sz="1200" dirty="0"/>
              <a:t>a </a:t>
            </a:r>
            <a:r>
              <a:rPr lang="en-US" sz="1200" spc="-5" dirty="0"/>
              <a:t>known labelled</a:t>
            </a:r>
            <a:r>
              <a:rPr lang="en-US" sz="1200" spc="-15" dirty="0"/>
              <a:t> </a:t>
            </a:r>
            <a:r>
              <a:rPr lang="en-US" sz="1200" spc="-5" dirty="0"/>
              <a:t>set?</a:t>
            </a:r>
            <a:endParaRPr lang="en-US" sz="1200" dirty="0"/>
          </a:p>
          <a:p>
            <a:pPr marL="12700" indent="-228600" defTabSz="914400">
              <a:lnSpc>
                <a:spcPct val="120000"/>
              </a:lnSpc>
              <a:spcBef>
                <a:spcPts val="189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1" spc="-5" dirty="0"/>
              <a:t>Dataset:</a:t>
            </a:r>
            <a:endParaRPr lang="en-US" sz="1200" dirty="0"/>
          </a:p>
          <a:p>
            <a:pPr marL="12700" marR="5080" indent="-228600" defTabSz="9144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spc="-5" dirty="0"/>
              <a:t>Labelled </a:t>
            </a:r>
            <a:r>
              <a:rPr lang="en-US" sz="1200" spc="-10" dirty="0"/>
              <a:t>genre movie </a:t>
            </a:r>
            <a:r>
              <a:rPr lang="en-US" sz="1200" spc="-5" dirty="0"/>
              <a:t>poster dataset with </a:t>
            </a:r>
            <a:r>
              <a:rPr lang="en-US" sz="1200" spc="-10" dirty="0"/>
              <a:t>respective </a:t>
            </a:r>
            <a:r>
              <a:rPr lang="en-US" sz="1200" spc="-5" dirty="0"/>
              <a:t>images </a:t>
            </a:r>
            <a:r>
              <a:rPr lang="en-US" sz="1200" spc="-10" dirty="0"/>
              <a:t>from </a:t>
            </a:r>
            <a:r>
              <a:rPr lang="en-US" sz="1200" i="1" spc="-90" dirty="0"/>
              <a:t>Wei-Ta </a:t>
            </a:r>
            <a:r>
              <a:rPr lang="en-US" sz="1200" i="1" spc="-25" dirty="0"/>
              <a:t>Chu </a:t>
            </a:r>
            <a:r>
              <a:rPr lang="en-US" sz="1200" i="1" spc="-5" dirty="0"/>
              <a:t>and  </a:t>
            </a:r>
            <a:r>
              <a:rPr lang="en-US" sz="1200" i="1" spc="-65" dirty="0"/>
              <a:t>Hung-</a:t>
            </a:r>
            <a:r>
              <a:rPr lang="en-US" sz="1200" i="1" spc="-65" dirty="0" err="1"/>
              <a:t>Jui</a:t>
            </a:r>
            <a:r>
              <a:rPr lang="en-US" sz="1200" i="1" spc="-10" dirty="0"/>
              <a:t> Guo</a:t>
            </a:r>
          </a:p>
          <a:p>
            <a:pPr marL="12700" marR="5080" indent="-228600" defTabSz="9144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i="1" spc="-10" dirty="0"/>
              <a:t>IMDb dataset</a:t>
            </a:r>
            <a:endParaRPr lang="en-US" sz="1200" dirty="0"/>
          </a:p>
          <a:p>
            <a:pPr marL="12700" indent="-228600" defTabSz="914400">
              <a:lnSpc>
                <a:spcPct val="120000"/>
              </a:lnSpc>
              <a:spcBef>
                <a:spcPts val="189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spc="-25" dirty="0"/>
              <a:t>Total </a:t>
            </a:r>
            <a:r>
              <a:rPr lang="en-US" sz="1200" spc="-5" dirty="0"/>
              <a:t>of 25 </a:t>
            </a:r>
            <a:r>
              <a:rPr lang="en-US" sz="1200" spc="-10" dirty="0"/>
              <a:t>genres </a:t>
            </a:r>
            <a:r>
              <a:rPr lang="en-US" sz="1200" i="1" spc="-95" dirty="0"/>
              <a:t>(-2) </a:t>
            </a:r>
            <a:r>
              <a:rPr lang="en-US" sz="1200" spc="-5" dirty="0"/>
              <a:t>with 552 permutations </a:t>
            </a:r>
            <a:r>
              <a:rPr lang="en-US" sz="1200" i="1" spc="-35" dirty="0"/>
              <a:t>(193</a:t>
            </a:r>
            <a:r>
              <a:rPr lang="en-US" sz="1200" i="1" spc="150" dirty="0"/>
              <a:t> </a:t>
            </a:r>
            <a:r>
              <a:rPr lang="en-US" sz="1200" i="1" spc="-30" dirty="0"/>
              <a:t>unique)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0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427" y="995247"/>
            <a:ext cx="6509936" cy="2223940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marL="12700" defTabSz="914400">
              <a:lnSpc>
                <a:spcPct val="80000"/>
              </a:lnSpc>
            </a:pPr>
            <a:r>
              <a:rPr lang="en-US" sz="6000" spc="-150" dirty="0">
                <a:solidFill>
                  <a:srgbClr val="FF0000"/>
                </a:solidFill>
                <a:latin typeface="Amasis MT Pro Black" panose="02040A04050005020304" pitchFamily="18" charset="0"/>
                <a:cs typeface="+mj-cs"/>
              </a:rPr>
              <a:t>Implementation</a:t>
            </a: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19288" y="3420636"/>
            <a:ext cx="305424" cy="2632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959881" y="370067"/>
            <a:ext cx="22309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0000"/>
                </a:solidFill>
                <a:latin typeface="+mn-lt"/>
              </a:rPr>
              <a:t>P</a:t>
            </a:r>
            <a:r>
              <a:rPr sz="4400" spc="-30" dirty="0">
                <a:solidFill>
                  <a:srgbClr val="FF0000"/>
                </a:solidFill>
                <a:latin typeface="+mn-lt"/>
              </a:rPr>
              <a:t>r</a:t>
            </a:r>
            <a:r>
              <a:rPr sz="4400" spc="-5" dirty="0">
                <a:solidFill>
                  <a:srgbClr val="FF0000"/>
                </a:solidFill>
                <a:latin typeface="+mn-lt"/>
              </a:rPr>
              <a:t>ocess</a:t>
            </a:r>
            <a:endParaRPr sz="4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803" y="2429385"/>
            <a:ext cx="1504950" cy="599440"/>
          </a:xfrm>
          <a:custGeom>
            <a:avLst/>
            <a:gdLst/>
            <a:ahLst/>
            <a:cxnLst/>
            <a:rect l="l" t="t" r="r" b="b"/>
            <a:pathLst>
              <a:path w="1504950" h="599439">
                <a:moveTo>
                  <a:pt x="1205247" y="599108"/>
                </a:moveTo>
                <a:lnTo>
                  <a:pt x="0" y="599108"/>
                </a:lnTo>
                <a:lnTo>
                  <a:pt x="0" y="0"/>
                </a:lnTo>
                <a:lnTo>
                  <a:pt x="1205247" y="0"/>
                </a:lnTo>
                <a:lnTo>
                  <a:pt x="1504799" y="299559"/>
                </a:lnTo>
                <a:lnTo>
                  <a:pt x="1205247" y="599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4169" y="2499568"/>
            <a:ext cx="8121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0025" marR="5080" indent="-18796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Images</a:t>
            </a:r>
            <a:r>
              <a:rPr sz="14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Regular"/>
                <a:cs typeface="RobotoRegular"/>
              </a:rPr>
              <a:t>to  </a:t>
            </a:r>
            <a:r>
              <a:rPr sz="1400" spc="-15" dirty="0">
                <a:solidFill>
                  <a:srgbClr val="FFFFFF"/>
                </a:solidFill>
                <a:latin typeface="RobotoRegular"/>
                <a:cs typeface="RobotoRegular"/>
              </a:rPr>
              <a:t>Array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0794" y="1956163"/>
            <a:ext cx="2334895" cy="1077595"/>
            <a:chOff x="1330794" y="1956163"/>
            <a:chExt cx="2334895" cy="1077595"/>
          </a:xfrm>
          <a:solidFill>
            <a:srgbClr val="FF0000"/>
          </a:solidFill>
        </p:grpSpPr>
        <p:sp>
          <p:nvSpPr>
            <p:cNvPr id="7" name="object 7"/>
            <p:cNvSpPr/>
            <p:nvPr/>
          </p:nvSpPr>
          <p:spPr>
            <a:xfrm>
              <a:off x="1410734" y="1987470"/>
              <a:ext cx="0" cy="446405"/>
            </a:xfrm>
            <a:custGeom>
              <a:avLst/>
              <a:gdLst/>
              <a:ahLst/>
              <a:cxnLst/>
              <a:rect l="l" t="t" r="r" b="b"/>
              <a:pathLst>
                <a:path h="446405">
                  <a:moveTo>
                    <a:pt x="0" y="0"/>
                  </a:moveTo>
                  <a:lnTo>
                    <a:pt x="0" y="445811"/>
                  </a:lnTo>
                </a:path>
              </a:pathLst>
            </a:custGeom>
            <a:grpFill/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0794" y="1956163"/>
              <a:ext cx="159857" cy="15985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2170" y="2429385"/>
              <a:ext cx="1649095" cy="599440"/>
            </a:xfrm>
            <a:custGeom>
              <a:avLst/>
              <a:gdLst/>
              <a:ahLst/>
              <a:cxnLst/>
              <a:rect l="l" t="t" r="r" b="b"/>
              <a:pathLst>
                <a:path w="1649095" h="599439">
                  <a:moveTo>
                    <a:pt x="1348947" y="599108"/>
                  </a:moveTo>
                  <a:lnTo>
                    <a:pt x="0" y="599108"/>
                  </a:lnTo>
                  <a:lnTo>
                    <a:pt x="299549" y="299559"/>
                  </a:lnTo>
                  <a:lnTo>
                    <a:pt x="0" y="0"/>
                  </a:lnTo>
                  <a:lnTo>
                    <a:pt x="1348947" y="0"/>
                  </a:lnTo>
                  <a:lnTo>
                    <a:pt x="1648496" y="299559"/>
                  </a:lnTo>
                  <a:lnTo>
                    <a:pt x="1348947" y="59910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2170" y="2429385"/>
              <a:ext cx="1649095" cy="599440"/>
            </a:xfrm>
            <a:custGeom>
              <a:avLst/>
              <a:gdLst/>
              <a:ahLst/>
              <a:cxnLst/>
              <a:rect l="l" t="t" r="r" b="b"/>
              <a:pathLst>
                <a:path w="1649095" h="599439">
                  <a:moveTo>
                    <a:pt x="0" y="0"/>
                  </a:moveTo>
                  <a:lnTo>
                    <a:pt x="1348947" y="0"/>
                  </a:lnTo>
                  <a:lnTo>
                    <a:pt x="1648496" y="299559"/>
                  </a:lnTo>
                  <a:lnTo>
                    <a:pt x="1348947" y="599108"/>
                  </a:lnTo>
                  <a:lnTo>
                    <a:pt x="0" y="599108"/>
                  </a:lnTo>
                  <a:lnTo>
                    <a:pt x="299549" y="299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9882" y="1321480"/>
            <a:ext cx="1854835" cy="5778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 indent="-39624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Load</a:t>
            </a:r>
            <a:r>
              <a:rPr sz="1600" spc="-2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image</a:t>
            </a:r>
            <a:endParaRPr sz="1600">
              <a:latin typeface="RobotoRegular"/>
              <a:cs typeface="RobotoRegular"/>
            </a:endParaRPr>
          </a:p>
          <a:p>
            <a:pPr marL="408305" indent="-3962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dirty="0">
                <a:solidFill>
                  <a:srgbClr val="424242"/>
                </a:solidFill>
                <a:latin typeface="RobotoRegular"/>
                <a:cs typeface="RobotoRegular"/>
              </a:rPr>
              <a:t>Convert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to</a:t>
            </a:r>
            <a:r>
              <a:rPr sz="1600" spc="-8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RobotoRegular"/>
                <a:cs typeface="RobotoRegular"/>
              </a:rPr>
              <a:t>array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1419" y="2499568"/>
            <a:ext cx="7562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1811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Model  Selection</a:t>
            </a:r>
            <a:endParaRPr sz="1400" dirty="0">
              <a:latin typeface="RobotoRegular"/>
              <a:cs typeface="RobotoRegular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09444" y="2424622"/>
            <a:ext cx="2286635" cy="1076960"/>
            <a:chOff x="2709444" y="2424622"/>
            <a:chExt cx="2286635" cy="1076960"/>
          </a:xfrm>
          <a:solidFill>
            <a:srgbClr val="FF0000"/>
          </a:solidFill>
        </p:grpSpPr>
        <p:sp>
          <p:nvSpPr>
            <p:cNvPr id="14" name="object 14"/>
            <p:cNvSpPr/>
            <p:nvPr/>
          </p:nvSpPr>
          <p:spPr>
            <a:xfrm>
              <a:off x="2789369" y="3024068"/>
              <a:ext cx="0" cy="446405"/>
            </a:xfrm>
            <a:custGeom>
              <a:avLst/>
              <a:gdLst/>
              <a:ahLst/>
              <a:cxnLst/>
              <a:rect l="l" t="t" r="r" b="b"/>
              <a:pathLst>
                <a:path h="446404">
                  <a:moveTo>
                    <a:pt x="0" y="445824"/>
                  </a:moveTo>
                  <a:lnTo>
                    <a:pt x="0" y="0"/>
                  </a:lnTo>
                </a:path>
              </a:pathLst>
            </a:custGeom>
            <a:grpFill/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9444" y="3341343"/>
              <a:ext cx="159849" cy="15984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2243" y="2429385"/>
              <a:ext cx="1649095" cy="599440"/>
            </a:xfrm>
            <a:custGeom>
              <a:avLst/>
              <a:gdLst/>
              <a:ahLst/>
              <a:cxnLst/>
              <a:rect l="l" t="t" r="r" b="b"/>
              <a:pathLst>
                <a:path w="1649095" h="599439">
                  <a:moveTo>
                    <a:pt x="1348947" y="599108"/>
                  </a:moveTo>
                  <a:lnTo>
                    <a:pt x="0" y="599108"/>
                  </a:lnTo>
                  <a:lnTo>
                    <a:pt x="299549" y="299559"/>
                  </a:lnTo>
                  <a:lnTo>
                    <a:pt x="0" y="0"/>
                  </a:lnTo>
                  <a:lnTo>
                    <a:pt x="1348947" y="0"/>
                  </a:lnTo>
                  <a:lnTo>
                    <a:pt x="1648496" y="299559"/>
                  </a:lnTo>
                  <a:lnTo>
                    <a:pt x="1348947" y="59910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2243" y="2429385"/>
              <a:ext cx="1649095" cy="599440"/>
            </a:xfrm>
            <a:custGeom>
              <a:avLst/>
              <a:gdLst/>
              <a:ahLst/>
              <a:cxnLst/>
              <a:rect l="l" t="t" r="r" b="b"/>
              <a:pathLst>
                <a:path w="1649095" h="599439">
                  <a:moveTo>
                    <a:pt x="0" y="0"/>
                  </a:moveTo>
                  <a:lnTo>
                    <a:pt x="1348947" y="0"/>
                  </a:lnTo>
                  <a:lnTo>
                    <a:pt x="1648496" y="299559"/>
                  </a:lnTo>
                  <a:lnTo>
                    <a:pt x="1348947" y="599108"/>
                  </a:lnTo>
                  <a:lnTo>
                    <a:pt x="0" y="599108"/>
                  </a:lnTo>
                  <a:lnTo>
                    <a:pt x="299549" y="299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73636" y="3533704"/>
            <a:ext cx="1054735" cy="5764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 indent="-3962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CNN</a:t>
            </a:r>
            <a:endParaRPr lang="en-US" sz="1600" spc="-5" dirty="0">
              <a:solidFill>
                <a:srgbClr val="424242"/>
              </a:solidFill>
              <a:latin typeface="RobotoRegular"/>
              <a:cs typeface="RobotoRegular"/>
            </a:endParaRPr>
          </a:p>
          <a:p>
            <a:pPr marL="408305" indent="-3962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lang="en-US" sz="1600" spc="-5" dirty="0">
                <a:solidFill>
                  <a:srgbClr val="424242"/>
                </a:solidFill>
                <a:latin typeface="RobotoRegular"/>
                <a:cs typeface="RobotoRegular"/>
              </a:rPr>
              <a:t>VGG16</a:t>
            </a:r>
            <a:endParaRPr sz="1600" dirty="0">
              <a:latin typeface="RobotoRegular"/>
              <a:cs typeface="Roboto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9811" y="2499568"/>
            <a:ext cx="8166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5405" marR="5080" indent="-533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Acti</a:t>
            </a:r>
            <a:r>
              <a:rPr sz="1400" spc="-15" dirty="0">
                <a:solidFill>
                  <a:srgbClr val="FFFFFF"/>
                </a:solidFill>
                <a:latin typeface="RobotoRegular"/>
                <a:cs typeface="RobotoRegular"/>
              </a:rPr>
              <a:t>v</a:t>
            </a: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ation  </a:t>
            </a:r>
            <a:r>
              <a:rPr sz="1400" spc="-10" dirty="0">
                <a:solidFill>
                  <a:srgbClr val="FFFFFF"/>
                </a:solidFill>
                <a:latin typeface="RobotoRegular"/>
                <a:cs typeface="RobotoRegular"/>
              </a:rPr>
              <a:t>Function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23416" y="1956163"/>
            <a:ext cx="2302510" cy="1077595"/>
            <a:chOff x="4023416" y="1956163"/>
            <a:chExt cx="2302510" cy="1077595"/>
          </a:xfrm>
          <a:solidFill>
            <a:srgbClr val="FF0000"/>
          </a:solidFill>
        </p:grpSpPr>
        <p:sp>
          <p:nvSpPr>
            <p:cNvPr id="21" name="object 21"/>
            <p:cNvSpPr/>
            <p:nvPr/>
          </p:nvSpPr>
          <p:spPr>
            <a:xfrm>
              <a:off x="4103341" y="1987470"/>
              <a:ext cx="0" cy="446405"/>
            </a:xfrm>
            <a:custGeom>
              <a:avLst/>
              <a:gdLst/>
              <a:ahLst/>
              <a:cxnLst/>
              <a:rect l="l" t="t" r="r" b="b"/>
              <a:pathLst>
                <a:path h="446405">
                  <a:moveTo>
                    <a:pt x="0" y="0"/>
                  </a:moveTo>
                  <a:lnTo>
                    <a:pt x="0" y="445811"/>
                  </a:lnTo>
                </a:path>
              </a:pathLst>
            </a:custGeom>
            <a:grpFill/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3416" y="1956163"/>
              <a:ext cx="159849" cy="15985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72315" y="2429385"/>
              <a:ext cx="1649095" cy="599440"/>
            </a:xfrm>
            <a:custGeom>
              <a:avLst/>
              <a:gdLst/>
              <a:ahLst/>
              <a:cxnLst/>
              <a:rect l="l" t="t" r="r" b="b"/>
              <a:pathLst>
                <a:path w="1649095" h="599439">
                  <a:moveTo>
                    <a:pt x="1348947" y="599108"/>
                  </a:moveTo>
                  <a:lnTo>
                    <a:pt x="0" y="599108"/>
                  </a:lnTo>
                  <a:lnTo>
                    <a:pt x="299549" y="299559"/>
                  </a:lnTo>
                  <a:lnTo>
                    <a:pt x="0" y="0"/>
                  </a:lnTo>
                  <a:lnTo>
                    <a:pt x="1348947" y="0"/>
                  </a:lnTo>
                  <a:lnTo>
                    <a:pt x="1648496" y="299559"/>
                  </a:lnTo>
                  <a:lnTo>
                    <a:pt x="1348947" y="59910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72315" y="2429385"/>
              <a:ext cx="1649095" cy="599440"/>
            </a:xfrm>
            <a:custGeom>
              <a:avLst/>
              <a:gdLst/>
              <a:ahLst/>
              <a:cxnLst/>
              <a:rect l="l" t="t" r="r" b="b"/>
              <a:pathLst>
                <a:path w="1649095" h="599439">
                  <a:moveTo>
                    <a:pt x="0" y="0"/>
                  </a:moveTo>
                  <a:lnTo>
                    <a:pt x="1348947" y="0"/>
                  </a:lnTo>
                  <a:lnTo>
                    <a:pt x="1648496" y="299559"/>
                  </a:lnTo>
                  <a:lnTo>
                    <a:pt x="1348947" y="599108"/>
                  </a:lnTo>
                  <a:lnTo>
                    <a:pt x="0" y="599108"/>
                  </a:lnTo>
                  <a:lnTo>
                    <a:pt x="299549" y="299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41403" y="1309307"/>
            <a:ext cx="1679575" cy="5778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408305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1.	Binary</a:t>
            </a:r>
            <a:endParaRPr sz="1600">
              <a:latin typeface="RobotoRegular"/>
              <a:cs typeface="RobotoRegular"/>
            </a:endParaRPr>
          </a:p>
          <a:p>
            <a:pPr marL="408305">
              <a:lnSpc>
                <a:spcPct val="100000"/>
              </a:lnSpc>
              <a:spcBef>
                <a:spcPts val="254"/>
              </a:spcBef>
            </a:pP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Cross-entropy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78181" y="2499568"/>
            <a:ext cx="711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24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Loss  </a:t>
            </a:r>
            <a:r>
              <a:rPr sz="1400" spc="-15" dirty="0">
                <a:solidFill>
                  <a:srgbClr val="FFFFFF"/>
                </a:solidFill>
                <a:latin typeface="RobotoRegular"/>
                <a:cs typeface="RobotoRegular"/>
              </a:rPr>
              <a:t>F</a:t>
            </a: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unction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52339" y="2424622"/>
            <a:ext cx="2303780" cy="1076960"/>
            <a:chOff x="5352339" y="2424622"/>
            <a:chExt cx="2303780" cy="1076960"/>
          </a:xfrm>
          <a:solidFill>
            <a:srgbClr val="FF0000"/>
          </a:solidFill>
        </p:grpSpPr>
        <p:sp>
          <p:nvSpPr>
            <p:cNvPr id="28" name="object 28"/>
            <p:cNvSpPr/>
            <p:nvPr/>
          </p:nvSpPr>
          <p:spPr>
            <a:xfrm>
              <a:off x="5432288" y="3024068"/>
              <a:ext cx="0" cy="446405"/>
            </a:xfrm>
            <a:custGeom>
              <a:avLst/>
              <a:gdLst/>
              <a:ahLst/>
              <a:cxnLst/>
              <a:rect l="l" t="t" r="r" b="b"/>
              <a:pathLst>
                <a:path h="446404">
                  <a:moveTo>
                    <a:pt x="0" y="445824"/>
                  </a:moveTo>
                  <a:lnTo>
                    <a:pt x="0" y="0"/>
                  </a:lnTo>
                </a:path>
              </a:pathLst>
            </a:custGeom>
            <a:grpFill/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52339" y="3341343"/>
              <a:ext cx="159849" cy="15984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02387" y="2429385"/>
              <a:ext cx="1649095" cy="599440"/>
            </a:xfrm>
            <a:custGeom>
              <a:avLst/>
              <a:gdLst/>
              <a:ahLst/>
              <a:cxnLst/>
              <a:rect l="l" t="t" r="r" b="b"/>
              <a:pathLst>
                <a:path w="1649095" h="599439">
                  <a:moveTo>
                    <a:pt x="1348947" y="599108"/>
                  </a:moveTo>
                  <a:lnTo>
                    <a:pt x="0" y="599108"/>
                  </a:lnTo>
                  <a:lnTo>
                    <a:pt x="299549" y="299559"/>
                  </a:lnTo>
                  <a:lnTo>
                    <a:pt x="0" y="0"/>
                  </a:lnTo>
                  <a:lnTo>
                    <a:pt x="1348947" y="0"/>
                  </a:lnTo>
                  <a:lnTo>
                    <a:pt x="1648496" y="299559"/>
                  </a:lnTo>
                  <a:lnTo>
                    <a:pt x="1348947" y="59910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02387" y="2429385"/>
              <a:ext cx="1649095" cy="599440"/>
            </a:xfrm>
            <a:custGeom>
              <a:avLst/>
              <a:gdLst/>
              <a:ahLst/>
              <a:cxnLst/>
              <a:rect l="l" t="t" r="r" b="b"/>
              <a:pathLst>
                <a:path w="1649095" h="599439">
                  <a:moveTo>
                    <a:pt x="0" y="0"/>
                  </a:moveTo>
                  <a:lnTo>
                    <a:pt x="1348947" y="0"/>
                  </a:lnTo>
                  <a:lnTo>
                    <a:pt x="1648496" y="299559"/>
                  </a:lnTo>
                  <a:lnTo>
                    <a:pt x="1348947" y="599108"/>
                  </a:lnTo>
                  <a:lnTo>
                    <a:pt x="0" y="599108"/>
                  </a:lnTo>
                  <a:lnTo>
                    <a:pt x="299549" y="2995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806402" y="3566089"/>
            <a:ext cx="1163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1</a:t>
            </a:r>
            <a:r>
              <a:rPr sz="1600" dirty="0">
                <a:solidFill>
                  <a:srgbClr val="424242"/>
                </a:solidFill>
                <a:latin typeface="RobotoRegular"/>
                <a:cs typeface="RobotoRegular"/>
              </a:rPr>
              <a:t>.	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Sigmoid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4020" y="2499568"/>
            <a:ext cx="8432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192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Model  </a:t>
            </a:r>
            <a:r>
              <a:rPr sz="1400" spc="-20" dirty="0">
                <a:solidFill>
                  <a:srgbClr val="FFFFFF"/>
                </a:solidFill>
                <a:latin typeface="RobotoRegular"/>
                <a:cs typeface="RobotoRegular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RobotoRegular"/>
                <a:cs typeface="RobotoRegular"/>
              </a:rPr>
              <a:t>v</a:t>
            </a: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aluation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16036" y="1956163"/>
            <a:ext cx="160020" cy="477520"/>
            <a:chOff x="6716036" y="1956163"/>
            <a:chExt cx="160020" cy="477520"/>
          </a:xfrm>
          <a:solidFill>
            <a:srgbClr val="FF0000"/>
          </a:solidFill>
        </p:grpSpPr>
        <p:sp>
          <p:nvSpPr>
            <p:cNvPr id="35" name="object 35"/>
            <p:cNvSpPr/>
            <p:nvPr/>
          </p:nvSpPr>
          <p:spPr>
            <a:xfrm>
              <a:off x="6795961" y="1987470"/>
              <a:ext cx="0" cy="446405"/>
            </a:xfrm>
            <a:custGeom>
              <a:avLst/>
              <a:gdLst/>
              <a:ahLst/>
              <a:cxnLst/>
              <a:rect l="l" t="t" r="r" b="b"/>
              <a:pathLst>
                <a:path h="446405">
                  <a:moveTo>
                    <a:pt x="0" y="0"/>
                  </a:moveTo>
                  <a:lnTo>
                    <a:pt x="0" y="445811"/>
                  </a:lnTo>
                </a:path>
              </a:pathLst>
            </a:custGeom>
            <a:grpFill/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16036" y="1956163"/>
              <a:ext cx="159849" cy="15985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003340" y="1040949"/>
            <a:ext cx="2269490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305" indent="-39624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Hamming</a:t>
            </a:r>
            <a:r>
              <a:rPr sz="16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Loss</a:t>
            </a:r>
            <a:endParaRPr sz="1600" dirty="0">
              <a:latin typeface="RobotoRegular"/>
              <a:cs typeface="RobotoRegular"/>
            </a:endParaRPr>
          </a:p>
          <a:p>
            <a:pPr marL="408305" indent="-3962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15" dirty="0">
                <a:solidFill>
                  <a:srgbClr val="424242"/>
                </a:solidFill>
                <a:latin typeface="RobotoRegular"/>
                <a:cs typeface="RobotoRegular"/>
              </a:rPr>
              <a:t>Avg.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Precision</a:t>
            </a:r>
            <a:r>
              <a:rPr sz="1600" spc="-3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Score</a:t>
            </a:r>
            <a:endParaRPr sz="1600" dirty="0">
              <a:latin typeface="RobotoRegular"/>
              <a:cs typeface="RobotoRegular"/>
            </a:endParaRPr>
          </a:p>
          <a:p>
            <a:pPr marL="408305" indent="-39624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Ranking</a:t>
            </a:r>
            <a:r>
              <a:rPr sz="16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Loss</a:t>
            </a:r>
            <a:endParaRPr sz="16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08" y="514350"/>
            <a:ext cx="7082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10" dirty="0">
                <a:solidFill>
                  <a:srgbClr val="FF0000"/>
                </a:solidFill>
                <a:latin typeface="Amasis MT Pro Black" panose="02040A04050005020304" pitchFamily="18" charset="0"/>
              </a:rPr>
              <a:t>Breaking </a:t>
            </a:r>
            <a:r>
              <a:rPr lang="en-US"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It Down </a:t>
            </a:r>
            <a:r>
              <a:rPr lang="en-US" sz="3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-</a:t>
            </a:r>
            <a:r>
              <a:rPr lang="en-US" sz="3000" spc="-80" dirty="0">
                <a:solidFill>
                  <a:srgbClr val="FF0000"/>
                </a:solidFill>
                <a:latin typeface="Amasis MT Pro Black" panose="02040A04050005020304" pitchFamily="18" charset="0"/>
              </a:rPr>
              <a:t> </a:t>
            </a:r>
            <a:r>
              <a:rPr lang="en-US" sz="3000" spc="-10" dirty="0">
                <a:solidFill>
                  <a:srgbClr val="FF0000"/>
                </a:solidFill>
                <a:latin typeface="Amasis MT Pro Black" panose="02040A04050005020304" pitchFamily="18" charset="0"/>
              </a:rPr>
              <a:t>Preprocessing</a:t>
            </a:r>
            <a:endParaRPr lang="en-US" sz="3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777119"/>
            <a:ext cx="3405504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lang="en-US" sz="1800" b="1" spc="-5" dirty="0">
                <a:solidFill>
                  <a:srgbClr val="FF0000"/>
                </a:solidFill>
                <a:latin typeface="Amasis MT Pro Black" panose="02040A04050005020304" pitchFamily="18" charset="0"/>
                <a:cs typeface="Roboto"/>
              </a:rPr>
              <a:t>Images </a:t>
            </a:r>
            <a:r>
              <a:rPr lang="en-US" sz="1800" b="1" spc="-15" dirty="0">
                <a:solidFill>
                  <a:srgbClr val="FF0000"/>
                </a:solidFill>
                <a:latin typeface="Amasis MT Pro Black" panose="02040A04050005020304" pitchFamily="18" charset="0"/>
                <a:cs typeface="Roboto"/>
              </a:rPr>
              <a:t>to</a:t>
            </a:r>
            <a:r>
              <a:rPr lang="en-US" sz="1800" b="1" spc="-10" dirty="0">
                <a:solidFill>
                  <a:srgbClr val="FF0000"/>
                </a:solidFill>
                <a:latin typeface="Amasis MT Pro Black" panose="02040A04050005020304" pitchFamily="18" charset="0"/>
                <a:cs typeface="Roboto"/>
              </a:rPr>
              <a:t> </a:t>
            </a:r>
            <a:r>
              <a:rPr lang="en-US" sz="1800" b="1" spc="-15" dirty="0">
                <a:solidFill>
                  <a:srgbClr val="FF0000"/>
                </a:solidFill>
                <a:latin typeface="Amasis MT Pro Black" panose="02040A04050005020304" pitchFamily="18" charset="0"/>
                <a:cs typeface="Roboto"/>
              </a:rPr>
              <a:t>Array:</a:t>
            </a:r>
            <a:endParaRPr lang="en-US" sz="1800" dirty="0">
              <a:solidFill>
                <a:srgbClr val="FF0000"/>
              </a:solidFill>
              <a:latin typeface="Amasis MT Pro Black" panose="02040A04050005020304" pitchFamily="18" charset="0"/>
              <a:cs typeface="Roboto"/>
            </a:endParaRPr>
          </a:p>
          <a:p>
            <a:pPr marL="266700" indent="-254635">
              <a:lnSpc>
                <a:spcPct val="100000"/>
              </a:lnSpc>
              <a:spcBef>
                <a:spcPts val="315"/>
              </a:spcBef>
              <a:buFont typeface="Roboto"/>
              <a:buAutoNum type="arabicPeriod"/>
              <a:tabLst>
                <a:tab pos="267335" algn="l"/>
              </a:tabLst>
            </a:pP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Load </a:t>
            </a:r>
            <a:r>
              <a:rPr lang="en-US" sz="1800" dirty="0">
                <a:solidFill>
                  <a:srgbClr val="424242"/>
                </a:solidFill>
                <a:latin typeface="RobotoRegular"/>
                <a:cs typeface="RobotoRegular"/>
              </a:rPr>
              <a:t>&amp; </a:t>
            </a:r>
            <a:r>
              <a:rPr lang="en-US"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resize</a:t>
            </a:r>
            <a:r>
              <a:rPr lang="en-US" sz="1800" spc="-2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image</a:t>
            </a:r>
            <a:endParaRPr lang="en-US" sz="1800" dirty="0">
              <a:latin typeface="RobotoRegular"/>
              <a:cs typeface="RobotoRegular"/>
            </a:endParaRPr>
          </a:p>
          <a:p>
            <a:pPr marL="12700" marR="170180">
              <a:lnSpc>
                <a:spcPct val="114599"/>
              </a:lnSpc>
              <a:buFont typeface="Roboto"/>
              <a:buAutoNum type="arabicPeriod"/>
              <a:tabLst>
                <a:tab pos="267335" algn="l"/>
              </a:tabLst>
            </a:pPr>
            <a:r>
              <a:rPr lang="en-US" sz="1800" dirty="0">
                <a:solidFill>
                  <a:srgbClr val="424242"/>
                </a:solidFill>
                <a:latin typeface="RobotoRegular"/>
                <a:cs typeface="RobotoRegular"/>
              </a:rPr>
              <a:t>Convert </a:t>
            </a: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loaded images in</a:t>
            </a:r>
            <a:r>
              <a:rPr lang="en-US" sz="1800" spc="-9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PIL  format </a:t>
            </a:r>
            <a:r>
              <a:rPr lang="en-US"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into </a:t>
            </a:r>
            <a:r>
              <a:rPr lang="en-US" sz="1800" dirty="0">
                <a:solidFill>
                  <a:srgbClr val="424242"/>
                </a:solidFill>
                <a:latin typeface="RobotoRegular"/>
                <a:cs typeface="RobotoRegular"/>
              </a:rPr>
              <a:t>a </a:t>
            </a:r>
            <a:r>
              <a:rPr lang="en-US" sz="1800" i="1" spc="-20" dirty="0" err="1">
                <a:solidFill>
                  <a:srgbClr val="424242"/>
                </a:solidFill>
                <a:latin typeface="Roboto"/>
                <a:cs typeface="Roboto"/>
              </a:rPr>
              <a:t>Numpy</a:t>
            </a:r>
            <a:r>
              <a:rPr lang="en-US" sz="1800" i="1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lang="en-US" sz="1800" spc="-15" dirty="0">
                <a:solidFill>
                  <a:srgbClr val="424242"/>
                </a:solidFill>
                <a:latin typeface="RobotoRegular"/>
                <a:cs typeface="RobotoRegular"/>
              </a:rPr>
              <a:t>array</a:t>
            </a:r>
            <a:endParaRPr lang="en-US" sz="1800" dirty="0">
              <a:latin typeface="RobotoRegular"/>
              <a:cs typeface="RobotoRegular"/>
            </a:endParaRPr>
          </a:p>
          <a:p>
            <a:pPr marL="12700" marR="5080">
              <a:lnSpc>
                <a:spcPct val="114599"/>
              </a:lnSpc>
              <a:buFont typeface="Roboto"/>
              <a:buAutoNum type="arabicPeriod"/>
              <a:tabLst>
                <a:tab pos="267335" algn="l"/>
              </a:tabLst>
            </a:pP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Divide by </a:t>
            </a:r>
            <a:r>
              <a:rPr lang="en-US" sz="1800" spc="-5" dirty="0" err="1">
                <a:solidFill>
                  <a:srgbClr val="424242"/>
                </a:solidFill>
                <a:latin typeface="RobotoRegular"/>
                <a:cs typeface="RobotoRegular"/>
              </a:rPr>
              <a:t>colour</a:t>
            </a: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lang="en-US"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range </a:t>
            </a: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for each  channel</a:t>
            </a:r>
            <a:endParaRPr lang="en-US"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1777119"/>
            <a:ext cx="3405504" cy="127663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R="1151255" algn="ctr">
              <a:lnSpc>
                <a:spcPct val="100000"/>
              </a:lnSpc>
              <a:spcBef>
                <a:spcPts val="414"/>
              </a:spcBef>
            </a:pPr>
            <a:r>
              <a:rPr lang="en-US" sz="1800" b="1" spc="-5" dirty="0">
                <a:solidFill>
                  <a:srgbClr val="FF0000"/>
                </a:solidFill>
                <a:latin typeface="Amasis MT Pro Black" panose="02040A04050005020304" pitchFamily="18" charset="0"/>
                <a:cs typeface="Roboto"/>
              </a:rPr>
              <a:t>Setting up </a:t>
            </a:r>
            <a:r>
              <a:rPr lang="en-US" sz="1800" b="1" dirty="0">
                <a:solidFill>
                  <a:srgbClr val="FF0000"/>
                </a:solidFill>
                <a:latin typeface="Amasis MT Pro Black" panose="02040A04050005020304" pitchFamily="18" charset="0"/>
                <a:cs typeface="Roboto"/>
              </a:rPr>
              <a:t>X </a:t>
            </a:r>
            <a:r>
              <a:rPr lang="en-US" sz="1800" b="1" spc="-5" dirty="0">
                <a:solidFill>
                  <a:srgbClr val="FF0000"/>
                </a:solidFill>
                <a:latin typeface="Amasis MT Pro Black" panose="02040A04050005020304" pitchFamily="18" charset="0"/>
                <a:cs typeface="Roboto"/>
              </a:rPr>
              <a:t>and</a:t>
            </a:r>
            <a:r>
              <a:rPr lang="en-US" sz="1800" b="1" spc="-90" dirty="0">
                <a:solidFill>
                  <a:srgbClr val="FF0000"/>
                </a:solidFill>
                <a:latin typeface="Amasis MT Pro Black" panose="02040A04050005020304" pitchFamily="18" charset="0"/>
                <a:cs typeface="Roboto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Amasis MT Pro Black" panose="02040A04050005020304" pitchFamily="18" charset="0"/>
                <a:cs typeface="Roboto"/>
              </a:rPr>
              <a:t>y:</a:t>
            </a:r>
            <a:endParaRPr lang="en-US" sz="1800" dirty="0">
              <a:solidFill>
                <a:srgbClr val="FF0000"/>
              </a:solidFill>
              <a:latin typeface="Amasis MT Pro Black" panose="02040A04050005020304" pitchFamily="18" charset="0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1800" b="1" dirty="0">
                <a:solidFill>
                  <a:srgbClr val="424242"/>
                </a:solidFill>
                <a:latin typeface="Roboto"/>
                <a:cs typeface="Roboto"/>
              </a:rPr>
              <a:t>X </a:t>
            </a:r>
            <a:r>
              <a:rPr lang="en-US" sz="1800" dirty="0">
                <a:solidFill>
                  <a:srgbClr val="424242"/>
                </a:solidFill>
                <a:latin typeface="RobotoRegular"/>
                <a:cs typeface="RobotoRegular"/>
              </a:rPr>
              <a:t>- </a:t>
            </a: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Images converted </a:t>
            </a:r>
            <a:r>
              <a:rPr lang="en-US"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to</a:t>
            </a:r>
            <a:r>
              <a:rPr lang="en-US" sz="1800" spc="-4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lang="en-US" sz="1800" spc="-15" dirty="0">
                <a:solidFill>
                  <a:srgbClr val="424242"/>
                </a:solidFill>
                <a:latin typeface="RobotoRegular"/>
                <a:cs typeface="RobotoRegular"/>
              </a:rPr>
              <a:t>arrays</a:t>
            </a:r>
            <a:endParaRPr lang="en-US"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1800" b="1" dirty="0">
                <a:solidFill>
                  <a:srgbClr val="424242"/>
                </a:solidFill>
                <a:latin typeface="Roboto"/>
                <a:cs typeface="Roboto"/>
              </a:rPr>
              <a:t>y </a:t>
            </a:r>
            <a:r>
              <a:rPr lang="en-US" sz="1800" dirty="0">
                <a:solidFill>
                  <a:srgbClr val="424242"/>
                </a:solidFill>
                <a:latin typeface="RobotoRegular"/>
                <a:cs typeface="RobotoRegular"/>
              </a:rPr>
              <a:t>- </a:t>
            </a: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MHE labelled</a:t>
            </a:r>
            <a:r>
              <a:rPr lang="en-US" sz="1800" spc="-3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lang="en-US" sz="1800" spc="-5" dirty="0">
                <a:solidFill>
                  <a:srgbClr val="424242"/>
                </a:solidFill>
                <a:latin typeface="RobotoRegular"/>
                <a:cs typeface="RobotoRegular"/>
              </a:rPr>
              <a:t>dataset</a:t>
            </a:r>
            <a:endParaRPr lang="en-US" sz="1800" dirty="0">
              <a:latin typeface="RobotoRegular"/>
              <a:cs typeface="RobotoRegular"/>
            </a:endParaRPr>
          </a:p>
          <a:p>
            <a:pPr marR="1137920" algn="ctr">
              <a:lnSpc>
                <a:spcPct val="100000"/>
              </a:lnSpc>
              <a:spcBef>
                <a:spcPts val="315"/>
              </a:spcBef>
            </a:pPr>
            <a:r>
              <a:rPr lang="en-US" sz="1800" i="1" spc="-20" dirty="0">
                <a:solidFill>
                  <a:srgbClr val="424242"/>
                </a:solidFill>
                <a:latin typeface="Roboto"/>
                <a:cs typeface="Roboto"/>
              </a:rPr>
              <a:t>(Label </a:t>
            </a:r>
            <a:r>
              <a:rPr lang="en-US" sz="1800" i="1" spc="-35" dirty="0">
                <a:solidFill>
                  <a:srgbClr val="424242"/>
                </a:solidFill>
                <a:latin typeface="Roboto"/>
                <a:cs typeface="Roboto"/>
              </a:rPr>
              <a:t>vector)</a:t>
            </a:r>
            <a:endParaRPr lang="en-US" sz="1800" dirty="0">
              <a:latin typeface="Roboto"/>
              <a:cs typeface="Roboto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42354EB-B9E1-439F-9CFD-4CE751B3F0DE}"/>
              </a:ext>
            </a:extLst>
          </p:cNvPr>
          <p:cNvSpPr/>
          <p:nvPr/>
        </p:nvSpPr>
        <p:spPr>
          <a:xfrm>
            <a:off x="0" y="4476750"/>
            <a:ext cx="922020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98850"/>
            <a:ext cx="9144000" cy="1644650"/>
            <a:chOff x="0" y="3498993"/>
            <a:chExt cx="9144000" cy="1644650"/>
          </a:xfrm>
        </p:grpSpPr>
        <p:sp>
          <p:nvSpPr>
            <p:cNvPr id="3" name="object 3"/>
            <p:cNvSpPr/>
            <p:nvPr/>
          </p:nvSpPr>
          <p:spPr>
            <a:xfrm>
              <a:off x="4742415" y="3498993"/>
              <a:ext cx="2426970" cy="10186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699" y="3498993"/>
              <a:ext cx="3132443" cy="9160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241006"/>
            <a:ext cx="786510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0000"/>
                </a:solidFill>
                <a:latin typeface="Amasis MT Pro Black" panose="02040A04050005020304" pitchFamily="18" charset="0"/>
              </a:rPr>
              <a:t>Breaking </a:t>
            </a:r>
            <a:r>
              <a:rPr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It Down </a:t>
            </a:r>
            <a:r>
              <a:rPr sz="3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- </a:t>
            </a:r>
            <a:r>
              <a:rPr sz="3000" spc="-10" dirty="0">
                <a:solidFill>
                  <a:srgbClr val="FF0000"/>
                </a:solidFill>
                <a:latin typeface="Amasis MT Pro Black" panose="02040A04050005020304" pitchFamily="18" charset="0"/>
              </a:rPr>
              <a:t>Activation </a:t>
            </a:r>
            <a:r>
              <a:rPr sz="3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&amp; </a:t>
            </a:r>
            <a:r>
              <a:rPr sz="30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Loss</a:t>
            </a:r>
            <a:r>
              <a:rPr sz="3000" spc="-75" dirty="0">
                <a:solidFill>
                  <a:srgbClr val="FF0000"/>
                </a:solidFill>
                <a:latin typeface="Amasis MT Pro Black" panose="02040A04050005020304" pitchFamily="18" charset="0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Amasis MT Pro Black" panose="02040A04050005020304" pitchFamily="18" charset="0"/>
              </a:rPr>
              <a:t>Functions</a:t>
            </a:r>
            <a:endParaRPr sz="3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449" y="1304499"/>
            <a:ext cx="267779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2A3890"/>
                </a:solidFill>
                <a:latin typeface="Roboto"/>
                <a:cs typeface="Roboto"/>
              </a:rPr>
              <a:t>Loss</a:t>
            </a:r>
            <a:r>
              <a:rPr sz="1800" b="1" spc="-10" dirty="0">
                <a:solidFill>
                  <a:srgbClr val="2A3890"/>
                </a:solidFill>
                <a:latin typeface="Roboto"/>
                <a:cs typeface="Roboto"/>
              </a:rPr>
              <a:t> Function:</a:t>
            </a:r>
            <a:endParaRPr sz="18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Binary </a:t>
            </a:r>
            <a:r>
              <a:rPr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Cross-entropy</a:t>
            </a:r>
            <a:r>
              <a:rPr sz="1800" spc="-4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Loss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449" y="2263856"/>
            <a:ext cx="281940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The loss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computed 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for every CNN output 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vector component 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is not affected by other 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component values, </a:t>
            </a:r>
            <a:r>
              <a:rPr sz="1200" spc="-5" dirty="0">
                <a:solidFill>
                  <a:srgbClr val="111F26"/>
                </a:solidFill>
                <a:latin typeface="Arial"/>
                <a:cs typeface="Arial"/>
              </a:rPr>
              <a:t>it tries to decide for  each </a:t>
            </a:r>
            <a:r>
              <a:rPr sz="1200" dirty="0">
                <a:solidFill>
                  <a:srgbClr val="111F26"/>
                </a:solidFill>
                <a:latin typeface="Arial"/>
                <a:cs typeface="Arial"/>
              </a:rPr>
              <a:t>class </a:t>
            </a:r>
            <a:r>
              <a:rPr sz="1200" spc="-5" dirty="0">
                <a:solidFill>
                  <a:srgbClr val="111F26"/>
                </a:solidFill>
                <a:latin typeface="Arial"/>
                <a:cs typeface="Arial"/>
              </a:rPr>
              <a:t>whether the example belongs  to that </a:t>
            </a:r>
            <a:r>
              <a:rPr sz="1200" dirty="0">
                <a:solidFill>
                  <a:srgbClr val="111F26"/>
                </a:solidFill>
                <a:latin typeface="Arial"/>
                <a:cs typeface="Arial"/>
              </a:rPr>
              <a:t>class </a:t>
            </a:r>
            <a:r>
              <a:rPr sz="1200" spc="-5" dirty="0">
                <a:solidFill>
                  <a:srgbClr val="111F26"/>
                </a:solidFill>
                <a:latin typeface="Arial"/>
                <a:cs typeface="Arial"/>
              </a:rPr>
              <a:t>or</a:t>
            </a:r>
            <a:r>
              <a:rPr sz="1200" spc="-20" dirty="0">
                <a:solidFill>
                  <a:srgbClr val="111F2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11F26"/>
                </a:solidFill>
                <a:latin typeface="Arial"/>
                <a:cs typeface="Arial"/>
              </a:rPr>
              <a:t>not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1168" y="1304499"/>
            <a:ext cx="207962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10" dirty="0">
                <a:solidFill>
                  <a:srgbClr val="2A3890"/>
                </a:solidFill>
                <a:latin typeface="Roboto"/>
                <a:cs typeface="Roboto"/>
              </a:rPr>
              <a:t>Activation</a:t>
            </a:r>
            <a:r>
              <a:rPr sz="1800" b="1" spc="-25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2A3890"/>
                </a:solidFill>
                <a:latin typeface="Roboto"/>
                <a:cs typeface="Roboto"/>
              </a:rPr>
              <a:t>Function:</a:t>
            </a:r>
            <a:endParaRPr sz="1800" dirty="0">
              <a:latin typeface="Roboto"/>
              <a:cs typeface="Roboto"/>
            </a:endParaRPr>
          </a:p>
          <a:p>
            <a:pPr marL="6921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Sigmoid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1168" y="2263856"/>
            <a:ext cx="31146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-30" dirty="0">
                <a:solidFill>
                  <a:srgbClr val="111F26"/>
                </a:solidFill>
                <a:latin typeface="Roboto"/>
                <a:cs typeface="Roboto"/>
              </a:rPr>
              <a:t>This </a:t>
            </a:r>
            <a:r>
              <a:rPr sz="1200" spc="-10" dirty="0">
                <a:solidFill>
                  <a:srgbClr val="111F26"/>
                </a:solidFill>
                <a:latin typeface="Roboto"/>
                <a:cs typeface="Roboto"/>
              </a:rPr>
              <a:t>allows </a:t>
            </a:r>
            <a:r>
              <a:rPr sz="1200" spc="-25" dirty="0">
                <a:solidFill>
                  <a:srgbClr val="111F26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111F26"/>
                </a:solidFill>
                <a:latin typeface="Roboto"/>
                <a:cs typeface="Roboto"/>
              </a:rPr>
              <a:t>model </a:t>
            </a:r>
            <a:r>
              <a:rPr sz="1200" spc="-15" dirty="0">
                <a:solidFill>
                  <a:srgbClr val="111F26"/>
                </a:solidFill>
                <a:latin typeface="Roboto"/>
                <a:cs typeface="Roboto"/>
              </a:rPr>
              <a:t>to output </a:t>
            </a:r>
            <a:r>
              <a:rPr sz="1200" spc="15" dirty="0">
                <a:solidFill>
                  <a:srgbClr val="111F26"/>
                </a:solidFill>
                <a:latin typeface="Roboto"/>
                <a:cs typeface="Roboto"/>
              </a:rPr>
              <a:t>a </a:t>
            </a:r>
            <a:r>
              <a:rPr sz="1200" spc="-20" dirty="0">
                <a:solidFill>
                  <a:srgbClr val="111F26"/>
                </a:solidFill>
                <a:latin typeface="Roboto"/>
                <a:cs typeface="Roboto"/>
              </a:rPr>
              <a:t>number  </a:t>
            </a:r>
            <a:r>
              <a:rPr sz="1200" spc="-15" dirty="0">
                <a:solidFill>
                  <a:srgbClr val="111F26"/>
                </a:solidFill>
                <a:latin typeface="Roboto"/>
                <a:cs typeface="Roboto"/>
              </a:rPr>
              <a:t>between </a:t>
            </a:r>
            <a:r>
              <a:rPr sz="1200" spc="-20" dirty="0">
                <a:solidFill>
                  <a:srgbClr val="111F26"/>
                </a:solidFill>
                <a:latin typeface="Roboto"/>
                <a:cs typeface="Roboto"/>
              </a:rPr>
              <a:t>0 </a:t>
            </a:r>
            <a:r>
              <a:rPr sz="1200" spc="-5" dirty="0">
                <a:solidFill>
                  <a:srgbClr val="111F26"/>
                </a:solidFill>
                <a:latin typeface="Roboto"/>
                <a:cs typeface="Roboto"/>
              </a:rPr>
              <a:t>and </a:t>
            </a:r>
            <a:r>
              <a:rPr sz="1200" spc="-20" dirty="0">
                <a:solidFill>
                  <a:srgbClr val="111F26"/>
                </a:solidFill>
                <a:latin typeface="Roboto"/>
                <a:cs typeface="Roboto"/>
              </a:rPr>
              <a:t>1 </a:t>
            </a:r>
            <a:r>
              <a:rPr sz="1200" spc="-25" dirty="0">
                <a:solidFill>
                  <a:srgbClr val="111F26"/>
                </a:solidFill>
                <a:latin typeface="Roboto"/>
                <a:cs typeface="Roboto"/>
              </a:rPr>
              <a:t>for </a:t>
            </a:r>
            <a:r>
              <a:rPr sz="1200" spc="-10" dirty="0">
                <a:solidFill>
                  <a:srgbClr val="111F26"/>
                </a:solidFill>
                <a:latin typeface="Roboto"/>
                <a:cs typeface="Roboto"/>
              </a:rPr>
              <a:t>each </a:t>
            </a:r>
            <a:r>
              <a:rPr sz="1200" spc="-20" dirty="0">
                <a:solidFill>
                  <a:srgbClr val="111F26"/>
                </a:solidFill>
                <a:latin typeface="Roboto"/>
                <a:cs typeface="Roboto"/>
              </a:rPr>
              <a:t>label </a:t>
            </a:r>
            <a:r>
              <a:rPr sz="1200" spc="-30" dirty="0">
                <a:solidFill>
                  <a:srgbClr val="111F26"/>
                </a:solidFill>
                <a:latin typeface="Roboto"/>
                <a:cs typeface="Roboto"/>
              </a:rPr>
              <a:t>independently.  This </a:t>
            </a:r>
            <a:r>
              <a:rPr sz="1200" spc="-20" dirty="0">
                <a:solidFill>
                  <a:srgbClr val="111F26"/>
                </a:solidFill>
                <a:latin typeface="Roboto"/>
                <a:cs typeface="Roboto"/>
              </a:rPr>
              <a:t>number indicates </a:t>
            </a:r>
            <a:r>
              <a:rPr sz="1200" spc="-25" dirty="0">
                <a:solidFill>
                  <a:srgbClr val="111F26"/>
                </a:solidFill>
                <a:latin typeface="Roboto"/>
                <a:cs typeface="Roboto"/>
              </a:rPr>
              <a:t>the probability </a:t>
            </a:r>
            <a:r>
              <a:rPr sz="1200" spc="-15" dirty="0">
                <a:solidFill>
                  <a:srgbClr val="111F26"/>
                </a:solidFill>
                <a:latin typeface="Roboto"/>
                <a:cs typeface="Roboto"/>
              </a:rPr>
              <a:t>that </a:t>
            </a:r>
            <a:r>
              <a:rPr sz="1200" spc="-25" dirty="0">
                <a:solidFill>
                  <a:srgbClr val="111F26"/>
                </a:solidFill>
                <a:latin typeface="Roboto"/>
                <a:cs typeface="Roboto"/>
              </a:rPr>
              <a:t>the  </a:t>
            </a:r>
            <a:r>
              <a:rPr sz="1200" spc="-20" dirty="0">
                <a:solidFill>
                  <a:srgbClr val="111F26"/>
                </a:solidFill>
                <a:latin typeface="Roboto"/>
                <a:cs typeface="Roboto"/>
              </a:rPr>
              <a:t>corresponding </a:t>
            </a:r>
            <a:r>
              <a:rPr sz="1200" spc="-25" dirty="0">
                <a:solidFill>
                  <a:srgbClr val="111F26"/>
                </a:solidFill>
                <a:latin typeface="Roboto"/>
                <a:cs typeface="Roboto"/>
              </a:rPr>
              <a:t>attribute </a:t>
            </a:r>
            <a:r>
              <a:rPr sz="1200" spc="-20" dirty="0">
                <a:solidFill>
                  <a:srgbClr val="111F26"/>
                </a:solidFill>
                <a:latin typeface="Roboto"/>
                <a:cs typeface="Roboto"/>
              </a:rPr>
              <a:t>is </a:t>
            </a:r>
            <a:r>
              <a:rPr sz="1200" spc="-25" dirty="0">
                <a:solidFill>
                  <a:srgbClr val="111F26"/>
                </a:solidFill>
                <a:latin typeface="Roboto"/>
                <a:cs typeface="Roboto"/>
              </a:rPr>
              <a:t>present </a:t>
            </a:r>
            <a:r>
              <a:rPr sz="1200" spc="-30" dirty="0">
                <a:solidFill>
                  <a:srgbClr val="111F26"/>
                </a:solidFill>
                <a:latin typeface="Roboto"/>
                <a:cs typeface="Roboto"/>
              </a:rPr>
              <a:t>in </a:t>
            </a:r>
            <a:r>
              <a:rPr sz="1200" spc="-25" dirty="0">
                <a:solidFill>
                  <a:srgbClr val="111F26"/>
                </a:solidFill>
                <a:latin typeface="Roboto"/>
                <a:cs typeface="Roboto"/>
              </a:rPr>
              <a:t>the</a:t>
            </a:r>
            <a:r>
              <a:rPr sz="1200" spc="85" dirty="0">
                <a:solidFill>
                  <a:srgbClr val="111F26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11F26"/>
                </a:solidFill>
                <a:latin typeface="Roboto"/>
                <a:cs typeface="Roboto"/>
              </a:rPr>
              <a:t>image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B56315E-5F33-4A59-B897-745367A9F207}"/>
              </a:ext>
            </a:extLst>
          </p:cNvPr>
          <p:cNvSpPr/>
          <p:nvPr/>
        </p:nvSpPr>
        <p:spPr>
          <a:xfrm>
            <a:off x="0" y="4679316"/>
            <a:ext cx="9144000" cy="46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B8D3749-BCF7-4884-A4A9-150B81DAB389}"/>
              </a:ext>
            </a:extLst>
          </p:cNvPr>
          <p:cNvSpPr/>
          <p:nvPr/>
        </p:nvSpPr>
        <p:spPr>
          <a:xfrm>
            <a:off x="0" y="4679316"/>
            <a:ext cx="9144000" cy="46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8DAE2F-7AB5-4F64-829A-6318BB87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07" y="971550"/>
            <a:ext cx="4257675" cy="2743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7722CE-91D3-42BC-B32D-FD21780C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15253"/>
            <a:ext cx="3924300" cy="3495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7C5D3-91F5-425D-9E30-945C7C259463}"/>
              </a:ext>
            </a:extLst>
          </p:cNvPr>
          <p:cNvSpPr txBox="1"/>
          <p:nvPr/>
        </p:nvSpPr>
        <p:spPr>
          <a:xfrm>
            <a:off x="762000" y="19688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CNN model</a:t>
            </a:r>
            <a:endParaRPr lang="ru-KZ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5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2362" y="465777"/>
            <a:ext cx="87592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Samples of Model </a:t>
            </a:r>
            <a:r>
              <a:rPr sz="2800" spc="-10" dirty="0">
                <a:solidFill>
                  <a:srgbClr val="FF0000"/>
                </a:solidFill>
                <a:latin typeface="Amasis MT Pro Black" panose="02040A04050005020304" pitchFamily="18" charset="0"/>
              </a:rPr>
              <a:t>Predictions </a:t>
            </a:r>
            <a:r>
              <a:rPr sz="28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on </a:t>
            </a:r>
            <a:r>
              <a:rPr sz="2800" spc="-40" dirty="0">
                <a:solidFill>
                  <a:srgbClr val="FF0000"/>
                </a:solidFill>
                <a:latin typeface="Amasis MT Pro Black" panose="02040A04050005020304" pitchFamily="18" charset="0"/>
              </a:rPr>
              <a:t>Test</a:t>
            </a:r>
            <a:r>
              <a:rPr sz="2800" spc="-114" dirty="0">
                <a:solidFill>
                  <a:srgbClr val="FF0000"/>
                </a:solidFill>
                <a:latin typeface="Amasis MT Pro Black" panose="02040A040500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masis MT Pro Black" panose="02040A04050005020304" pitchFamily="18" charset="0"/>
              </a:rPr>
              <a:t>Images</a:t>
            </a:r>
            <a:endParaRPr sz="28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E04F66A-F84D-4A00-B231-13ED08DDAD56}"/>
              </a:ext>
            </a:extLst>
          </p:cNvPr>
          <p:cNvSpPr/>
          <p:nvPr/>
        </p:nvSpPr>
        <p:spPr>
          <a:xfrm>
            <a:off x="0" y="4679316"/>
            <a:ext cx="9144000" cy="46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1D3B08-A5EE-4E34-B858-A4C62968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04950"/>
            <a:ext cx="2201377" cy="26621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552510-5D56-4B72-8309-E6F8B70F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177" y="1433458"/>
            <a:ext cx="1898255" cy="28051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7FA145-8753-44DE-AFC2-5F2B797D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33458"/>
            <a:ext cx="1952051" cy="28051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4971FB-F8F9-439D-B899-9F637E9C9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1436993"/>
            <a:ext cx="1597499" cy="2816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661</TotalTime>
  <Words>392</Words>
  <Application>Microsoft Office PowerPoint</Application>
  <PresentationFormat>Экран (16:9)</PresentationFormat>
  <Paragraphs>70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Amasis MT Pro Black</vt:lpstr>
      <vt:lpstr>Arial</vt:lpstr>
      <vt:lpstr>Calibri</vt:lpstr>
      <vt:lpstr>Calibri Light</vt:lpstr>
      <vt:lpstr>Roboto</vt:lpstr>
      <vt:lpstr>RobotoRegular</vt:lpstr>
      <vt:lpstr>Rockwell</vt:lpstr>
      <vt:lpstr>Wingdings</vt:lpstr>
      <vt:lpstr>Атлас</vt:lpstr>
      <vt:lpstr>Презентация PowerPoint</vt:lpstr>
      <vt:lpstr>Context</vt:lpstr>
      <vt:lpstr>Context</vt:lpstr>
      <vt:lpstr>Implementation</vt:lpstr>
      <vt:lpstr>Process</vt:lpstr>
      <vt:lpstr>Breaking It Down - Preprocessing</vt:lpstr>
      <vt:lpstr>Breaking It Down - Activation &amp; Loss Functions</vt:lpstr>
      <vt:lpstr>Презентация PowerPoint</vt:lpstr>
      <vt:lpstr>Samples of Model Predictions on Test Images</vt:lpstr>
      <vt:lpstr>Samples of Model Predictions on Unseen </vt:lpstr>
      <vt:lpstr>Samples of Model Predictions on Test Images VGG16</vt:lpstr>
      <vt:lpstr>Презентация PowerPoint</vt:lpstr>
      <vt:lpstr>Evaluation</vt:lpstr>
      <vt:lpstr>Metrics for CNN Model Evaluation</vt:lpstr>
      <vt:lpstr>Презентация PowerPoint</vt:lpstr>
      <vt:lpstr>Презентация PowerPoint</vt:lpstr>
      <vt:lpstr>Презентация PowerPoint</vt:lpstr>
      <vt:lpstr>Презентация PowerPoint</vt:lpstr>
      <vt:lpstr>Limitations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Azamat S. Orymbekov</cp:lastModifiedBy>
  <cp:revision>27</cp:revision>
  <dcterms:created xsi:type="dcterms:W3CDTF">2021-05-14T13:11:44Z</dcterms:created>
  <dcterms:modified xsi:type="dcterms:W3CDTF">2021-05-20T08:04:06Z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2021-05-14T00:00:00Z</vt:filetime>
  </property>
</Properties>
</file>