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8000" y="93600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Natural Language Processing with Python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254600"/>
            <a:ext cx="9069840" cy="54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000000"/>
                </a:solidFill>
                <a:latin typeface="Arial"/>
                <a:ea typeface="DejaVu Sans"/>
              </a:rPr>
              <a:t>Lab Session-I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Searching Text Contd…..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sz="3200" i="1" strike="noStrike">
                <a:solidFill>
                  <a:srgbClr val="000000"/>
                </a:solidFill>
                <a:latin typeface="Arial"/>
                <a:ea typeface="DejaVu Sans"/>
              </a:rPr>
              <a:t>common_contexts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 view</a:t>
            </a:r>
            <a:r>
              <a:rPr lang="en-US" sz="3200" i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allows us to examine just the contexts that are shared by two or more words, such as monstrous and very.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 We have to enclose these words by square brackets as well as parentheses, and separate them with a comma: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text2.common_contexts(["monstrous", "very"])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69840" cy="77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Counting Vocabulary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04000" y="1485360"/>
            <a:ext cx="8926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The length of a text from start to finish, in terms of the words and punctuation symbols can be computed using </a:t>
            </a:r>
            <a:r>
              <a:rPr lang="en-US" sz="2400" i="1" strike="noStrike">
                <a:solidFill>
                  <a:srgbClr val="000000"/>
                </a:solidFill>
                <a:latin typeface="Arial"/>
                <a:ea typeface="DejaVu Sans"/>
              </a:rPr>
              <a:t>len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 command as follows: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len(text3)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To find unique words in the text we use </a:t>
            </a:r>
            <a:r>
              <a:rPr lang="en-US" sz="2400" i="1" strike="noStrike">
                <a:solidFill>
                  <a:srgbClr val="000000"/>
                </a:solidFill>
                <a:latin typeface="Arial"/>
                <a:ea typeface="DejaVu Sans"/>
              </a:rPr>
              <a:t>set 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command as follows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set(text1)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The list of unique terms can be sorted using </a:t>
            </a:r>
            <a:r>
              <a:rPr lang="en-US" sz="2400" i="1" strike="noStrike">
                <a:solidFill>
                  <a:srgbClr val="000000"/>
                </a:solidFill>
                <a:latin typeface="Arial"/>
                <a:ea typeface="DejaVu Sans"/>
              </a:rPr>
              <a:t>sorted 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command as follows: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sorted(set(text1))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The number of unique words can be counted by using </a:t>
            </a:r>
            <a:r>
              <a:rPr lang="en-US" sz="2400" i="1" strike="noStrike">
                <a:solidFill>
                  <a:srgbClr val="000000"/>
                </a:solidFill>
                <a:latin typeface="Arial"/>
                <a:ea typeface="DejaVu Sans"/>
              </a:rPr>
              <a:t>len and set</a:t>
            </a: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 command as follows: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len(set(text1))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Counting Vocabulary Contd….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The frequency of any word in the text can be computed using </a:t>
            </a:r>
            <a:r>
              <a:rPr lang="en-US" sz="3000" i="1" strike="noStrike">
                <a:solidFill>
                  <a:srgbClr val="000000"/>
                </a:solidFill>
                <a:latin typeface="Arial"/>
                <a:ea typeface="DejaVu Sans"/>
              </a:rPr>
              <a:t>count </a:t>
            </a: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command as follows</a:t>
            </a:r>
            <a:r>
              <a:rPr lang="en-US" sz="3000" i="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text1.count("the")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The percentage of text taken up by a word can be computed as follows: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100 * text1.count("the") / len(text1)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Lexical richness of the text tells that how many times each word occurs on an average in the text. It is computed as follows: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len(text2)/len(set(text2))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Counting Vocabulary Contd….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We can also define function for computing lexical diversity and percentage as follows: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def lexical_diversity(text):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…		return len(text) / len(set(text))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def percentage(count, total):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…		return 100 * count / total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Texts as Lists of Words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A text in Python is a list of words, represented using a combination of brackets and quotes. For example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sentence1=['my','name','is','Jasmeet','.']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000" b="1" strike="noStrike">
                <a:solidFill>
                  <a:srgbClr val="000000"/>
                </a:solidFill>
                <a:latin typeface="Arial"/>
                <a:ea typeface="DejaVu Sans"/>
              </a:rPr>
              <a:t>Concatenation of lists: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Python’s addition operator act as concatenation of lists.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Adding two lists creates a new list with everything from the first list, followed by everything from the second list. For example,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sent4 + sent1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Texts as Lists of Words (Contd...)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3000" b="1" strike="noStrike">
                <a:solidFill>
                  <a:srgbClr val="000000"/>
                </a:solidFill>
                <a:latin typeface="Arial"/>
                <a:ea typeface="DejaVu Sans"/>
              </a:rPr>
              <a:t>Appending text: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Appending text to a list add a single item to a list. It is done through </a:t>
            </a:r>
            <a:r>
              <a:rPr lang="en-US" sz="3000" i="1" strike="noStrike">
                <a:solidFill>
                  <a:srgbClr val="000000"/>
                </a:solidFill>
                <a:latin typeface="Arial"/>
                <a:ea typeface="DejaVu Sans"/>
              </a:rPr>
              <a:t>append</a:t>
            </a: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 command.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sent1.append("hi")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000" b="1" strike="noStrike">
                <a:solidFill>
                  <a:srgbClr val="000000"/>
                </a:solidFill>
                <a:latin typeface="Arial"/>
                <a:ea typeface="DejaVu Sans"/>
              </a:rPr>
              <a:t>Indexing Lists: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We can identify the elements of a Python list by their order of occurrence in the list. The number that represents this position is the item’s index. For example,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text1[4]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Texts as Lists of Words (Contd...)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We can also find the index (first occurrence) of a word as follows: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text1.index("awaken")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Python permits us to access sublists as well, extracting manageable pieces of language from large texts, a technique known as </a:t>
            </a:r>
            <a:r>
              <a:rPr lang="en-US" sz="3000" b="1" strike="noStrike">
                <a:solidFill>
                  <a:srgbClr val="000000"/>
                </a:solidFill>
                <a:latin typeface="Arial"/>
                <a:ea typeface="DejaVu Sans"/>
              </a:rPr>
              <a:t>slicing</a:t>
            </a: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. For example,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text1[20:300]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By convention, m:n means elements m...n-1. we can omit the first number if the slice begins at the start of the list , and we can omit the second number if the slice goes to the end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Strings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The methods like indexing, slicing, concatenation works also on individual words or strings.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For example, name="abcdef" or name='abcdef'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Name[0:4], name[0], name+name, name*5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We can join the words of a list to make a single string, or split a string into a list, as follows: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&gt;&gt;&gt; ' '.join(['abcdef', 'Python'])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'abcdef Python'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&gt;&gt;&gt; 'abcdef Python'.split()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DejaVu Sans"/>
              </a:rPr>
              <a:t>['abcdef', 'Python']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200" strike="noStrike">
                <a:solidFill>
                  <a:srgbClr val="000000"/>
                </a:solidFill>
                <a:latin typeface="Arial"/>
                <a:ea typeface="DejaVu Sans"/>
              </a:rPr>
              <a:t>Frequency Distribution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4000" y="1296000"/>
            <a:ext cx="9069840" cy="48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FreqDist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 function gives the frequency distribution of the words of a given text.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fdist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FreqDist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(text1)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vocab=</a:t>
            </a: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fdist.keys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() // gives the unique words of the text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vocab[:50] // top 50 words of the text in order of their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DejaVu Sans"/>
              </a:rPr>
              <a:t>occurrence.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fdist.items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  <a:ea typeface="DejaVu Sans"/>
              </a:rPr>
              <a:t>() //list the frequency of each vocabulary of text1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fdist.plot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(50,cumulative=True) //plots the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cumulative frequency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graph of  top 50 words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 err="1" smtClean="0">
                <a:solidFill>
                  <a:srgbClr val="000000"/>
                </a:solidFill>
                <a:latin typeface="Arial"/>
                <a:ea typeface="DejaVu Sans"/>
              </a:rPr>
              <a:t>fdist.hapaxes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() // gives words which occur once only.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fdist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['monstrous'] //Count of the number of times a given 								sample occurred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fdist.freq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('monstrous')// Frequency of a given sample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fdist.N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()// Total number of samples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fdist.max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() //Sample with the greatest count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fdist.tabulate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() //Tabulate the frequency distribution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DejaVu Sans"/>
              </a:rPr>
              <a:t>fdist1 &lt; fdist2 //Test if samples in fdist1 occur less frequently than 					in fdist2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200" strike="noStrike">
                <a:solidFill>
                  <a:srgbClr val="000000"/>
                </a:solidFill>
                <a:latin typeface="Arial"/>
                <a:ea typeface="DejaVu Sans"/>
              </a:rPr>
              <a:t>Fine Grained Selection of Words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260000"/>
            <a:ext cx="9069840" cy="48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DejaVu Sans"/>
              </a:rPr>
              <a:t>Collocation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A collocation is a sequence of words that occur together unusually often. Thus red wine is a collocation, whereas the wine is not.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A characteristic of collocations is that they are resistant to substitution with words that have similar senses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collocations are essentially just frequent bigrams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text1.collocations() // returns collocations from text1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DejaVu Sans"/>
              </a:rPr>
              <a:t>Long Words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We would like to find the words from the vocabulary of the text that satisfy a property P, (say for long words length more than 15 characters)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Now we can express the words of interest using mathematical set notation as shown in (1a).The corresponding Python expression is given in (1b). This means “the set of all w such that w is an element of V (the vocabulary) and w has property P.”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(1) a. {w | w ∈ V &amp; P(w)}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(1) b. [w for w in V if p(w)]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69840" cy="49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Technologies based on NLP are becoming increasingly widespread.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For example,phones and handheld computers support predictive text and handwriting recognition;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web search engines give access to information locked up in unstructured text;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Machine translation allows us to retrieve texts written in English and read them in Spanish.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Python programming language provides an open source library called the Natural Language Toolkit (NLTK) for computational linguistics.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200" strike="noStrike">
                <a:solidFill>
                  <a:srgbClr val="000000"/>
                </a:solidFill>
                <a:latin typeface="Arial"/>
                <a:ea typeface="DejaVu Sans"/>
              </a:rPr>
              <a:t>Fine Grained Selection of Words Contd….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4000" y="1800000"/>
            <a:ext cx="9069840" cy="43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V = set(text1)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long_words = [w for w in V if len(w) &gt; 15] // give long words of text1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sorted([w for w in set(text5) if len(w) &gt; 7 and fdist5[w] &gt; 7])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// give words in text 5 with length and frequency greater than 7.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DejaVu Sans"/>
              </a:rPr>
              <a:t>Counting Distribution of Word lengths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[len(w) for w in text1]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fdist = FreqDist([len(w) for w in text1])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fdist.keys()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200" strike="noStrike">
                <a:solidFill>
                  <a:srgbClr val="000000"/>
                </a:solidFill>
                <a:latin typeface="Arial"/>
                <a:ea typeface="DejaVu Sans"/>
              </a:rPr>
              <a:t>Conditions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04000" y="1800000"/>
            <a:ext cx="9069840" cy="43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[w for w in text if condition] ,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where condition is a Python “test” that yields either true or false.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DejaVu Sans"/>
              </a:rPr>
              <a:t>Numerical Condition Operators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&lt; Less than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&lt;= Less than or equal to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== Equal to (note this is two “ = ”signs, not one)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!= Not equal to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&gt; Greater than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&gt;= Greater than or equal to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DejaVu Sans"/>
              </a:rPr>
              <a:t>Word Comparison Operators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s.startswith(t) Test if s starts with 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s.endswith(t) Test if s ends with 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t in s Test if t is contained inside 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s.islower() Test if all cased characters in s are lowercase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200" strike="noStrike">
                <a:solidFill>
                  <a:srgbClr val="000000"/>
                </a:solidFill>
                <a:latin typeface="Arial"/>
                <a:ea typeface="DejaVu Sans"/>
              </a:rPr>
              <a:t>Conditions Contd….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4000" y="1800000"/>
            <a:ext cx="9069840" cy="43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s.isupper() Test if all cased characters in s are uppercase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s.isalpha() Test if all characters in s are alphabetic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s.isalnum() Test if all characters in s are alphanumeric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s.isdigit() Test if all characters in s are digits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s.istitle() Test if s is titlecased (all words in s have initial capitals)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We can also create more complex conditions. If c is a condition, then not c is also a condition. If we have two conditions c 1 and c 2 , then we can combine them to form a new condition using conjunction and disjunction: c 1 and c 2 , c 1 or c 2 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DejaVu Sans"/>
              </a:rPr>
              <a:t>Operating on Every element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Expressions of the form [f(w) for ...] or [w.f() for ...] , where f is a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function operates on each word.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For example, [len(w) for w in text1]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[w.upper() for w in text1]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200" strike="noStrike">
                <a:solidFill>
                  <a:srgbClr val="000000"/>
                </a:solidFill>
                <a:latin typeface="Arial"/>
                <a:ea typeface="DejaVu Sans"/>
              </a:rPr>
              <a:t>Looping With Conditions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504000" y="1800000"/>
            <a:ext cx="9069840" cy="43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DejaVu Sans"/>
              </a:rPr>
              <a:t>Example 1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for word in sent1: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…		if word.endswith('l'):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…			print word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DejaVu Sans"/>
              </a:rPr>
              <a:t>Example 2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for token in sent1: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…	if token.islower():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…		print token, 'is a lowercase word'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…	elseif token.istitle():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…		print token, 'is a titlecase word'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…	else: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…		print token, 'is punctuation'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69840" cy="9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NLTK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440000"/>
            <a:ext cx="9069840" cy="554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NLTK was originally created in 2001 as part of a computational linguistics course in the Department of Computer and Information Science at the University of Pennsylvania.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Since then it has been developed and expanded with the help of dozens of contributors.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NLTK includes extensive software, data, and documentation, all freely downloadable from http://www.nltk.org/.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Distributions are provided for Windows, Macintosh, and Unix platforms.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984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NLTK Modules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080000"/>
            <a:ext cx="9069840" cy="59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The most important NLTK modules are: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6" name="Table 3"/>
          <p:cNvGraphicFramePr/>
          <p:nvPr/>
        </p:nvGraphicFramePr>
        <p:xfrm>
          <a:off x="144000" y="1516320"/>
          <a:ext cx="9737280" cy="5852160"/>
        </p:xfrm>
        <a:graphic>
          <a:graphicData uri="http://schemas.openxmlformats.org/drawingml/2006/table">
            <a:tbl>
              <a:tblPr/>
              <a:tblGrid>
                <a:gridCol w="2930760"/>
                <a:gridCol w="1938600"/>
                <a:gridCol w="4867920"/>
              </a:tblGrid>
              <a:tr h="347760">
                <a:tc>
                  <a:txBody>
                    <a:bodyPr/>
                    <a:lstStyle/>
                    <a:p>
                      <a:r>
                        <a:rPr lang="en-US" strike="noStrike" dirty="0">
                          <a:latin typeface="Arial"/>
                        </a:rPr>
                        <a:t>Language processing task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NLTK modules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Functionality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Accessing corpora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nltk.corpus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Standardized interfaces to corpora and lexicons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String processing  </a:t>
                      </a:r>
                      <a:endParaRPr/>
                    </a:p>
                    <a:p>
                      <a:r>
                        <a:rPr lang="en-US" strike="noStrike">
                          <a:latin typeface="Arial"/>
                        </a:rPr>
                        <a:t>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nltk.tokenize, nltk.stem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Tokenizers, sentence tokenizers, stemmers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r>
                        <a:rPr lang="en-US" strike="noStrike" dirty="0">
                          <a:latin typeface="Arial"/>
                        </a:rPr>
                        <a:t>Collocation discovery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nltk.collocations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 t-test, chi-squared, point-wise mutual information</a:t>
                      </a:r>
                      <a:endParaRPr/>
                    </a:p>
                  </a:txBody>
                  <a:tcPr/>
                </a:tc>
              </a:tr>
              <a:tr h="587117"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Part-of-speech tagging  </a:t>
                      </a:r>
                      <a:endParaRPr/>
                    </a:p>
                    <a:p>
                      <a:endParaRPr/>
                    </a:p>
                    <a:p>
                      <a:r>
                        <a:rPr lang="en-US" strike="noStrike">
                          <a:latin typeface="Arial"/>
                        </a:rPr>
                        <a:t>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nltk.tag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n-gram, backoff, Brill, HMM, TnT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Classification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nltk.classify,  nltk.cluster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Decision tree, maximum entropy, naive Bayes, EM, k-means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Chunking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nltk.chunk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Regular expression, n-gram, named entity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Parsing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nltk.parse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latin typeface="Arial"/>
                        </a:rPr>
                        <a:t>Chart, feature-based, unification, probabilistic, dependency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Semantic interpretation 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latin typeface="Arial"/>
                        </a:rPr>
                        <a:t>nltk.sem, </a:t>
                      </a:r>
                      <a:r>
                        <a:rPr lang="en-US" strike="noStrike" dirty="0" err="1">
                          <a:latin typeface="Arial"/>
                        </a:rPr>
                        <a:t>nltk.inference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Lambda calculus, first-order logic, model checking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Evaluation metrics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>
                          <a:latin typeface="Arial"/>
                        </a:rPr>
                        <a:t>nltk.metrics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latin typeface="Arial"/>
                        </a:rPr>
                        <a:t>Precision, recall, agreement coefficients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69840" cy="9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Installing NLTK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224000"/>
            <a:ext cx="9069840" cy="57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NLTK is downloadable for free from http://www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.nltk.org/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It can be directly installed in terminal using following command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 			sudo pip install nltk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pip is used to download and install packages directly from PyPI (Python Package Index).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PyPI is hosted by Python Software Foundation. It is a specialized package manager that only deals with python packages.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69840" cy="9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Installing NLTK Contd….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368000"/>
            <a:ext cx="9069840" cy="56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Once we have installed NLTK, start up the Python interpreter by simply typing </a:t>
            </a:r>
            <a:r>
              <a:rPr lang="en-US" sz="3200" i="1" strike="noStrike">
                <a:solidFill>
                  <a:srgbClr val="000000"/>
                </a:solidFill>
                <a:latin typeface="Arial"/>
                <a:ea typeface="DejaVu Sans"/>
              </a:rPr>
              <a:t>python.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The NLTK package is then included using the following command.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import nltk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Install the data required by typing the following command: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nltk.download( 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Install the collection book (to obtain all data required for the examples and exercise. It consists of about 30 compressed files requiring about 100Mb disk space)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Installing NLTK Contd….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Once the data is downloaded to our machine, we can load it using the Python interpreter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from nltk.book import *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(from NLTK’s book module, load all items)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Any time we want to find out about these texts, we just have to enter their names at the Python prompt: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text1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9840" cy="92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Searching Text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224000"/>
            <a:ext cx="9069840" cy="58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There are many ways to examine the context of a text apart from simply reading it.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 concordance view shows us every occurrence of a given word, together with some context. A concordance permits us to see words in context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 We can  look up the word monstrous in Moby Dick by entering text1 as follows: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text1.concordance("monstrous")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Similarly in other texts we can check for following words: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text2.concordance("affection")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text3.concordance("lived")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Searching Text Contd…..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69840" cy="514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 similar view permits us to see what words appear in a similar range of contexts.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We can find out by appending the term similar to the name of the text in question, then inserting the relevant word in parentheses: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text1.similar("monstrous")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1780</Words>
  <Application>Microsoft Office PowerPoint</Application>
  <PresentationFormat>Custom</PresentationFormat>
  <Paragraphs>237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SUJATA</cp:lastModifiedBy>
  <cp:revision>21</cp:revision>
  <dcterms:created xsi:type="dcterms:W3CDTF">2018-01-08T09:08:41Z</dcterms:created>
  <dcterms:modified xsi:type="dcterms:W3CDTF">2019-01-14T04:09:17Z</dcterms:modified>
  <dc:language>hi-IN</dc:language>
</cp:coreProperties>
</file>