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71" r:id="rId6"/>
    <p:sldId id="267" r:id="rId7"/>
    <p:sldId id="268" r:id="rId8"/>
    <p:sldId id="269" r:id="rId9"/>
    <p:sldId id="272" r:id="rId10"/>
  </p:sldIdLst>
  <p:sldSz cx="12192000" cy="6858000"/>
  <p:notesSz cx="6858000" cy="9144000"/>
  <p:embeddedFontLst>
    <p:embeddedFont>
      <p:font typeface="方正兰亭超细黑简体" panose="02000000000000000000" pitchFamily="2" charset="-122"/>
      <p:regular r:id="rId15"/>
    </p:embeddedFont>
    <p:embeddedFont>
      <p:font typeface="方正综艺简体" panose="03000509000000000000" pitchFamily="65" charset="-122"/>
      <p:regular r:id="rId16"/>
    </p:embeddedFont>
    <p:embeddedFont>
      <p:font typeface="华文新魏" panose="02010800040101010101" pitchFamily="2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幼圆" panose="02010509060101010101" pitchFamily="49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0E194-D7CE-4E1D-9D57-13BFE7E6D5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008E-07B2-4C02-ACD8-901E8B710D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hdphoto1.wdp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21" t="27241" r="18346" b="34944"/>
          <a:stretch>
            <a:fillRect/>
          </a:stretch>
        </p:blipFill>
        <p:spPr>
          <a:xfrm>
            <a:off x="9664786" y="280850"/>
            <a:ext cx="2187245" cy="9013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1666"/>
          <a:stretch>
            <a:fillRect/>
          </a:stretch>
        </p:blipFill>
        <p:spPr>
          <a:xfrm>
            <a:off x="225082" y="112539"/>
            <a:ext cx="4624994" cy="1252024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8989256" y="6400804"/>
            <a:ext cx="30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计算机</a:t>
            </a:r>
            <a:r>
              <a:rPr lang="en-US" altLang="zh-CN" sz="2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班 盗梦空间出品</a:t>
            </a:r>
            <a:endParaRPr lang="zh-CN" altLang="en-US" sz="2000" b="1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http://baike.baidu.com/item/IDE/8232086" TargetMode="External"/><Relationship Id="rId2" Type="http://schemas.openxmlformats.org/officeDocument/2006/relationships/hyperlink" Target="http://baike.baidu.com/item/Web/150564" TargetMode="External"/><Relationship Id="rId1" Type="http://schemas.openxmlformats.org/officeDocument/2006/relationships/hyperlink" Target="http://baike.baidu.com/item/HTML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0" y="2678081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阶段项目评审汇报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-1" y="377541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Project Review Report</a:t>
            </a:r>
            <a:endParaRPr lang="zh-CN" alt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任意多边形 3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 101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任意多边形 102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6977" y="1355296"/>
            <a:ext cx="6495515" cy="653159"/>
            <a:chOff x="5357943" y="1558701"/>
            <a:chExt cx="6495515" cy="653159"/>
          </a:xfrm>
        </p:grpSpPr>
        <p:grpSp>
          <p:nvGrpSpPr>
            <p:cNvPr id="44" name="组合 43"/>
            <p:cNvGrpSpPr/>
            <p:nvPr/>
          </p:nvGrpSpPr>
          <p:grpSpPr>
            <a:xfrm>
              <a:off x="5357943" y="1558701"/>
              <a:ext cx="6495515" cy="653159"/>
              <a:chOff x="5357943" y="1558701"/>
              <a:chExt cx="6495515" cy="653159"/>
            </a:xfrm>
          </p:grpSpPr>
          <p:sp>
            <p:nvSpPr>
              <p:cNvPr id="47" name="对角圆角矩形 46"/>
              <p:cNvSpPr/>
              <p:nvPr/>
            </p:nvSpPr>
            <p:spPr>
              <a:xfrm>
                <a:off x="5357943" y="1558701"/>
                <a:ext cx="6495515" cy="65315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5656314" y="1694700"/>
                <a:ext cx="326644" cy="322154"/>
                <a:chOff x="7840663" y="4683532"/>
                <a:chExt cx="808037" cy="796925"/>
              </a:xfrm>
              <a:solidFill>
                <a:schemeClr val="bg1"/>
              </a:solidFill>
            </p:grpSpPr>
            <p:sp>
              <p:nvSpPr>
                <p:cNvPr id="49" name="Freeform 22"/>
                <p:cNvSpPr/>
                <p:nvPr/>
              </p:nvSpPr>
              <p:spPr bwMode="auto">
                <a:xfrm>
                  <a:off x="7840663" y="5074057"/>
                  <a:ext cx="808037" cy="406400"/>
                </a:xfrm>
                <a:custGeom>
                  <a:avLst/>
                  <a:gdLst>
                    <a:gd name="T0" fmla="*/ 27 w 54"/>
                    <a:gd name="T1" fmla="*/ 0 h 27"/>
                    <a:gd name="T2" fmla="*/ 0 w 54"/>
                    <a:gd name="T3" fmla="*/ 27 h 27"/>
                    <a:gd name="T4" fmla="*/ 54 w 54"/>
                    <a:gd name="T5" fmla="*/ 27 h 27"/>
                    <a:gd name="T6" fmla="*/ 27 w 54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27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Oval 23"/>
                <p:cNvSpPr>
                  <a:spLocks noChangeArrowheads="1"/>
                </p:cNvSpPr>
                <p:nvPr/>
              </p:nvSpPr>
              <p:spPr bwMode="auto">
                <a:xfrm>
                  <a:off x="8066088" y="4683532"/>
                  <a:ext cx="358775" cy="3460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5" name="TextBox 55"/>
            <p:cNvSpPr txBox="1">
              <a:spLocks noChangeArrowheads="1"/>
            </p:cNvSpPr>
            <p:nvPr/>
          </p:nvSpPr>
          <p:spPr bwMode="auto">
            <a:xfrm>
              <a:off x="5998697" y="1650154"/>
              <a:ext cx="56718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项目开发人员及小组</a:t>
              </a: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/</a:t>
              </a: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项目整体规划介绍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" name="TextBox 55"/>
          <p:cNvSpPr txBox="1">
            <a:spLocks noChangeArrowheads="1"/>
          </p:cNvSpPr>
          <p:nvPr/>
        </p:nvSpPr>
        <p:spPr bwMode="auto">
          <a:xfrm>
            <a:off x="322231" y="2046898"/>
            <a:ext cx="5671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开发人员清单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TextBox 55"/>
          <p:cNvSpPr txBox="1">
            <a:spLocks noChangeArrowheads="1"/>
          </p:cNvSpPr>
          <p:nvPr/>
        </p:nvSpPr>
        <p:spPr bwMode="auto">
          <a:xfrm>
            <a:off x="693077" y="2544181"/>
            <a:ext cx="10974660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组长：杨永榜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20152297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负责主页（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Index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）及整体布局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ts val="27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组员：袁盛桐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20152298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负责登录页面（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LOGIN IN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）及域名搜索（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DOMAIN SEARCH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）页面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钟清华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20152299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负责开发者页面（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DEVELOPERS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）及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下载页面（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APPS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朱  彬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20152300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负责价格页面（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PRICING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）及模板页面（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GET STARTED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高  进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20152281 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负责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LOGOS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376155" y="4393859"/>
            <a:ext cx="5671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项目开发周期规划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91508" y="4904309"/>
          <a:ext cx="1063145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909489"/>
                <a:gridCol w="3727938"/>
                <a:gridCol w="499403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</a:rPr>
                        <a:t>阶段名称</a:t>
                      </a:r>
                      <a:endParaRPr lang="zh-CN" altLang="en-US" b="1" dirty="0"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</a:rPr>
                        <a:t>阶段时间</a:t>
                      </a:r>
                      <a:endParaRPr lang="zh-CN" altLang="en-US" b="1" dirty="0"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</a:rPr>
                        <a:t>阶段提交物</a:t>
                      </a:r>
                      <a:endParaRPr lang="zh-CN" altLang="en-US" b="1" dirty="0"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项目启动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2017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04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日 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天）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《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项目立项申请书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》《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项目开发周期表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》</a:t>
                      </a:r>
                      <a:endParaRPr lang="zh-CN" altLang="en-US" sz="1800" b="1" kern="12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项目实施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2017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04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日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-13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日（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天）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项目阶段代码</a:t>
                      </a:r>
                      <a:endParaRPr lang="zh-CN" altLang="en-US" sz="1800" b="1" kern="12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项目结项评审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2017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04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14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日（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天）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项目阶段审查</a:t>
                      </a:r>
                      <a:endParaRPr lang="zh-CN" altLang="en-US" sz="1800" b="1" kern="12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77" y="1355296"/>
            <a:ext cx="3696045" cy="653159"/>
            <a:chOff x="256977" y="1355296"/>
            <a:chExt cx="3696045" cy="653159"/>
          </a:xfrm>
        </p:grpSpPr>
        <p:grpSp>
          <p:nvGrpSpPr>
            <p:cNvPr id="30" name="组合 29"/>
            <p:cNvGrpSpPr/>
            <p:nvPr/>
          </p:nvGrpSpPr>
          <p:grpSpPr>
            <a:xfrm>
              <a:off x="256977" y="1355296"/>
              <a:ext cx="3696045" cy="653159"/>
              <a:chOff x="5357943" y="1558701"/>
              <a:chExt cx="3696045" cy="653159"/>
            </a:xfrm>
          </p:grpSpPr>
          <p:sp>
            <p:nvSpPr>
              <p:cNvPr id="33" name="对角圆角矩形 32"/>
              <p:cNvSpPr/>
              <p:nvPr/>
            </p:nvSpPr>
            <p:spPr>
              <a:xfrm>
                <a:off x="5357943" y="1558701"/>
                <a:ext cx="3696045" cy="65315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55"/>
              <p:cNvSpPr txBox="1">
                <a:spLocks noChangeArrowheads="1"/>
              </p:cNvSpPr>
              <p:nvPr/>
            </p:nvSpPr>
            <p:spPr bwMode="auto">
              <a:xfrm>
                <a:off x="5998697" y="1650154"/>
                <a:ext cx="30552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项目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基本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情况简介</a:t>
                </a:r>
                <a:endPara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77353" y="1469869"/>
              <a:ext cx="420378" cy="415424"/>
            </a:xfrm>
            <a:custGeom>
              <a:avLst/>
              <a:gdLst>
                <a:gd name="T0" fmla="*/ 50 w 54"/>
                <a:gd name="T1" fmla="*/ 31 h 53"/>
                <a:gd name="T2" fmla="*/ 54 w 54"/>
                <a:gd name="T3" fmla="*/ 26 h 53"/>
                <a:gd name="T4" fmla="*/ 50 w 54"/>
                <a:gd name="T5" fmla="*/ 21 h 53"/>
                <a:gd name="T6" fmla="*/ 46 w 54"/>
                <a:gd name="T7" fmla="*/ 19 h 53"/>
                <a:gd name="T8" fmla="*/ 47 w 54"/>
                <a:gd name="T9" fmla="*/ 14 h 53"/>
                <a:gd name="T10" fmla="*/ 46 w 54"/>
                <a:gd name="T11" fmla="*/ 7 h 53"/>
                <a:gd name="T12" fmla="*/ 40 w 54"/>
                <a:gd name="T13" fmla="*/ 6 h 53"/>
                <a:gd name="T14" fmla="*/ 36 w 54"/>
                <a:gd name="T15" fmla="*/ 8 h 53"/>
                <a:gd name="T16" fmla="*/ 32 w 54"/>
                <a:gd name="T17" fmla="*/ 3 h 53"/>
                <a:gd name="T18" fmla="*/ 27 w 54"/>
                <a:gd name="T19" fmla="*/ 0 h 53"/>
                <a:gd name="T20" fmla="*/ 22 w 54"/>
                <a:gd name="T21" fmla="*/ 3 h 53"/>
                <a:gd name="T22" fmla="*/ 20 w 54"/>
                <a:gd name="T23" fmla="*/ 7 h 53"/>
                <a:gd name="T24" fmla="*/ 14 w 54"/>
                <a:gd name="T25" fmla="*/ 6 h 53"/>
                <a:gd name="T26" fmla="*/ 8 w 54"/>
                <a:gd name="T27" fmla="*/ 7 h 53"/>
                <a:gd name="T28" fmla="*/ 7 w 54"/>
                <a:gd name="T29" fmla="*/ 14 h 53"/>
                <a:gd name="T30" fmla="*/ 9 w 54"/>
                <a:gd name="T31" fmla="*/ 18 h 53"/>
                <a:gd name="T32" fmla="*/ 4 w 54"/>
                <a:gd name="T33" fmla="*/ 21 h 53"/>
                <a:gd name="T34" fmla="*/ 0 w 54"/>
                <a:gd name="T35" fmla="*/ 26 h 53"/>
                <a:gd name="T36" fmla="*/ 4 w 54"/>
                <a:gd name="T37" fmla="*/ 31 h 53"/>
                <a:gd name="T38" fmla="*/ 8 w 54"/>
                <a:gd name="T39" fmla="*/ 33 h 53"/>
                <a:gd name="T40" fmla="*/ 7 w 54"/>
                <a:gd name="T41" fmla="*/ 39 h 53"/>
                <a:gd name="T42" fmla="*/ 8 w 54"/>
                <a:gd name="T43" fmla="*/ 45 h 53"/>
                <a:gd name="T44" fmla="*/ 14 w 54"/>
                <a:gd name="T45" fmla="*/ 46 h 53"/>
                <a:gd name="T46" fmla="*/ 19 w 54"/>
                <a:gd name="T47" fmla="*/ 44 h 53"/>
                <a:gd name="T48" fmla="*/ 22 w 54"/>
                <a:gd name="T49" fmla="*/ 49 h 53"/>
                <a:gd name="T50" fmla="*/ 27 w 54"/>
                <a:gd name="T51" fmla="*/ 53 h 53"/>
                <a:gd name="T52" fmla="*/ 32 w 54"/>
                <a:gd name="T53" fmla="*/ 49 h 53"/>
                <a:gd name="T54" fmla="*/ 34 w 54"/>
                <a:gd name="T55" fmla="*/ 45 h 53"/>
                <a:gd name="T56" fmla="*/ 40 w 54"/>
                <a:gd name="T57" fmla="*/ 46 h 53"/>
                <a:gd name="T58" fmla="*/ 46 w 54"/>
                <a:gd name="T59" fmla="*/ 45 h 53"/>
                <a:gd name="T60" fmla="*/ 47 w 54"/>
                <a:gd name="T61" fmla="*/ 39 h 53"/>
                <a:gd name="T62" fmla="*/ 45 w 54"/>
                <a:gd name="T63" fmla="*/ 35 h 53"/>
                <a:gd name="T64" fmla="*/ 50 w 54"/>
                <a:gd name="T65" fmla="*/ 31 h 53"/>
                <a:gd name="T66" fmla="*/ 39 w 54"/>
                <a:gd name="T67" fmla="*/ 26 h 53"/>
                <a:gd name="T68" fmla="*/ 27 w 54"/>
                <a:gd name="T69" fmla="*/ 38 h 53"/>
                <a:gd name="T70" fmla="*/ 16 w 54"/>
                <a:gd name="T71" fmla="*/ 26 h 53"/>
                <a:gd name="T72" fmla="*/ 27 w 54"/>
                <a:gd name="T73" fmla="*/ 15 h 53"/>
                <a:gd name="T74" fmla="*/ 39 w 54"/>
                <a:gd name="T7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53">
                  <a:moveTo>
                    <a:pt x="50" y="31"/>
                  </a:moveTo>
                  <a:cubicBezTo>
                    <a:pt x="52" y="31"/>
                    <a:pt x="54" y="29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48" y="21"/>
                    <a:pt x="46" y="20"/>
                    <a:pt x="46" y="19"/>
                  </a:cubicBezTo>
                  <a:cubicBezTo>
                    <a:pt x="46" y="18"/>
                    <a:pt x="46" y="15"/>
                    <a:pt x="47" y="14"/>
                  </a:cubicBezTo>
                  <a:cubicBezTo>
                    <a:pt x="48" y="12"/>
                    <a:pt x="48" y="9"/>
                    <a:pt x="46" y="7"/>
                  </a:cubicBezTo>
                  <a:cubicBezTo>
                    <a:pt x="44" y="5"/>
                    <a:pt x="41" y="5"/>
                    <a:pt x="40" y="6"/>
                  </a:cubicBezTo>
                  <a:cubicBezTo>
                    <a:pt x="38" y="8"/>
                    <a:pt x="37" y="9"/>
                    <a:pt x="36" y="8"/>
                  </a:cubicBezTo>
                  <a:cubicBezTo>
                    <a:pt x="35" y="8"/>
                    <a:pt x="32" y="5"/>
                    <a:pt x="32" y="3"/>
                  </a:cubicBezTo>
                  <a:cubicBezTo>
                    <a:pt x="32" y="1"/>
                    <a:pt x="30" y="0"/>
                    <a:pt x="27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5"/>
                    <a:pt x="21" y="7"/>
                    <a:pt x="20" y="7"/>
                  </a:cubicBezTo>
                  <a:cubicBezTo>
                    <a:pt x="19" y="8"/>
                    <a:pt x="16" y="8"/>
                    <a:pt x="14" y="6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6" y="9"/>
                    <a:pt x="6" y="12"/>
                    <a:pt x="7" y="14"/>
                  </a:cubicBezTo>
                  <a:cubicBezTo>
                    <a:pt x="9" y="15"/>
                    <a:pt x="9" y="17"/>
                    <a:pt x="9" y="18"/>
                  </a:cubicBezTo>
                  <a:cubicBezTo>
                    <a:pt x="9" y="19"/>
                    <a:pt x="6" y="21"/>
                    <a:pt x="4" y="21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6" y="31"/>
                    <a:pt x="8" y="32"/>
                    <a:pt x="8" y="33"/>
                  </a:cubicBezTo>
                  <a:cubicBezTo>
                    <a:pt x="9" y="34"/>
                    <a:pt x="9" y="38"/>
                    <a:pt x="7" y="39"/>
                  </a:cubicBezTo>
                  <a:cubicBezTo>
                    <a:pt x="6" y="40"/>
                    <a:pt x="6" y="43"/>
                    <a:pt x="8" y="45"/>
                  </a:cubicBezTo>
                  <a:cubicBezTo>
                    <a:pt x="10" y="47"/>
                    <a:pt x="13" y="48"/>
                    <a:pt x="14" y="46"/>
                  </a:cubicBezTo>
                  <a:cubicBezTo>
                    <a:pt x="16" y="45"/>
                    <a:pt x="18" y="44"/>
                    <a:pt x="19" y="44"/>
                  </a:cubicBezTo>
                  <a:cubicBezTo>
                    <a:pt x="19" y="45"/>
                    <a:pt x="22" y="47"/>
                    <a:pt x="22" y="49"/>
                  </a:cubicBezTo>
                  <a:cubicBezTo>
                    <a:pt x="22" y="51"/>
                    <a:pt x="24" y="53"/>
                    <a:pt x="27" y="53"/>
                  </a:cubicBezTo>
                  <a:cubicBezTo>
                    <a:pt x="30" y="53"/>
                    <a:pt x="32" y="51"/>
                    <a:pt x="32" y="49"/>
                  </a:cubicBezTo>
                  <a:cubicBezTo>
                    <a:pt x="32" y="47"/>
                    <a:pt x="33" y="45"/>
                    <a:pt x="34" y="45"/>
                  </a:cubicBezTo>
                  <a:cubicBezTo>
                    <a:pt x="35" y="45"/>
                    <a:pt x="38" y="45"/>
                    <a:pt x="40" y="46"/>
                  </a:cubicBezTo>
                  <a:cubicBezTo>
                    <a:pt x="41" y="48"/>
                    <a:pt x="44" y="47"/>
                    <a:pt x="46" y="45"/>
                  </a:cubicBezTo>
                  <a:cubicBezTo>
                    <a:pt x="48" y="43"/>
                    <a:pt x="48" y="40"/>
                    <a:pt x="47" y="39"/>
                  </a:cubicBezTo>
                  <a:cubicBezTo>
                    <a:pt x="46" y="38"/>
                    <a:pt x="45" y="36"/>
                    <a:pt x="45" y="35"/>
                  </a:cubicBezTo>
                  <a:cubicBezTo>
                    <a:pt x="46" y="34"/>
                    <a:pt x="48" y="31"/>
                    <a:pt x="50" y="31"/>
                  </a:cubicBezTo>
                  <a:close/>
                  <a:moveTo>
                    <a:pt x="39" y="26"/>
                  </a:moveTo>
                  <a:cubicBezTo>
                    <a:pt x="39" y="33"/>
                    <a:pt x="33" y="38"/>
                    <a:pt x="27" y="38"/>
                  </a:cubicBezTo>
                  <a:cubicBezTo>
                    <a:pt x="21" y="38"/>
                    <a:pt x="16" y="33"/>
                    <a:pt x="16" y="26"/>
                  </a:cubicBezTo>
                  <a:cubicBezTo>
                    <a:pt x="16" y="20"/>
                    <a:pt x="21" y="15"/>
                    <a:pt x="27" y="15"/>
                  </a:cubicBezTo>
                  <a:cubicBezTo>
                    <a:pt x="33" y="15"/>
                    <a:pt x="39" y="20"/>
                    <a:pt x="3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911" r="78754" b="91883"/>
          <a:stretch>
            <a:fillRect/>
          </a:stretch>
        </p:blipFill>
        <p:spPr>
          <a:xfrm>
            <a:off x="5238235" y="770629"/>
            <a:ext cx="3850558" cy="84894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52" name="图片 5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71" y="1885293"/>
            <a:ext cx="6476538" cy="31224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2292627"/>
            <a:ext cx="6521139" cy="316727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r="6055"/>
          <a:stretch>
            <a:fillRect/>
          </a:stretch>
        </p:blipFill>
        <p:spPr>
          <a:xfrm>
            <a:off x="5139111" y="2777478"/>
            <a:ext cx="6347791" cy="308975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40" y="3308926"/>
            <a:ext cx="6228308" cy="29858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099" y="2739581"/>
            <a:ext cx="3869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Squarespace</a:t>
            </a:r>
            <a:r>
              <a:rPr lang="zh-CN" altLang="en-US" dirty="0" smtClean="0"/>
              <a:t>让</a:t>
            </a:r>
            <a:r>
              <a:rPr lang="zh-CN" altLang="en-US" dirty="0"/>
              <a:t>用户以方便地建立起一个符合自身需求的具有专业质量的网站。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05099" y="4259568"/>
            <a:ext cx="3869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我们的目标是部分仿制此网站，实现布局、动画效果及基础功能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任意多边形 17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77" y="1355296"/>
            <a:ext cx="5595183" cy="653159"/>
            <a:chOff x="256977" y="1355296"/>
            <a:chExt cx="5595183" cy="653159"/>
          </a:xfrm>
        </p:grpSpPr>
        <p:grpSp>
          <p:nvGrpSpPr>
            <p:cNvPr id="30" name="组合 29"/>
            <p:cNvGrpSpPr/>
            <p:nvPr/>
          </p:nvGrpSpPr>
          <p:grpSpPr>
            <a:xfrm>
              <a:off x="256977" y="1355296"/>
              <a:ext cx="5595183" cy="653159"/>
              <a:chOff x="5357943" y="1558701"/>
              <a:chExt cx="5595183" cy="653159"/>
            </a:xfrm>
          </p:grpSpPr>
          <p:sp>
            <p:nvSpPr>
              <p:cNvPr id="33" name="对角圆角矩形 32"/>
              <p:cNvSpPr/>
              <p:nvPr/>
            </p:nvSpPr>
            <p:spPr>
              <a:xfrm>
                <a:off x="5357943" y="1558701"/>
                <a:ext cx="5595183" cy="65315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55"/>
              <p:cNvSpPr txBox="1">
                <a:spLocks noChangeArrowheads="1"/>
              </p:cNvSpPr>
              <p:nvPr/>
            </p:nvSpPr>
            <p:spPr bwMode="auto">
              <a:xfrm>
                <a:off x="5998697" y="1650154"/>
                <a:ext cx="4954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项目立项申请信息</a:t>
                </a:r>
                <a:r>
                  <a:rPr lang="en-US" altLang="zh-CN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1/3-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开发环境</a:t>
                </a:r>
                <a:endPara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77353" y="1469869"/>
              <a:ext cx="420378" cy="415424"/>
            </a:xfrm>
            <a:custGeom>
              <a:avLst/>
              <a:gdLst>
                <a:gd name="T0" fmla="*/ 50 w 54"/>
                <a:gd name="T1" fmla="*/ 31 h 53"/>
                <a:gd name="T2" fmla="*/ 54 w 54"/>
                <a:gd name="T3" fmla="*/ 26 h 53"/>
                <a:gd name="T4" fmla="*/ 50 w 54"/>
                <a:gd name="T5" fmla="*/ 21 h 53"/>
                <a:gd name="T6" fmla="*/ 46 w 54"/>
                <a:gd name="T7" fmla="*/ 19 h 53"/>
                <a:gd name="T8" fmla="*/ 47 w 54"/>
                <a:gd name="T9" fmla="*/ 14 h 53"/>
                <a:gd name="T10" fmla="*/ 46 w 54"/>
                <a:gd name="T11" fmla="*/ 7 h 53"/>
                <a:gd name="T12" fmla="*/ 40 w 54"/>
                <a:gd name="T13" fmla="*/ 6 h 53"/>
                <a:gd name="T14" fmla="*/ 36 w 54"/>
                <a:gd name="T15" fmla="*/ 8 h 53"/>
                <a:gd name="T16" fmla="*/ 32 w 54"/>
                <a:gd name="T17" fmla="*/ 3 h 53"/>
                <a:gd name="T18" fmla="*/ 27 w 54"/>
                <a:gd name="T19" fmla="*/ 0 h 53"/>
                <a:gd name="T20" fmla="*/ 22 w 54"/>
                <a:gd name="T21" fmla="*/ 3 h 53"/>
                <a:gd name="T22" fmla="*/ 20 w 54"/>
                <a:gd name="T23" fmla="*/ 7 h 53"/>
                <a:gd name="T24" fmla="*/ 14 w 54"/>
                <a:gd name="T25" fmla="*/ 6 h 53"/>
                <a:gd name="T26" fmla="*/ 8 w 54"/>
                <a:gd name="T27" fmla="*/ 7 h 53"/>
                <a:gd name="T28" fmla="*/ 7 w 54"/>
                <a:gd name="T29" fmla="*/ 14 h 53"/>
                <a:gd name="T30" fmla="*/ 9 w 54"/>
                <a:gd name="T31" fmla="*/ 18 h 53"/>
                <a:gd name="T32" fmla="*/ 4 w 54"/>
                <a:gd name="T33" fmla="*/ 21 h 53"/>
                <a:gd name="T34" fmla="*/ 0 w 54"/>
                <a:gd name="T35" fmla="*/ 26 h 53"/>
                <a:gd name="T36" fmla="*/ 4 w 54"/>
                <a:gd name="T37" fmla="*/ 31 h 53"/>
                <a:gd name="T38" fmla="*/ 8 w 54"/>
                <a:gd name="T39" fmla="*/ 33 h 53"/>
                <a:gd name="T40" fmla="*/ 7 w 54"/>
                <a:gd name="T41" fmla="*/ 39 h 53"/>
                <a:gd name="T42" fmla="*/ 8 w 54"/>
                <a:gd name="T43" fmla="*/ 45 h 53"/>
                <a:gd name="T44" fmla="*/ 14 w 54"/>
                <a:gd name="T45" fmla="*/ 46 h 53"/>
                <a:gd name="T46" fmla="*/ 19 w 54"/>
                <a:gd name="T47" fmla="*/ 44 h 53"/>
                <a:gd name="T48" fmla="*/ 22 w 54"/>
                <a:gd name="T49" fmla="*/ 49 h 53"/>
                <a:gd name="T50" fmla="*/ 27 w 54"/>
                <a:gd name="T51" fmla="*/ 53 h 53"/>
                <a:gd name="T52" fmla="*/ 32 w 54"/>
                <a:gd name="T53" fmla="*/ 49 h 53"/>
                <a:gd name="T54" fmla="*/ 34 w 54"/>
                <a:gd name="T55" fmla="*/ 45 h 53"/>
                <a:gd name="T56" fmla="*/ 40 w 54"/>
                <a:gd name="T57" fmla="*/ 46 h 53"/>
                <a:gd name="T58" fmla="*/ 46 w 54"/>
                <a:gd name="T59" fmla="*/ 45 h 53"/>
                <a:gd name="T60" fmla="*/ 47 w 54"/>
                <a:gd name="T61" fmla="*/ 39 h 53"/>
                <a:gd name="T62" fmla="*/ 45 w 54"/>
                <a:gd name="T63" fmla="*/ 35 h 53"/>
                <a:gd name="T64" fmla="*/ 50 w 54"/>
                <a:gd name="T65" fmla="*/ 31 h 53"/>
                <a:gd name="T66" fmla="*/ 39 w 54"/>
                <a:gd name="T67" fmla="*/ 26 h 53"/>
                <a:gd name="T68" fmla="*/ 27 w 54"/>
                <a:gd name="T69" fmla="*/ 38 h 53"/>
                <a:gd name="T70" fmla="*/ 16 w 54"/>
                <a:gd name="T71" fmla="*/ 26 h 53"/>
                <a:gd name="T72" fmla="*/ 27 w 54"/>
                <a:gd name="T73" fmla="*/ 15 h 53"/>
                <a:gd name="T74" fmla="*/ 39 w 54"/>
                <a:gd name="T7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53">
                  <a:moveTo>
                    <a:pt x="50" y="31"/>
                  </a:moveTo>
                  <a:cubicBezTo>
                    <a:pt x="52" y="31"/>
                    <a:pt x="54" y="29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48" y="21"/>
                    <a:pt x="46" y="20"/>
                    <a:pt x="46" y="19"/>
                  </a:cubicBezTo>
                  <a:cubicBezTo>
                    <a:pt x="46" y="18"/>
                    <a:pt x="46" y="15"/>
                    <a:pt x="47" y="14"/>
                  </a:cubicBezTo>
                  <a:cubicBezTo>
                    <a:pt x="48" y="12"/>
                    <a:pt x="48" y="9"/>
                    <a:pt x="46" y="7"/>
                  </a:cubicBezTo>
                  <a:cubicBezTo>
                    <a:pt x="44" y="5"/>
                    <a:pt x="41" y="5"/>
                    <a:pt x="40" y="6"/>
                  </a:cubicBezTo>
                  <a:cubicBezTo>
                    <a:pt x="38" y="8"/>
                    <a:pt x="37" y="9"/>
                    <a:pt x="36" y="8"/>
                  </a:cubicBezTo>
                  <a:cubicBezTo>
                    <a:pt x="35" y="8"/>
                    <a:pt x="32" y="5"/>
                    <a:pt x="32" y="3"/>
                  </a:cubicBezTo>
                  <a:cubicBezTo>
                    <a:pt x="32" y="1"/>
                    <a:pt x="30" y="0"/>
                    <a:pt x="27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5"/>
                    <a:pt x="21" y="7"/>
                    <a:pt x="20" y="7"/>
                  </a:cubicBezTo>
                  <a:cubicBezTo>
                    <a:pt x="19" y="8"/>
                    <a:pt x="16" y="8"/>
                    <a:pt x="14" y="6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6" y="9"/>
                    <a:pt x="6" y="12"/>
                    <a:pt x="7" y="14"/>
                  </a:cubicBezTo>
                  <a:cubicBezTo>
                    <a:pt x="9" y="15"/>
                    <a:pt x="9" y="17"/>
                    <a:pt x="9" y="18"/>
                  </a:cubicBezTo>
                  <a:cubicBezTo>
                    <a:pt x="9" y="19"/>
                    <a:pt x="6" y="21"/>
                    <a:pt x="4" y="21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6" y="31"/>
                    <a:pt x="8" y="32"/>
                    <a:pt x="8" y="33"/>
                  </a:cubicBezTo>
                  <a:cubicBezTo>
                    <a:pt x="9" y="34"/>
                    <a:pt x="9" y="38"/>
                    <a:pt x="7" y="39"/>
                  </a:cubicBezTo>
                  <a:cubicBezTo>
                    <a:pt x="6" y="40"/>
                    <a:pt x="6" y="43"/>
                    <a:pt x="8" y="45"/>
                  </a:cubicBezTo>
                  <a:cubicBezTo>
                    <a:pt x="10" y="47"/>
                    <a:pt x="13" y="48"/>
                    <a:pt x="14" y="46"/>
                  </a:cubicBezTo>
                  <a:cubicBezTo>
                    <a:pt x="16" y="45"/>
                    <a:pt x="18" y="44"/>
                    <a:pt x="19" y="44"/>
                  </a:cubicBezTo>
                  <a:cubicBezTo>
                    <a:pt x="19" y="45"/>
                    <a:pt x="22" y="47"/>
                    <a:pt x="22" y="49"/>
                  </a:cubicBezTo>
                  <a:cubicBezTo>
                    <a:pt x="22" y="51"/>
                    <a:pt x="24" y="53"/>
                    <a:pt x="27" y="53"/>
                  </a:cubicBezTo>
                  <a:cubicBezTo>
                    <a:pt x="30" y="53"/>
                    <a:pt x="32" y="51"/>
                    <a:pt x="32" y="49"/>
                  </a:cubicBezTo>
                  <a:cubicBezTo>
                    <a:pt x="32" y="47"/>
                    <a:pt x="33" y="45"/>
                    <a:pt x="34" y="45"/>
                  </a:cubicBezTo>
                  <a:cubicBezTo>
                    <a:pt x="35" y="45"/>
                    <a:pt x="38" y="45"/>
                    <a:pt x="40" y="46"/>
                  </a:cubicBezTo>
                  <a:cubicBezTo>
                    <a:pt x="41" y="48"/>
                    <a:pt x="44" y="47"/>
                    <a:pt x="46" y="45"/>
                  </a:cubicBezTo>
                  <a:cubicBezTo>
                    <a:pt x="48" y="43"/>
                    <a:pt x="48" y="40"/>
                    <a:pt x="47" y="39"/>
                  </a:cubicBezTo>
                  <a:cubicBezTo>
                    <a:pt x="46" y="38"/>
                    <a:pt x="45" y="36"/>
                    <a:pt x="45" y="35"/>
                  </a:cubicBezTo>
                  <a:cubicBezTo>
                    <a:pt x="46" y="34"/>
                    <a:pt x="48" y="31"/>
                    <a:pt x="50" y="31"/>
                  </a:cubicBezTo>
                  <a:close/>
                  <a:moveTo>
                    <a:pt x="39" y="26"/>
                  </a:moveTo>
                  <a:cubicBezTo>
                    <a:pt x="39" y="33"/>
                    <a:pt x="33" y="38"/>
                    <a:pt x="27" y="38"/>
                  </a:cubicBezTo>
                  <a:cubicBezTo>
                    <a:pt x="21" y="38"/>
                    <a:pt x="16" y="33"/>
                    <a:pt x="16" y="26"/>
                  </a:cubicBezTo>
                  <a:cubicBezTo>
                    <a:pt x="16" y="20"/>
                    <a:pt x="21" y="15"/>
                    <a:pt x="27" y="15"/>
                  </a:cubicBezTo>
                  <a:cubicBezTo>
                    <a:pt x="33" y="15"/>
                    <a:pt x="39" y="20"/>
                    <a:pt x="3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322231" y="2454861"/>
            <a:ext cx="5671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项目开发环境清单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91508" y="3089575"/>
          <a:ext cx="1061739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4303"/>
                <a:gridCol w="75730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名称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环境细节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微型电子计算机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Core-i5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处理器  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2G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运存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Windows7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操作系统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32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位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Hbuilder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支持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  <a:hlinkClick r:id="rId1"/>
                        </a:rPr>
                        <a:t>HTML5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的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  <a:hlinkClick r:id="rId2"/>
                        </a:rPr>
                        <a:t>Web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开发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  <a:hlinkClick r:id="rId3"/>
                        </a:rPr>
                        <a:t>IDE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</a:tbl>
          </a:graphicData>
        </a:graphic>
      </p:graphicFrame>
      <p:sp>
        <p:nvSpPr>
          <p:cNvPr id="13" name="任意多边形 12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77" y="1355296"/>
            <a:ext cx="5595183" cy="653159"/>
            <a:chOff x="256977" y="1355296"/>
            <a:chExt cx="5595183" cy="653159"/>
          </a:xfrm>
        </p:grpSpPr>
        <p:grpSp>
          <p:nvGrpSpPr>
            <p:cNvPr id="30" name="组合 29"/>
            <p:cNvGrpSpPr/>
            <p:nvPr/>
          </p:nvGrpSpPr>
          <p:grpSpPr>
            <a:xfrm>
              <a:off x="256977" y="1355296"/>
              <a:ext cx="5595183" cy="653159"/>
              <a:chOff x="5357943" y="1558701"/>
              <a:chExt cx="5595183" cy="653159"/>
            </a:xfrm>
          </p:grpSpPr>
          <p:sp>
            <p:nvSpPr>
              <p:cNvPr id="33" name="对角圆角矩形 32"/>
              <p:cNvSpPr/>
              <p:nvPr/>
            </p:nvSpPr>
            <p:spPr>
              <a:xfrm>
                <a:off x="5357943" y="1558701"/>
                <a:ext cx="5595183" cy="65315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55"/>
              <p:cNvSpPr txBox="1">
                <a:spLocks noChangeArrowheads="1"/>
              </p:cNvSpPr>
              <p:nvPr/>
            </p:nvSpPr>
            <p:spPr bwMode="auto">
              <a:xfrm>
                <a:off x="5998697" y="1650154"/>
                <a:ext cx="49544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项目立项申请信息</a:t>
                </a:r>
                <a:r>
                  <a:rPr lang="en-US" altLang="zh-CN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2/3-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使用技术</a:t>
                </a:r>
                <a:endPara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77353" y="1469869"/>
              <a:ext cx="420378" cy="415424"/>
            </a:xfrm>
            <a:custGeom>
              <a:avLst/>
              <a:gdLst>
                <a:gd name="T0" fmla="*/ 50 w 54"/>
                <a:gd name="T1" fmla="*/ 31 h 53"/>
                <a:gd name="T2" fmla="*/ 54 w 54"/>
                <a:gd name="T3" fmla="*/ 26 h 53"/>
                <a:gd name="T4" fmla="*/ 50 w 54"/>
                <a:gd name="T5" fmla="*/ 21 h 53"/>
                <a:gd name="T6" fmla="*/ 46 w 54"/>
                <a:gd name="T7" fmla="*/ 19 h 53"/>
                <a:gd name="T8" fmla="*/ 47 w 54"/>
                <a:gd name="T9" fmla="*/ 14 h 53"/>
                <a:gd name="T10" fmla="*/ 46 w 54"/>
                <a:gd name="T11" fmla="*/ 7 h 53"/>
                <a:gd name="T12" fmla="*/ 40 w 54"/>
                <a:gd name="T13" fmla="*/ 6 h 53"/>
                <a:gd name="T14" fmla="*/ 36 w 54"/>
                <a:gd name="T15" fmla="*/ 8 h 53"/>
                <a:gd name="T16" fmla="*/ 32 w 54"/>
                <a:gd name="T17" fmla="*/ 3 h 53"/>
                <a:gd name="T18" fmla="*/ 27 w 54"/>
                <a:gd name="T19" fmla="*/ 0 h 53"/>
                <a:gd name="T20" fmla="*/ 22 w 54"/>
                <a:gd name="T21" fmla="*/ 3 h 53"/>
                <a:gd name="T22" fmla="*/ 20 w 54"/>
                <a:gd name="T23" fmla="*/ 7 h 53"/>
                <a:gd name="T24" fmla="*/ 14 w 54"/>
                <a:gd name="T25" fmla="*/ 6 h 53"/>
                <a:gd name="T26" fmla="*/ 8 w 54"/>
                <a:gd name="T27" fmla="*/ 7 h 53"/>
                <a:gd name="T28" fmla="*/ 7 w 54"/>
                <a:gd name="T29" fmla="*/ 14 h 53"/>
                <a:gd name="T30" fmla="*/ 9 w 54"/>
                <a:gd name="T31" fmla="*/ 18 h 53"/>
                <a:gd name="T32" fmla="*/ 4 w 54"/>
                <a:gd name="T33" fmla="*/ 21 h 53"/>
                <a:gd name="T34" fmla="*/ 0 w 54"/>
                <a:gd name="T35" fmla="*/ 26 h 53"/>
                <a:gd name="T36" fmla="*/ 4 w 54"/>
                <a:gd name="T37" fmla="*/ 31 h 53"/>
                <a:gd name="T38" fmla="*/ 8 w 54"/>
                <a:gd name="T39" fmla="*/ 33 h 53"/>
                <a:gd name="T40" fmla="*/ 7 w 54"/>
                <a:gd name="T41" fmla="*/ 39 h 53"/>
                <a:gd name="T42" fmla="*/ 8 w 54"/>
                <a:gd name="T43" fmla="*/ 45 h 53"/>
                <a:gd name="T44" fmla="*/ 14 w 54"/>
                <a:gd name="T45" fmla="*/ 46 h 53"/>
                <a:gd name="T46" fmla="*/ 19 w 54"/>
                <a:gd name="T47" fmla="*/ 44 h 53"/>
                <a:gd name="T48" fmla="*/ 22 w 54"/>
                <a:gd name="T49" fmla="*/ 49 h 53"/>
                <a:gd name="T50" fmla="*/ 27 w 54"/>
                <a:gd name="T51" fmla="*/ 53 h 53"/>
                <a:gd name="T52" fmla="*/ 32 w 54"/>
                <a:gd name="T53" fmla="*/ 49 h 53"/>
                <a:gd name="T54" fmla="*/ 34 w 54"/>
                <a:gd name="T55" fmla="*/ 45 h 53"/>
                <a:gd name="T56" fmla="*/ 40 w 54"/>
                <a:gd name="T57" fmla="*/ 46 h 53"/>
                <a:gd name="T58" fmla="*/ 46 w 54"/>
                <a:gd name="T59" fmla="*/ 45 h 53"/>
                <a:gd name="T60" fmla="*/ 47 w 54"/>
                <a:gd name="T61" fmla="*/ 39 h 53"/>
                <a:gd name="T62" fmla="*/ 45 w 54"/>
                <a:gd name="T63" fmla="*/ 35 h 53"/>
                <a:gd name="T64" fmla="*/ 50 w 54"/>
                <a:gd name="T65" fmla="*/ 31 h 53"/>
                <a:gd name="T66" fmla="*/ 39 w 54"/>
                <a:gd name="T67" fmla="*/ 26 h 53"/>
                <a:gd name="T68" fmla="*/ 27 w 54"/>
                <a:gd name="T69" fmla="*/ 38 h 53"/>
                <a:gd name="T70" fmla="*/ 16 w 54"/>
                <a:gd name="T71" fmla="*/ 26 h 53"/>
                <a:gd name="T72" fmla="*/ 27 w 54"/>
                <a:gd name="T73" fmla="*/ 15 h 53"/>
                <a:gd name="T74" fmla="*/ 39 w 54"/>
                <a:gd name="T7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53">
                  <a:moveTo>
                    <a:pt x="50" y="31"/>
                  </a:moveTo>
                  <a:cubicBezTo>
                    <a:pt x="52" y="31"/>
                    <a:pt x="54" y="29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48" y="21"/>
                    <a:pt x="46" y="20"/>
                    <a:pt x="46" y="19"/>
                  </a:cubicBezTo>
                  <a:cubicBezTo>
                    <a:pt x="46" y="18"/>
                    <a:pt x="46" y="15"/>
                    <a:pt x="47" y="14"/>
                  </a:cubicBezTo>
                  <a:cubicBezTo>
                    <a:pt x="48" y="12"/>
                    <a:pt x="48" y="9"/>
                    <a:pt x="46" y="7"/>
                  </a:cubicBezTo>
                  <a:cubicBezTo>
                    <a:pt x="44" y="5"/>
                    <a:pt x="41" y="5"/>
                    <a:pt x="40" y="6"/>
                  </a:cubicBezTo>
                  <a:cubicBezTo>
                    <a:pt x="38" y="8"/>
                    <a:pt x="37" y="9"/>
                    <a:pt x="36" y="8"/>
                  </a:cubicBezTo>
                  <a:cubicBezTo>
                    <a:pt x="35" y="8"/>
                    <a:pt x="32" y="5"/>
                    <a:pt x="32" y="3"/>
                  </a:cubicBezTo>
                  <a:cubicBezTo>
                    <a:pt x="32" y="1"/>
                    <a:pt x="30" y="0"/>
                    <a:pt x="27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5"/>
                    <a:pt x="21" y="7"/>
                    <a:pt x="20" y="7"/>
                  </a:cubicBezTo>
                  <a:cubicBezTo>
                    <a:pt x="19" y="8"/>
                    <a:pt x="16" y="8"/>
                    <a:pt x="14" y="6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6" y="9"/>
                    <a:pt x="6" y="12"/>
                    <a:pt x="7" y="14"/>
                  </a:cubicBezTo>
                  <a:cubicBezTo>
                    <a:pt x="9" y="15"/>
                    <a:pt x="9" y="17"/>
                    <a:pt x="9" y="18"/>
                  </a:cubicBezTo>
                  <a:cubicBezTo>
                    <a:pt x="9" y="19"/>
                    <a:pt x="6" y="21"/>
                    <a:pt x="4" y="21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6" y="31"/>
                    <a:pt x="8" y="32"/>
                    <a:pt x="8" y="33"/>
                  </a:cubicBezTo>
                  <a:cubicBezTo>
                    <a:pt x="9" y="34"/>
                    <a:pt x="9" y="38"/>
                    <a:pt x="7" y="39"/>
                  </a:cubicBezTo>
                  <a:cubicBezTo>
                    <a:pt x="6" y="40"/>
                    <a:pt x="6" y="43"/>
                    <a:pt x="8" y="45"/>
                  </a:cubicBezTo>
                  <a:cubicBezTo>
                    <a:pt x="10" y="47"/>
                    <a:pt x="13" y="48"/>
                    <a:pt x="14" y="46"/>
                  </a:cubicBezTo>
                  <a:cubicBezTo>
                    <a:pt x="16" y="45"/>
                    <a:pt x="18" y="44"/>
                    <a:pt x="19" y="44"/>
                  </a:cubicBezTo>
                  <a:cubicBezTo>
                    <a:pt x="19" y="45"/>
                    <a:pt x="22" y="47"/>
                    <a:pt x="22" y="49"/>
                  </a:cubicBezTo>
                  <a:cubicBezTo>
                    <a:pt x="22" y="51"/>
                    <a:pt x="24" y="53"/>
                    <a:pt x="27" y="53"/>
                  </a:cubicBezTo>
                  <a:cubicBezTo>
                    <a:pt x="30" y="53"/>
                    <a:pt x="32" y="51"/>
                    <a:pt x="32" y="49"/>
                  </a:cubicBezTo>
                  <a:cubicBezTo>
                    <a:pt x="32" y="47"/>
                    <a:pt x="33" y="45"/>
                    <a:pt x="34" y="45"/>
                  </a:cubicBezTo>
                  <a:cubicBezTo>
                    <a:pt x="35" y="45"/>
                    <a:pt x="38" y="45"/>
                    <a:pt x="40" y="46"/>
                  </a:cubicBezTo>
                  <a:cubicBezTo>
                    <a:pt x="41" y="48"/>
                    <a:pt x="44" y="47"/>
                    <a:pt x="46" y="45"/>
                  </a:cubicBezTo>
                  <a:cubicBezTo>
                    <a:pt x="48" y="43"/>
                    <a:pt x="48" y="40"/>
                    <a:pt x="47" y="39"/>
                  </a:cubicBezTo>
                  <a:cubicBezTo>
                    <a:pt x="46" y="38"/>
                    <a:pt x="45" y="36"/>
                    <a:pt x="45" y="35"/>
                  </a:cubicBezTo>
                  <a:cubicBezTo>
                    <a:pt x="46" y="34"/>
                    <a:pt x="48" y="31"/>
                    <a:pt x="50" y="31"/>
                  </a:cubicBezTo>
                  <a:close/>
                  <a:moveTo>
                    <a:pt x="39" y="26"/>
                  </a:moveTo>
                  <a:cubicBezTo>
                    <a:pt x="39" y="33"/>
                    <a:pt x="33" y="38"/>
                    <a:pt x="27" y="38"/>
                  </a:cubicBezTo>
                  <a:cubicBezTo>
                    <a:pt x="21" y="38"/>
                    <a:pt x="16" y="33"/>
                    <a:pt x="16" y="26"/>
                  </a:cubicBezTo>
                  <a:cubicBezTo>
                    <a:pt x="16" y="20"/>
                    <a:pt x="21" y="15"/>
                    <a:pt x="27" y="15"/>
                  </a:cubicBezTo>
                  <a:cubicBezTo>
                    <a:pt x="33" y="15"/>
                    <a:pt x="39" y="20"/>
                    <a:pt x="3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322231" y="2454861"/>
            <a:ext cx="5671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项目开发技术清单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902856" y="3089575"/>
          <a:ext cx="815554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9999"/>
                <a:gridCol w="6555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序号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技术细节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HTML5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CSS3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Javascript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Jquery.2.1.0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Bootstrap.3.0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Animate-text.js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</a:tbl>
          </a:graphicData>
        </a:graphic>
      </p:graphicFrame>
      <p:sp>
        <p:nvSpPr>
          <p:cNvPr id="11" name="任意多边形 10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76" y="1355296"/>
            <a:ext cx="6242297" cy="653159"/>
            <a:chOff x="256976" y="1355296"/>
            <a:chExt cx="6242297" cy="653159"/>
          </a:xfrm>
        </p:grpSpPr>
        <p:grpSp>
          <p:nvGrpSpPr>
            <p:cNvPr id="30" name="组合 29"/>
            <p:cNvGrpSpPr/>
            <p:nvPr/>
          </p:nvGrpSpPr>
          <p:grpSpPr>
            <a:xfrm>
              <a:off x="256976" y="1355296"/>
              <a:ext cx="6242297" cy="653159"/>
              <a:chOff x="5357942" y="1558701"/>
              <a:chExt cx="6242297" cy="653159"/>
            </a:xfrm>
          </p:grpSpPr>
          <p:sp>
            <p:nvSpPr>
              <p:cNvPr id="33" name="对角圆角矩形 32"/>
              <p:cNvSpPr/>
              <p:nvPr/>
            </p:nvSpPr>
            <p:spPr>
              <a:xfrm>
                <a:off x="5357942" y="1558701"/>
                <a:ext cx="6242297" cy="65315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55"/>
              <p:cNvSpPr txBox="1">
                <a:spLocks noChangeArrowheads="1"/>
              </p:cNvSpPr>
              <p:nvPr/>
            </p:nvSpPr>
            <p:spPr bwMode="auto">
              <a:xfrm>
                <a:off x="5998697" y="1650154"/>
                <a:ext cx="50963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项目立项申请信息</a:t>
                </a:r>
                <a:r>
                  <a:rPr lang="en-US" altLang="zh-CN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3/3-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幼圆" panose="02010509060101010101" pitchFamily="49" charset="-122"/>
                    <a:ea typeface="幼圆" panose="02010509060101010101" pitchFamily="49" charset="-122"/>
                  </a:rPr>
                  <a:t>主要业务模块</a:t>
                </a:r>
                <a:endPara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77353" y="1469869"/>
              <a:ext cx="420378" cy="415424"/>
            </a:xfrm>
            <a:custGeom>
              <a:avLst/>
              <a:gdLst>
                <a:gd name="T0" fmla="*/ 50 w 54"/>
                <a:gd name="T1" fmla="*/ 31 h 53"/>
                <a:gd name="T2" fmla="*/ 54 w 54"/>
                <a:gd name="T3" fmla="*/ 26 h 53"/>
                <a:gd name="T4" fmla="*/ 50 w 54"/>
                <a:gd name="T5" fmla="*/ 21 h 53"/>
                <a:gd name="T6" fmla="*/ 46 w 54"/>
                <a:gd name="T7" fmla="*/ 19 h 53"/>
                <a:gd name="T8" fmla="*/ 47 w 54"/>
                <a:gd name="T9" fmla="*/ 14 h 53"/>
                <a:gd name="T10" fmla="*/ 46 w 54"/>
                <a:gd name="T11" fmla="*/ 7 h 53"/>
                <a:gd name="T12" fmla="*/ 40 w 54"/>
                <a:gd name="T13" fmla="*/ 6 h 53"/>
                <a:gd name="T14" fmla="*/ 36 w 54"/>
                <a:gd name="T15" fmla="*/ 8 h 53"/>
                <a:gd name="T16" fmla="*/ 32 w 54"/>
                <a:gd name="T17" fmla="*/ 3 h 53"/>
                <a:gd name="T18" fmla="*/ 27 w 54"/>
                <a:gd name="T19" fmla="*/ 0 h 53"/>
                <a:gd name="T20" fmla="*/ 22 w 54"/>
                <a:gd name="T21" fmla="*/ 3 h 53"/>
                <a:gd name="T22" fmla="*/ 20 w 54"/>
                <a:gd name="T23" fmla="*/ 7 h 53"/>
                <a:gd name="T24" fmla="*/ 14 w 54"/>
                <a:gd name="T25" fmla="*/ 6 h 53"/>
                <a:gd name="T26" fmla="*/ 8 w 54"/>
                <a:gd name="T27" fmla="*/ 7 h 53"/>
                <a:gd name="T28" fmla="*/ 7 w 54"/>
                <a:gd name="T29" fmla="*/ 14 h 53"/>
                <a:gd name="T30" fmla="*/ 9 w 54"/>
                <a:gd name="T31" fmla="*/ 18 h 53"/>
                <a:gd name="T32" fmla="*/ 4 w 54"/>
                <a:gd name="T33" fmla="*/ 21 h 53"/>
                <a:gd name="T34" fmla="*/ 0 w 54"/>
                <a:gd name="T35" fmla="*/ 26 h 53"/>
                <a:gd name="T36" fmla="*/ 4 w 54"/>
                <a:gd name="T37" fmla="*/ 31 h 53"/>
                <a:gd name="T38" fmla="*/ 8 w 54"/>
                <a:gd name="T39" fmla="*/ 33 h 53"/>
                <a:gd name="T40" fmla="*/ 7 w 54"/>
                <a:gd name="T41" fmla="*/ 39 h 53"/>
                <a:gd name="T42" fmla="*/ 8 w 54"/>
                <a:gd name="T43" fmla="*/ 45 h 53"/>
                <a:gd name="T44" fmla="*/ 14 w 54"/>
                <a:gd name="T45" fmla="*/ 46 h 53"/>
                <a:gd name="T46" fmla="*/ 19 w 54"/>
                <a:gd name="T47" fmla="*/ 44 h 53"/>
                <a:gd name="T48" fmla="*/ 22 w 54"/>
                <a:gd name="T49" fmla="*/ 49 h 53"/>
                <a:gd name="T50" fmla="*/ 27 w 54"/>
                <a:gd name="T51" fmla="*/ 53 h 53"/>
                <a:gd name="T52" fmla="*/ 32 w 54"/>
                <a:gd name="T53" fmla="*/ 49 h 53"/>
                <a:gd name="T54" fmla="*/ 34 w 54"/>
                <a:gd name="T55" fmla="*/ 45 h 53"/>
                <a:gd name="T56" fmla="*/ 40 w 54"/>
                <a:gd name="T57" fmla="*/ 46 h 53"/>
                <a:gd name="T58" fmla="*/ 46 w 54"/>
                <a:gd name="T59" fmla="*/ 45 h 53"/>
                <a:gd name="T60" fmla="*/ 47 w 54"/>
                <a:gd name="T61" fmla="*/ 39 h 53"/>
                <a:gd name="T62" fmla="*/ 45 w 54"/>
                <a:gd name="T63" fmla="*/ 35 h 53"/>
                <a:gd name="T64" fmla="*/ 50 w 54"/>
                <a:gd name="T65" fmla="*/ 31 h 53"/>
                <a:gd name="T66" fmla="*/ 39 w 54"/>
                <a:gd name="T67" fmla="*/ 26 h 53"/>
                <a:gd name="T68" fmla="*/ 27 w 54"/>
                <a:gd name="T69" fmla="*/ 38 h 53"/>
                <a:gd name="T70" fmla="*/ 16 w 54"/>
                <a:gd name="T71" fmla="*/ 26 h 53"/>
                <a:gd name="T72" fmla="*/ 27 w 54"/>
                <a:gd name="T73" fmla="*/ 15 h 53"/>
                <a:gd name="T74" fmla="*/ 39 w 54"/>
                <a:gd name="T7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53">
                  <a:moveTo>
                    <a:pt x="50" y="31"/>
                  </a:moveTo>
                  <a:cubicBezTo>
                    <a:pt x="52" y="31"/>
                    <a:pt x="54" y="29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48" y="21"/>
                    <a:pt x="46" y="20"/>
                    <a:pt x="46" y="19"/>
                  </a:cubicBezTo>
                  <a:cubicBezTo>
                    <a:pt x="46" y="18"/>
                    <a:pt x="46" y="15"/>
                    <a:pt x="47" y="14"/>
                  </a:cubicBezTo>
                  <a:cubicBezTo>
                    <a:pt x="48" y="12"/>
                    <a:pt x="48" y="9"/>
                    <a:pt x="46" y="7"/>
                  </a:cubicBezTo>
                  <a:cubicBezTo>
                    <a:pt x="44" y="5"/>
                    <a:pt x="41" y="5"/>
                    <a:pt x="40" y="6"/>
                  </a:cubicBezTo>
                  <a:cubicBezTo>
                    <a:pt x="38" y="8"/>
                    <a:pt x="37" y="9"/>
                    <a:pt x="36" y="8"/>
                  </a:cubicBezTo>
                  <a:cubicBezTo>
                    <a:pt x="35" y="8"/>
                    <a:pt x="32" y="5"/>
                    <a:pt x="32" y="3"/>
                  </a:cubicBezTo>
                  <a:cubicBezTo>
                    <a:pt x="32" y="1"/>
                    <a:pt x="30" y="0"/>
                    <a:pt x="27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5"/>
                    <a:pt x="21" y="7"/>
                    <a:pt x="20" y="7"/>
                  </a:cubicBezTo>
                  <a:cubicBezTo>
                    <a:pt x="19" y="8"/>
                    <a:pt x="16" y="8"/>
                    <a:pt x="14" y="6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6" y="9"/>
                    <a:pt x="6" y="12"/>
                    <a:pt x="7" y="14"/>
                  </a:cubicBezTo>
                  <a:cubicBezTo>
                    <a:pt x="9" y="15"/>
                    <a:pt x="9" y="17"/>
                    <a:pt x="9" y="18"/>
                  </a:cubicBezTo>
                  <a:cubicBezTo>
                    <a:pt x="9" y="19"/>
                    <a:pt x="6" y="21"/>
                    <a:pt x="4" y="21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6" y="31"/>
                    <a:pt x="8" y="32"/>
                    <a:pt x="8" y="33"/>
                  </a:cubicBezTo>
                  <a:cubicBezTo>
                    <a:pt x="9" y="34"/>
                    <a:pt x="9" y="38"/>
                    <a:pt x="7" y="39"/>
                  </a:cubicBezTo>
                  <a:cubicBezTo>
                    <a:pt x="6" y="40"/>
                    <a:pt x="6" y="43"/>
                    <a:pt x="8" y="45"/>
                  </a:cubicBezTo>
                  <a:cubicBezTo>
                    <a:pt x="10" y="47"/>
                    <a:pt x="13" y="48"/>
                    <a:pt x="14" y="46"/>
                  </a:cubicBezTo>
                  <a:cubicBezTo>
                    <a:pt x="16" y="45"/>
                    <a:pt x="18" y="44"/>
                    <a:pt x="19" y="44"/>
                  </a:cubicBezTo>
                  <a:cubicBezTo>
                    <a:pt x="19" y="45"/>
                    <a:pt x="22" y="47"/>
                    <a:pt x="22" y="49"/>
                  </a:cubicBezTo>
                  <a:cubicBezTo>
                    <a:pt x="22" y="51"/>
                    <a:pt x="24" y="53"/>
                    <a:pt x="27" y="53"/>
                  </a:cubicBezTo>
                  <a:cubicBezTo>
                    <a:pt x="30" y="53"/>
                    <a:pt x="32" y="51"/>
                    <a:pt x="32" y="49"/>
                  </a:cubicBezTo>
                  <a:cubicBezTo>
                    <a:pt x="32" y="47"/>
                    <a:pt x="33" y="45"/>
                    <a:pt x="34" y="45"/>
                  </a:cubicBezTo>
                  <a:cubicBezTo>
                    <a:pt x="35" y="45"/>
                    <a:pt x="38" y="45"/>
                    <a:pt x="40" y="46"/>
                  </a:cubicBezTo>
                  <a:cubicBezTo>
                    <a:pt x="41" y="48"/>
                    <a:pt x="44" y="47"/>
                    <a:pt x="46" y="45"/>
                  </a:cubicBezTo>
                  <a:cubicBezTo>
                    <a:pt x="48" y="43"/>
                    <a:pt x="48" y="40"/>
                    <a:pt x="47" y="39"/>
                  </a:cubicBezTo>
                  <a:cubicBezTo>
                    <a:pt x="46" y="38"/>
                    <a:pt x="45" y="36"/>
                    <a:pt x="45" y="35"/>
                  </a:cubicBezTo>
                  <a:cubicBezTo>
                    <a:pt x="46" y="34"/>
                    <a:pt x="48" y="31"/>
                    <a:pt x="50" y="31"/>
                  </a:cubicBezTo>
                  <a:close/>
                  <a:moveTo>
                    <a:pt x="39" y="26"/>
                  </a:moveTo>
                  <a:cubicBezTo>
                    <a:pt x="39" y="33"/>
                    <a:pt x="33" y="38"/>
                    <a:pt x="27" y="38"/>
                  </a:cubicBezTo>
                  <a:cubicBezTo>
                    <a:pt x="21" y="38"/>
                    <a:pt x="16" y="33"/>
                    <a:pt x="16" y="26"/>
                  </a:cubicBezTo>
                  <a:cubicBezTo>
                    <a:pt x="16" y="20"/>
                    <a:pt x="21" y="15"/>
                    <a:pt x="27" y="15"/>
                  </a:cubicBezTo>
                  <a:cubicBezTo>
                    <a:pt x="33" y="15"/>
                    <a:pt x="39" y="20"/>
                    <a:pt x="3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322231" y="2454861"/>
            <a:ext cx="5671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项目业务模块清单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91508" y="3089575"/>
          <a:ext cx="1061739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4303"/>
                <a:gridCol w="75730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模块名称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具体内容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主页（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轮播效果以及其他特效的完全实现</a:t>
                      </a:r>
                      <a:endParaRPr lang="zh-CN" altLang="zh-CN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登录（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LOGIN IN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包含输入用户名密码登录以及注册界面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模板（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GET STARTED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导航的切换和图片的瀑布流布局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价格（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PRICING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选项卡页面的切换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APP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下载（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APPS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滚轮动画和图片文字滑动转换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开发者（</a:t>
                      </a:r>
                      <a:r>
                        <a:rPr lang="en-US" altLang="zh-CN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DEVELOPERS</a:t>
                      </a:r>
                      <a:r>
                        <a:rPr lang="zh-CN" alt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）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effectLst>
                            <a:outerShdw dist="101600" sx="98000" sy="98000" algn="tl" rotWithShape="0">
                              <a:schemeClr val="bg1">
                                <a:alpha val="46000"/>
                              </a:schemeClr>
                            </a:outerShdw>
                          </a:effectLst>
                          <a:latin typeface="方正兰亭超细黑简体" panose="02000000000000000000" pitchFamily="2" charset="-122"/>
                          <a:ea typeface="方正兰亭超细黑简体" panose="02000000000000000000" pitchFamily="2" charset="-122"/>
                          <a:cs typeface="+mn-cs"/>
                        </a:rPr>
                        <a:t>图片轮播效果</a:t>
                      </a:r>
                      <a:endParaRPr lang="zh-CN" altLang="en-US" sz="18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effectLst>
                          <a:outerShdw dist="101600" sx="98000" sy="98000" algn="tl" rotWithShape="0">
                            <a:schemeClr val="bg1">
                              <a:alpha val="46000"/>
                            </a:schemeClr>
                          </a:outerShdw>
                        </a:effectLst>
                        <a:latin typeface="方正兰亭超细黑简体" panose="02000000000000000000" pitchFamily="2" charset="-122"/>
                        <a:ea typeface="方正兰亭超细黑简体" panose="02000000000000000000" pitchFamily="2" charset="-122"/>
                        <a:cs typeface="+mn-cs"/>
                      </a:endParaRPr>
                    </a:p>
                  </a:txBody>
                  <a:tcPr marL="91447" marR="91447" marT="45731" marB="45731"/>
                </a:tc>
              </a:tr>
            </a:tbl>
          </a:graphicData>
        </a:graphic>
      </p:graphicFrame>
      <p:sp>
        <p:nvSpPr>
          <p:cNvPr id="11" name="任意多边形 10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56977" y="1355296"/>
            <a:ext cx="3485030" cy="653159"/>
            <a:chOff x="5357943" y="1558701"/>
            <a:chExt cx="3485030" cy="653159"/>
          </a:xfrm>
        </p:grpSpPr>
        <p:sp>
          <p:nvSpPr>
            <p:cNvPr id="33" name="对角圆角矩形 32"/>
            <p:cNvSpPr/>
            <p:nvPr/>
          </p:nvSpPr>
          <p:spPr>
            <a:xfrm>
              <a:off x="5357943" y="1558701"/>
              <a:ext cx="3485030" cy="65315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55"/>
            <p:cNvSpPr txBox="1">
              <a:spLocks noChangeArrowheads="1"/>
            </p:cNvSpPr>
            <p:nvPr/>
          </p:nvSpPr>
          <p:spPr bwMode="auto">
            <a:xfrm>
              <a:off x="5998697" y="1650154"/>
              <a:ext cx="27458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项目开发周期表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264" y="1501368"/>
            <a:ext cx="351916" cy="352426"/>
            <a:chOff x="3999981" y="3243939"/>
            <a:chExt cx="351916" cy="352426"/>
          </a:xfrm>
        </p:grpSpPr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3999981" y="3243939"/>
              <a:ext cx="351916" cy="352426"/>
            </a:xfrm>
            <a:custGeom>
              <a:avLst/>
              <a:gdLst>
                <a:gd name="T0" fmla="*/ 27 w 53"/>
                <a:gd name="T1" fmla="*/ 52 h 52"/>
                <a:gd name="T2" fmla="*/ 0 w 53"/>
                <a:gd name="T3" fmla="*/ 26 h 52"/>
                <a:gd name="T4" fmla="*/ 27 w 53"/>
                <a:gd name="T5" fmla="*/ 0 h 52"/>
                <a:gd name="T6" fmla="*/ 53 w 53"/>
                <a:gd name="T7" fmla="*/ 26 h 52"/>
                <a:gd name="T8" fmla="*/ 27 w 53"/>
                <a:gd name="T9" fmla="*/ 52 h 52"/>
                <a:gd name="T10" fmla="*/ 27 w 53"/>
                <a:gd name="T11" fmla="*/ 3 h 52"/>
                <a:gd name="T12" fmla="*/ 3 w 53"/>
                <a:gd name="T13" fmla="*/ 26 h 52"/>
                <a:gd name="T14" fmla="*/ 27 w 53"/>
                <a:gd name="T15" fmla="*/ 49 h 52"/>
                <a:gd name="T16" fmla="*/ 50 w 53"/>
                <a:gd name="T17" fmla="*/ 26 h 52"/>
                <a:gd name="T18" fmla="*/ 27 w 53"/>
                <a:gd name="T1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cubicBezTo>
                    <a:pt x="12" y="52"/>
                    <a:pt x="0" y="41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41"/>
                    <a:pt x="41" y="52"/>
                    <a:pt x="27" y="52"/>
                  </a:cubicBezTo>
                  <a:close/>
                  <a:moveTo>
                    <a:pt x="27" y="3"/>
                  </a:moveTo>
                  <a:cubicBezTo>
                    <a:pt x="14" y="3"/>
                    <a:pt x="3" y="13"/>
                    <a:pt x="3" y="26"/>
                  </a:cubicBezTo>
                  <a:cubicBezTo>
                    <a:pt x="3" y="39"/>
                    <a:pt x="14" y="49"/>
                    <a:pt x="27" y="49"/>
                  </a:cubicBezTo>
                  <a:cubicBezTo>
                    <a:pt x="39" y="49"/>
                    <a:pt x="50" y="39"/>
                    <a:pt x="50" y="26"/>
                  </a:cubicBezTo>
                  <a:cubicBezTo>
                    <a:pt x="50" y="13"/>
                    <a:pt x="39" y="3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4079673" y="3304702"/>
              <a:ext cx="112839" cy="135823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9 h 20"/>
                <a:gd name="T4" fmla="*/ 13 w 17"/>
                <a:gd name="T5" fmla="*/ 19 h 20"/>
                <a:gd name="T6" fmla="*/ 1 w 17"/>
                <a:gd name="T7" fmla="*/ 3 h 20"/>
                <a:gd name="T8" fmla="*/ 2 w 17"/>
                <a:gd name="T9" fmla="*/ 1 h 20"/>
                <a:gd name="T10" fmla="*/ 4 w 17"/>
                <a:gd name="T11" fmla="*/ 1 h 20"/>
                <a:gd name="T12" fmla="*/ 17 w 17"/>
                <a:gd name="T1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7"/>
                    <a:pt x="17" y="18"/>
                    <a:pt x="16" y="19"/>
                  </a:cubicBezTo>
                  <a:cubicBezTo>
                    <a:pt x="15" y="20"/>
                    <a:pt x="14" y="20"/>
                    <a:pt x="13" y="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17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任意多边形 9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>
            <a:hlinkClick r:id="" action="ppaction://hlinkshowjump?jump=nextslide"/>
          </p:cNvPr>
          <p:cNvSpPr/>
          <p:nvPr/>
        </p:nvSpPr>
        <p:spPr>
          <a:xfrm rot="2700000" flipH="1">
            <a:off x="11714550" y="3315984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 descr="项目开发周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2569210"/>
            <a:ext cx="10438765" cy="335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0" y="2678081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谢谢您的评审与鼓励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-1" y="377541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Thanks Very Much</a:t>
            </a:r>
            <a:r>
              <a:rPr lang="zh-CN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任意多边形 3">
            <a:hlinkClick r:id="" action="ppaction://hlinkshowjump?jump=previousslide"/>
          </p:cNvPr>
          <p:cNvSpPr/>
          <p:nvPr/>
        </p:nvSpPr>
        <p:spPr>
          <a:xfrm rot="18900000">
            <a:off x="251420" y="3315983"/>
            <a:ext cx="226031" cy="226031"/>
          </a:xfrm>
          <a:custGeom>
            <a:avLst/>
            <a:gdLst>
              <a:gd name="connsiteX0" fmla="*/ 414234 w 414234"/>
              <a:gd name="connsiteY0" fmla="*/ 0 h 414234"/>
              <a:gd name="connsiteX1" fmla="*/ 414234 w 414234"/>
              <a:gd name="connsiteY1" fmla="*/ 95250 h 414234"/>
              <a:gd name="connsiteX2" fmla="*/ 95250 w 414234"/>
              <a:gd name="connsiteY2" fmla="*/ 95250 h 414234"/>
              <a:gd name="connsiteX3" fmla="*/ 95251 w 414234"/>
              <a:gd name="connsiteY3" fmla="*/ 414234 h 414234"/>
              <a:gd name="connsiteX4" fmla="*/ 1 w 414234"/>
              <a:gd name="connsiteY4" fmla="*/ 414234 h 414234"/>
              <a:gd name="connsiteX5" fmla="*/ 0 w 414234"/>
              <a:gd name="connsiteY5" fmla="*/ 4806 h 414234"/>
              <a:gd name="connsiteX6" fmla="*/ 4807 w 414234"/>
              <a:gd name="connsiteY6" fmla="*/ 4807 h 414234"/>
              <a:gd name="connsiteX7" fmla="*/ 4807 w 414234"/>
              <a:gd name="connsiteY7" fmla="*/ 0 h 41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34" h="414234">
                <a:moveTo>
                  <a:pt x="414234" y="0"/>
                </a:moveTo>
                <a:lnTo>
                  <a:pt x="414234" y="95250"/>
                </a:lnTo>
                <a:lnTo>
                  <a:pt x="95250" y="95250"/>
                </a:lnTo>
                <a:lnTo>
                  <a:pt x="95251" y="414234"/>
                </a:lnTo>
                <a:lnTo>
                  <a:pt x="1" y="414234"/>
                </a:lnTo>
                <a:lnTo>
                  <a:pt x="0" y="4806"/>
                </a:lnTo>
                <a:lnTo>
                  <a:pt x="4807" y="4807"/>
                </a:lnTo>
                <a:lnTo>
                  <a:pt x="48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宽屏</PresentationFormat>
  <Paragraphs>136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方正兰亭超细黑简体</vt:lpstr>
      <vt:lpstr>方正综艺简体</vt:lpstr>
      <vt:lpstr>华文新魏</vt:lpstr>
      <vt:lpstr>Calibri</vt:lpstr>
      <vt:lpstr>幼圆</vt:lpstr>
      <vt:lpstr>Adobe Gothic Std B</vt:lpstr>
      <vt:lpstr>微软雅黑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MacArthur</dc:creator>
  <cp:lastModifiedBy>Administrator</cp:lastModifiedBy>
  <cp:revision>36</cp:revision>
  <dcterms:created xsi:type="dcterms:W3CDTF">2015-06-14T13:06:00Z</dcterms:created>
  <dcterms:modified xsi:type="dcterms:W3CDTF">2017-04-14T01:25:55Z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