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292755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104195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07953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217629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411315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247172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87787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26454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85693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68112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38A747-C783-42F6-879B-6A0E93E0F987}"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367895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8A747-C783-42F6-879B-6A0E93E0F987}" type="datetimeFigureOut">
              <a:rPr lang="zh-CN" altLang="en-US" smtClean="0"/>
              <a:t>2023/5/14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EFCF8-9DFC-470E-B4FF-76907DEE40BD}" type="slidenum">
              <a:rPr lang="zh-CN" altLang="en-US" smtClean="0"/>
              <a:t>‹#›</a:t>
            </a:fld>
            <a:endParaRPr lang="zh-CN" altLang="en-US"/>
          </a:p>
        </p:txBody>
      </p:sp>
    </p:spTree>
    <p:extLst>
      <p:ext uri="{BB962C8B-B14F-4D97-AF65-F5344CB8AC3E}">
        <p14:creationId xmlns:p14="http://schemas.microsoft.com/office/powerpoint/2010/main" val="146828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项目选题计划书</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lstStyle/>
          <a:p>
            <a:r>
              <a:rPr lang="zh-CN" altLang="zh-CN" b="1" dirty="0"/>
              <a:t>项目组长：刘廷洋</a:t>
            </a:r>
            <a:r>
              <a:rPr lang="en-US" altLang="zh-CN" b="1" dirty="0"/>
              <a:t>    </a:t>
            </a:r>
            <a:r>
              <a:rPr lang="en-US" altLang="zh-CN" b="1" u="sng" dirty="0"/>
              <a:t>                              </a:t>
            </a:r>
            <a:endParaRPr lang="zh-CN" altLang="zh-CN" dirty="0"/>
          </a:p>
          <a:p>
            <a:r>
              <a:rPr lang="zh-CN" altLang="zh-CN" b="1" dirty="0"/>
              <a:t>项目成员：马丝佳乐、赵冰莹、程思睿、方正、马林扬</a:t>
            </a:r>
            <a:r>
              <a:rPr lang="en-US" altLang="zh-CN" b="1" dirty="0"/>
              <a:t> </a:t>
            </a:r>
            <a:endParaRPr lang="zh-CN" altLang="en-US" dirty="0"/>
          </a:p>
        </p:txBody>
      </p:sp>
    </p:spTree>
    <p:extLst>
      <p:ext uri="{BB962C8B-B14F-4D97-AF65-F5344CB8AC3E}">
        <p14:creationId xmlns:p14="http://schemas.microsoft.com/office/powerpoint/2010/main" val="112172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营销</a:t>
            </a:r>
            <a:r>
              <a:rPr lang="zh-CN" altLang="zh-CN" dirty="0" smtClean="0"/>
              <a:t>策略</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）用户花费较低</a:t>
            </a:r>
          </a:p>
          <a:p>
            <a:r>
              <a:rPr lang="zh-CN" altLang="zh-CN" dirty="0"/>
              <a:t>本产品的计费模式为</a:t>
            </a:r>
            <a:r>
              <a:rPr lang="en-US" altLang="zh-CN" dirty="0"/>
              <a:t>50</a:t>
            </a:r>
            <a:r>
              <a:rPr lang="zh-CN" altLang="zh-CN" dirty="0"/>
              <a:t>元</a:t>
            </a:r>
            <a:r>
              <a:rPr lang="en-US" altLang="zh-CN" dirty="0"/>
              <a:t>/</a:t>
            </a:r>
            <a:r>
              <a:rPr lang="zh-CN" altLang="zh-CN" dirty="0"/>
              <a:t>天，</a:t>
            </a:r>
            <a:r>
              <a:rPr lang="en-US" altLang="zh-CN" dirty="0"/>
              <a:t>500</a:t>
            </a:r>
            <a:r>
              <a:rPr lang="zh-CN" altLang="zh-CN" dirty="0"/>
              <a:t>元</a:t>
            </a:r>
            <a:r>
              <a:rPr lang="en-US" altLang="zh-CN" dirty="0"/>
              <a:t>/</a:t>
            </a:r>
            <a:r>
              <a:rPr lang="zh-CN" altLang="zh-CN" dirty="0"/>
              <a:t>月。采用此种计费方式，系统维护费更加优惠，至少节约了</a:t>
            </a:r>
            <a:r>
              <a:rPr lang="en-US" altLang="zh-CN" dirty="0"/>
              <a:t>30000</a:t>
            </a:r>
            <a:r>
              <a:rPr lang="zh-CN" altLang="zh-CN" dirty="0"/>
              <a:t>元至</a:t>
            </a:r>
            <a:r>
              <a:rPr lang="en-US" altLang="zh-CN" dirty="0"/>
              <a:t>40000</a:t>
            </a:r>
            <a:r>
              <a:rPr lang="zh-CN" altLang="zh-CN" dirty="0"/>
              <a:t>元的成本。用户会可以用很低的价格完成信号转播维护工作。 </a:t>
            </a:r>
          </a:p>
          <a:p>
            <a:r>
              <a:rPr lang="zh-CN" altLang="zh-CN" dirty="0"/>
              <a:t>（</a:t>
            </a:r>
            <a:r>
              <a:rPr lang="en-US" altLang="zh-CN" dirty="0"/>
              <a:t>2</a:t>
            </a:r>
            <a:r>
              <a:rPr lang="zh-CN" altLang="zh-CN" dirty="0"/>
              <a:t>）运营成本较低</a:t>
            </a:r>
          </a:p>
          <a:p>
            <a:r>
              <a:rPr lang="zh-CN" altLang="zh-CN" dirty="0"/>
              <a:t>本产品的运营成本较低，主要成本为地面的硬件设备。其次，运营中需要一定的电费。另外，需要代理人员来管理维护。</a:t>
            </a:r>
          </a:p>
          <a:p>
            <a:endParaRPr lang="zh-CN" altLang="en-US" dirty="0"/>
          </a:p>
        </p:txBody>
      </p:sp>
    </p:spTree>
    <p:extLst>
      <p:ext uri="{BB962C8B-B14F-4D97-AF65-F5344CB8AC3E}">
        <p14:creationId xmlns:p14="http://schemas.microsoft.com/office/powerpoint/2010/main" val="86567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技术风险及对策</a:t>
            </a:r>
            <a:endParaRPr lang="zh-CN" altLang="en-US" dirty="0"/>
          </a:p>
        </p:txBody>
      </p:sp>
      <p:sp>
        <p:nvSpPr>
          <p:cNvPr id="3" name="内容占位符 2"/>
          <p:cNvSpPr>
            <a:spLocks noGrp="1"/>
          </p:cNvSpPr>
          <p:nvPr>
            <p:ph idx="1"/>
          </p:nvPr>
        </p:nvSpPr>
        <p:spPr/>
        <p:txBody>
          <a:bodyPr>
            <a:normAutofit fontScale="92500" lnSpcReduction="10000"/>
          </a:bodyPr>
          <a:lstStyle/>
          <a:p>
            <a:pPr marL="0" lvl="0" indent="0" algn="ctr">
              <a:buNone/>
            </a:pPr>
            <a:r>
              <a:rPr lang="zh-CN" altLang="zh-CN" dirty="0">
                <a:solidFill>
                  <a:srgbClr val="FF0000"/>
                </a:solidFill>
              </a:rPr>
              <a:t>软件技术风险</a:t>
            </a:r>
          </a:p>
          <a:p>
            <a:r>
              <a:rPr lang="zh-CN" altLang="zh-CN" dirty="0"/>
              <a:t>前后端分离的项目开发经验还不够成熟，虽然已掌握简单的开发技能，但在本次项目的开发中因为经验不足，也会遇到或多或少的问题。解决问题需要花费时间，在进度上有影响项目开发效率的风险。</a:t>
            </a:r>
          </a:p>
          <a:p>
            <a:r>
              <a:rPr lang="zh-CN" altLang="zh-CN" dirty="0"/>
              <a:t>团队成员具有较高的学习能力，可以通过在网上学习或者向老师求助，及时解决大部分问题。对于暂时不可解决的问题，可以规避。</a:t>
            </a:r>
          </a:p>
          <a:p>
            <a:pPr marL="0" lvl="0" indent="0" algn="ctr">
              <a:buNone/>
            </a:pPr>
            <a:r>
              <a:rPr lang="zh-CN" altLang="zh-CN" dirty="0">
                <a:solidFill>
                  <a:srgbClr val="FF0000"/>
                </a:solidFill>
              </a:rPr>
              <a:t>硬件技术风险</a:t>
            </a:r>
          </a:p>
          <a:p>
            <a:r>
              <a:rPr lang="zh-CN" altLang="zh-CN" dirty="0"/>
              <a:t>本产品的线下部分硬件需要外包，硬件外包的技术风险不可控。通过给社会相关厂商发布需求，价格和质量竞争选取外包合作方。</a:t>
            </a:r>
          </a:p>
          <a:p>
            <a:r>
              <a:rPr lang="zh-CN" altLang="zh-CN" dirty="0"/>
              <a:t>对于硬件技术风险，需要注意在验收时应该通过充分测试，以避免出现重大风险漏洞。</a:t>
            </a:r>
            <a:endParaRPr lang="zh-CN" altLang="en-US" dirty="0"/>
          </a:p>
        </p:txBody>
      </p:sp>
    </p:spTree>
    <p:extLst>
      <p:ext uri="{BB962C8B-B14F-4D97-AF65-F5344CB8AC3E}">
        <p14:creationId xmlns:p14="http://schemas.microsoft.com/office/powerpoint/2010/main" val="398480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团队</a:t>
            </a:r>
            <a:r>
              <a:rPr lang="zh-CN" altLang="zh-CN" dirty="0" smtClean="0"/>
              <a:t>简介</a:t>
            </a:r>
            <a:endParaRPr lang="zh-CN" altLang="en-US" dirty="0"/>
          </a:p>
        </p:txBody>
      </p:sp>
      <p:sp>
        <p:nvSpPr>
          <p:cNvPr id="3" name="内容占位符 2"/>
          <p:cNvSpPr>
            <a:spLocks noGrp="1"/>
          </p:cNvSpPr>
          <p:nvPr>
            <p:ph idx="1"/>
          </p:nvPr>
        </p:nvSpPr>
        <p:spPr>
          <a:xfrm>
            <a:off x="838200" y="1392488"/>
            <a:ext cx="10515600" cy="2457617"/>
          </a:xfrm>
        </p:spPr>
        <p:txBody>
          <a:bodyPr/>
          <a:lstStyle/>
          <a:p>
            <a:pPr lvl="0"/>
            <a:r>
              <a:rPr lang="zh-CN" altLang="zh-CN" dirty="0"/>
              <a:t>团队名称：啊对对队 ；</a:t>
            </a:r>
          </a:p>
          <a:p>
            <a:r>
              <a:rPr lang="zh-CN" altLang="zh-CN" dirty="0"/>
              <a:t>（</a:t>
            </a:r>
            <a:r>
              <a:rPr lang="en-US" altLang="zh-CN" dirty="0"/>
              <a:t>2</a:t>
            </a:r>
            <a:r>
              <a:rPr lang="zh-CN" altLang="zh-CN" dirty="0"/>
              <a:t>）团队人数：</a:t>
            </a:r>
            <a:r>
              <a:rPr lang="en-US" altLang="zh-CN" dirty="0"/>
              <a:t>6 </a:t>
            </a:r>
            <a:r>
              <a:rPr lang="zh-CN" altLang="zh-CN" dirty="0"/>
              <a:t>人 ；</a:t>
            </a:r>
          </a:p>
          <a:p>
            <a:r>
              <a:rPr lang="zh-CN" altLang="zh-CN" dirty="0"/>
              <a:t>（</a:t>
            </a:r>
            <a:r>
              <a:rPr lang="en-US" altLang="zh-CN" dirty="0"/>
              <a:t>3</a:t>
            </a:r>
            <a:r>
              <a:rPr lang="zh-CN" altLang="zh-CN" dirty="0"/>
              <a:t>）团队准则：团队至上，互信互助；</a:t>
            </a:r>
          </a:p>
          <a:p>
            <a:r>
              <a:rPr lang="zh-CN" altLang="zh-CN" dirty="0"/>
              <a:t>（</a:t>
            </a:r>
            <a:r>
              <a:rPr lang="en-US" altLang="zh-CN" dirty="0"/>
              <a:t>4</a:t>
            </a:r>
            <a:r>
              <a:rPr lang="zh-CN" altLang="zh-CN" dirty="0"/>
              <a:t>）团队特点：彼此之间默契较高，有很强的凝聚力；学习能力较强，可以高效完成任务；</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66949734"/>
              </p:ext>
            </p:extLst>
          </p:nvPr>
        </p:nvGraphicFramePr>
        <p:xfrm>
          <a:off x="1530417" y="3850104"/>
          <a:ext cx="8210349" cy="2676618"/>
        </p:xfrm>
        <a:graphic>
          <a:graphicData uri="http://schemas.openxmlformats.org/drawingml/2006/table">
            <a:tbl>
              <a:tblPr>
                <a:tableStyleId>{5C22544A-7EE6-4342-B048-85BDC9FD1C3A}</a:tableStyleId>
              </a:tblPr>
              <a:tblGrid>
                <a:gridCol w="2599776"/>
                <a:gridCol w="2600692"/>
                <a:gridCol w="3009881"/>
              </a:tblGrid>
              <a:tr h="191187">
                <a:tc>
                  <a:txBody>
                    <a:bodyPr/>
                    <a:lstStyle/>
                    <a:p>
                      <a:pPr algn="ctr">
                        <a:spcAft>
                          <a:spcPts val="0"/>
                        </a:spcAft>
                      </a:pPr>
                      <a:r>
                        <a:rPr lang="zh-CN" sz="1050" kern="100" dirty="0">
                          <a:effectLst/>
                        </a:rPr>
                        <a:t>队员姓名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队内身份</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主要任务</a:t>
                      </a:r>
                      <a:endParaRPr lang="zh-CN" sz="1050" kern="100">
                        <a:effectLst/>
                        <a:latin typeface="Times New Roman" panose="02020603050405020304" pitchFamily="18" charset="0"/>
                        <a:ea typeface="宋体" panose="02010600030101010101" pitchFamily="2" charset="-122"/>
                      </a:endParaRPr>
                    </a:p>
                  </a:txBody>
                  <a:tcPr marL="68580" marR="68580" marT="0" marB="0"/>
                </a:tc>
              </a:tr>
              <a:tr h="573561">
                <a:tc>
                  <a:txBody>
                    <a:bodyPr/>
                    <a:lstStyle/>
                    <a:p>
                      <a:pPr algn="ctr">
                        <a:spcAft>
                          <a:spcPts val="0"/>
                        </a:spcAft>
                      </a:pPr>
                      <a:r>
                        <a:rPr lang="zh-CN" sz="1050" kern="100">
                          <a:effectLst/>
                        </a:rPr>
                        <a:t>刘廷洋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产品经理（队长）</a:t>
                      </a:r>
                    </a:p>
                    <a:p>
                      <a:pPr algn="ctr">
                        <a:spcAft>
                          <a:spcPts val="0"/>
                        </a:spcAft>
                      </a:pPr>
                      <a:r>
                        <a:rPr lang="zh-CN" sz="1050" kern="100" dirty="0">
                          <a:effectLst/>
                        </a:rPr>
                        <a:t>文档撰写</a:t>
                      </a:r>
                    </a:p>
                    <a:p>
                      <a:pPr algn="ctr">
                        <a:spcAft>
                          <a:spcPts val="0"/>
                        </a:spcAft>
                      </a:pPr>
                      <a:r>
                        <a:rPr lang="zh-CN" sz="1050" kern="100" dirty="0">
                          <a:effectLst/>
                        </a:rPr>
                        <a:t>前端工程师</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规划项目进程</a:t>
                      </a:r>
                    </a:p>
                    <a:p>
                      <a:pPr algn="ctr">
                        <a:spcAft>
                          <a:spcPts val="0"/>
                        </a:spcAft>
                      </a:pPr>
                      <a:r>
                        <a:rPr lang="zh-CN" sz="1050" kern="100">
                          <a:effectLst/>
                        </a:rPr>
                        <a:t>组织会议、分配任务</a:t>
                      </a:r>
                    </a:p>
                    <a:p>
                      <a:pPr algn="ctr">
                        <a:spcAft>
                          <a:spcPts val="0"/>
                        </a:spcAft>
                      </a:pPr>
                      <a:r>
                        <a:rPr lang="zh-CN" sz="1050" kern="100">
                          <a:effectLst/>
                        </a:rPr>
                        <a:t>参与文档拟写</a:t>
                      </a:r>
                      <a:endParaRPr lang="zh-CN" sz="1050" kern="100">
                        <a:effectLst/>
                        <a:latin typeface="Times New Roman" panose="02020603050405020304" pitchFamily="18" charset="0"/>
                        <a:ea typeface="宋体" panose="02010600030101010101" pitchFamily="2" charset="-122"/>
                      </a:endParaRPr>
                    </a:p>
                  </a:txBody>
                  <a:tcPr marL="68580" marR="68580" marT="0" marB="0"/>
                </a:tc>
              </a:tr>
              <a:tr h="382374">
                <a:tc>
                  <a:txBody>
                    <a:bodyPr/>
                    <a:lstStyle/>
                    <a:p>
                      <a:pPr algn="ctr">
                        <a:spcAft>
                          <a:spcPts val="0"/>
                        </a:spcAft>
                      </a:pPr>
                      <a:r>
                        <a:rPr lang="zh-CN" sz="1050" kern="100">
                          <a:effectLst/>
                        </a:rPr>
                        <a:t>程思睿</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后端工程师</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负责后端的开发</a:t>
                      </a:r>
                    </a:p>
                    <a:p>
                      <a:pPr algn="ctr">
                        <a:spcAft>
                          <a:spcPts val="0"/>
                        </a:spcAft>
                      </a:pPr>
                      <a:r>
                        <a:rPr lang="zh-CN" sz="1050" kern="100">
                          <a:effectLst/>
                        </a:rPr>
                        <a:t>参与文档拟写</a:t>
                      </a:r>
                      <a:endParaRPr lang="zh-CN" sz="1050" kern="100">
                        <a:effectLst/>
                        <a:latin typeface="Times New Roman" panose="02020603050405020304" pitchFamily="18" charset="0"/>
                        <a:ea typeface="宋体" panose="02010600030101010101" pitchFamily="2" charset="-122"/>
                      </a:endParaRPr>
                    </a:p>
                  </a:txBody>
                  <a:tcPr marL="68580" marR="68580" marT="0" marB="0"/>
                </a:tc>
              </a:tr>
              <a:tr h="382374">
                <a:tc>
                  <a:txBody>
                    <a:bodyPr/>
                    <a:lstStyle/>
                    <a:p>
                      <a:pPr algn="ctr">
                        <a:spcAft>
                          <a:spcPts val="0"/>
                        </a:spcAft>
                      </a:pPr>
                      <a:r>
                        <a:rPr lang="zh-CN" sz="1050" kern="100">
                          <a:effectLst/>
                        </a:rPr>
                        <a:t>马丝佳乐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前端工程师</a:t>
                      </a:r>
                    </a:p>
                    <a:p>
                      <a:pPr algn="ctr">
                        <a:spcAft>
                          <a:spcPts val="0"/>
                        </a:spcAft>
                      </a:pPr>
                      <a:r>
                        <a:rPr lang="en-US" sz="1050" kern="100">
                          <a:effectLst/>
                        </a:rPr>
                        <a:t>UI</a:t>
                      </a:r>
                      <a:r>
                        <a:rPr lang="zh-CN" sz="1050" kern="100">
                          <a:effectLst/>
                        </a:rPr>
                        <a:t>设计</a:t>
                      </a:r>
                      <a:r>
                        <a:rPr lang="en-US" sz="1050" kern="100">
                          <a:effectLst/>
                        </a:rPr>
                        <a:t>+</a:t>
                      </a:r>
                      <a:r>
                        <a:rPr lang="zh-CN" sz="1050" kern="100">
                          <a:effectLst/>
                        </a:rPr>
                        <a:t>原型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28600" algn="ctr">
                        <a:spcAft>
                          <a:spcPts val="0"/>
                        </a:spcAft>
                      </a:pPr>
                      <a:r>
                        <a:rPr lang="zh-CN" sz="1050" kern="100">
                          <a:effectLst/>
                        </a:rPr>
                        <a:t>负责前端的开发</a:t>
                      </a:r>
                    </a:p>
                    <a:p>
                      <a:pPr algn="ctr">
                        <a:spcAft>
                          <a:spcPts val="0"/>
                        </a:spcAft>
                      </a:pPr>
                      <a:r>
                        <a:rPr lang="zh-CN" sz="1050" kern="100">
                          <a:effectLst/>
                        </a:rPr>
                        <a:t>负责</a:t>
                      </a:r>
                      <a:r>
                        <a:rPr lang="en-US" sz="1050" kern="100">
                          <a:effectLst/>
                        </a:rPr>
                        <a:t> APP</a:t>
                      </a:r>
                      <a:r>
                        <a:rPr lang="zh-CN" sz="1050" kern="100">
                          <a:effectLst/>
                        </a:rPr>
                        <a:t>的</a:t>
                      </a:r>
                      <a:r>
                        <a:rPr lang="en-US" sz="1050" kern="100">
                          <a:effectLst/>
                        </a:rPr>
                        <a:t> UI </a:t>
                      </a: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r>
              <a:tr h="382374">
                <a:tc>
                  <a:txBody>
                    <a:bodyPr/>
                    <a:lstStyle/>
                    <a:p>
                      <a:pPr algn="ctr">
                        <a:spcAft>
                          <a:spcPts val="0"/>
                        </a:spcAft>
                      </a:pPr>
                      <a:r>
                        <a:rPr lang="zh-CN" sz="1050" kern="100">
                          <a:effectLst/>
                        </a:rPr>
                        <a:t>方正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后端工程师</a:t>
                      </a:r>
                    </a:p>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28600" algn="ctr">
                        <a:spcAft>
                          <a:spcPts val="0"/>
                        </a:spcAft>
                      </a:pPr>
                      <a:r>
                        <a:rPr lang="zh-CN" sz="1050" kern="100">
                          <a:effectLst/>
                        </a:rPr>
                        <a:t>负责后端的开发</a:t>
                      </a:r>
                    </a:p>
                    <a:p>
                      <a:pPr marL="228600" algn="ctr">
                        <a:spcAft>
                          <a:spcPts val="0"/>
                        </a:spcAft>
                      </a:pPr>
                      <a:r>
                        <a:rPr lang="zh-CN" sz="1050" kern="100">
                          <a:effectLst/>
                        </a:rPr>
                        <a:t>参与文档拟写</a:t>
                      </a:r>
                      <a:endParaRPr lang="zh-CN" sz="1050" kern="100">
                        <a:effectLst/>
                        <a:latin typeface="Times New Roman" panose="02020603050405020304" pitchFamily="18" charset="0"/>
                        <a:ea typeface="宋体" panose="02010600030101010101" pitchFamily="2" charset="-122"/>
                      </a:endParaRPr>
                    </a:p>
                  </a:txBody>
                  <a:tcPr marL="68580" marR="68580" marT="0" marB="0"/>
                </a:tc>
              </a:tr>
              <a:tr h="382374">
                <a:tc>
                  <a:txBody>
                    <a:bodyPr/>
                    <a:lstStyle/>
                    <a:p>
                      <a:pPr algn="ctr">
                        <a:spcAft>
                          <a:spcPts val="0"/>
                        </a:spcAft>
                      </a:pPr>
                      <a:r>
                        <a:rPr lang="zh-CN" sz="1050" kern="100">
                          <a:effectLst/>
                        </a:rPr>
                        <a:t>赵冰莹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前端工程师</a:t>
                      </a:r>
                    </a:p>
                    <a:p>
                      <a:pPr algn="ctr">
                        <a:spcAft>
                          <a:spcPts val="0"/>
                        </a:spcAft>
                      </a:pPr>
                      <a:r>
                        <a:rPr lang="en-US" sz="1050" kern="100" dirty="0">
                          <a:effectLst/>
                        </a:rPr>
                        <a:t>UI</a:t>
                      </a:r>
                      <a:r>
                        <a:rPr lang="zh-CN" sz="1050" kern="100" dirty="0">
                          <a:effectLst/>
                        </a:rPr>
                        <a:t>设计</a:t>
                      </a:r>
                      <a:r>
                        <a:rPr lang="en-US" sz="1050" kern="100" dirty="0">
                          <a:effectLst/>
                        </a:rPr>
                        <a:t>+</a:t>
                      </a:r>
                      <a:r>
                        <a:rPr lang="zh-CN" sz="1050" kern="100" dirty="0">
                          <a:effectLst/>
                        </a:rPr>
                        <a:t>原型</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marL="228600" algn="ctr">
                        <a:spcAft>
                          <a:spcPts val="0"/>
                        </a:spcAft>
                      </a:pPr>
                      <a:r>
                        <a:rPr lang="zh-CN" sz="1050" kern="100">
                          <a:effectLst/>
                        </a:rPr>
                        <a:t>负责前端的开发</a:t>
                      </a:r>
                    </a:p>
                    <a:p>
                      <a:pPr algn="ctr">
                        <a:spcAft>
                          <a:spcPts val="0"/>
                        </a:spcAft>
                      </a:pPr>
                      <a:r>
                        <a:rPr lang="en-US" sz="1050" kern="100">
                          <a:effectLst/>
                        </a:rPr>
                        <a:t>    </a:t>
                      </a:r>
                      <a:r>
                        <a:rPr lang="zh-CN" sz="1050" kern="100">
                          <a:effectLst/>
                        </a:rPr>
                        <a:t>参与</a:t>
                      </a:r>
                      <a:r>
                        <a:rPr lang="en-US" sz="1050" kern="100">
                          <a:effectLst/>
                        </a:rPr>
                        <a:t> APP</a:t>
                      </a:r>
                      <a:r>
                        <a:rPr lang="zh-CN" sz="1050" kern="100">
                          <a:effectLst/>
                        </a:rPr>
                        <a:t>的</a:t>
                      </a:r>
                      <a:r>
                        <a:rPr lang="en-US" sz="1050" kern="100">
                          <a:effectLst/>
                        </a:rPr>
                        <a:t> UI </a:t>
                      </a: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r>
              <a:tr h="382374">
                <a:tc>
                  <a:txBody>
                    <a:bodyPr/>
                    <a:lstStyle/>
                    <a:p>
                      <a:pPr algn="ctr">
                        <a:spcAft>
                          <a:spcPts val="0"/>
                        </a:spcAft>
                      </a:pPr>
                      <a:r>
                        <a:rPr lang="zh-CN" sz="1050" kern="100">
                          <a:effectLst/>
                        </a:rPr>
                        <a:t>马林扬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后端工程师</a:t>
                      </a:r>
                    </a:p>
                    <a:p>
                      <a:pPr algn="ctr">
                        <a:spcAft>
                          <a:spcPts val="0"/>
                        </a:spcAft>
                      </a:pPr>
                      <a:r>
                        <a:rPr lang="zh-CN" sz="1050" kern="100">
                          <a:effectLst/>
                        </a:rPr>
                        <a:t>文档撰写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负责后端的开发</a:t>
                      </a:r>
                    </a:p>
                    <a:p>
                      <a:pPr algn="ctr">
                        <a:spcAft>
                          <a:spcPts val="0"/>
                        </a:spcAft>
                      </a:pPr>
                      <a:r>
                        <a:rPr lang="zh-CN" sz="1050" kern="100" dirty="0">
                          <a:effectLst/>
                        </a:rPr>
                        <a:t>参与文档拟写</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43335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417771" y="3019158"/>
            <a:ext cx="5591476" cy="1408463"/>
          </a:xfrm>
        </p:spPr>
        <p:txBody>
          <a:bodyPr>
            <a:normAutofit/>
          </a:bodyPr>
          <a:lstStyle/>
          <a:p>
            <a:pPr marL="0" indent="0">
              <a:buNone/>
            </a:pPr>
            <a:r>
              <a:rPr lang="zh-CN" altLang="en-US" sz="8000" dirty="0" smtClean="0"/>
              <a:t>谢谢观看！</a:t>
            </a:r>
            <a:endParaRPr lang="zh-CN" altLang="en-US" sz="8000" dirty="0"/>
          </a:p>
        </p:txBody>
      </p:sp>
    </p:spTree>
    <p:extLst>
      <p:ext uri="{BB962C8B-B14F-4D97-AF65-F5344CB8AC3E}">
        <p14:creationId xmlns:p14="http://schemas.microsoft.com/office/powerpoint/2010/main" val="349837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项目</a:t>
            </a:r>
            <a:r>
              <a:rPr lang="zh-CN" altLang="zh-CN" b="1" dirty="0" smtClean="0"/>
              <a:t>摘要</a:t>
            </a:r>
            <a:endParaRPr lang="zh-CN" altLang="en-US" dirty="0"/>
          </a:p>
        </p:txBody>
      </p:sp>
      <p:sp>
        <p:nvSpPr>
          <p:cNvPr id="3" name="内容占位符 2"/>
          <p:cNvSpPr>
            <a:spLocks noGrp="1"/>
          </p:cNvSpPr>
          <p:nvPr>
            <p:ph idx="1"/>
          </p:nvPr>
        </p:nvSpPr>
        <p:spPr/>
        <p:txBody>
          <a:bodyPr/>
          <a:lstStyle/>
          <a:p>
            <a:r>
              <a:rPr lang="zh-CN" altLang="zh-CN" dirty="0"/>
              <a:t>广播电视台在通过卫星转播电视信号时，会使用变频器，将中频信号转为射频信号，实现上变频过程。但由于宇宙射线干扰以及电流热效应等多方面复杂外太空环境条件，变频器随着使用时间增加，会产生耗损。该项目旨在设计一款程序，在出现有破损变频器的情况下，自动将上变频工作任务切换至状态良好的变频器，且该过程将在规定纳秒内完成，不影响上变频过程。由此，根据《</a:t>
            </a:r>
            <a:r>
              <a:rPr lang="en-US" altLang="zh-CN" dirty="0"/>
              <a:t>Ku</a:t>
            </a:r>
            <a:r>
              <a:rPr lang="zh-CN" altLang="zh-CN" dirty="0"/>
              <a:t>波段上变频（</a:t>
            </a:r>
            <a:r>
              <a:rPr lang="en-US" altLang="zh-CN" dirty="0"/>
              <a:t>2:1</a:t>
            </a:r>
            <a:r>
              <a:rPr lang="zh-CN" altLang="zh-CN" dirty="0"/>
              <a:t>）系统技术规格书》相关要求拟制关于</a:t>
            </a:r>
            <a:r>
              <a:rPr lang="en-US" altLang="zh-CN" dirty="0"/>
              <a:t>Ku</a:t>
            </a:r>
            <a:r>
              <a:rPr lang="zh-CN" altLang="zh-CN" dirty="0"/>
              <a:t>波段上变频（</a:t>
            </a:r>
            <a:r>
              <a:rPr lang="en-US" altLang="zh-CN" dirty="0"/>
              <a:t>2:1</a:t>
            </a:r>
            <a:r>
              <a:rPr lang="zh-CN" altLang="zh-CN" dirty="0"/>
              <a:t>）系统设计本方案</a:t>
            </a:r>
            <a:endParaRPr lang="zh-CN" altLang="en-US" dirty="0"/>
          </a:p>
        </p:txBody>
      </p:sp>
    </p:spTree>
    <p:extLst>
      <p:ext uri="{BB962C8B-B14F-4D97-AF65-F5344CB8AC3E}">
        <p14:creationId xmlns:p14="http://schemas.microsoft.com/office/powerpoint/2010/main" val="24158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竞争环境分析</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市面上有许多大中型公司已经具备开发同类型项目的经验，具备较完整的开发流程储备</a:t>
            </a:r>
          </a:p>
          <a:p>
            <a:r>
              <a:rPr lang="en-US" altLang="zh-CN" dirty="0"/>
              <a:t>2.</a:t>
            </a:r>
            <a:r>
              <a:rPr lang="zh-CN" altLang="zh-CN" dirty="0"/>
              <a:t>该项目原理较为简单，比较容易复刻，具有明显的后发优势特征。发布后经营不当则很容易丧失主动权</a:t>
            </a:r>
          </a:p>
          <a:p>
            <a:r>
              <a:rPr lang="en-US" altLang="zh-CN" dirty="0"/>
              <a:t>3.</a:t>
            </a:r>
            <a:r>
              <a:rPr lang="zh-CN" altLang="zh-CN" dirty="0"/>
              <a:t>同类产品市场长期由西方发达国家掌</a:t>
            </a:r>
            <a:r>
              <a:rPr lang="zh-CN" altLang="zh-CN" dirty="0" smtClean="0"/>
              <a:t>控</a:t>
            </a:r>
            <a:endParaRPr lang="en-US" altLang="zh-CN" dirty="0" smtClean="0"/>
          </a:p>
          <a:p>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759960760"/>
              </p:ext>
            </p:extLst>
          </p:nvPr>
        </p:nvGraphicFramePr>
        <p:xfrm>
          <a:off x="1482291" y="4254365"/>
          <a:ext cx="9057371" cy="1588170"/>
        </p:xfrm>
        <a:graphic>
          <a:graphicData uri="http://schemas.openxmlformats.org/drawingml/2006/table">
            <a:tbl>
              <a:tblPr>
                <a:tableStyleId>{5C22544A-7EE6-4342-B048-85BDC9FD1C3A}</a:tableStyleId>
              </a:tblPr>
              <a:tblGrid>
                <a:gridCol w="3018415"/>
                <a:gridCol w="3019478"/>
                <a:gridCol w="3019478"/>
              </a:tblGrid>
              <a:tr h="397043">
                <a:tc>
                  <a:txBody>
                    <a:bodyPr/>
                    <a:lstStyle/>
                    <a:p>
                      <a:pPr algn="just">
                        <a:spcAft>
                          <a:spcPts val="0"/>
                        </a:spcAft>
                      </a:pPr>
                      <a:r>
                        <a:rPr lang="zh-CN" sz="1200" kern="100" dirty="0">
                          <a:effectLst/>
                        </a:rPr>
                        <a:t>名称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优点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缺点</a:t>
                      </a:r>
                      <a:endParaRPr lang="zh-CN" sz="1050" kern="100">
                        <a:effectLst/>
                        <a:latin typeface="Times New Roman" panose="02020603050405020304" pitchFamily="18" charset="0"/>
                        <a:ea typeface="宋体" panose="02010600030101010101" pitchFamily="2" charset="-122"/>
                      </a:endParaRPr>
                    </a:p>
                  </a:txBody>
                  <a:tcPr marL="68580" marR="68580" marT="0" marB="0"/>
                </a:tc>
              </a:tr>
              <a:tr h="1191127">
                <a:tc>
                  <a:txBody>
                    <a:bodyPr/>
                    <a:lstStyle/>
                    <a:p>
                      <a:pPr algn="just">
                        <a:spcAft>
                          <a:spcPts val="0"/>
                        </a:spcAft>
                      </a:pPr>
                      <a:r>
                        <a:rPr lang="zh-CN" sz="1200" kern="0" dirty="0">
                          <a:effectLst/>
                        </a:rPr>
                        <a:t>西安大航科技</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200" kern="100" dirty="0">
                          <a:effectLst/>
                        </a:rPr>
                        <a:t>有大量同类型项目设计经验</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项目繁多，不能专注于该单一项目，交付时间不会太快</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8403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市场环境分析</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随着大量卫星以投入信号转播工作，派遣人工在外太空维护变频器成本会很高，所以在卫星发射前，提前设置好的保护系统需求量很高</a:t>
            </a:r>
          </a:p>
          <a:p>
            <a:r>
              <a:rPr lang="en-US" altLang="zh-CN" dirty="0"/>
              <a:t>2. </a:t>
            </a:r>
            <a:r>
              <a:rPr lang="zh-CN" altLang="zh-CN" dirty="0"/>
              <a:t>同类产品市场长期由西方发达国家掌控，不易打开市场销路</a:t>
            </a:r>
          </a:p>
          <a:p>
            <a:r>
              <a:rPr lang="en-US" altLang="zh-CN" dirty="0"/>
              <a:t>3. </a:t>
            </a:r>
            <a:r>
              <a:rPr lang="zh-CN" altLang="zh-CN" dirty="0"/>
              <a:t>市面上有许多大中型公司已经具备开发同类型项目的经验，具备较完整的开发流程储备</a:t>
            </a:r>
          </a:p>
          <a:p>
            <a:endParaRPr lang="zh-CN" altLang="en-US" dirty="0"/>
          </a:p>
        </p:txBody>
      </p:sp>
    </p:spTree>
    <p:extLst>
      <p:ext uri="{BB962C8B-B14F-4D97-AF65-F5344CB8AC3E}">
        <p14:creationId xmlns:p14="http://schemas.microsoft.com/office/powerpoint/2010/main" val="204795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产品优势</a:t>
            </a:r>
            <a:r>
              <a:rPr lang="zh-CN" altLang="zh-CN" dirty="0" smtClean="0"/>
              <a:t>分析</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）成本低</a:t>
            </a:r>
          </a:p>
          <a:p>
            <a:r>
              <a:rPr lang="zh-CN" altLang="zh-CN" dirty="0"/>
              <a:t>本产品所采用硬件较为经济实惠；开发人员均为学生，人工费用低，倒逼交付价格较低。</a:t>
            </a:r>
          </a:p>
          <a:p>
            <a:r>
              <a:rPr lang="zh-CN" altLang="zh-CN" dirty="0"/>
              <a:t>（</a:t>
            </a:r>
            <a:r>
              <a:rPr lang="en-US" altLang="zh-CN" dirty="0"/>
              <a:t>2</a:t>
            </a:r>
            <a:r>
              <a:rPr lang="zh-CN" altLang="zh-CN" dirty="0"/>
              <a:t>）技术、设计理念先进</a:t>
            </a:r>
          </a:p>
          <a:p>
            <a:r>
              <a:rPr lang="zh-CN" altLang="zh-CN" dirty="0"/>
              <a:t>本产品采用了诸如菊花链保护倒换系统等较为先进的系统及理念，可以较好的后续迭代升级</a:t>
            </a:r>
          </a:p>
          <a:p>
            <a:r>
              <a:rPr lang="zh-CN" altLang="zh-CN" dirty="0"/>
              <a:t>（</a:t>
            </a:r>
            <a:r>
              <a:rPr lang="en-US" altLang="zh-CN" dirty="0"/>
              <a:t>3</a:t>
            </a:r>
            <a:r>
              <a:rPr lang="zh-CN" altLang="zh-CN" dirty="0"/>
              <a:t>）交付时间块</a:t>
            </a:r>
          </a:p>
          <a:p>
            <a:r>
              <a:rPr lang="zh-CN" altLang="zh-CN" dirty="0"/>
              <a:t>开发人员均为学生，有较高的开发热情，不同于其他大公司，可以集中开发该项目，快速交付产品</a:t>
            </a:r>
          </a:p>
          <a:p>
            <a:endParaRPr lang="zh-CN" altLang="en-US" dirty="0"/>
          </a:p>
        </p:txBody>
      </p:sp>
    </p:spTree>
    <p:extLst>
      <p:ext uri="{BB962C8B-B14F-4D97-AF65-F5344CB8AC3E}">
        <p14:creationId xmlns:p14="http://schemas.microsoft.com/office/powerpoint/2010/main" val="376135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产品定位</a:t>
            </a:r>
            <a:r>
              <a:rPr lang="zh-CN" altLang="zh-CN" dirty="0" smtClean="0"/>
              <a:t>分析</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）产品目的</a:t>
            </a:r>
          </a:p>
          <a:p>
            <a:r>
              <a:rPr lang="zh-CN" altLang="zh-CN" dirty="0"/>
              <a:t>维护卫星广播电视信号中变频器上变频过程，实现广播电视信号稳定传输</a:t>
            </a:r>
          </a:p>
          <a:p>
            <a:r>
              <a:rPr lang="zh-CN" altLang="zh-CN" dirty="0"/>
              <a:t>（</a:t>
            </a:r>
            <a:r>
              <a:rPr lang="en-US" altLang="zh-CN" dirty="0"/>
              <a:t>2</a:t>
            </a:r>
            <a:r>
              <a:rPr lang="zh-CN" altLang="zh-CN" dirty="0"/>
              <a:t>）目标人群</a:t>
            </a:r>
          </a:p>
          <a:p>
            <a:r>
              <a:rPr lang="zh-CN" altLang="zh-CN" dirty="0"/>
              <a:t>面向各大广播电视公司，以及未来可以推广给有需要的相关单位。</a:t>
            </a:r>
          </a:p>
          <a:p>
            <a:endParaRPr lang="zh-CN" altLang="en-US" dirty="0"/>
          </a:p>
        </p:txBody>
      </p:sp>
    </p:spTree>
    <p:extLst>
      <p:ext uri="{BB962C8B-B14F-4D97-AF65-F5344CB8AC3E}">
        <p14:creationId xmlns:p14="http://schemas.microsoft.com/office/powerpoint/2010/main" val="56727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产品</a:t>
            </a:r>
            <a:r>
              <a:rPr lang="zh-CN" altLang="zh-CN" dirty="0" smtClean="0"/>
              <a:t>功能</a:t>
            </a:r>
            <a:endParaRPr lang="zh-CN" altLang="en-US" dirty="0"/>
          </a:p>
        </p:txBody>
      </p:sp>
      <p:sp>
        <p:nvSpPr>
          <p:cNvPr id="3" name="内容占位符 2"/>
          <p:cNvSpPr>
            <a:spLocks noGrp="1"/>
          </p:cNvSpPr>
          <p:nvPr>
            <p:ph idx="1"/>
          </p:nvPr>
        </p:nvSpPr>
        <p:spPr>
          <a:xfrm>
            <a:off x="838200" y="1549667"/>
            <a:ext cx="10515600" cy="4995512"/>
          </a:xfrm>
        </p:spPr>
        <p:txBody>
          <a:bodyPr>
            <a:normAutofit fontScale="85000" lnSpcReduction="20000"/>
          </a:bodyPr>
          <a:lstStyle/>
          <a:p>
            <a:r>
              <a:rPr lang="en-US" altLang="zh-CN" dirty="0"/>
              <a:t>Ku</a:t>
            </a:r>
            <a:r>
              <a:rPr lang="zh-CN" altLang="zh-CN" dirty="0"/>
              <a:t>波段上变频系统应用于卫星发射系统中，将中频输入信号变成</a:t>
            </a:r>
            <a:r>
              <a:rPr lang="en-US" altLang="zh-CN" dirty="0"/>
              <a:t>Ku</a:t>
            </a:r>
            <a:r>
              <a:rPr lang="zh-CN" altLang="zh-CN" dirty="0"/>
              <a:t>波段信号输入到高功放进行发射。在运行过程中，如果主用设备发生故障，系统将自动切换到备用设备工作。采用通用化设计准则，切实推进国产化替代工作，实现国产自主可控，综合电性能、结构、供电考虑，方案由</a:t>
            </a:r>
            <a:r>
              <a:rPr lang="en-US" altLang="zh-CN" dirty="0"/>
              <a:t>3</a:t>
            </a:r>
            <a:r>
              <a:rPr lang="zh-CN" altLang="zh-CN" dirty="0"/>
              <a:t>台</a:t>
            </a:r>
            <a:r>
              <a:rPr lang="en-US" altLang="zh-CN" dirty="0"/>
              <a:t>Ku</a:t>
            </a:r>
            <a:r>
              <a:rPr lang="zh-CN" altLang="zh-CN" dirty="0"/>
              <a:t>波段上变频器、</a:t>
            </a:r>
            <a:r>
              <a:rPr lang="en-US" altLang="zh-CN" dirty="0"/>
              <a:t>1</a:t>
            </a:r>
            <a:r>
              <a:rPr lang="zh-CN" altLang="zh-CN" dirty="0"/>
              <a:t>台菊花链保护倒换系统以及必要的连接器、同轴电缆、数据电缆等部分装置连结</a:t>
            </a:r>
            <a:r>
              <a:rPr lang="zh-CN" altLang="zh-CN" dirty="0" smtClean="0"/>
              <a:t>组成</a:t>
            </a:r>
            <a:r>
              <a:rPr lang="zh-CN" altLang="en-US" dirty="0" smtClean="0"/>
              <a:t>。</a:t>
            </a:r>
            <a:r>
              <a:rPr lang="zh-CN" altLang="zh-CN" dirty="0"/>
              <a:t>备上变频</a:t>
            </a:r>
            <a:r>
              <a:rPr lang="en-US" altLang="zh-CN" dirty="0"/>
              <a:t>-3#</a:t>
            </a:r>
            <a:r>
              <a:rPr lang="zh-CN" altLang="zh-CN" dirty="0"/>
              <a:t>输入中频信号接至</a:t>
            </a:r>
            <a:r>
              <a:rPr lang="en-US" altLang="zh-CN" dirty="0" err="1"/>
              <a:t>A3A4C3C4</a:t>
            </a:r>
            <a:r>
              <a:rPr lang="zh-CN" altLang="zh-CN" dirty="0"/>
              <a:t>，通过开关矩阵选通输入信号</a:t>
            </a:r>
            <a:r>
              <a:rPr lang="en-US" altLang="zh-CN" dirty="0"/>
              <a:t>1</a:t>
            </a:r>
            <a:r>
              <a:rPr lang="zh-CN" altLang="zh-CN" dirty="0"/>
              <a:t>或输入信号</a:t>
            </a:r>
            <a:r>
              <a:rPr lang="en-US" altLang="zh-CN" dirty="0"/>
              <a:t>2</a:t>
            </a:r>
            <a:r>
              <a:rPr lang="zh-CN" altLang="zh-CN" dirty="0"/>
              <a:t>作为输入信号，其上变频输出接至</a:t>
            </a:r>
            <a:r>
              <a:rPr lang="en-US" altLang="zh-CN" dirty="0" err="1"/>
              <a:t>D4D3B4B3</a:t>
            </a:r>
            <a:r>
              <a:rPr lang="zh-CN" altLang="zh-CN" dirty="0"/>
              <a:t>端口，并可以根据需要选通高功放主通道</a:t>
            </a:r>
            <a:r>
              <a:rPr lang="en-US" altLang="zh-CN" dirty="0"/>
              <a:t>1</a:t>
            </a:r>
            <a:r>
              <a:rPr lang="zh-CN" altLang="zh-CN" dirty="0"/>
              <a:t>或者高功放主通道</a:t>
            </a:r>
            <a:r>
              <a:rPr lang="en-US" altLang="zh-CN" dirty="0"/>
              <a:t>2</a:t>
            </a:r>
            <a:r>
              <a:rPr lang="zh-CN" altLang="zh-CN" dirty="0"/>
              <a:t>进行放大。</a:t>
            </a:r>
          </a:p>
          <a:p>
            <a:r>
              <a:rPr lang="zh-CN" altLang="zh-CN" dirty="0"/>
              <a:t>通过菊花链开关矩阵，系统中每一路输入的中频信号通过各自的开关通道进入任一台上变频器，上变频信号后均可通过开关矩阵选通任两路输出主通道</a:t>
            </a:r>
            <a:r>
              <a:rPr lang="en-US" altLang="zh-CN" dirty="0"/>
              <a:t>1</a:t>
            </a:r>
            <a:r>
              <a:rPr lang="zh-CN" altLang="zh-CN" dirty="0"/>
              <a:t>与主通道</a:t>
            </a:r>
            <a:r>
              <a:rPr lang="en-US" altLang="zh-CN" dirty="0"/>
              <a:t>2</a:t>
            </a:r>
            <a:r>
              <a:rPr lang="zh-CN" altLang="zh-CN" dirty="0"/>
              <a:t>。</a:t>
            </a:r>
          </a:p>
          <a:p>
            <a:r>
              <a:rPr lang="en-US" altLang="zh-CN" dirty="0" err="1"/>
              <a:t>R1</a:t>
            </a:r>
            <a:r>
              <a:rPr lang="zh-CN" altLang="zh-CN" dirty="0"/>
              <a:t>与</a:t>
            </a:r>
            <a:r>
              <a:rPr lang="en-US" altLang="zh-CN" dirty="0" err="1"/>
              <a:t>R2</a:t>
            </a:r>
            <a:r>
              <a:rPr lang="zh-CN" altLang="zh-CN" dirty="0"/>
              <a:t>是对输入的小信号和输出的大功率信号备份时进行功率匹配吸收，保证系统安全稳定工作。</a:t>
            </a:r>
          </a:p>
          <a:p>
            <a:r>
              <a:rPr lang="zh-CN" altLang="zh-CN" dirty="0"/>
              <a:t>综上所述， </a:t>
            </a:r>
            <a:r>
              <a:rPr lang="en-US" altLang="zh-CN" dirty="0"/>
              <a:t>Ku</a:t>
            </a:r>
            <a:r>
              <a:rPr lang="zh-CN" altLang="zh-CN" dirty="0"/>
              <a:t>波段上变频系统通过</a:t>
            </a:r>
            <a:r>
              <a:rPr lang="en-US" altLang="zh-CN" dirty="0"/>
              <a:t>2</a:t>
            </a:r>
            <a:r>
              <a:rPr lang="zh-CN" altLang="zh-CN" dirty="0"/>
              <a:t>台主机、</a:t>
            </a:r>
            <a:r>
              <a:rPr lang="en-US" altLang="zh-CN" dirty="0"/>
              <a:t>1</a:t>
            </a:r>
            <a:r>
              <a:rPr lang="zh-CN" altLang="zh-CN" dirty="0"/>
              <a:t>台备机和对应的开关矩阵之间的协同选通，可做到系统工作非常高的任务可靠性，确保卫星信号的不中断发射。系统主要由交流</a:t>
            </a:r>
            <a:r>
              <a:rPr lang="en-US" altLang="zh-CN" dirty="0" err="1"/>
              <a:t>220V</a:t>
            </a:r>
            <a:r>
              <a:rPr lang="zh-CN" altLang="zh-CN" dirty="0"/>
              <a:t>供电，并受配套的控制器（总线）集中进行监测和控制。</a:t>
            </a:r>
          </a:p>
          <a:p>
            <a:endParaRPr lang="zh-CN" altLang="en-US" dirty="0"/>
          </a:p>
        </p:txBody>
      </p:sp>
    </p:spTree>
    <p:extLst>
      <p:ext uri="{BB962C8B-B14F-4D97-AF65-F5344CB8AC3E}">
        <p14:creationId xmlns:p14="http://schemas.microsoft.com/office/powerpoint/2010/main" val="8679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724976" y="10876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p:cNvGraphicFramePr>
          <p:nvPr>
            <p:extLst>
              <p:ext uri="{D42A27DB-BD31-4B8C-83A1-F6EECF244321}">
                <p14:modId xmlns:p14="http://schemas.microsoft.com/office/powerpoint/2010/main" val="819290595"/>
              </p:ext>
            </p:extLst>
          </p:nvPr>
        </p:nvGraphicFramePr>
        <p:xfrm>
          <a:off x="948086" y="481262"/>
          <a:ext cx="5553779" cy="5342021"/>
        </p:xfrm>
        <a:graphic>
          <a:graphicData uri="http://schemas.openxmlformats.org/presentationml/2006/ole">
            <mc:AlternateContent xmlns:mc="http://schemas.openxmlformats.org/markup-compatibility/2006">
              <mc:Choice xmlns:v="urn:schemas-microsoft-com:vml" Requires="v">
                <p:oleObj spid="_x0000_s2053" r:id="rId3" imgW="6555610" imgH="7459666" progId="Visio.Drawing.11">
                  <p:embed/>
                </p:oleObj>
              </mc:Choice>
              <mc:Fallback>
                <p:oleObj r:id="rId3" imgW="6555610" imgH="7459666" progId="Visio.Drawing.11">
                  <p:embed/>
                  <p:pic>
                    <p:nvPicPr>
                      <p:cNvPr id="0" name="对象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86" y="481262"/>
                        <a:ext cx="5553779" cy="5342021"/>
                      </a:xfrm>
                      <a:prstGeom prst="rect">
                        <a:avLst/>
                      </a:prstGeom>
                      <a:noFill/>
                      <a:ln>
                        <a:noFill/>
                      </a:ln>
                    </p:spPr>
                  </p:pic>
                </p:oleObj>
              </mc:Fallback>
            </mc:AlternateContent>
          </a:graphicData>
        </a:graphic>
      </p:graphicFrame>
      <p:pic>
        <p:nvPicPr>
          <p:cNvPr id="2051"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3364" y="481261"/>
            <a:ext cx="4851400" cy="484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8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市场</a:t>
            </a:r>
            <a:r>
              <a:rPr lang="zh-CN" altLang="zh-CN" dirty="0" smtClean="0"/>
              <a:t>推广</a:t>
            </a:r>
            <a:endParaRPr lang="zh-CN" altLang="en-US" dirty="0"/>
          </a:p>
        </p:txBody>
      </p:sp>
      <p:sp>
        <p:nvSpPr>
          <p:cNvPr id="3" name="内容占位符 2"/>
          <p:cNvSpPr>
            <a:spLocks noGrp="1"/>
          </p:cNvSpPr>
          <p:nvPr>
            <p:ph idx="1"/>
          </p:nvPr>
        </p:nvSpPr>
        <p:spPr/>
        <p:txBody>
          <a:bodyPr/>
          <a:lstStyle/>
          <a:p>
            <a:pPr marL="0" lvl="0" indent="0" algn="ctr">
              <a:buNone/>
            </a:pPr>
            <a:r>
              <a:rPr lang="zh-CN" altLang="zh-CN" dirty="0">
                <a:solidFill>
                  <a:srgbClr val="FF0000"/>
                </a:solidFill>
              </a:rPr>
              <a:t>线上推广</a:t>
            </a:r>
          </a:p>
          <a:p>
            <a:pPr lvl="0"/>
            <a:r>
              <a:rPr lang="zh-CN" altLang="zh-CN" dirty="0"/>
              <a:t>利用微信公众号推送该项目的推广信息；</a:t>
            </a:r>
          </a:p>
          <a:p>
            <a:pPr lvl="0"/>
            <a:r>
              <a:rPr lang="zh-CN" altLang="zh-CN" dirty="0"/>
              <a:t>建立单独的</a:t>
            </a:r>
            <a:r>
              <a:rPr lang="en-US" altLang="zh-CN" dirty="0"/>
              <a:t>html</a:t>
            </a:r>
            <a:r>
              <a:rPr lang="zh-CN" altLang="zh-CN" dirty="0"/>
              <a:t>网页，可利用广告形式进行推广</a:t>
            </a:r>
          </a:p>
          <a:p>
            <a:pPr lvl="0"/>
            <a:r>
              <a:rPr lang="zh-CN" altLang="zh-CN" dirty="0"/>
              <a:t>通过常用</a:t>
            </a:r>
            <a:r>
              <a:rPr lang="en-US" altLang="zh-CN" dirty="0" err="1"/>
              <a:t>qq</a:t>
            </a:r>
            <a:r>
              <a:rPr lang="zh-CN" altLang="zh-CN" dirty="0"/>
              <a:t>和微信空间进行熟人间推广</a:t>
            </a:r>
          </a:p>
          <a:p>
            <a:pPr marL="0" lvl="0" indent="0" algn="ctr">
              <a:buNone/>
            </a:pPr>
            <a:r>
              <a:rPr lang="zh-CN" altLang="zh-CN" dirty="0">
                <a:solidFill>
                  <a:srgbClr val="FF0000"/>
                </a:solidFill>
              </a:rPr>
              <a:t>线下推广</a:t>
            </a:r>
          </a:p>
          <a:p>
            <a:pPr lvl="0"/>
            <a:r>
              <a:rPr lang="zh-CN" altLang="zh-CN" dirty="0"/>
              <a:t>与有有上变频需求的单位进行询问、推销产品，如广播电视台</a:t>
            </a:r>
          </a:p>
          <a:p>
            <a:pPr lvl="0"/>
            <a:r>
              <a:rPr lang="zh-CN" altLang="zh-CN" dirty="0"/>
              <a:t>积极参加各类有关电子设备的展览，如珠海航展等</a:t>
            </a:r>
          </a:p>
          <a:p>
            <a:endParaRPr lang="zh-CN" altLang="en-US" dirty="0"/>
          </a:p>
        </p:txBody>
      </p:sp>
    </p:spTree>
    <p:extLst>
      <p:ext uri="{BB962C8B-B14F-4D97-AF65-F5344CB8AC3E}">
        <p14:creationId xmlns:p14="http://schemas.microsoft.com/office/powerpoint/2010/main" val="2770084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1241</Words>
  <Application>Microsoft Office PowerPoint</Application>
  <PresentationFormat>宽屏</PresentationFormat>
  <Paragraphs>96</Paragraphs>
  <Slides>13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宋体</vt:lpstr>
      <vt:lpstr>Arial</vt:lpstr>
      <vt:lpstr>Calibri</vt:lpstr>
      <vt:lpstr>Calibri Light</vt:lpstr>
      <vt:lpstr>Times New Roman</vt:lpstr>
      <vt:lpstr>Office 主题</vt:lpstr>
      <vt:lpstr>Visio.Drawing.11</vt:lpstr>
      <vt:lpstr>项目选题计划书 </vt:lpstr>
      <vt:lpstr>项目摘要</vt:lpstr>
      <vt:lpstr>竞争环境分析</vt:lpstr>
      <vt:lpstr>市场环境分析</vt:lpstr>
      <vt:lpstr>产品优势分析</vt:lpstr>
      <vt:lpstr>产品定位分析</vt:lpstr>
      <vt:lpstr>产品功能</vt:lpstr>
      <vt:lpstr>PowerPoint 演示文稿</vt:lpstr>
      <vt:lpstr>市场推广</vt:lpstr>
      <vt:lpstr>营销策略</vt:lpstr>
      <vt:lpstr>技术风险及对策</vt:lpstr>
      <vt:lpstr>团队简介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项目选题计划书 </dc:title>
  <dc:creator>csr</dc:creator>
  <cp:lastModifiedBy>csr</cp:lastModifiedBy>
  <cp:revision>3</cp:revision>
  <dcterms:created xsi:type="dcterms:W3CDTF">2023-05-14T12:39:06Z</dcterms:created>
  <dcterms:modified xsi:type="dcterms:W3CDTF">2023-05-14T13:20:52Z</dcterms:modified>
</cp:coreProperties>
</file>