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docx" ContentType="application/vnd.openxmlformats-officedocument.wordprocessingml.document"/>
  <Default Extension="png" ContentType="image/png"/>
  <Default Extension="emf" ContentType="image/x-emf"/>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saveSubsetFonts="1">
  <p:sldMasterIdLst>
    <p:sldMasterId id="2147483676" r:id="rId1"/>
    <p:sldMasterId id="2147483677" r:id="rId2"/>
  </p:sldMasterIdLst>
  <p:notesMasterIdLst>
    <p:notesMasterId r:id="rId3"/>
  </p:notesMasterIdLst>
  <p:sldIdLst>
    <p:sldId id="391" r:id="rId4"/>
    <p:sldId id="376" r:id="rId5"/>
    <p:sldId id="297" r:id="rId6"/>
    <p:sldId id="385" r:id="rId7"/>
    <p:sldId id="348" r:id="rId8"/>
    <p:sldId id="377" r:id="rId9"/>
    <p:sldId id="378" r:id="rId10"/>
    <p:sldId id="379" r:id="rId11"/>
    <p:sldId id="386" r:id="rId12"/>
    <p:sldId id="380" r:id="rId13"/>
    <p:sldId id="387" r:id="rId14"/>
    <p:sldId id="388" r:id="rId15"/>
    <p:sldId id="364" r:id="rId16"/>
    <p:sldId id="349" r:id="rId17"/>
    <p:sldId id="381" r:id="rId18"/>
    <p:sldId id="382" r:id="rId19"/>
    <p:sldId id="368" r:id="rId20"/>
    <p:sldId id="350" r:id="rId21"/>
    <p:sldId id="383" r:id="rId22"/>
    <p:sldId id="389" r:id="rId23"/>
    <p:sldId id="362" r:id="rId24"/>
    <p:sldId id="384" r:id="rId25"/>
    <p:sldId id="390" r:id="rId26"/>
  </p:sldIdLst>
  <p:sldSz cx="10080625" cy="5713413"/>
  <p:notesSz cx="6858000" cy="9144000"/>
  <p:custDataLst>
    <p:tags r:id="rId27"/>
  </p:custDataLst>
  <p:defaultTextStyle>
    <a:defPPr>
      <a:defRPr lang="zh-CN"/>
    </a:defPPr>
    <a:lvl1pPr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1pPr>
    <a:lvl2pPr marL="4572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2pPr>
    <a:lvl3pPr marL="9144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3pPr>
    <a:lvl4pPr marL="13716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4pPr>
    <a:lvl5pPr marL="18288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5pPr>
    <a:lvl6pPr marL="2286000" algn="l" defTabSz="914400" rtl="0" eaLnBrk="1" latinLnBrk="0" hangingPunct="1">
      <a:defRPr b="1" kern="1200">
        <a:solidFill>
          <a:schemeClr val="tx1"/>
        </a:solidFill>
        <a:latin typeface="宋体" pitchFamily="2" charset="-122"/>
        <a:ea typeface="宋体" pitchFamily="2" charset="-122"/>
        <a:cs typeface="+mn-cs"/>
      </a:defRPr>
    </a:lvl6pPr>
    <a:lvl7pPr marL="2743200" algn="l" defTabSz="914400" rtl="0" eaLnBrk="1" latinLnBrk="0" hangingPunct="1">
      <a:defRPr b="1" kern="1200">
        <a:solidFill>
          <a:schemeClr val="tx1"/>
        </a:solidFill>
        <a:latin typeface="宋体" pitchFamily="2" charset="-122"/>
        <a:ea typeface="宋体" pitchFamily="2" charset="-122"/>
        <a:cs typeface="+mn-cs"/>
      </a:defRPr>
    </a:lvl7pPr>
    <a:lvl8pPr marL="3200400" algn="l" defTabSz="914400" rtl="0" eaLnBrk="1" latinLnBrk="0" hangingPunct="1">
      <a:defRPr b="1" kern="1200">
        <a:solidFill>
          <a:schemeClr val="tx1"/>
        </a:solidFill>
        <a:latin typeface="宋体" pitchFamily="2" charset="-122"/>
        <a:ea typeface="宋体" pitchFamily="2" charset="-122"/>
        <a:cs typeface="+mn-cs"/>
      </a:defRPr>
    </a:lvl8pPr>
    <a:lvl9pPr marL="3657600" algn="l" defTabSz="914400" rtl="0" eaLnBrk="1" latinLnBrk="0" hangingPunct="1">
      <a:defRPr b="1"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17" autoAdjust="0"/>
    <p:restoredTop sz="25243" autoAdjust="0"/>
  </p:normalViewPr>
  <p:slideViewPr>
    <p:cSldViewPr>
      <p:cViewPr varScale="1">
        <p:scale>
          <a:sx n="86" d="100"/>
          <a:sy n="86" d="100"/>
        </p:scale>
        <p:origin x="-948" y="-90"/>
      </p:cViewPr>
      <p:guideLst>
        <p:guide orient="horz" pos="1800"/>
        <p:guide pos="31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slideMaster" Target="slideMasters/slideMaster2.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tags" Target="tags/tag1.xml" /><Relationship Id="rId28" Type="http://schemas.openxmlformats.org/officeDocument/2006/relationships/presProps" Target="presProps.xml" /><Relationship Id="rId29" Type="http://schemas.openxmlformats.org/officeDocument/2006/relationships/viewProps" Target="viewProps.xml" /><Relationship Id="rId3" Type="http://schemas.openxmlformats.org/officeDocument/2006/relationships/notesMaster" Target="notesMasters/notesMaster1.xml" /><Relationship Id="rId30" Type="http://schemas.openxmlformats.org/officeDocument/2006/relationships/theme" Target="theme/theme1.xml" /><Relationship Id="rId31" Type="http://schemas.openxmlformats.org/officeDocument/2006/relationships/tableStyles" Target="tableStyles.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drawings/_rels/vmlDrawing1.vml.rels>&#65279;<?xml version="1.0" encoding="utf-8" standalone="yes"?><Relationships xmlns="http://schemas.openxmlformats.org/package/2006/relationships"><Relationship Id="rId1" Type="http://schemas.openxmlformats.org/officeDocument/2006/relationships/image" Target="../media/image2.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3.emf"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0">
                <a:latin typeface="Arial" pitchFamily="34" charset="0"/>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404813" y="685800"/>
            <a:ext cx="6048375"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0">
                <a:latin typeface="Arial" pitchFamily="34" charset="0"/>
              </a:defRPr>
            </a:lvl1pPr>
          </a:lstStyle>
          <a:p>
            <a:pPr>
              <a:defRPr/>
            </a:pPr>
            <a:fld id="{878BACFB-36A5-4EF6-A60B-196DB518EDF4}" type="slidenum">
              <a:rPr lang="en-US" altLang="zh-CN"/>
              <a:pPr>
                <a:defRPr/>
              </a:pPr>
              <a:t>‹#›</a:t>
            </a:fld>
            <a:endParaRPr lang="en-US" altLang="zh-CN"/>
          </a:p>
        </p:txBody>
      </p:sp>
    </p:spTree>
    <p:extLst>
      <p:ext uri="{BB962C8B-B14F-4D97-AF65-F5344CB8AC3E}">
        <p14:creationId xmlns:p14="http://schemas.microsoft.com/office/powerpoint/2010/main" val="12793864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file:///D:\qq&#25991;&#20214;\712321467\Image\C2C\Image2\%7b75232B38-A165-1FB7-499C-2E1C792CACB5%7d.png" TargetMode="External" /><Relationship Id="rId3" Type="http://schemas.openxmlformats.org/officeDocument/2006/relationships/image" Target="../media/image1.png" /><Relationship Id="rId4"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file:///D:\qq&#25991;&#20214;\712321467\Image\C2C\Image2\%7b75232B38-A165-1FB7-499C-2E1C792CACB5%7d.png" TargetMode="External" /><Relationship Id="rId3" Type="http://schemas.openxmlformats.org/officeDocument/2006/relationships/image" Target="../media/image1.png" /><Relationship Id="rId4"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2" name="图片 1073743875" descr="学科网 zxxk.com"/>
          <p:cNvPicPr>
            <a:picLocks noChangeAspect="1"/>
          </p:cNvPicPr>
          <p:nvPr/>
        </p:nvPicPr>
        <p:blipFill>
          <a:blip r:embed="rId3" r:link="rId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84" r:id="rId1"/>
  </p:sldLayoutIdLst>
  <p:transition/>
  <p:timing/>
  <p:txStyles>
    <p:titleStyle>
      <a:lvl1pPr algn="ctr" defTabSz="685800" rtl="0" eaLnBrk="0" fontAlgn="base" hangingPunct="0">
        <a:spcBef>
          <a:spcPct val="0"/>
        </a:spcBef>
        <a:spcAft>
          <a:spcPct val="0"/>
        </a:spcAft>
        <a:defRPr sz="3300">
          <a:solidFill>
            <a:schemeClr val="tx2"/>
          </a:solidFill>
          <a:latin typeface="+mj-lt"/>
          <a:ea typeface="+mj-ea"/>
          <a:cs typeface="+mj-cs"/>
        </a:defRPr>
      </a:lvl1pPr>
      <a:lvl2pPr algn="ctr" defTabSz="685800" rtl="0" eaLnBrk="0" fontAlgn="base" hangingPunct="0">
        <a:spcBef>
          <a:spcPct val="0"/>
        </a:spcBef>
        <a:spcAft>
          <a:spcPct val="0"/>
        </a:spcAft>
        <a:defRPr sz="3300">
          <a:solidFill>
            <a:schemeClr val="tx2"/>
          </a:solidFill>
          <a:latin typeface="Arial"/>
          <a:ea typeface="宋体" pitchFamily="2" charset="-122"/>
        </a:defRPr>
      </a:lvl2pPr>
      <a:lvl3pPr algn="ctr" defTabSz="685800" rtl="0" eaLnBrk="0" fontAlgn="base" hangingPunct="0">
        <a:spcBef>
          <a:spcPct val="0"/>
        </a:spcBef>
        <a:spcAft>
          <a:spcPct val="0"/>
        </a:spcAft>
        <a:defRPr sz="3300">
          <a:solidFill>
            <a:schemeClr val="tx2"/>
          </a:solidFill>
          <a:latin typeface="Arial"/>
          <a:ea typeface="宋体" pitchFamily="2" charset="-122"/>
        </a:defRPr>
      </a:lvl3pPr>
      <a:lvl4pPr algn="ctr" defTabSz="685800" rtl="0" eaLnBrk="0" fontAlgn="base" hangingPunct="0">
        <a:spcBef>
          <a:spcPct val="0"/>
        </a:spcBef>
        <a:spcAft>
          <a:spcPct val="0"/>
        </a:spcAft>
        <a:defRPr sz="3300">
          <a:solidFill>
            <a:schemeClr val="tx2"/>
          </a:solidFill>
          <a:latin typeface="Arial"/>
          <a:ea typeface="宋体" pitchFamily="2" charset="-122"/>
        </a:defRPr>
      </a:lvl4pPr>
      <a:lvl5pPr algn="ctr" defTabSz="685800" rtl="0" eaLnBrk="0" fontAlgn="base" hangingPunct="0">
        <a:spcBef>
          <a:spcPct val="0"/>
        </a:spcBef>
        <a:spcAft>
          <a:spcPct val="0"/>
        </a:spcAft>
        <a:defRPr sz="3300">
          <a:solidFill>
            <a:schemeClr val="tx2"/>
          </a:solidFill>
          <a:latin typeface="Arial"/>
          <a:ea typeface="宋体" pitchFamily="2" charset="-122"/>
        </a:defRPr>
      </a:lvl5pPr>
      <a:lvl6pPr marL="457200" algn="ctr" defTabSz="685800" rtl="0" eaLnBrk="0" fontAlgn="base" hangingPunct="0">
        <a:spcBef>
          <a:spcPct val="0"/>
        </a:spcBef>
        <a:spcAft>
          <a:spcPct val="0"/>
        </a:spcAft>
        <a:defRPr sz="3300">
          <a:solidFill>
            <a:schemeClr val="tx2"/>
          </a:solidFill>
          <a:latin typeface="Arial"/>
          <a:ea typeface="宋体" pitchFamily="2" charset="-122"/>
        </a:defRPr>
      </a:lvl6pPr>
      <a:lvl7pPr marL="914400" algn="ctr" defTabSz="685800" rtl="0" eaLnBrk="0" fontAlgn="base" hangingPunct="0">
        <a:spcBef>
          <a:spcPct val="0"/>
        </a:spcBef>
        <a:spcAft>
          <a:spcPct val="0"/>
        </a:spcAft>
        <a:defRPr sz="3300">
          <a:solidFill>
            <a:schemeClr val="tx2"/>
          </a:solidFill>
          <a:latin typeface="Arial"/>
          <a:ea typeface="宋体" pitchFamily="2" charset="-122"/>
        </a:defRPr>
      </a:lvl7pPr>
      <a:lvl8pPr marL="1371600" algn="ctr" defTabSz="685800" rtl="0" eaLnBrk="0" fontAlgn="base" hangingPunct="0">
        <a:spcBef>
          <a:spcPct val="0"/>
        </a:spcBef>
        <a:spcAft>
          <a:spcPct val="0"/>
        </a:spcAft>
        <a:defRPr sz="3300">
          <a:solidFill>
            <a:schemeClr val="tx2"/>
          </a:solidFill>
          <a:latin typeface="Arial"/>
          <a:ea typeface="宋体" pitchFamily="2" charset="-122"/>
        </a:defRPr>
      </a:lvl8pPr>
      <a:lvl9pPr marL="1828800" algn="ctr" defTabSz="685800" rtl="0" eaLnBrk="0" fontAlgn="base" hangingPunct="0">
        <a:spcBef>
          <a:spcPct val="0"/>
        </a:spcBef>
        <a:spcAft>
          <a:spcPct val="0"/>
        </a:spcAft>
        <a:defRPr sz="3300">
          <a:solidFill>
            <a:schemeClr val="tx2"/>
          </a:solidFill>
          <a:latin typeface="Arial"/>
          <a:ea typeface="宋体" pitchFamily="2" charset="-122"/>
        </a:defRPr>
      </a:lvl9pPr>
    </p:titleStyle>
    <p:bodyStyle>
      <a:lvl1pPr marL="257175" indent="-257175" algn="l" defTabSz="685800"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2100">
          <a:solidFill>
            <a:schemeClr val="tx1"/>
          </a:solidFill>
          <a:latin typeface="+mn-lt"/>
          <a:ea typeface="+mn-ea"/>
        </a:defRPr>
      </a:lvl2pPr>
      <a:lvl3pPr marL="857250" indent="-171450" algn="l" defTabSz="685800" rtl="0" eaLnBrk="0" fontAlgn="base" hangingPunct="0">
        <a:spcBef>
          <a:spcPct val="20000"/>
        </a:spcBef>
        <a:spcAft>
          <a:spcPct val="0"/>
        </a:spcAft>
        <a:buChar char="•"/>
        <a:defRPr sz="2400">
          <a:solidFill>
            <a:schemeClr val="tx1"/>
          </a:solidFill>
          <a:latin typeface="+mn-lt"/>
          <a:ea typeface="+mn-ea"/>
        </a:defRPr>
      </a:lvl3pPr>
      <a:lvl4pPr marL="1200150" indent="-171450" algn="l" defTabSz="685800" rtl="0" eaLnBrk="0" fontAlgn="base" hangingPunct="0">
        <a:spcBef>
          <a:spcPct val="20000"/>
        </a:spcBef>
        <a:spcAft>
          <a:spcPct val="0"/>
        </a:spcAft>
        <a:buChar char="–"/>
        <a:defRPr sz="1500">
          <a:solidFill>
            <a:schemeClr val="tx1"/>
          </a:solidFill>
          <a:latin typeface="+mn-lt"/>
          <a:ea typeface="+mn-ea"/>
        </a:defRPr>
      </a:lvl4pPr>
      <a:lvl5pPr marL="1543050" indent="-171450" algn="l" defTabSz="685800" rtl="0" eaLnBrk="0" fontAlgn="base" hangingPunct="0">
        <a:spcBef>
          <a:spcPct val="20000"/>
        </a:spcBef>
        <a:spcAft>
          <a:spcPct val="0"/>
        </a:spcAft>
        <a:buChar char="»"/>
        <a:defRPr sz="1500">
          <a:solidFill>
            <a:schemeClr val="tx1"/>
          </a:solidFill>
          <a:latin typeface="+mn-lt"/>
          <a:ea typeface="+mn-ea"/>
        </a:defRPr>
      </a:lvl5pPr>
      <a:lvl6pPr marL="2000250" indent="-171450" algn="l" defTabSz="685800" rtl="0" eaLnBrk="0" fontAlgn="base" hangingPunct="0">
        <a:spcBef>
          <a:spcPct val="20000"/>
        </a:spcBef>
        <a:spcAft>
          <a:spcPct val="0"/>
        </a:spcAft>
        <a:buChar char="»"/>
        <a:defRPr sz="1500">
          <a:solidFill>
            <a:schemeClr val="tx1"/>
          </a:solidFill>
          <a:latin typeface="+mn-lt"/>
          <a:ea typeface="+mn-ea"/>
        </a:defRPr>
      </a:lvl6pPr>
      <a:lvl7pPr marL="2457450" indent="-171450" algn="l" defTabSz="685800" rtl="0" eaLnBrk="0" fontAlgn="base" hangingPunct="0">
        <a:spcBef>
          <a:spcPct val="20000"/>
        </a:spcBef>
        <a:spcAft>
          <a:spcPct val="0"/>
        </a:spcAft>
        <a:buChar char="»"/>
        <a:defRPr sz="1500">
          <a:solidFill>
            <a:schemeClr val="tx1"/>
          </a:solidFill>
          <a:latin typeface="+mn-lt"/>
          <a:ea typeface="+mn-ea"/>
        </a:defRPr>
      </a:lvl7pPr>
      <a:lvl8pPr marL="2914650" indent="-171450" algn="l" defTabSz="685800" rtl="0" eaLnBrk="0" fontAlgn="base" hangingPunct="0">
        <a:spcBef>
          <a:spcPct val="20000"/>
        </a:spcBef>
        <a:spcAft>
          <a:spcPct val="0"/>
        </a:spcAft>
        <a:buChar char="»"/>
        <a:defRPr sz="1500">
          <a:solidFill>
            <a:schemeClr val="tx1"/>
          </a:solidFill>
          <a:latin typeface="+mn-lt"/>
          <a:ea typeface="+mn-ea"/>
        </a:defRPr>
      </a:lvl8pPr>
      <a:lvl9pPr marL="3371850" indent="-171450" algn="l" defTabSz="685800"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2" name="图片 1073743875" descr="学科网 zxxk.com"/>
          <p:cNvPicPr>
            <a:picLocks noChangeAspect="1"/>
          </p:cNvPicPr>
          <p:nvPr/>
        </p:nvPicPr>
        <p:blipFill>
          <a:blip r:embed="rId3" r:link="rId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95" r:id="rId1"/>
  </p:sldLayoutIdLst>
  <p:transition/>
  <p:timing/>
  <p:txStyles>
    <p:titleStyle>
      <a:lvl1pPr algn="ctr" defTabSz="685800" rtl="0" eaLnBrk="0" fontAlgn="base" hangingPunct="0">
        <a:spcBef>
          <a:spcPct val="0"/>
        </a:spcBef>
        <a:spcAft>
          <a:spcPct val="0"/>
        </a:spcAft>
        <a:defRPr sz="3300">
          <a:solidFill>
            <a:schemeClr val="tx2"/>
          </a:solidFill>
          <a:latin typeface="+mj-lt"/>
          <a:ea typeface="+mj-ea"/>
          <a:cs typeface="+mj-cs"/>
        </a:defRPr>
      </a:lvl1pPr>
      <a:lvl2pPr algn="ctr" defTabSz="685800" rtl="0" eaLnBrk="0" fontAlgn="base" hangingPunct="0">
        <a:spcBef>
          <a:spcPct val="0"/>
        </a:spcBef>
        <a:spcAft>
          <a:spcPct val="0"/>
        </a:spcAft>
        <a:defRPr sz="3300">
          <a:solidFill>
            <a:schemeClr val="tx2"/>
          </a:solidFill>
          <a:latin typeface="Arial"/>
          <a:ea typeface="宋体" pitchFamily="2" charset="-122"/>
        </a:defRPr>
      </a:lvl2pPr>
      <a:lvl3pPr algn="ctr" defTabSz="685800" rtl="0" eaLnBrk="0" fontAlgn="base" hangingPunct="0">
        <a:spcBef>
          <a:spcPct val="0"/>
        </a:spcBef>
        <a:spcAft>
          <a:spcPct val="0"/>
        </a:spcAft>
        <a:defRPr sz="3300">
          <a:solidFill>
            <a:schemeClr val="tx2"/>
          </a:solidFill>
          <a:latin typeface="Arial"/>
          <a:ea typeface="宋体" pitchFamily="2" charset="-122"/>
        </a:defRPr>
      </a:lvl3pPr>
      <a:lvl4pPr algn="ctr" defTabSz="685800" rtl="0" eaLnBrk="0" fontAlgn="base" hangingPunct="0">
        <a:spcBef>
          <a:spcPct val="0"/>
        </a:spcBef>
        <a:spcAft>
          <a:spcPct val="0"/>
        </a:spcAft>
        <a:defRPr sz="3300">
          <a:solidFill>
            <a:schemeClr val="tx2"/>
          </a:solidFill>
          <a:latin typeface="Arial"/>
          <a:ea typeface="宋体" pitchFamily="2" charset="-122"/>
        </a:defRPr>
      </a:lvl4pPr>
      <a:lvl5pPr algn="ctr" defTabSz="685800" rtl="0" eaLnBrk="0" fontAlgn="base" hangingPunct="0">
        <a:spcBef>
          <a:spcPct val="0"/>
        </a:spcBef>
        <a:spcAft>
          <a:spcPct val="0"/>
        </a:spcAft>
        <a:defRPr sz="3300">
          <a:solidFill>
            <a:schemeClr val="tx2"/>
          </a:solidFill>
          <a:latin typeface="Arial"/>
          <a:ea typeface="宋体" pitchFamily="2" charset="-122"/>
        </a:defRPr>
      </a:lvl5pPr>
      <a:lvl6pPr marL="457200" algn="ctr" defTabSz="685800" rtl="0" eaLnBrk="0" fontAlgn="base" hangingPunct="0">
        <a:spcBef>
          <a:spcPct val="0"/>
        </a:spcBef>
        <a:spcAft>
          <a:spcPct val="0"/>
        </a:spcAft>
        <a:defRPr sz="3300">
          <a:solidFill>
            <a:schemeClr val="tx2"/>
          </a:solidFill>
          <a:latin typeface="Arial"/>
          <a:ea typeface="宋体" pitchFamily="2" charset="-122"/>
        </a:defRPr>
      </a:lvl6pPr>
      <a:lvl7pPr marL="914400" algn="ctr" defTabSz="685800" rtl="0" eaLnBrk="0" fontAlgn="base" hangingPunct="0">
        <a:spcBef>
          <a:spcPct val="0"/>
        </a:spcBef>
        <a:spcAft>
          <a:spcPct val="0"/>
        </a:spcAft>
        <a:defRPr sz="3300">
          <a:solidFill>
            <a:schemeClr val="tx2"/>
          </a:solidFill>
          <a:latin typeface="Arial"/>
          <a:ea typeface="宋体" pitchFamily="2" charset="-122"/>
        </a:defRPr>
      </a:lvl7pPr>
      <a:lvl8pPr marL="1371600" algn="ctr" defTabSz="685800" rtl="0" eaLnBrk="0" fontAlgn="base" hangingPunct="0">
        <a:spcBef>
          <a:spcPct val="0"/>
        </a:spcBef>
        <a:spcAft>
          <a:spcPct val="0"/>
        </a:spcAft>
        <a:defRPr sz="3300">
          <a:solidFill>
            <a:schemeClr val="tx2"/>
          </a:solidFill>
          <a:latin typeface="Arial"/>
          <a:ea typeface="宋体" pitchFamily="2" charset="-122"/>
        </a:defRPr>
      </a:lvl8pPr>
      <a:lvl9pPr marL="1828800" algn="ctr" defTabSz="685800" rtl="0" eaLnBrk="0" fontAlgn="base" hangingPunct="0">
        <a:spcBef>
          <a:spcPct val="0"/>
        </a:spcBef>
        <a:spcAft>
          <a:spcPct val="0"/>
        </a:spcAft>
        <a:defRPr sz="3300">
          <a:solidFill>
            <a:schemeClr val="tx2"/>
          </a:solidFill>
          <a:latin typeface="Arial"/>
          <a:ea typeface="宋体" pitchFamily="2" charset="-122"/>
        </a:defRPr>
      </a:lvl9pPr>
    </p:titleStyle>
    <p:bodyStyle>
      <a:lvl1pPr marL="257175" indent="-257175" algn="l" defTabSz="685800"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2100">
          <a:solidFill>
            <a:schemeClr val="tx1"/>
          </a:solidFill>
          <a:latin typeface="+mn-lt"/>
          <a:ea typeface="+mn-ea"/>
        </a:defRPr>
      </a:lvl2pPr>
      <a:lvl3pPr marL="857250" indent="-171450" algn="l" defTabSz="685800" rtl="0" eaLnBrk="0" fontAlgn="base" hangingPunct="0">
        <a:spcBef>
          <a:spcPct val="20000"/>
        </a:spcBef>
        <a:spcAft>
          <a:spcPct val="0"/>
        </a:spcAft>
        <a:buChar char="•"/>
        <a:defRPr sz="2400">
          <a:solidFill>
            <a:schemeClr val="tx1"/>
          </a:solidFill>
          <a:latin typeface="+mn-lt"/>
          <a:ea typeface="+mn-ea"/>
        </a:defRPr>
      </a:lvl3pPr>
      <a:lvl4pPr marL="1200150" indent="-171450" algn="l" defTabSz="685800" rtl="0" eaLnBrk="0" fontAlgn="base" hangingPunct="0">
        <a:spcBef>
          <a:spcPct val="20000"/>
        </a:spcBef>
        <a:spcAft>
          <a:spcPct val="0"/>
        </a:spcAft>
        <a:buChar char="–"/>
        <a:defRPr sz="1500">
          <a:solidFill>
            <a:schemeClr val="tx1"/>
          </a:solidFill>
          <a:latin typeface="+mn-lt"/>
          <a:ea typeface="+mn-ea"/>
        </a:defRPr>
      </a:lvl4pPr>
      <a:lvl5pPr marL="1543050" indent="-171450" algn="l" defTabSz="685800" rtl="0" eaLnBrk="0" fontAlgn="base" hangingPunct="0">
        <a:spcBef>
          <a:spcPct val="20000"/>
        </a:spcBef>
        <a:spcAft>
          <a:spcPct val="0"/>
        </a:spcAft>
        <a:buChar char="»"/>
        <a:defRPr sz="1500">
          <a:solidFill>
            <a:schemeClr val="tx1"/>
          </a:solidFill>
          <a:latin typeface="+mn-lt"/>
          <a:ea typeface="+mn-ea"/>
        </a:defRPr>
      </a:lvl5pPr>
      <a:lvl6pPr marL="2000250" indent="-171450" algn="l" defTabSz="685800" rtl="0" eaLnBrk="0" fontAlgn="base" hangingPunct="0">
        <a:spcBef>
          <a:spcPct val="20000"/>
        </a:spcBef>
        <a:spcAft>
          <a:spcPct val="0"/>
        </a:spcAft>
        <a:buChar char="»"/>
        <a:defRPr sz="1500">
          <a:solidFill>
            <a:schemeClr val="tx1"/>
          </a:solidFill>
          <a:latin typeface="+mn-lt"/>
          <a:ea typeface="+mn-ea"/>
        </a:defRPr>
      </a:lvl6pPr>
      <a:lvl7pPr marL="2457450" indent="-171450" algn="l" defTabSz="685800" rtl="0" eaLnBrk="0" fontAlgn="base" hangingPunct="0">
        <a:spcBef>
          <a:spcPct val="20000"/>
        </a:spcBef>
        <a:spcAft>
          <a:spcPct val="0"/>
        </a:spcAft>
        <a:buChar char="»"/>
        <a:defRPr sz="1500">
          <a:solidFill>
            <a:schemeClr val="tx1"/>
          </a:solidFill>
          <a:latin typeface="+mn-lt"/>
          <a:ea typeface="+mn-ea"/>
        </a:defRPr>
      </a:lvl7pPr>
      <a:lvl8pPr marL="2914650" indent="-171450" algn="l" defTabSz="685800" rtl="0" eaLnBrk="0" fontAlgn="base" hangingPunct="0">
        <a:spcBef>
          <a:spcPct val="20000"/>
        </a:spcBef>
        <a:spcAft>
          <a:spcPct val="0"/>
        </a:spcAft>
        <a:buChar char="»"/>
        <a:defRPr sz="1500">
          <a:solidFill>
            <a:schemeClr val="tx1"/>
          </a:solidFill>
          <a:latin typeface="+mn-lt"/>
          <a:ea typeface="+mn-ea"/>
        </a:defRPr>
      </a:lvl8pPr>
      <a:lvl9pPr marL="3371850" indent="-171450" algn="l" defTabSz="685800"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 Id="rId3" Type="http://schemas.openxmlformats.org/officeDocument/2006/relationships/image" Target="../media/image5.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package" Target="../embeddings/Microsoft_Word___1.docx" TargetMode="Internal" /><Relationship Id="rId3" Type="http://schemas.openxmlformats.org/officeDocument/2006/relationships/image" Target="../media/image2.emf" /><Relationship Id="rId4" Type="http://schemas.openxmlformats.org/officeDocument/2006/relationships/vmlDrawing" Target="../drawings/vmlDrawing1.v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package" Target="../embeddings/Microsoft_Word___2.docx" TargetMode="Internal" /><Relationship Id="rId3" Type="http://schemas.openxmlformats.org/officeDocument/2006/relationships/image" Target="../media/image3.emf" /><Relationship Id="rId4" Type="http://schemas.openxmlformats.org/officeDocument/2006/relationships/vmlDrawing" Target="../drawings/vmlDrawing2.v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nvSpPr>
        <p:spPr>
          <a:xfrm>
            <a:off x="-27914" y="2352650"/>
            <a:ext cx="9929882" cy="847733"/>
          </a:xfrm>
          <a:prstGeom prst="rect">
            <a:avLst/>
          </a:prstGeom>
          <a:noFill/>
          <a:ln>
            <a:noFill/>
          </a:ln>
        </p:spPr>
        <p:txBody>
          <a:bodyPr wrap="square" rtlCol="0">
            <a:spAutoFit/>
          </a:bodyPr>
          <a:lstStyle/>
          <a:p>
            <a:pPr algn="ctr"/>
            <a:r>
              <a:rPr lang="zh-CN" altLang="en-US" sz="4400" smtClean="0">
                <a:solidFill>
                  <a:srgbClr val="FF0000"/>
                </a:solidFill>
                <a:latin typeface="黑体" pitchFamily="49" charset="-122"/>
                <a:ea typeface="黑体" pitchFamily="49" charset="-122"/>
              </a:rPr>
              <a:t>法治教育</a:t>
            </a:r>
          </a:p>
        </p:txBody>
      </p:sp>
    </p:spTree>
    <p:extLst>
      <p:ext uri="{BB962C8B-B14F-4D97-AF65-F5344CB8AC3E}">
        <p14:creationId xmlns:p14="http://schemas.microsoft.com/office/powerpoint/2010/main" val="977814496"/>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29435"/>
            <a:ext cx="9929882" cy="4002314"/>
          </a:xfrm>
          <a:prstGeom prst="rect">
            <a:avLst/>
          </a:prstGeom>
          <a:noFill/>
        </p:spPr>
        <p:txBody>
          <a:bodyPr wrap="square" rtlCol="0">
            <a:spAutoFit/>
          </a:bodyPr>
          <a:lstStyle/>
          <a:p>
            <a:r>
              <a:rPr lang="en-US" smtClean="0"/>
              <a:t>4.</a:t>
            </a:r>
            <a:r>
              <a:rPr lang="zh-CN" altLang="en-US" smtClean="0"/>
              <a:t>国家机关及其工作人员如何规范权力运行</a:t>
            </a:r>
            <a:r>
              <a:rPr lang="en-US" smtClean="0"/>
              <a:t>?</a:t>
            </a:r>
            <a:endParaRPr lang="zh-CN" altLang="en-US" smtClean="0"/>
          </a:p>
          <a:p>
            <a:r>
              <a:rPr lang="en-US" smtClean="0"/>
              <a:t>(1)</a:t>
            </a:r>
            <a:r>
              <a:rPr lang="zh-CN" altLang="en-US" smtClean="0"/>
              <a:t>国家权力必须在宪法和法律限定的范围内行使。</a:t>
            </a:r>
          </a:p>
          <a:p>
            <a:r>
              <a:rPr lang="en-US" smtClean="0"/>
              <a:t>(2)</a:t>
            </a:r>
            <a:r>
              <a:rPr lang="zh-CN" altLang="en-US" smtClean="0"/>
              <a:t>必须依法行使权力、履行职责</a:t>
            </a:r>
            <a:r>
              <a:rPr lang="en-US" smtClean="0"/>
              <a:t>,</a:t>
            </a:r>
            <a:r>
              <a:rPr lang="zh-CN" altLang="en-US" smtClean="0"/>
              <a:t>不得懈怠、推诿。</a:t>
            </a:r>
          </a:p>
          <a:p>
            <a:r>
              <a:rPr lang="en-US" smtClean="0"/>
              <a:t>(3)</a:t>
            </a:r>
            <a:r>
              <a:rPr lang="zh-CN" altLang="en-US" smtClean="0"/>
              <a:t>国家权力必须严格按照法定的途径和方式行使。</a:t>
            </a:r>
          </a:p>
          <a:p>
            <a:r>
              <a:rPr lang="en-US" smtClean="0"/>
              <a:t>(4)</a:t>
            </a:r>
            <a:r>
              <a:rPr lang="zh-CN" altLang="en-US" smtClean="0"/>
              <a:t>法定职责必须为</a:t>
            </a:r>
            <a:r>
              <a:rPr lang="en-US" smtClean="0"/>
              <a:t>,</a:t>
            </a:r>
            <a:r>
              <a:rPr lang="zh-CN" altLang="en-US" smtClean="0"/>
              <a:t>法无授权不可为。</a:t>
            </a:r>
          </a:p>
          <a:p>
            <a:r>
              <a:rPr lang="en-US" smtClean="0"/>
              <a:t>5.</a:t>
            </a:r>
            <a:r>
              <a:rPr lang="zh-CN" altLang="en-US" smtClean="0"/>
              <a:t>坚持和完善人民代表大会制度</a:t>
            </a:r>
          </a:p>
          <a:p>
            <a:r>
              <a:rPr lang="en-US" smtClean="0"/>
              <a:t>(1)</a:t>
            </a:r>
            <a:r>
              <a:rPr lang="zh-CN" altLang="en-US" smtClean="0"/>
              <a:t>原因</a:t>
            </a:r>
            <a:r>
              <a:rPr lang="en-US" smtClean="0"/>
              <a:t>:</a:t>
            </a:r>
            <a:r>
              <a:rPr lang="zh-CN" altLang="en-US" smtClean="0"/>
              <a:t>①是符合中国国情和实际、体现社会主义国家性质、保证人民当家作主、保障实现中华民族伟大复兴的好制度。②是坚持党的领导、人民当家作主、依法治国有机统一的根本政治制度安排。③是人民掌握国家政权、行使权力的根本途径。</a:t>
            </a:r>
          </a:p>
          <a:p>
            <a:r>
              <a:rPr lang="en-US" smtClean="0"/>
              <a:t>(2)</a:t>
            </a:r>
            <a:r>
              <a:rPr lang="zh-CN" altLang="en-US" smtClean="0"/>
              <a:t>要求</a:t>
            </a:r>
            <a:r>
              <a:rPr lang="en-US" smtClean="0"/>
              <a:t>:</a:t>
            </a:r>
            <a:r>
              <a:rPr lang="zh-CN" altLang="en-US" smtClean="0"/>
              <a:t>①必须毫不动摇坚持中国共产党的领导。 ②必须保证和发展人民当家作主。③必须全面推进依法治国。 ④必须坚持民主集中制。</a:t>
            </a:r>
            <a:endParaRPr lang="zh-CN" altLang="en-US"/>
          </a:p>
        </p:txBody>
      </p:sp>
    </p:spTree>
  </p:cSld>
  <p:clrMapOvr>
    <a:masterClrMapping/>
  </p:clrMapOvr>
  <p:transition>
    <p:push dir="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29435"/>
            <a:ext cx="9929882" cy="401328"/>
          </a:xfrm>
          <a:prstGeom prst="rect">
            <a:avLst/>
          </a:prstGeom>
          <a:noFill/>
        </p:spPr>
        <p:txBody>
          <a:bodyPr wrap="square" rtlCol="0">
            <a:spAutoFit/>
          </a:bodyPr>
          <a:lstStyle/>
          <a:p>
            <a:r>
              <a:rPr lang="zh-CN" altLang="en-US" smtClean="0">
                <a:latin typeface="黑体" pitchFamily="49" charset="-122"/>
                <a:ea typeface="黑体" pitchFamily="49" charset="-122"/>
              </a:rPr>
              <a:t>考点四　感受法治力量</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建设法治中国</a:t>
            </a:r>
          </a:p>
        </p:txBody>
      </p:sp>
      <p:sp>
        <p:nvSpPr>
          <p:cNvPr id="3" name="TextBox 2"/>
          <p:cNvSpPr txBox="1"/>
          <p:nvPr/>
        </p:nvSpPr>
        <p:spPr>
          <a:xfrm>
            <a:off x="39652" y="856442"/>
            <a:ext cx="9929882" cy="2922018"/>
          </a:xfrm>
          <a:prstGeom prst="rect">
            <a:avLst/>
          </a:prstGeom>
          <a:noFill/>
        </p:spPr>
        <p:txBody>
          <a:bodyPr wrap="square" rtlCol="0">
            <a:spAutoFit/>
          </a:bodyPr>
          <a:lstStyle/>
          <a:p>
            <a:r>
              <a:rPr lang="en-US" smtClean="0"/>
              <a:t>1.</a:t>
            </a:r>
            <a:r>
              <a:rPr lang="zh-CN" altLang="en-US" smtClean="0"/>
              <a:t>法治的重要性</a:t>
            </a:r>
          </a:p>
          <a:p>
            <a:r>
              <a:rPr lang="en-US" smtClean="0"/>
              <a:t>(1)</a:t>
            </a:r>
            <a:r>
              <a:rPr lang="zh-CN" altLang="en-US" smtClean="0"/>
              <a:t>法治是人们共同的生活愿景</a:t>
            </a:r>
            <a:r>
              <a:rPr lang="en-US" smtClean="0"/>
              <a:t>,</a:t>
            </a:r>
            <a:r>
              <a:rPr lang="zh-CN" altLang="en-US" smtClean="0"/>
              <a:t>也是国家治理现代化的重要标志。</a:t>
            </a:r>
          </a:p>
          <a:p>
            <a:r>
              <a:rPr lang="en-US" smtClean="0"/>
              <a:t>(2)</a:t>
            </a:r>
            <a:r>
              <a:rPr lang="zh-CN" altLang="en-US" smtClean="0"/>
              <a:t>法治助推中国梦的实现</a:t>
            </a:r>
            <a:r>
              <a:rPr lang="en-US" smtClean="0"/>
              <a:t>,</a:t>
            </a:r>
            <a:r>
              <a:rPr lang="zh-CN" altLang="en-US" smtClean="0"/>
              <a:t>是实现政治清明、社会公平、民心稳定、国家长治久安的必由之路。</a:t>
            </a:r>
          </a:p>
          <a:p>
            <a:r>
              <a:rPr lang="en-US" smtClean="0"/>
              <a:t>(3)</a:t>
            </a:r>
            <a:r>
              <a:rPr lang="zh-CN" altLang="en-US" smtClean="0"/>
              <a:t>法治能够为人们提供良好的生活秩序</a:t>
            </a:r>
            <a:r>
              <a:rPr lang="en-US" smtClean="0"/>
              <a:t>,</a:t>
            </a:r>
            <a:r>
              <a:rPr lang="zh-CN" altLang="en-US" smtClean="0"/>
              <a:t>使人们安全、有尊严地生活。 </a:t>
            </a:r>
          </a:p>
          <a:p>
            <a:r>
              <a:rPr lang="en-US" smtClean="0"/>
              <a:t>(4)</a:t>
            </a:r>
            <a:r>
              <a:rPr lang="zh-CN" altLang="en-US" smtClean="0"/>
              <a:t>法治是现代政治文明的核心</a:t>
            </a:r>
            <a:r>
              <a:rPr lang="en-US" smtClean="0"/>
              <a:t>,</a:t>
            </a:r>
            <a:r>
              <a:rPr lang="zh-CN" altLang="en-US" smtClean="0"/>
              <a:t>是发展市场经济、实现强国富民的基本保障</a:t>
            </a:r>
            <a:r>
              <a:rPr lang="en-US" smtClean="0"/>
              <a:t>,</a:t>
            </a:r>
            <a:r>
              <a:rPr lang="zh-CN" altLang="en-US" smtClean="0"/>
              <a:t>是解决社会矛盾、维护社会稳定、实现社会正义的有效方式。</a:t>
            </a:r>
          </a:p>
          <a:p>
            <a:r>
              <a:rPr lang="en-US" smtClean="0"/>
              <a:t>(5)</a:t>
            </a:r>
            <a:r>
              <a:rPr lang="zh-CN" altLang="en-US" smtClean="0"/>
              <a:t>走法治道路是实现中华民族伟大复兴的必然选择。</a:t>
            </a:r>
          </a:p>
          <a:p>
            <a:r>
              <a:rPr lang="en-US" smtClean="0"/>
              <a:t>(6)</a:t>
            </a:r>
            <a:r>
              <a:rPr lang="zh-CN" altLang="en-US" smtClean="0"/>
              <a:t>全面依法治国是中国特色社会主义的本质要求和重要保障。</a:t>
            </a:r>
            <a:endParaRPr lang="zh-CN" altLang="en-US"/>
          </a:p>
        </p:txBody>
      </p:sp>
    </p:spTree>
  </p:cSld>
  <p:clrMapOvr>
    <a:masterClrMapping/>
  </p:clrMapOvr>
  <p:transition>
    <p:push dir="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29435"/>
            <a:ext cx="9929882" cy="3282117"/>
          </a:xfrm>
          <a:prstGeom prst="rect">
            <a:avLst/>
          </a:prstGeom>
          <a:noFill/>
        </p:spPr>
        <p:txBody>
          <a:bodyPr wrap="square" rtlCol="0">
            <a:spAutoFit/>
          </a:bodyPr>
          <a:lstStyle/>
          <a:p>
            <a:r>
              <a:rPr lang="en-US" smtClean="0"/>
              <a:t>2.</a:t>
            </a:r>
            <a:r>
              <a:rPr lang="zh-CN" altLang="en-US" smtClean="0"/>
              <a:t>建设法治中国的要求</a:t>
            </a:r>
          </a:p>
          <a:p>
            <a:r>
              <a:rPr lang="en-US" smtClean="0"/>
              <a:t>(1)</a:t>
            </a:r>
            <a:r>
              <a:rPr lang="zh-CN" altLang="en-US" smtClean="0"/>
              <a:t>实行良法之治</a:t>
            </a:r>
            <a:r>
              <a:rPr lang="en-US" smtClean="0"/>
              <a:t>,</a:t>
            </a:r>
            <a:r>
              <a:rPr lang="zh-CN" altLang="en-US" smtClean="0"/>
              <a:t>实行善治。</a:t>
            </a:r>
          </a:p>
          <a:p>
            <a:r>
              <a:rPr lang="en-US" smtClean="0"/>
              <a:t>(2)</a:t>
            </a:r>
            <a:r>
              <a:rPr lang="zh-CN" altLang="en-US" smtClean="0"/>
              <a:t>坚定不移走中国特色社会主义法治道路</a:t>
            </a:r>
            <a:r>
              <a:rPr lang="en-US" smtClean="0"/>
              <a:t>,</a:t>
            </a:r>
            <a:r>
              <a:rPr lang="zh-CN" altLang="en-US" smtClean="0"/>
              <a:t>坚持党的领导、人民当家作主、依法治国有机统一。</a:t>
            </a:r>
          </a:p>
          <a:p>
            <a:r>
              <a:rPr lang="en-US" smtClean="0"/>
              <a:t>(3)</a:t>
            </a:r>
            <a:r>
              <a:rPr lang="zh-CN" altLang="en-US" smtClean="0"/>
              <a:t>政府及其工作人员必须由宪法和法律授权</a:t>
            </a:r>
            <a:r>
              <a:rPr lang="en-US" smtClean="0"/>
              <a:t>,</a:t>
            </a:r>
            <a:r>
              <a:rPr lang="zh-CN" altLang="en-US" smtClean="0"/>
              <a:t>正确行使权力</a:t>
            </a:r>
            <a:r>
              <a:rPr lang="en-US" smtClean="0"/>
              <a:t>,</a:t>
            </a:r>
            <a:r>
              <a:rPr lang="zh-CN" altLang="en-US" smtClean="0"/>
              <a:t>依法行政</a:t>
            </a:r>
            <a:r>
              <a:rPr lang="en-US" smtClean="0"/>
              <a:t>,</a:t>
            </a:r>
            <a:r>
              <a:rPr lang="zh-CN" altLang="en-US" smtClean="0"/>
              <a:t>建设法治政府。</a:t>
            </a:r>
          </a:p>
          <a:p>
            <a:r>
              <a:rPr lang="en-US" smtClean="0"/>
              <a:t>(4)</a:t>
            </a:r>
            <a:r>
              <a:rPr lang="zh-CN" altLang="en-US" smtClean="0"/>
              <a:t>坚持厉行法治</a:t>
            </a:r>
            <a:r>
              <a:rPr lang="en-US" smtClean="0"/>
              <a:t>,</a:t>
            </a:r>
            <a:r>
              <a:rPr lang="zh-CN" altLang="en-US" smtClean="0"/>
              <a:t>要推进科学立法、严格执法、公正司法、全民守法。</a:t>
            </a:r>
          </a:p>
          <a:p>
            <a:r>
              <a:rPr lang="en-US" smtClean="0"/>
              <a:t>(5)</a:t>
            </a:r>
            <a:r>
              <a:rPr lang="zh-CN" altLang="en-US" smtClean="0"/>
              <a:t>公民要增强尊法学法守法用法意识</a:t>
            </a:r>
            <a:r>
              <a:rPr lang="en-US" smtClean="0"/>
              <a:t>,</a:t>
            </a:r>
            <a:r>
              <a:rPr lang="zh-CN" altLang="en-US" smtClean="0"/>
              <a:t>弘扬法治精神</a:t>
            </a:r>
            <a:r>
              <a:rPr lang="en-US" smtClean="0"/>
              <a:t>,</a:t>
            </a:r>
            <a:r>
              <a:rPr lang="zh-CN" altLang="en-US" smtClean="0"/>
              <a:t>强化规则意识</a:t>
            </a:r>
            <a:r>
              <a:rPr lang="en-US" smtClean="0"/>
              <a:t>,</a:t>
            </a:r>
            <a:r>
              <a:rPr lang="zh-CN" altLang="en-US" smtClean="0"/>
              <a:t>树立正确的权利义务观念。</a:t>
            </a:r>
          </a:p>
          <a:p>
            <a:r>
              <a:rPr lang="en-US" smtClean="0"/>
              <a:t>(6)</a:t>
            </a:r>
            <a:r>
              <a:rPr lang="zh-CN" altLang="en-US" smtClean="0"/>
              <a:t>加强法治宣传</a:t>
            </a:r>
            <a:r>
              <a:rPr lang="en-US" smtClean="0"/>
              <a:t>,</a:t>
            </a:r>
            <a:r>
              <a:rPr lang="zh-CN" altLang="en-US" smtClean="0"/>
              <a:t>弘扬法治精神</a:t>
            </a:r>
            <a:r>
              <a:rPr lang="en-US" smtClean="0"/>
              <a:t>,</a:t>
            </a:r>
            <a:r>
              <a:rPr lang="zh-CN" altLang="en-US" smtClean="0"/>
              <a:t>共同营造良好的法治文化环境。</a:t>
            </a:r>
          </a:p>
          <a:p>
            <a:r>
              <a:rPr lang="en-US" smtClean="0"/>
              <a:t>(7)</a:t>
            </a:r>
            <a:r>
              <a:rPr lang="zh-CN" altLang="en-US" smtClean="0"/>
              <a:t>国家和社会治理需要法律和道德共同发挥作用</a:t>
            </a:r>
            <a:r>
              <a:rPr lang="en-US" smtClean="0"/>
              <a:t>,</a:t>
            </a:r>
            <a:r>
              <a:rPr lang="zh-CN" altLang="en-US" smtClean="0"/>
              <a:t>法律与道德相辅相成</a:t>
            </a:r>
            <a:r>
              <a:rPr lang="en-US" smtClean="0"/>
              <a:t>,</a:t>
            </a:r>
            <a:r>
              <a:rPr lang="zh-CN" altLang="en-US" smtClean="0"/>
              <a:t>法治与德治相得益彰。</a:t>
            </a:r>
          </a:p>
          <a:p>
            <a:r>
              <a:rPr lang="en-US" smtClean="0"/>
              <a:t>(8)</a:t>
            </a:r>
            <a:r>
              <a:rPr lang="zh-CN" altLang="en-US" smtClean="0"/>
              <a:t>坚持依宪治国</a:t>
            </a:r>
            <a:r>
              <a:rPr lang="en-US" smtClean="0"/>
              <a:t>,</a:t>
            </a:r>
            <a:r>
              <a:rPr lang="zh-CN" altLang="en-US" smtClean="0"/>
              <a:t>加强宪法监督。</a:t>
            </a:r>
            <a:endParaRPr lang="zh-CN" altLang="en-US"/>
          </a:p>
        </p:txBody>
      </p:sp>
    </p:spTree>
  </p:cSld>
  <p:clrMapOvr>
    <a:masterClrMapping/>
  </p:clrMapOvr>
  <p:transition>
    <p:push dir="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 name="TextBox 14"/>
          <p:cNvSpPr txBox="1"/>
          <p:nvPr/>
        </p:nvSpPr>
        <p:spPr>
          <a:xfrm>
            <a:off x="39652" y="1213632"/>
            <a:ext cx="9898097" cy="401328"/>
          </a:xfrm>
          <a:prstGeom prst="rect">
            <a:avLst/>
          </a:prstGeom>
          <a:noFill/>
        </p:spPr>
        <p:txBody>
          <a:bodyPr wrap="square" rtlCol="0">
            <a:spAutoFit/>
          </a:bodyPr>
          <a:lstStyle/>
          <a:p>
            <a:r>
              <a:rPr lang="zh-CN" altLang="en-US" smtClean="0">
                <a:latin typeface="黑体" pitchFamily="49" charset="-122"/>
                <a:ea typeface="黑体" pitchFamily="49" charset="-122"/>
              </a:rPr>
              <a:t>情境一　捍卫烈士尊严</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崇尚法治精神</a:t>
            </a:r>
          </a:p>
        </p:txBody>
      </p:sp>
      <p:sp>
        <p:nvSpPr>
          <p:cNvPr id="16" name="TextBox 15"/>
          <p:cNvSpPr txBox="1"/>
          <p:nvPr/>
        </p:nvSpPr>
        <p:spPr>
          <a:xfrm>
            <a:off x="71437" y="1657925"/>
            <a:ext cx="9898097" cy="2561920"/>
          </a:xfrm>
          <a:prstGeom prst="rect">
            <a:avLst/>
          </a:prstGeom>
          <a:noFill/>
        </p:spPr>
        <p:txBody>
          <a:bodyPr wrap="square" rtlCol="0">
            <a:spAutoFit/>
          </a:bodyPr>
          <a:lstStyle/>
          <a:p>
            <a:pPr algn="just"/>
            <a:r>
              <a:rPr lang="zh-CN" altLang="en-US" smtClean="0">
                <a:latin typeface="黑体" pitchFamily="49" charset="-122"/>
                <a:ea typeface="黑体" pitchFamily="49" charset="-122"/>
              </a:rPr>
              <a:t>素材　</a:t>
            </a:r>
            <a:r>
              <a:rPr lang="zh-CN" altLang="en-US" smtClean="0">
                <a:latin typeface="楷体" pitchFamily="49" charset="-122"/>
                <a:ea typeface="楷体" pitchFamily="49" charset="-122"/>
              </a:rPr>
              <a:t> </a:t>
            </a:r>
            <a:r>
              <a:rPr lang="en-US" altLang="zh-CN" smtClean="0">
                <a:latin typeface="楷体" pitchFamily="49" charset="-122"/>
                <a:ea typeface="楷体" pitchFamily="49" charset="-122"/>
              </a:rPr>
              <a:t>2021</a:t>
            </a:r>
            <a:r>
              <a:rPr lang="zh-CN" altLang="en-US" smtClean="0">
                <a:latin typeface="楷体" pitchFamily="49" charset="-122"/>
                <a:ea typeface="楷体" pitchFamily="49" charset="-122"/>
              </a:rPr>
              <a:t>年</a:t>
            </a:r>
            <a:r>
              <a:rPr lang="en-US" altLang="zh-CN" smtClean="0">
                <a:latin typeface="楷体" pitchFamily="49" charset="-122"/>
                <a:ea typeface="楷体" pitchFamily="49" charset="-122"/>
              </a:rPr>
              <a:t>10</a:t>
            </a:r>
            <a:r>
              <a:rPr lang="zh-CN" altLang="en-US" smtClean="0">
                <a:latin typeface="楷体" pitchFamily="49" charset="-122"/>
                <a:ea typeface="楷体" pitchFamily="49" charset="-122"/>
              </a:rPr>
              <a:t>月</a:t>
            </a:r>
            <a:r>
              <a:rPr lang="en-US" altLang="zh-CN" smtClean="0">
                <a:latin typeface="楷体" pitchFamily="49" charset="-122"/>
                <a:ea typeface="楷体" pitchFamily="49" charset="-122"/>
              </a:rPr>
              <a:t>6</a:t>
            </a:r>
            <a:r>
              <a:rPr lang="zh-CN" altLang="en-US" smtClean="0">
                <a:latin typeface="楷体" pitchFamily="49" charset="-122"/>
                <a:ea typeface="楷体" pitchFamily="49" charset="-122"/>
              </a:rPr>
              <a:t>日</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网民罗某某为博取关注</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使用新浪微博账号发布帖文</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侮辱在抗美援朝长津湖战役中牺牲的中国人民志愿军“冰雕连”英烈</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侵害英雄烈士的名誉、荣誉</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被三亚市公安机关刑事拘留。</a:t>
            </a:r>
            <a:r>
              <a:rPr lang="en-US" altLang="zh-CN" smtClean="0">
                <a:latin typeface="楷体" pitchFamily="49" charset="-122"/>
                <a:ea typeface="楷体" pitchFamily="49" charset="-122"/>
              </a:rPr>
              <a:t>2022</a:t>
            </a:r>
            <a:r>
              <a:rPr lang="zh-CN" altLang="en-US" smtClean="0">
                <a:latin typeface="楷体" pitchFamily="49" charset="-122"/>
                <a:ea typeface="楷体" pitchFamily="49" charset="-122"/>
              </a:rPr>
              <a:t>年</a:t>
            </a:r>
            <a:r>
              <a:rPr lang="en-US" altLang="zh-CN" smtClean="0">
                <a:latin typeface="楷体" pitchFamily="49" charset="-122"/>
                <a:ea typeface="楷体" pitchFamily="49" charset="-122"/>
              </a:rPr>
              <a:t>1</a:t>
            </a:r>
            <a:r>
              <a:rPr lang="zh-CN" altLang="en-US" smtClean="0">
                <a:latin typeface="楷体" pitchFamily="49" charset="-122"/>
                <a:ea typeface="楷体" pitchFamily="49" charset="-122"/>
              </a:rPr>
              <a:t>月</a:t>
            </a:r>
            <a:r>
              <a:rPr lang="en-US" altLang="zh-CN" smtClean="0">
                <a:latin typeface="楷体" pitchFamily="49" charset="-122"/>
                <a:ea typeface="楷体" pitchFamily="49" charset="-122"/>
              </a:rPr>
              <a:t>19</a:t>
            </a:r>
            <a:r>
              <a:rPr lang="zh-CN" altLang="en-US" smtClean="0">
                <a:latin typeface="楷体" pitchFamily="49" charset="-122"/>
                <a:ea typeface="楷体" pitchFamily="49" charset="-122"/>
              </a:rPr>
              <a:t>日</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公安机关将该案移送三亚市城郊人民检察院审查起诉。检察机关在审查起诉期间</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依法告知了被告人罗某某享有的诉讼权利</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并依法讯问了被告人</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听取了辩护人的意见。</a:t>
            </a:r>
            <a:r>
              <a:rPr lang="en-US" altLang="zh-CN" smtClean="0">
                <a:latin typeface="楷体" pitchFamily="49" charset="-122"/>
                <a:ea typeface="楷体" pitchFamily="49" charset="-122"/>
              </a:rPr>
              <a:t>2</a:t>
            </a:r>
            <a:r>
              <a:rPr lang="zh-CN" altLang="en-US" smtClean="0">
                <a:latin typeface="楷体" pitchFamily="49" charset="-122"/>
                <a:ea typeface="楷体" pitchFamily="49" charset="-122"/>
              </a:rPr>
              <a:t>月</a:t>
            </a:r>
            <a:r>
              <a:rPr lang="en-US" altLang="zh-CN" smtClean="0">
                <a:latin typeface="楷体" pitchFamily="49" charset="-122"/>
                <a:ea typeface="楷体" pitchFamily="49" charset="-122"/>
              </a:rPr>
              <a:t>18</a:t>
            </a:r>
            <a:r>
              <a:rPr lang="zh-CN" altLang="en-US" smtClean="0">
                <a:latin typeface="楷体" pitchFamily="49" charset="-122"/>
                <a:ea typeface="楷体" pitchFamily="49" charset="-122"/>
              </a:rPr>
              <a:t>日</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三亚市城郊人民检察院依法就该案向三亚市城郊人民法院提起公诉和刑事附带民事公益诉讼。</a:t>
            </a:r>
            <a:r>
              <a:rPr lang="en-US" altLang="zh-CN" smtClean="0">
                <a:latin typeface="楷体" pitchFamily="49" charset="-122"/>
                <a:ea typeface="楷体" pitchFamily="49" charset="-122"/>
              </a:rPr>
              <a:t>5</a:t>
            </a:r>
            <a:r>
              <a:rPr lang="zh-CN" altLang="en-US" smtClean="0">
                <a:latin typeface="楷体" pitchFamily="49" charset="-122"/>
                <a:ea typeface="楷体" pitchFamily="49" charset="-122"/>
              </a:rPr>
              <a:t>月</a:t>
            </a:r>
            <a:r>
              <a:rPr lang="en-US" altLang="zh-CN" smtClean="0">
                <a:latin typeface="楷体" pitchFamily="49" charset="-122"/>
                <a:ea typeface="楷体" pitchFamily="49" charset="-122"/>
              </a:rPr>
              <a:t>5</a:t>
            </a:r>
            <a:r>
              <a:rPr lang="zh-CN" altLang="en-US" smtClean="0">
                <a:latin typeface="楷体" pitchFamily="49" charset="-122"/>
                <a:ea typeface="楷体" pitchFamily="49" charset="-122"/>
              </a:rPr>
              <a:t>日</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三亚市城郊人民法院对该案依法公开宣判</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判处被告人罗某某有期徒刑七个月并承担在新浪网、</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法治日报</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和</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解放军报</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上公开赔礼道歉等民事责任。</a:t>
            </a:r>
          </a:p>
        </p:txBody>
      </p:sp>
    </p:spTree>
  </p:cSld>
  <p:clrMapOvr>
    <a:masterClrMapping/>
  </p:clrMapOvr>
  <p:transition>
    <p:push dir="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31921" y="427814"/>
            <a:ext cx="10005162" cy="1327286"/>
          </a:xfrm>
          <a:prstGeom prst="rect">
            <a:avLst/>
          </a:prstGeom>
          <a:noFill/>
        </p:spPr>
        <p:txBody>
          <a:bodyPr wrap="square" rtlCol="0">
            <a:spAutoFit/>
          </a:bodyPr>
          <a:lstStyle/>
          <a:p>
            <a:r>
              <a:rPr lang="en-US" sz="1600" smtClean="0">
                <a:latin typeface="黑体" pitchFamily="49" charset="-122"/>
                <a:ea typeface="黑体" pitchFamily="49" charset="-122"/>
              </a:rPr>
              <a:t>[</a:t>
            </a:r>
            <a:r>
              <a:rPr lang="zh-CN" altLang="en-US" sz="1600" smtClean="0">
                <a:latin typeface="黑体" pitchFamily="49" charset="-122"/>
                <a:ea typeface="黑体" pitchFamily="49" charset="-122"/>
              </a:rPr>
              <a:t>探究</a:t>
            </a:r>
            <a:r>
              <a:rPr lang="en-US" sz="1600" smtClean="0">
                <a:latin typeface="黑体" pitchFamily="49" charset="-122"/>
                <a:ea typeface="黑体" pitchFamily="49" charset="-122"/>
              </a:rPr>
              <a:t>]</a:t>
            </a:r>
            <a:endParaRPr lang="zh-CN" altLang="en-US" sz="1600" smtClean="0">
              <a:latin typeface="黑体" pitchFamily="49" charset="-122"/>
              <a:ea typeface="黑体" pitchFamily="49" charset="-122"/>
            </a:endParaRPr>
          </a:p>
          <a:p>
            <a:r>
              <a:rPr lang="en-US" sz="1600" smtClean="0"/>
              <a:t>(1)</a:t>
            </a:r>
            <a:r>
              <a:rPr lang="zh-CN" altLang="en-US" sz="1600" smtClean="0"/>
              <a:t>材料体现了法律的什么特征</a:t>
            </a:r>
            <a:r>
              <a:rPr lang="en-US" sz="1600" smtClean="0"/>
              <a:t>?</a:t>
            </a:r>
            <a:endParaRPr lang="zh-CN" altLang="en-US" sz="1600" smtClean="0"/>
          </a:p>
          <a:p>
            <a:r>
              <a:rPr lang="en-US" sz="1600" smtClean="0"/>
              <a:t>(2)</a:t>
            </a:r>
            <a:r>
              <a:rPr lang="zh-CN" altLang="en-US" sz="1600" smtClean="0"/>
              <a:t>请从法治的角度</a:t>
            </a:r>
            <a:r>
              <a:rPr lang="en-US" sz="1600" smtClean="0"/>
              <a:t>,</a:t>
            </a:r>
            <a:r>
              <a:rPr lang="zh-CN" altLang="en-US" sz="1600" smtClean="0"/>
              <a:t>谈谈网民罗某某发布帖文侮辱志愿军英烈名誉、荣誉的行为带给我们哪些警示。</a:t>
            </a:r>
          </a:p>
          <a:p>
            <a:r>
              <a:rPr lang="en-US" sz="1600" smtClean="0"/>
              <a:t>(3)</a:t>
            </a:r>
            <a:r>
              <a:rPr lang="zh-CN" altLang="en-US" sz="1600" smtClean="0"/>
              <a:t>材料表明三亚市城郊人民检察院和人民法院是如何开展工作的</a:t>
            </a:r>
            <a:r>
              <a:rPr lang="en-US" sz="1600" smtClean="0"/>
              <a:t>?</a:t>
            </a:r>
            <a:endParaRPr lang="zh-CN" altLang="en-US" sz="1600"/>
          </a:p>
        </p:txBody>
      </p:sp>
      <p:sp>
        <p:nvSpPr>
          <p:cNvPr id="10" name="Rectangle 2"/>
          <p:cNvSpPr>
            <a:spLocks noChangeArrowheads="1"/>
          </p:cNvSpPr>
          <p:nvPr/>
        </p:nvSpPr>
        <p:spPr bwMode="auto">
          <a:xfrm>
            <a:off x="118405" y="1785136"/>
            <a:ext cx="9779691" cy="3000396"/>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7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11" name="TextBox 10"/>
          <p:cNvSpPr txBox="1"/>
          <p:nvPr/>
        </p:nvSpPr>
        <p:spPr>
          <a:xfrm>
            <a:off x="158450" y="1785136"/>
            <a:ext cx="9685917" cy="2947730"/>
          </a:xfrm>
          <a:prstGeom prst="rect">
            <a:avLst/>
          </a:prstGeom>
          <a:noFill/>
        </p:spPr>
        <p:txBody>
          <a:bodyPr wrap="square" rtlCol="0">
            <a:spAutoFit/>
          </a:bodyPr>
          <a:lstStyle/>
          <a:p>
            <a:r>
              <a:rPr lang="zh-CN" altLang="en-US" sz="1700" smtClean="0">
                <a:solidFill>
                  <a:srgbClr val="FF0000"/>
                </a:solidFill>
                <a:latin typeface="黑体" pitchFamily="49" charset="-122"/>
                <a:ea typeface="黑体" pitchFamily="49" charset="-122"/>
              </a:rPr>
              <a:t>答案</a:t>
            </a:r>
            <a:r>
              <a:rPr lang="en-US" sz="1700" smtClean="0">
                <a:solidFill>
                  <a:srgbClr val="FF0000"/>
                </a:solidFill>
                <a:latin typeface="黑体" pitchFamily="49" charset="-122"/>
                <a:ea typeface="黑体" pitchFamily="49" charset="-122"/>
              </a:rPr>
              <a:t>:</a:t>
            </a:r>
            <a:r>
              <a:rPr lang="en-US" sz="1700" smtClean="0">
                <a:solidFill>
                  <a:srgbClr val="FF0000"/>
                </a:solidFill>
              </a:rPr>
              <a:t>(</a:t>
            </a:r>
            <a:r>
              <a:rPr lang="en-US" sz="1600" smtClean="0">
                <a:solidFill>
                  <a:srgbClr val="FF0000"/>
                </a:solidFill>
              </a:rPr>
              <a:t>1)</a:t>
            </a:r>
            <a:r>
              <a:rPr lang="zh-CN" altLang="en-US" sz="1600" smtClean="0">
                <a:solidFill>
                  <a:srgbClr val="FF0000"/>
                </a:solidFill>
              </a:rPr>
              <a:t>法律是由国家强制力保证实施的。法律对全体社会成员具有普遍约束力。</a:t>
            </a:r>
          </a:p>
          <a:p>
            <a:pPr algn="just"/>
            <a:r>
              <a:rPr lang="en-US" sz="1600" smtClean="0">
                <a:solidFill>
                  <a:srgbClr val="FF0000"/>
                </a:solidFill>
              </a:rPr>
              <a:t>(2)</a:t>
            </a:r>
            <a:r>
              <a:rPr lang="zh-CN" altLang="en-US" sz="1600" smtClean="0">
                <a:solidFill>
                  <a:srgbClr val="FF0000"/>
                </a:solidFill>
              </a:rPr>
              <a:t>①公民行使权利不能超越它本身的界限</a:t>
            </a:r>
            <a:r>
              <a:rPr lang="en-US" sz="1600" smtClean="0">
                <a:solidFill>
                  <a:srgbClr val="FF0000"/>
                </a:solidFill>
              </a:rPr>
              <a:t>,</a:t>
            </a:r>
            <a:r>
              <a:rPr lang="zh-CN" altLang="en-US" sz="1600" smtClean="0">
                <a:solidFill>
                  <a:srgbClr val="FF0000"/>
                </a:solidFill>
              </a:rPr>
              <a:t>不能滥用权利。②公民在行使自由和权利的时候</a:t>
            </a:r>
            <a:r>
              <a:rPr lang="en-US" sz="1600" smtClean="0">
                <a:solidFill>
                  <a:srgbClr val="FF0000"/>
                </a:solidFill>
              </a:rPr>
              <a:t>,</a:t>
            </a:r>
            <a:r>
              <a:rPr lang="zh-CN" altLang="en-US" sz="1600" smtClean="0">
                <a:solidFill>
                  <a:srgbClr val="FF0000"/>
                </a:solidFill>
              </a:rPr>
              <a:t>不得损害国家的、社会的、集体的利益和其他公民的合法的自由和权利。③权利与义务相统一</a:t>
            </a:r>
            <a:r>
              <a:rPr lang="en-US" sz="1600" smtClean="0">
                <a:solidFill>
                  <a:srgbClr val="FF0000"/>
                </a:solidFill>
              </a:rPr>
              <a:t>,</a:t>
            </a:r>
            <a:r>
              <a:rPr lang="zh-CN" altLang="en-US" sz="1600" smtClean="0">
                <a:solidFill>
                  <a:srgbClr val="FF0000"/>
                </a:solidFill>
              </a:rPr>
              <a:t>公民不仅要增强权利意识</a:t>
            </a:r>
            <a:r>
              <a:rPr lang="en-US" sz="1600" smtClean="0">
                <a:solidFill>
                  <a:srgbClr val="FF0000"/>
                </a:solidFill>
              </a:rPr>
              <a:t>,</a:t>
            </a:r>
            <a:r>
              <a:rPr lang="zh-CN" altLang="en-US" sz="1600" smtClean="0">
                <a:solidFill>
                  <a:srgbClr val="FF0000"/>
                </a:solidFill>
              </a:rPr>
              <a:t>依法行使权利</a:t>
            </a:r>
            <a:r>
              <a:rPr lang="en-US" sz="1600" smtClean="0">
                <a:solidFill>
                  <a:srgbClr val="FF0000"/>
                </a:solidFill>
              </a:rPr>
              <a:t>,</a:t>
            </a:r>
            <a:r>
              <a:rPr lang="zh-CN" altLang="en-US" sz="1600" smtClean="0">
                <a:solidFill>
                  <a:srgbClr val="FF0000"/>
                </a:solidFill>
              </a:rPr>
              <a:t>而且要增强义务观念</a:t>
            </a:r>
            <a:r>
              <a:rPr lang="en-US" sz="1600" smtClean="0">
                <a:solidFill>
                  <a:srgbClr val="FF0000"/>
                </a:solidFill>
              </a:rPr>
              <a:t>,</a:t>
            </a:r>
            <a:r>
              <a:rPr lang="zh-CN" altLang="en-US" sz="1600" smtClean="0">
                <a:solidFill>
                  <a:srgbClr val="FF0000"/>
                </a:solidFill>
              </a:rPr>
              <a:t>自觉履行法定的义务。④法律禁止做的坚决不做。实施法律禁止的行为</a:t>
            </a:r>
            <a:r>
              <a:rPr lang="en-US" sz="1600" smtClean="0">
                <a:solidFill>
                  <a:srgbClr val="FF0000"/>
                </a:solidFill>
              </a:rPr>
              <a:t>,</a:t>
            </a:r>
            <a:r>
              <a:rPr lang="zh-CN" altLang="en-US" sz="1600" smtClean="0">
                <a:solidFill>
                  <a:srgbClr val="FF0000"/>
                </a:solidFill>
              </a:rPr>
              <a:t>会受到法律制裁。⑤自由的实现不能触碰法律的红线</a:t>
            </a:r>
            <a:r>
              <a:rPr lang="en-US" sz="1600" smtClean="0">
                <a:solidFill>
                  <a:srgbClr val="FF0000"/>
                </a:solidFill>
              </a:rPr>
              <a:t>,</a:t>
            </a:r>
            <a:r>
              <a:rPr lang="zh-CN" altLang="en-US" sz="1600" smtClean="0">
                <a:solidFill>
                  <a:srgbClr val="FF0000"/>
                </a:solidFill>
              </a:rPr>
              <a:t>违反法律可能付出失去自由的代价。⑥我们要增强法治观念</a:t>
            </a:r>
            <a:r>
              <a:rPr lang="en-US" sz="1600" smtClean="0">
                <a:solidFill>
                  <a:srgbClr val="FF0000"/>
                </a:solidFill>
              </a:rPr>
              <a:t>,</a:t>
            </a:r>
            <a:r>
              <a:rPr lang="zh-CN" altLang="en-US" sz="1600" smtClean="0">
                <a:solidFill>
                  <a:srgbClr val="FF0000"/>
                </a:solidFill>
              </a:rPr>
              <a:t>依法自律</a:t>
            </a:r>
            <a:r>
              <a:rPr lang="en-US" sz="1600" smtClean="0">
                <a:solidFill>
                  <a:srgbClr val="FF0000"/>
                </a:solidFill>
              </a:rPr>
              <a:t>,</a:t>
            </a:r>
            <a:r>
              <a:rPr lang="zh-CN" altLang="en-US" sz="1600" smtClean="0">
                <a:solidFill>
                  <a:srgbClr val="FF0000"/>
                </a:solidFill>
              </a:rPr>
              <a:t>做一个自觉守法的人。⑦恪守道德、遵守法律是网络生活的基本准则。我们要自觉遵守道德和法律</a:t>
            </a:r>
            <a:r>
              <a:rPr lang="en-US" sz="1600" smtClean="0">
                <a:solidFill>
                  <a:srgbClr val="FF0000"/>
                </a:solidFill>
              </a:rPr>
              <a:t>,</a:t>
            </a:r>
            <a:r>
              <a:rPr lang="zh-CN" altLang="en-US" sz="1600" smtClean="0">
                <a:solidFill>
                  <a:srgbClr val="FF0000"/>
                </a:solidFill>
              </a:rPr>
              <a:t>做一名负责的网络参与者。</a:t>
            </a:r>
          </a:p>
          <a:p>
            <a:pPr algn="just"/>
            <a:r>
              <a:rPr lang="en-US" sz="1600" smtClean="0">
                <a:solidFill>
                  <a:srgbClr val="FF0000"/>
                </a:solidFill>
              </a:rPr>
              <a:t>(3)</a:t>
            </a:r>
            <a:r>
              <a:rPr lang="zh-CN" altLang="en-US" sz="1600" smtClean="0">
                <a:solidFill>
                  <a:srgbClr val="FF0000"/>
                </a:solidFill>
              </a:rPr>
              <a:t>坚持以事实为根据</a:t>
            </a:r>
            <a:r>
              <a:rPr lang="en-US" sz="1600" smtClean="0">
                <a:solidFill>
                  <a:srgbClr val="FF0000"/>
                </a:solidFill>
              </a:rPr>
              <a:t>,</a:t>
            </a:r>
            <a:r>
              <a:rPr lang="zh-CN" altLang="en-US" sz="1600" smtClean="0">
                <a:solidFill>
                  <a:srgbClr val="FF0000"/>
                </a:solidFill>
              </a:rPr>
              <a:t>以法律为准绳</a:t>
            </a:r>
            <a:r>
              <a:rPr lang="en-US" sz="1600" smtClean="0">
                <a:solidFill>
                  <a:srgbClr val="FF0000"/>
                </a:solidFill>
              </a:rPr>
              <a:t>,</a:t>
            </a:r>
            <a:r>
              <a:rPr lang="zh-CN" altLang="en-US" sz="1600" smtClean="0">
                <a:solidFill>
                  <a:srgbClr val="FF0000"/>
                </a:solidFill>
              </a:rPr>
              <a:t>严格遵循诉讼程序</a:t>
            </a:r>
            <a:r>
              <a:rPr lang="en-US" sz="1600" smtClean="0">
                <a:solidFill>
                  <a:srgbClr val="FF0000"/>
                </a:solidFill>
              </a:rPr>
              <a:t>,</a:t>
            </a:r>
            <a:r>
              <a:rPr lang="zh-CN" altLang="en-US" sz="1600" smtClean="0">
                <a:solidFill>
                  <a:srgbClr val="FF0000"/>
                </a:solidFill>
              </a:rPr>
              <a:t>平等对待当事人</a:t>
            </a:r>
            <a:r>
              <a:rPr lang="en-US" sz="1600" smtClean="0">
                <a:solidFill>
                  <a:srgbClr val="FF0000"/>
                </a:solidFill>
              </a:rPr>
              <a:t>,</a:t>
            </a:r>
            <a:r>
              <a:rPr lang="zh-CN" altLang="en-US" sz="1600" smtClean="0">
                <a:solidFill>
                  <a:srgbClr val="FF0000"/>
                </a:solidFill>
              </a:rPr>
              <a:t>确保司法过程和结果合法、    公正。</a:t>
            </a:r>
            <a:endParaRPr lang="zh-CN" altLang="en-US" sz="1600">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3"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3"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499252"/>
            <a:ext cx="9501254" cy="401328"/>
          </a:xfrm>
          <a:prstGeom prst="rect">
            <a:avLst/>
          </a:prstGeom>
          <a:noFill/>
        </p:spPr>
        <p:txBody>
          <a:bodyPr wrap="square" rtlCol="0">
            <a:spAutoFit/>
          </a:bodyPr>
          <a:lstStyle/>
          <a:p>
            <a:r>
              <a:rPr lang="zh-CN" altLang="en-US" smtClean="0">
                <a:latin typeface="黑体" pitchFamily="49" charset="-122"/>
                <a:ea typeface="黑体" pitchFamily="49" charset="-122"/>
              </a:rPr>
              <a:t>情境二　坚定制度自信</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发展全过程人民民主</a:t>
            </a:r>
          </a:p>
        </p:txBody>
      </p:sp>
      <p:sp>
        <p:nvSpPr>
          <p:cNvPr id="7" name="TextBox 6"/>
          <p:cNvSpPr txBox="1"/>
          <p:nvPr/>
        </p:nvSpPr>
        <p:spPr>
          <a:xfrm>
            <a:off x="39652" y="856442"/>
            <a:ext cx="9929882" cy="1481624"/>
          </a:xfrm>
          <a:prstGeom prst="rect">
            <a:avLst/>
          </a:prstGeom>
          <a:noFill/>
        </p:spPr>
        <p:txBody>
          <a:bodyPr wrap="square" rtlCol="0">
            <a:spAutoFit/>
          </a:bodyPr>
          <a:lstStyle/>
          <a:p>
            <a:pPr algn="just"/>
            <a:r>
              <a:rPr lang="zh-CN" altLang="en-US" smtClean="0">
                <a:latin typeface="黑体" pitchFamily="49" charset="-122"/>
                <a:ea typeface="黑体" pitchFamily="49" charset="-122"/>
              </a:rPr>
              <a:t>素材</a:t>
            </a:r>
            <a:r>
              <a:rPr lang="zh-CN" altLang="en-US" smtClean="0"/>
              <a:t>　</a:t>
            </a:r>
            <a:r>
              <a:rPr lang="zh-CN" altLang="en-US" smtClean="0">
                <a:latin typeface="楷体" pitchFamily="49" charset="-122"/>
                <a:ea typeface="楷体" pitchFamily="49" charset="-122"/>
              </a:rPr>
              <a:t>十三届全国人大五次会议表决通过了关于修改地方各级人民代表大会和地方各级人民政府组织法的决定</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将“坚持和发展全过程人民民主”写入该法总则。同学们围绕“我眼中的全过程人民民主”展开讨论</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分别从“人”是怎么选的、“事”是怎么议的、“策”是怎么定的</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发表自己的观点。</a:t>
            </a:r>
          </a:p>
        </p:txBody>
      </p:sp>
      <p:graphicFrame>
        <p:nvGraphicFramePr>
          <p:cNvPr id="4" name="表格 3"/>
          <p:cNvGraphicFramePr>
            <a:graphicFrameLocks noGrp="1"/>
          </p:cNvGraphicFramePr>
          <p:nvPr/>
        </p:nvGraphicFramePr>
        <p:xfrm>
          <a:off x="182528" y="2428078"/>
          <a:ext cx="9644130" cy="1857387"/>
        </p:xfrm>
        <a:graphic>
          <a:graphicData uri="http://schemas.openxmlformats.org/drawingml/2006/table">
            <a:tbl>
              <a:tblPr/>
              <a:tblGrid>
                <a:gridCol w="1537756"/>
                <a:gridCol w="8106374"/>
              </a:tblGrid>
              <a:tr h="619129">
                <a:tc>
                  <a:txBody>
                    <a:bodyPr vert="horz" wrap="square"/>
                    <a:lstStyle/>
                    <a:p>
                      <a:pPr algn="ctr">
                        <a:spcAft>
                          <a:spcPct val="0"/>
                        </a:spcAft>
                      </a:pPr>
                      <a:r>
                        <a:rPr lang="zh-CN" sz="1800" b="1">
                          <a:latin typeface="楷体" pitchFamily="49" charset="-122"/>
                          <a:ea typeface="楷体" pitchFamily="49" charset="-122"/>
                          <a:cs typeface="Arial"/>
                        </a:rPr>
                        <a:t>小明</a:t>
                      </a:r>
                      <a:endParaRPr lang="zh-CN" sz="1800">
                        <a:latin typeface="楷体" pitchFamily="49" charset="-122"/>
                        <a:ea typeface="楷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en-US" sz="1800" b="1">
                          <a:latin typeface="楷体" pitchFamily="49" charset="-122"/>
                          <a:ea typeface="楷体" pitchFamily="49" charset="-122"/>
                          <a:cs typeface="Arial"/>
                        </a:rPr>
                        <a:t>2022</a:t>
                      </a:r>
                      <a:r>
                        <a:rPr lang="zh-CN" sz="1800" b="1">
                          <a:latin typeface="楷体" pitchFamily="49" charset="-122"/>
                          <a:ea typeface="楷体" pitchFamily="49" charset="-122"/>
                          <a:cs typeface="Arial"/>
                        </a:rPr>
                        <a:t>年全国人大常委会工作报告提出</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新一轮县乡人大换届选举已基本完成</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全国</a:t>
                      </a:r>
                      <a:r>
                        <a:rPr lang="en-US" sz="1800" b="1">
                          <a:latin typeface="楷体" pitchFamily="49" charset="-122"/>
                          <a:ea typeface="楷体" pitchFamily="49" charset="-122"/>
                          <a:cs typeface="Arial"/>
                        </a:rPr>
                        <a:t>10</a:t>
                      </a:r>
                      <a:r>
                        <a:rPr lang="zh-CN" sz="1800" b="1">
                          <a:latin typeface="楷体" pitchFamily="49" charset="-122"/>
                          <a:ea typeface="楷体" pitchFamily="49" charset="-122"/>
                          <a:cs typeface="Arial"/>
                        </a:rPr>
                        <a:t>亿多选民直接选举产生</a:t>
                      </a:r>
                      <a:r>
                        <a:rPr lang="en-US" sz="1800" b="1">
                          <a:latin typeface="楷体" pitchFamily="49" charset="-122"/>
                          <a:ea typeface="楷体" pitchFamily="49" charset="-122"/>
                          <a:cs typeface="Arial"/>
                        </a:rPr>
                        <a:t>200</a:t>
                      </a:r>
                      <a:r>
                        <a:rPr lang="zh-CN" sz="1800" b="1">
                          <a:latin typeface="楷体" pitchFamily="49" charset="-122"/>
                          <a:ea typeface="楷体" pitchFamily="49" charset="-122"/>
                          <a:cs typeface="Arial"/>
                        </a:rPr>
                        <a:t>多万名县乡两级人大代表</a:t>
                      </a:r>
                      <a:endParaRPr lang="zh-CN" sz="1800">
                        <a:latin typeface="楷体" pitchFamily="49" charset="-122"/>
                        <a:ea typeface="楷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vert="horz" wrap="square"/>
                    <a:lstStyle/>
                    <a:p>
                      <a:pPr algn="ctr">
                        <a:spcAft>
                          <a:spcPct val="0"/>
                        </a:spcAft>
                      </a:pPr>
                      <a:r>
                        <a:rPr lang="zh-CN" sz="1800" b="1">
                          <a:latin typeface="楷体" pitchFamily="49" charset="-122"/>
                          <a:ea typeface="楷体" pitchFamily="49" charset="-122"/>
                          <a:cs typeface="Arial"/>
                        </a:rPr>
                        <a:t>小红</a:t>
                      </a:r>
                      <a:endParaRPr lang="zh-CN" sz="1800">
                        <a:latin typeface="楷体" pitchFamily="49" charset="-122"/>
                        <a:ea typeface="楷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楷体" pitchFamily="49" charset="-122"/>
                          <a:ea typeface="楷体" pitchFamily="49" charset="-122"/>
                          <a:cs typeface="Arial"/>
                        </a:rPr>
                        <a:t>国家立法也来征集我们的意见</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不管是支持的、反对的意见</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都可以通过基层立法联系点“原汁原味”地反映到国家立法机关</a:t>
                      </a:r>
                      <a:endParaRPr lang="zh-CN" sz="1800">
                        <a:latin typeface="楷体" pitchFamily="49" charset="-122"/>
                        <a:ea typeface="楷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19129">
                <a:tc>
                  <a:txBody>
                    <a:bodyPr vert="horz" wrap="square"/>
                    <a:lstStyle/>
                    <a:p>
                      <a:pPr algn="ctr">
                        <a:spcAft>
                          <a:spcPct val="0"/>
                        </a:spcAft>
                      </a:pPr>
                      <a:r>
                        <a:rPr lang="zh-CN" sz="1800" b="1">
                          <a:latin typeface="楷体" pitchFamily="49" charset="-122"/>
                          <a:ea typeface="楷体" pitchFamily="49" charset="-122"/>
                          <a:cs typeface="Arial"/>
                        </a:rPr>
                        <a:t>小强</a:t>
                      </a:r>
                      <a:endParaRPr lang="zh-CN" sz="1800">
                        <a:latin typeface="楷体" pitchFamily="49" charset="-122"/>
                        <a:ea typeface="楷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楷体" pitchFamily="49" charset="-122"/>
                          <a:ea typeface="楷体" pitchFamily="49" charset="-122"/>
                          <a:cs typeface="Arial"/>
                        </a:rPr>
                        <a:t>每年全国“两会”上</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代表委员汇聚北京</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审议各项议案和报告</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党和国家领导人当面倾听意见和建议</a:t>
                      </a:r>
                      <a:r>
                        <a:rPr lang="en-US" sz="1800" b="1">
                          <a:latin typeface="楷体" pitchFamily="49" charset="-122"/>
                          <a:ea typeface="楷体" pitchFamily="49" charset="-122"/>
                          <a:cs typeface="Arial"/>
                        </a:rPr>
                        <a:t>,</a:t>
                      </a:r>
                      <a:r>
                        <a:rPr lang="zh-CN" sz="1800" b="1">
                          <a:latin typeface="楷体" pitchFamily="49" charset="-122"/>
                          <a:ea typeface="楷体" pitchFamily="49" charset="-122"/>
                          <a:cs typeface="Arial"/>
                        </a:rPr>
                        <a:t>这才是真正的民主</a:t>
                      </a:r>
                      <a:endParaRPr lang="zh-CN" sz="1800">
                        <a:latin typeface="楷体" pitchFamily="49" charset="-122"/>
                        <a:ea typeface="楷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push dir="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31921" y="427814"/>
            <a:ext cx="10005162" cy="1327286"/>
          </a:xfrm>
          <a:prstGeom prst="rect">
            <a:avLst/>
          </a:prstGeom>
          <a:noFill/>
        </p:spPr>
        <p:txBody>
          <a:bodyPr wrap="square" rtlCol="0">
            <a:spAutoFit/>
          </a:bodyPr>
          <a:lstStyle/>
          <a:p>
            <a:r>
              <a:rPr lang="en-US" sz="1600" smtClean="0">
                <a:latin typeface="黑体" pitchFamily="49" charset="-122"/>
                <a:ea typeface="黑体" pitchFamily="49" charset="-122"/>
              </a:rPr>
              <a:t>[</a:t>
            </a:r>
            <a:r>
              <a:rPr lang="zh-CN" altLang="en-US" sz="1600" smtClean="0">
                <a:latin typeface="黑体" pitchFamily="49" charset="-122"/>
                <a:ea typeface="黑体" pitchFamily="49" charset="-122"/>
              </a:rPr>
              <a:t>探究</a:t>
            </a:r>
            <a:r>
              <a:rPr lang="en-US" sz="1600" smtClean="0">
                <a:latin typeface="黑体" pitchFamily="49" charset="-122"/>
                <a:ea typeface="黑体" pitchFamily="49" charset="-122"/>
              </a:rPr>
              <a:t>]</a:t>
            </a:r>
            <a:endParaRPr lang="zh-CN" altLang="en-US" sz="1600" smtClean="0">
              <a:latin typeface="黑体" pitchFamily="49" charset="-122"/>
              <a:ea typeface="黑体" pitchFamily="49" charset="-122"/>
            </a:endParaRPr>
          </a:p>
          <a:p>
            <a:r>
              <a:rPr lang="en-US" sz="1600" smtClean="0"/>
              <a:t>(1)</a:t>
            </a:r>
            <a:r>
              <a:rPr lang="zh-CN" altLang="en-US" sz="1600" smtClean="0"/>
              <a:t>从以上材料中可以看到我国的哪些制度优势</a:t>
            </a:r>
            <a:r>
              <a:rPr lang="en-US" sz="1600" smtClean="0"/>
              <a:t>?</a:t>
            </a:r>
            <a:endParaRPr lang="zh-CN" altLang="en-US" sz="1600" smtClean="0"/>
          </a:p>
          <a:p>
            <a:r>
              <a:rPr lang="en-US" sz="1600" smtClean="0"/>
              <a:t>(2)</a:t>
            </a:r>
            <a:r>
              <a:rPr lang="zh-CN" altLang="en-US" sz="1600" smtClean="0"/>
              <a:t>结合同学们的讨论</a:t>
            </a:r>
            <a:r>
              <a:rPr lang="en-US" sz="1600" smtClean="0"/>
              <a:t>,</a:t>
            </a:r>
            <a:r>
              <a:rPr lang="zh-CN" altLang="en-US" sz="1600" smtClean="0"/>
              <a:t>谈谈为什么说全过程人民民主是真正的民主。</a:t>
            </a:r>
          </a:p>
          <a:p>
            <a:r>
              <a:rPr lang="en-US" sz="1600" smtClean="0"/>
              <a:t>(3)</a:t>
            </a:r>
            <a:r>
              <a:rPr lang="zh-CN" altLang="en-US" sz="1600" smtClean="0"/>
              <a:t>我们怎样才能为国家立法提出合理有效的意见和建议</a:t>
            </a:r>
            <a:r>
              <a:rPr lang="en-US" sz="1600" smtClean="0"/>
              <a:t>?</a:t>
            </a:r>
            <a:endParaRPr lang="zh-CN" altLang="en-US" sz="1600"/>
          </a:p>
        </p:txBody>
      </p:sp>
      <p:sp>
        <p:nvSpPr>
          <p:cNvPr id="10" name="Rectangle 2"/>
          <p:cNvSpPr>
            <a:spLocks noChangeArrowheads="1"/>
          </p:cNvSpPr>
          <p:nvPr/>
        </p:nvSpPr>
        <p:spPr bwMode="auto">
          <a:xfrm>
            <a:off x="118405" y="1785136"/>
            <a:ext cx="9779691" cy="3000396"/>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6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11" name="TextBox 10"/>
          <p:cNvSpPr txBox="1"/>
          <p:nvPr/>
        </p:nvSpPr>
        <p:spPr>
          <a:xfrm>
            <a:off x="158450" y="1785136"/>
            <a:ext cx="9685917" cy="3007746"/>
          </a:xfrm>
          <a:prstGeom prst="rect">
            <a:avLst/>
          </a:prstGeom>
          <a:noFill/>
        </p:spPr>
        <p:txBody>
          <a:bodyPr wrap="square" rtlCol="0">
            <a:spAutoFit/>
          </a:bodyPr>
          <a:lstStyle/>
          <a:p>
            <a:pPr algn="just">
              <a:lnSpc>
                <a:spcPct val="120000"/>
              </a:lnSpc>
            </a:pPr>
            <a:r>
              <a:rPr lang="zh-CN" altLang="en-US" sz="1600" smtClean="0">
                <a:solidFill>
                  <a:srgbClr val="FF0000"/>
                </a:solidFill>
                <a:latin typeface="黑体" pitchFamily="49" charset="-122"/>
                <a:ea typeface="黑体" pitchFamily="49" charset="-122"/>
              </a:rPr>
              <a:t>答案</a:t>
            </a:r>
            <a:r>
              <a:rPr lang="en-US" sz="1600" smtClean="0">
                <a:solidFill>
                  <a:srgbClr val="FF0000"/>
                </a:solidFill>
                <a:latin typeface="黑体" pitchFamily="49" charset="-122"/>
                <a:ea typeface="黑体" pitchFamily="49" charset="-122"/>
              </a:rPr>
              <a:t>:</a:t>
            </a:r>
            <a:r>
              <a:rPr lang="en-US" sz="1600" smtClean="0">
                <a:solidFill>
                  <a:srgbClr val="FF0000"/>
                </a:solidFill>
              </a:rPr>
              <a:t>(1)</a:t>
            </a:r>
            <a:r>
              <a:rPr lang="zh-CN" altLang="en-US" sz="1600" smtClean="0">
                <a:solidFill>
                  <a:srgbClr val="FF0000"/>
                </a:solidFill>
              </a:rPr>
              <a:t>中国共产党的领导是中国特色社会主义制度的最大优势</a:t>
            </a:r>
            <a:r>
              <a:rPr lang="en-US" sz="1600" smtClean="0">
                <a:solidFill>
                  <a:srgbClr val="FF0000"/>
                </a:solidFill>
              </a:rPr>
              <a:t>;</a:t>
            </a:r>
            <a:r>
              <a:rPr lang="zh-CN" altLang="en-US" sz="1600" smtClean="0">
                <a:solidFill>
                  <a:srgbClr val="FF0000"/>
                </a:solidFill>
              </a:rPr>
              <a:t>人民代表大会制度是人民掌握国家政权、行使权力的根本途径</a:t>
            </a:r>
            <a:r>
              <a:rPr lang="en-US" sz="1600" smtClean="0">
                <a:solidFill>
                  <a:srgbClr val="FF0000"/>
                </a:solidFill>
              </a:rPr>
              <a:t>(</a:t>
            </a:r>
            <a:r>
              <a:rPr lang="zh-CN" altLang="en-US" sz="1600" smtClean="0">
                <a:solidFill>
                  <a:srgbClr val="FF0000"/>
                </a:solidFill>
              </a:rPr>
              <a:t>是坚持党的领导、人民当家作主、依法治国有机统一的根本政治制度安排</a:t>
            </a:r>
            <a:r>
              <a:rPr lang="en-US" sz="1600" smtClean="0">
                <a:solidFill>
                  <a:srgbClr val="FF0000"/>
                </a:solidFill>
              </a:rPr>
              <a:t>);</a:t>
            </a:r>
            <a:r>
              <a:rPr lang="zh-CN" altLang="en-US" sz="1600" smtClean="0">
                <a:solidFill>
                  <a:srgbClr val="FF0000"/>
                </a:solidFill>
              </a:rPr>
              <a:t>中国共产党领导的多党合作和政治协商制度是我国的一项基本政治制度</a:t>
            </a:r>
            <a:r>
              <a:rPr lang="en-US" sz="1600" smtClean="0">
                <a:solidFill>
                  <a:srgbClr val="FF0000"/>
                </a:solidFill>
              </a:rPr>
              <a:t>,</a:t>
            </a:r>
            <a:r>
              <a:rPr lang="zh-CN" altLang="en-US" sz="1600" smtClean="0">
                <a:solidFill>
                  <a:srgbClr val="FF0000"/>
                </a:solidFill>
              </a:rPr>
              <a:t>有利于充分协商</a:t>
            </a:r>
            <a:r>
              <a:rPr lang="en-US" sz="1600" smtClean="0">
                <a:solidFill>
                  <a:srgbClr val="FF0000"/>
                </a:solidFill>
              </a:rPr>
              <a:t>,</a:t>
            </a:r>
            <a:r>
              <a:rPr lang="zh-CN" altLang="en-US" sz="1600" smtClean="0">
                <a:solidFill>
                  <a:srgbClr val="FF0000"/>
                </a:solidFill>
              </a:rPr>
              <a:t>求同存异。</a:t>
            </a:r>
          </a:p>
          <a:p>
            <a:pPr algn="just">
              <a:lnSpc>
                <a:spcPct val="120000"/>
              </a:lnSpc>
            </a:pPr>
            <a:r>
              <a:rPr lang="en-US" sz="1600" smtClean="0">
                <a:solidFill>
                  <a:srgbClr val="FF0000"/>
                </a:solidFill>
              </a:rPr>
              <a:t>(2)</a:t>
            </a:r>
            <a:r>
              <a:rPr lang="zh-CN" altLang="en-US" sz="1600" smtClean="0">
                <a:solidFill>
                  <a:srgbClr val="FF0000"/>
                </a:solidFill>
              </a:rPr>
              <a:t>①全过程人民民主</a:t>
            </a:r>
            <a:r>
              <a:rPr lang="en-US" sz="1600" smtClean="0">
                <a:solidFill>
                  <a:srgbClr val="FF0000"/>
                </a:solidFill>
              </a:rPr>
              <a:t>,</a:t>
            </a:r>
            <a:r>
              <a:rPr lang="zh-CN" altLang="en-US" sz="1600" smtClean="0">
                <a:solidFill>
                  <a:srgbClr val="FF0000"/>
                </a:solidFill>
              </a:rPr>
              <a:t>是中国共产党团结带领人民追求民主、发展民主、实现民主的伟大创造</a:t>
            </a:r>
            <a:r>
              <a:rPr lang="en-US" sz="1600" smtClean="0">
                <a:solidFill>
                  <a:srgbClr val="FF0000"/>
                </a:solidFill>
              </a:rPr>
              <a:t>,</a:t>
            </a:r>
            <a:r>
              <a:rPr lang="zh-CN" altLang="en-US" sz="1600" smtClean="0">
                <a:solidFill>
                  <a:srgbClr val="FF0000"/>
                </a:solidFill>
              </a:rPr>
              <a:t>是党不断推进中国民主理论创新、制度创新、实践创新的经验结晶。②全过程人民民主</a:t>
            </a:r>
            <a:r>
              <a:rPr lang="en-US" sz="1600" smtClean="0">
                <a:solidFill>
                  <a:srgbClr val="FF0000"/>
                </a:solidFill>
              </a:rPr>
              <a:t>,</a:t>
            </a:r>
            <a:r>
              <a:rPr lang="zh-CN" altLang="en-US" sz="1600" smtClean="0">
                <a:solidFill>
                  <a:srgbClr val="FF0000"/>
                </a:solidFill>
              </a:rPr>
              <a:t>具有完整的制度程序和完整的参与实践</a:t>
            </a:r>
            <a:r>
              <a:rPr lang="en-US" sz="1600" smtClean="0">
                <a:solidFill>
                  <a:srgbClr val="FF0000"/>
                </a:solidFill>
              </a:rPr>
              <a:t>,</a:t>
            </a:r>
            <a:r>
              <a:rPr lang="zh-CN" altLang="en-US" sz="1600" smtClean="0">
                <a:solidFill>
                  <a:srgbClr val="FF0000"/>
                </a:solidFill>
              </a:rPr>
              <a:t>使选举民主和协商民主这两种重要民主形式更好结合起来</a:t>
            </a:r>
            <a:r>
              <a:rPr lang="en-US" sz="1600" smtClean="0">
                <a:solidFill>
                  <a:srgbClr val="FF0000"/>
                </a:solidFill>
              </a:rPr>
              <a:t>,</a:t>
            </a:r>
            <a:r>
              <a:rPr lang="zh-CN" altLang="en-US" sz="1600" smtClean="0">
                <a:solidFill>
                  <a:srgbClr val="FF0000"/>
                </a:solidFill>
              </a:rPr>
              <a:t>实现了最广大人民的广泛持续参与。③全过程人民民主扎根在广袤的中华大地</a:t>
            </a:r>
            <a:r>
              <a:rPr lang="en-US" sz="1600" smtClean="0">
                <a:solidFill>
                  <a:srgbClr val="FF0000"/>
                </a:solidFill>
              </a:rPr>
              <a:t>,</a:t>
            </a:r>
            <a:r>
              <a:rPr lang="zh-CN" altLang="en-US" sz="1600" smtClean="0">
                <a:solidFill>
                  <a:srgbClr val="FF0000"/>
                </a:solidFill>
              </a:rPr>
              <a:t>吸吮着中华民族漫长奋斗积累的文化养分</a:t>
            </a:r>
            <a:r>
              <a:rPr lang="en-US" sz="1600" smtClean="0">
                <a:solidFill>
                  <a:srgbClr val="FF0000"/>
                </a:solidFill>
              </a:rPr>
              <a:t>,</a:t>
            </a:r>
            <a:r>
              <a:rPr lang="zh-CN" altLang="en-US" sz="1600" smtClean="0">
                <a:solidFill>
                  <a:srgbClr val="FF0000"/>
                </a:solidFill>
              </a:rPr>
              <a:t>符合中国国情。也正因如此</a:t>
            </a:r>
            <a:r>
              <a:rPr lang="en-US" sz="1600" smtClean="0">
                <a:solidFill>
                  <a:srgbClr val="FF0000"/>
                </a:solidFill>
              </a:rPr>
              <a:t>,</a:t>
            </a:r>
            <a:r>
              <a:rPr lang="zh-CN" altLang="en-US" sz="1600" smtClean="0">
                <a:solidFill>
                  <a:srgbClr val="FF0000"/>
                </a:solidFill>
              </a:rPr>
              <a:t>全过程人民民主得到人民衷心拥护</a:t>
            </a:r>
            <a:r>
              <a:rPr lang="en-US" sz="1600" smtClean="0">
                <a:solidFill>
                  <a:srgbClr val="FF0000"/>
                </a:solidFill>
              </a:rPr>
              <a:t>,</a:t>
            </a:r>
            <a:r>
              <a:rPr lang="zh-CN" altLang="en-US" sz="1600" smtClean="0">
                <a:solidFill>
                  <a:srgbClr val="FF0000"/>
                </a:solidFill>
              </a:rPr>
              <a:t>具有深厚现实基础和广阔发展前景。</a:t>
            </a:r>
          </a:p>
          <a:p>
            <a:pPr algn="just">
              <a:lnSpc>
                <a:spcPct val="120000"/>
              </a:lnSpc>
            </a:pPr>
            <a:r>
              <a:rPr lang="en-US" sz="1600" smtClean="0">
                <a:solidFill>
                  <a:srgbClr val="FF0000"/>
                </a:solidFill>
              </a:rPr>
              <a:t>(3)</a:t>
            </a:r>
            <a:r>
              <a:rPr lang="zh-CN" altLang="en-US" sz="1600" smtClean="0">
                <a:solidFill>
                  <a:srgbClr val="FF0000"/>
                </a:solidFill>
              </a:rPr>
              <a:t>我们要有社会责任感和主人翁意识</a:t>
            </a:r>
            <a:r>
              <a:rPr lang="en-US" sz="1600" smtClean="0">
                <a:solidFill>
                  <a:srgbClr val="FF0000"/>
                </a:solidFill>
              </a:rPr>
              <a:t>,</a:t>
            </a:r>
            <a:r>
              <a:rPr lang="zh-CN" altLang="en-US" sz="1600" smtClean="0">
                <a:solidFill>
                  <a:srgbClr val="FF0000"/>
                </a:solidFill>
              </a:rPr>
              <a:t>以理性、公正、客观的态度全面、深刻、辩证地看问题</a:t>
            </a:r>
            <a:r>
              <a:rPr lang="en-US" sz="1600" smtClean="0">
                <a:solidFill>
                  <a:srgbClr val="FF0000"/>
                </a:solidFill>
              </a:rPr>
              <a:t>,</a:t>
            </a:r>
            <a:r>
              <a:rPr lang="zh-CN" altLang="en-US" sz="1600" smtClean="0">
                <a:solidFill>
                  <a:srgbClr val="FF0000"/>
                </a:solidFill>
              </a:rPr>
              <a:t>立场正确、逻辑清晰地表达观点和意见。</a:t>
            </a:r>
            <a:endParaRPr lang="zh-CN" altLang="en-US" sz="1600">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3"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3"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9" name="TextBox 8"/>
          <p:cNvSpPr txBox="1"/>
          <p:nvPr/>
        </p:nvSpPr>
        <p:spPr>
          <a:xfrm>
            <a:off x="39652" y="499252"/>
            <a:ext cx="9501254" cy="401328"/>
          </a:xfrm>
          <a:prstGeom prst="rect">
            <a:avLst/>
          </a:prstGeom>
          <a:noFill/>
        </p:spPr>
        <p:txBody>
          <a:bodyPr wrap="square" rtlCol="0">
            <a:spAutoFit/>
          </a:bodyPr>
          <a:lstStyle/>
          <a:p>
            <a:r>
              <a:rPr lang="zh-CN" altLang="en-US" smtClean="0">
                <a:latin typeface="黑体" pitchFamily="49" charset="-122"/>
                <a:ea typeface="黑体" pitchFamily="49" charset="-122"/>
              </a:rPr>
              <a:t>情境三　走进法治天地</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感受法治力量</a:t>
            </a:r>
          </a:p>
        </p:txBody>
      </p:sp>
      <p:sp>
        <p:nvSpPr>
          <p:cNvPr id="10" name="TextBox 9"/>
          <p:cNvSpPr txBox="1"/>
          <p:nvPr/>
        </p:nvSpPr>
        <p:spPr>
          <a:xfrm>
            <a:off x="39652" y="856442"/>
            <a:ext cx="9929882" cy="1841723"/>
          </a:xfrm>
          <a:prstGeom prst="rect">
            <a:avLst/>
          </a:prstGeom>
          <a:noFill/>
        </p:spPr>
        <p:txBody>
          <a:bodyPr wrap="square" rtlCol="0">
            <a:spAutoFit/>
          </a:bodyPr>
          <a:lstStyle/>
          <a:p>
            <a:r>
              <a:rPr lang="zh-CN" altLang="en-US" smtClean="0">
                <a:latin typeface="黑体" pitchFamily="49" charset="-122"/>
                <a:ea typeface="黑体" pitchFamily="49" charset="-122"/>
              </a:rPr>
              <a:t>素材一</a:t>
            </a:r>
            <a:r>
              <a:rPr lang="zh-CN" altLang="en-US" smtClean="0"/>
              <a:t>　</a:t>
            </a:r>
            <a:r>
              <a:rPr lang="zh-CN" altLang="en-US" smtClean="0">
                <a:latin typeface="楷体" pitchFamily="49" charset="-122"/>
                <a:ea typeface="楷体" pitchFamily="49" charset="-122"/>
              </a:rPr>
              <a:t> 党的十九届六中全会审议通过的</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中共中央关于党的百年奋斗重大成就和历史经验的决议</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指出</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坚持依法治国首先要坚持依宪治国</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坚持依法执政首先要坚持依宪执政。必须坚持中国特色社会主义法治道路</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贯彻中国特色社会主义法治理论</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坚持依法治国、依法执政、依法行政共同推进</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坚持法治国家、法治政府、法治社会一体建设</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全面增强全社会尊法学法守法用法意识和能力。</a:t>
            </a:r>
          </a:p>
        </p:txBody>
      </p:sp>
    </p:spTree>
  </p:cSld>
  <p:clrMapOvr>
    <a:masterClrMapping/>
  </p:clrMapOvr>
  <p:transition>
    <p:push dir="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1921" y="427814"/>
            <a:ext cx="10005162" cy="812530"/>
          </a:xfrm>
          <a:prstGeom prst="rect">
            <a:avLst/>
          </a:prstGeom>
          <a:noFill/>
        </p:spPr>
        <p:txBody>
          <a:bodyPr wrap="square" rtlCol="0">
            <a:spAutoFit/>
          </a:bodyPr>
          <a:lstStyle/>
          <a:p>
            <a:r>
              <a:rPr lang="en-US" smtClean="0">
                <a:latin typeface="黑体" pitchFamily="49" charset="-122"/>
                <a:ea typeface="黑体" pitchFamily="49" charset="-122"/>
              </a:rPr>
              <a:t>[</a:t>
            </a:r>
            <a:r>
              <a:rPr lang="zh-CN" altLang="en-US" smtClean="0">
                <a:latin typeface="黑体" pitchFamily="49" charset="-122"/>
                <a:ea typeface="黑体" pitchFamily="49" charset="-122"/>
              </a:rPr>
              <a:t>探究</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上述材料体现了教材中的哪些观点或道理</a:t>
            </a:r>
            <a:r>
              <a:rPr lang="en-US" smtClean="0"/>
              <a:t>?</a:t>
            </a:r>
            <a:endParaRPr lang="zh-CN" altLang="en-US"/>
          </a:p>
        </p:txBody>
      </p:sp>
      <p:sp>
        <p:nvSpPr>
          <p:cNvPr id="7" name="Rectangle 2"/>
          <p:cNvSpPr>
            <a:spLocks noChangeArrowheads="1"/>
          </p:cNvSpPr>
          <p:nvPr/>
        </p:nvSpPr>
        <p:spPr bwMode="auto">
          <a:xfrm>
            <a:off x="118405" y="1285070"/>
            <a:ext cx="9779691" cy="1928826"/>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7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8" name="TextBox 7"/>
          <p:cNvSpPr txBox="1"/>
          <p:nvPr/>
        </p:nvSpPr>
        <p:spPr>
          <a:xfrm>
            <a:off x="158450" y="1285070"/>
            <a:ext cx="9685917" cy="1841723"/>
          </a:xfrm>
          <a:prstGeom prst="rect">
            <a:avLst/>
          </a:prstGeom>
          <a:noFill/>
        </p:spPr>
        <p:txBody>
          <a:bodyPr wrap="square" rtlCol="0">
            <a:spAutoFit/>
          </a:bodyPr>
          <a:lstStyle/>
          <a:p>
            <a:pPr algn="just"/>
            <a:r>
              <a:rPr lang="zh-CN" altLang="en-US" smtClean="0">
                <a:solidFill>
                  <a:srgbClr val="FF0000"/>
                </a:solidFill>
                <a:latin typeface="黑体" pitchFamily="49" charset="-122"/>
                <a:ea typeface="黑体" pitchFamily="49" charset="-122"/>
              </a:rPr>
              <a:t>答案</a:t>
            </a:r>
            <a:r>
              <a:rPr lang="en-US" smtClean="0">
                <a:solidFill>
                  <a:srgbClr val="FF0000"/>
                </a:solidFill>
                <a:latin typeface="黑体" pitchFamily="49" charset="-122"/>
                <a:ea typeface="黑体" pitchFamily="49" charset="-122"/>
              </a:rPr>
              <a:t>:</a:t>
            </a:r>
            <a:r>
              <a:rPr lang="en-US" smtClean="0">
                <a:solidFill>
                  <a:srgbClr val="FF0000"/>
                </a:solidFill>
              </a:rPr>
              <a:t>(1)</a:t>
            </a:r>
            <a:r>
              <a:rPr lang="zh-CN" altLang="en-US" smtClean="0">
                <a:solidFill>
                  <a:srgbClr val="FF0000"/>
                </a:solidFill>
              </a:rPr>
              <a:t>①宪法是我国的根本法</a:t>
            </a:r>
            <a:r>
              <a:rPr lang="en-US" smtClean="0">
                <a:solidFill>
                  <a:srgbClr val="FF0000"/>
                </a:solidFill>
              </a:rPr>
              <a:t>,</a:t>
            </a:r>
            <a:r>
              <a:rPr lang="zh-CN" altLang="en-US" smtClean="0">
                <a:solidFill>
                  <a:srgbClr val="FF0000"/>
                </a:solidFill>
              </a:rPr>
              <a:t>是治国安邦的总章程</a:t>
            </a:r>
            <a:r>
              <a:rPr lang="en-US" smtClean="0">
                <a:solidFill>
                  <a:srgbClr val="FF0000"/>
                </a:solidFill>
              </a:rPr>
              <a:t>,</a:t>
            </a:r>
            <a:r>
              <a:rPr lang="zh-CN" altLang="en-US" smtClean="0">
                <a:solidFill>
                  <a:srgbClr val="FF0000"/>
                </a:solidFill>
              </a:rPr>
              <a:t>是一切组织和个人的根本活动准则。②中国共产党作为执政党</a:t>
            </a:r>
            <a:r>
              <a:rPr lang="en-US" smtClean="0">
                <a:solidFill>
                  <a:srgbClr val="FF0000"/>
                </a:solidFill>
              </a:rPr>
              <a:t>,</a:t>
            </a:r>
            <a:r>
              <a:rPr lang="zh-CN" altLang="en-US" smtClean="0">
                <a:solidFill>
                  <a:srgbClr val="FF0000"/>
                </a:solidFill>
              </a:rPr>
              <a:t>必须以宪法为根本的活动准则。③依法治国是党领导人民治理国家的基本方略。全面依法治国必须坚持厉行法治</a:t>
            </a:r>
            <a:r>
              <a:rPr lang="en-US" smtClean="0">
                <a:solidFill>
                  <a:srgbClr val="FF0000"/>
                </a:solidFill>
              </a:rPr>
              <a:t>,</a:t>
            </a:r>
            <a:r>
              <a:rPr lang="zh-CN" altLang="en-US" smtClean="0">
                <a:solidFill>
                  <a:srgbClr val="FF0000"/>
                </a:solidFill>
              </a:rPr>
              <a:t>推进科学立法、严格执法、公正司法、全民守法。④坚定不移地走中国特色社会主义法治道路</a:t>
            </a:r>
            <a:r>
              <a:rPr lang="en-US" smtClean="0">
                <a:solidFill>
                  <a:srgbClr val="FF0000"/>
                </a:solidFill>
              </a:rPr>
              <a:t>,</a:t>
            </a:r>
            <a:r>
              <a:rPr lang="zh-CN" altLang="en-US" smtClean="0">
                <a:solidFill>
                  <a:srgbClr val="FF0000"/>
                </a:solidFill>
              </a:rPr>
              <a:t>必须坚持党的领导、人民当家作主、依法治国有机统一。</a:t>
            </a:r>
            <a:endParaRPr lang="zh-CN" altLang="en-US">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1921" y="427814"/>
            <a:ext cx="10005162" cy="2561920"/>
          </a:xfrm>
          <a:prstGeom prst="rect">
            <a:avLst/>
          </a:prstGeom>
          <a:noFill/>
        </p:spPr>
        <p:txBody>
          <a:bodyPr wrap="square" rtlCol="0">
            <a:spAutoFit/>
          </a:bodyPr>
          <a:lstStyle/>
          <a:p>
            <a:r>
              <a:rPr lang="zh-CN" altLang="en-US" smtClean="0">
                <a:latin typeface="黑体" pitchFamily="49" charset="-122"/>
                <a:ea typeface="黑体" pitchFamily="49" charset="-122"/>
              </a:rPr>
              <a:t>素材二</a:t>
            </a:r>
            <a:r>
              <a:rPr lang="zh-CN" altLang="en-US" smtClean="0"/>
              <a:t>　</a:t>
            </a:r>
            <a:r>
              <a:rPr lang="zh-CN" altLang="en-US" smtClean="0">
                <a:latin typeface="楷体" pitchFamily="49" charset="-122"/>
                <a:ea typeface="楷体" pitchFamily="49" charset="-122"/>
              </a:rPr>
              <a:t>家庭教育关乎每一个孩子的成长和家庭的和谐</a:t>
            </a:r>
            <a:r>
              <a:rPr lang="en-US" smtClean="0">
                <a:latin typeface="楷体" pitchFamily="49" charset="-122"/>
                <a:ea typeface="楷体" pitchFamily="49" charset="-122"/>
              </a:rPr>
              <a:t>,</a:t>
            </a:r>
            <a:r>
              <a:rPr lang="zh-CN" altLang="en-US" smtClean="0">
                <a:latin typeface="楷体" pitchFamily="49" charset="-122"/>
                <a:ea typeface="楷体" pitchFamily="49" charset="-122"/>
              </a:rPr>
              <a:t>关乎国家发展、民族进步、社会稳定。我国从</a:t>
            </a:r>
            <a:r>
              <a:rPr lang="en-US" smtClean="0">
                <a:latin typeface="楷体" pitchFamily="49" charset="-122"/>
                <a:ea typeface="楷体" pitchFamily="49" charset="-122"/>
              </a:rPr>
              <a:t>2018</a:t>
            </a:r>
            <a:r>
              <a:rPr lang="zh-CN" altLang="en-US" smtClean="0">
                <a:latin typeface="楷体" pitchFamily="49" charset="-122"/>
                <a:ea typeface="楷体" pitchFamily="49" charset="-122"/>
              </a:rPr>
              <a:t>年就开始酝酿家庭教育法规</a:t>
            </a:r>
            <a:r>
              <a:rPr lang="en-US" smtClean="0">
                <a:latin typeface="楷体" pitchFamily="49" charset="-122"/>
                <a:ea typeface="楷体" pitchFamily="49" charset="-122"/>
              </a:rPr>
              <a:t>,</a:t>
            </a:r>
            <a:r>
              <a:rPr lang="zh-CN" altLang="en-US" smtClean="0">
                <a:latin typeface="楷体" pitchFamily="49" charset="-122"/>
                <a:ea typeface="楷体" pitchFamily="49" charset="-122"/>
              </a:rPr>
              <a:t>经过几次征集、修改、更正和完善</a:t>
            </a:r>
            <a:r>
              <a:rPr lang="en-US" smtClean="0">
                <a:latin typeface="楷体" pitchFamily="49" charset="-122"/>
                <a:ea typeface="楷体" pitchFamily="49" charset="-122"/>
              </a:rPr>
              <a:t>,2021</a:t>
            </a:r>
            <a:r>
              <a:rPr lang="zh-CN" altLang="en-US" smtClean="0">
                <a:latin typeface="楷体" pitchFamily="49" charset="-122"/>
                <a:ea typeface="楷体" pitchFamily="49" charset="-122"/>
              </a:rPr>
              <a:t>年</a:t>
            </a:r>
            <a:r>
              <a:rPr lang="en-US" smtClean="0">
                <a:latin typeface="楷体" pitchFamily="49" charset="-122"/>
                <a:ea typeface="楷体" pitchFamily="49" charset="-122"/>
              </a:rPr>
              <a:t>10</a:t>
            </a:r>
            <a:r>
              <a:rPr lang="zh-CN" altLang="en-US" smtClean="0">
                <a:latin typeface="楷体" pitchFamily="49" charset="-122"/>
                <a:ea typeface="楷体" pitchFamily="49" charset="-122"/>
              </a:rPr>
              <a:t>月</a:t>
            </a:r>
            <a:r>
              <a:rPr lang="en-US" smtClean="0">
                <a:latin typeface="楷体" pitchFamily="49" charset="-122"/>
                <a:ea typeface="楷体" pitchFamily="49" charset="-122"/>
              </a:rPr>
              <a:t>23</a:t>
            </a:r>
            <a:r>
              <a:rPr lang="zh-CN" altLang="en-US" smtClean="0">
                <a:latin typeface="楷体" pitchFamily="49" charset="-122"/>
                <a:ea typeface="楷体" pitchFamily="49" charset="-122"/>
              </a:rPr>
              <a:t>日</a:t>
            </a:r>
            <a:r>
              <a:rPr lang="en-US" smtClean="0">
                <a:latin typeface="楷体" pitchFamily="49" charset="-122"/>
                <a:ea typeface="楷体" pitchFamily="49" charset="-122"/>
              </a:rPr>
              <a:t>,</a:t>
            </a:r>
            <a:r>
              <a:rPr lang="zh-CN" altLang="en-US" smtClean="0">
                <a:latin typeface="楷体" pitchFamily="49" charset="-122"/>
                <a:ea typeface="楷体" pitchFamily="49" charset="-122"/>
              </a:rPr>
              <a:t>第十三届全国人大常委会第三十一次会议审议并通过了</a:t>
            </a:r>
            <a:r>
              <a:rPr lang="en-US" altLang="zh-CN" smtClean="0">
                <a:latin typeface="楷体" pitchFamily="49" charset="-122"/>
                <a:ea typeface="楷体" pitchFamily="49" charset="-122"/>
              </a:rPr>
              <a:t>《</a:t>
            </a:r>
            <a:r>
              <a:rPr lang="zh-CN" altLang="en-US" smtClean="0">
                <a:latin typeface="楷体" pitchFamily="49" charset="-122"/>
                <a:ea typeface="楷体" pitchFamily="49" charset="-122"/>
              </a:rPr>
              <a:t>中华人民共和国家庭教育促进法</a:t>
            </a:r>
            <a:r>
              <a:rPr lang="en-US" altLang="zh-CN" smtClean="0">
                <a:latin typeface="楷体" pitchFamily="49" charset="-122"/>
                <a:ea typeface="楷体" pitchFamily="49" charset="-122"/>
              </a:rPr>
              <a:t>》</a:t>
            </a:r>
            <a:r>
              <a:rPr lang="en-US" smtClean="0">
                <a:latin typeface="楷体" pitchFamily="49" charset="-122"/>
                <a:ea typeface="楷体" pitchFamily="49" charset="-122"/>
              </a:rPr>
              <a:t>,</a:t>
            </a:r>
            <a:r>
              <a:rPr lang="zh-CN" altLang="en-US" smtClean="0">
                <a:latin typeface="楷体" pitchFamily="49" charset="-122"/>
                <a:ea typeface="楷体" pitchFamily="49" charset="-122"/>
              </a:rPr>
              <a:t>并于</a:t>
            </a:r>
            <a:r>
              <a:rPr lang="en-US" smtClean="0">
                <a:latin typeface="楷体" pitchFamily="49" charset="-122"/>
                <a:ea typeface="楷体" pitchFamily="49" charset="-122"/>
              </a:rPr>
              <a:t>2022</a:t>
            </a:r>
            <a:r>
              <a:rPr lang="zh-CN" altLang="en-US" smtClean="0">
                <a:latin typeface="楷体" pitchFamily="49" charset="-122"/>
                <a:ea typeface="楷体" pitchFamily="49" charset="-122"/>
              </a:rPr>
              <a:t>年</a:t>
            </a:r>
            <a:r>
              <a:rPr lang="en-US" smtClean="0">
                <a:latin typeface="楷体" pitchFamily="49" charset="-122"/>
                <a:ea typeface="楷体" pitchFamily="49" charset="-122"/>
              </a:rPr>
              <a:t>1</a:t>
            </a:r>
            <a:r>
              <a:rPr lang="zh-CN" altLang="en-US" smtClean="0">
                <a:latin typeface="楷体" pitchFamily="49" charset="-122"/>
                <a:ea typeface="楷体" pitchFamily="49" charset="-122"/>
              </a:rPr>
              <a:t>月</a:t>
            </a:r>
            <a:r>
              <a:rPr lang="en-US" smtClean="0">
                <a:latin typeface="楷体" pitchFamily="49" charset="-122"/>
                <a:ea typeface="楷体" pitchFamily="49" charset="-122"/>
              </a:rPr>
              <a:t>1</a:t>
            </a:r>
            <a:r>
              <a:rPr lang="zh-CN" altLang="en-US" smtClean="0">
                <a:latin typeface="楷体" pitchFamily="49" charset="-122"/>
                <a:ea typeface="楷体" pitchFamily="49" charset="-122"/>
              </a:rPr>
              <a:t>日起正式实施。这让中国父母进入依法带娃时代</a:t>
            </a:r>
            <a:r>
              <a:rPr lang="en-US" smtClean="0">
                <a:latin typeface="楷体" pitchFamily="49" charset="-122"/>
                <a:ea typeface="楷体" pitchFamily="49" charset="-122"/>
              </a:rPr>
              <a:t>,</a:t>
            </a:r>
            <a:r>
              <a:rPr lang="zh-CN" altLang="en-US" smtClean="0">
                <a:latin typeface="楷体" pitchFamily="49" charset="-122"/>
                <a:ea typeface="楷体" pitchFamily="49" charset="-122"/>
              </a:rPr>
              <a:t>将家庭教育由传统“家事”上升为重要“国事”。这为大力弘扬中华民族家庭美德提供了法治保障。</a:t>
            </a:r>
          </a:p>
          <a:p>
            <a:r>
              <a:rPr lang="en-US" smtClean="0">
                <a:latin typeface="黑体" pitchFamily="49" charset="-122"/>
                <a:ea typeface="黑体" pitchFamily="49" charset="-122"/>
              </a:rPr>
              <a:t>[</a:t>
            </a:r>
            <a:r>
              <a:rPr lang="zh-CN" altLang="en-US" smtClean="0">
                <a:latin typeface="黑体" pitchFamily="49" charset="-122"/>
                <a:ea typeface="黑体" pitchFamily="49" charset="-122"/>
              </a:rPr>
              <a:t>探究</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(2)</a:t>
            </a:r>
            <a:r>
              <a:rPr lang="zh-CN" altLang="en-US" smtClean="0"/>
              <a:t>民意征集、审议通过是我国法律修订必须要经历的环节</a:t>
            </a:r>
            <a:r>
              <a:rPr lang="en-US" smtClean="0"/>
              <a:t>,</a:t>
            </a:r>
            <a:r>
              <a:rPr lang="zh-CN" altLang="en-US" smtClean="0"/>
              <a:t>请你分别写出这两个环节的理论依据。</a:t>
            </a:r>
            <a:endParaRPr lang="zh-CN" altLang="en-US"/>
          </a:p>
        </p:txBody>
      </p:sp>
      <p:sp>
        <p:nvSpPr>
          <p:cNvPr id="7" name="Rectangle 2"/>
          <p:cNvSpPr>
            <a:spLocks noChangeArrowheads="1"/>
          </p:cNvSpPr>
          <p:nvPr/>
        </p:nvSpPr>
        <p:spPr bwMode="auto">
          <a:xfrm>
            <a:off x="118405" y="3071020"/>
            <a:ext cx="9779691" cy="1214446"/>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7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8" name="TextBox 7"/>
          <p:cNvSpPr txBox="1"/>
          <p:nvPr/>
        </p:nvSpPr>
        <p:spPr>
          <a:xfrm>
            <a:off x="158450" y="3071020"/>
            <a:ext cx="9685917" cy="1121525"/>
          </a:xfrm>
          <a:prstGeom prst="rect">
            <a:avLst/>
          </a:prstGeom>
          <a:noFill/>
        </p:spPr>
        <p:txBody>
          <a:bodyPr wrap="square" rtlCol="0">
            <a:spAutoFit/>
          </a:bodyPr>
          <a:lstStyle/>
          <a:p>
            <a:pPr algn="just"/>
            <a:r>
              <a:rPr lang="zh-CN" altLang="en-US" smtClean="0">
                <a:solidFill>
                  <a:srgbClr val="FF0000"/>
                </a:solidFill>
                <a:latin typeface="黑体" pitchFamily="49" charset="-122"/>
                <a:ea typeface="黑体" pitchFamily="49" charset="-122"/>
              </a:rPr>
              <a:t>答案</a:t>
            </a:r>
            <a:r>
              <a:rPr lang="en-US" smtClean="0">
                <a:solidFill>
                  <a:srgbClr val="FF0000"/>
                </a:solidFill>
                <a:latin typeface="黑体" pitchFamily="49" charset="-122"/>
                <a:ea typeface="黑体" pitchFamily="49" charset="-122"/>
              </a:rPr>
              <a:t>:</a:t>
            </a:r>
            <a:r>
              <a:rPr lang="en-US" smtClean="0">
                <a:solidFill>
                  <a:srgbClr val="FF0000"/>
                </a:solidFill>
              </a:rPr>
              <a:t>(2)</a:t>
            </a:r>
            <a:r>
              <a:rPr lang="zh-CN" altLang="en-US" smtClean="0">
                <a:solidFill>
                  <a:srgbClr val="FF0000"/>
                </a:solidFill>
              </a:rPr>
              <a:t>①民意征集</a:t>
            </a:r>
            <a:r>
              <a:rPr lang="en-US" smtClean="0">
                <a:solidFill>
                  <a:srgbClr val="FF0000"/>
                </a:solidFill>
              </a:rPr>
              <a:t>:</a:t>
            </a:r>
            <a:r>
              <a:rPr lang="zh-CN" altLang="en-US" smtClean="0">
                <a:solidFill>
                  <a:srgbClr val="FF0000"/>
                </a:solidFill>
              </a:rPr>
              <a:t>我国是人民民主专政的社会主义国家</a:t>
            </a:r>
            <a:r>
              <a:rPr lang="en-US" smtClean="0">
                <a:solidFill>
                  <a:srgbClr val="FF0000"/>
                </a:solidFill>
              </a:rPr>
              <a:t>,</a:t>
            </a:r>
            <a:r>
              <a:rPr lang="zh-CN" altLang="en-US" smtClean="0">
                <a:solidFill>
                  <a:srgbClr val="FF0000"/>
                </a:solidFill>
              </a:rPr>
              <a:t>国家的一切权力属于人民</a:t>
            </a:r>
            <a:r>
              <a:rPr lang="en-US" smtClean="0">
                <a:solidFill>
                  <a:srgbClr val="FF0000"/>
                </a:solidFill>
              </a:rPr>
              <a:t>;</a:t>
            </a:r>
            <a:r>
              <a:rPr lang="zh-CN" altLang="en-US" smtClean="0">
                <a:solidFill>
                  <a:srgbClr val="FF0000"/>
                </a:solidFill>
              </a:rPr>
              <a:t>我国法律是人民意志和利益的集中体现。</a:t>
            </a:r>
          </a:p>
          <a:p>
            <a:pPr algn="just"/>
            <a:r>
              <a:rPr lang="zh-CN" altLang="en-US" smtClean="0">
                <a:solidFill>
                  <a:srgbClr val="FF0000"/>
                </a:solidFill>
              </a:rPr>
              <a:t>②审议通过</a:t>
            </a:r>
            <a:r>
              <a:rPr lang="en-US" smtClean="0">
                <a:solidFill>
                  <a:srgbClr val="FF0000"/>
                </a:solidFill>
              </a:rPr>
              <a:t>:</a:t>
            </a:r>
            <a:r>
              <a:rPr lang="zh-CN" altLang="en-US" smtClean="0">
                <a:solidFill>
                  <a:srgbClr val="FF0000"/>
                </a:solidFill>
              </a:rPr>
              <a:t>全国人民代表大会是我国最高的国家权力机关</a:t>
            </a:r>
            <a:r>
              <a:rPr lang="en-US" smtClean="0">
                <a:solidFill>
                  <a:srgbClr val="FF0000"/>
                </a:solidFill>
              </a:rPr>
              <a:t>,</a:t>
            </a:r>
            <a:r>
              <a:rPr lang="zh-CN" altLang="en-US" smtClean="0">
                <a:solidFill>
                  <a:srgbClr val="FF0000"/>
                </a:solidFill>
              </a:rPr>
              <a:t>依法享有立法权。</a:t>
            </a:r>
            <a:endParaRPr lang="zh-CN" altLang="en-US">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3"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extBox 6"/>
          <p:cNvSpPr txBox="1"/>
          <p:nvPr/>
        </p:nvSpPr>
        <p:spPr>
          <a:xfrm>
            <a:off x="39652" y="1560562"/>
            <a:ext cx="9501254" cy="401328"/>
          </a:xfrm>
          <a:prstGeom prst="rect">
            <a:avLst/>
          </a:prstGeom>
          <a:noFill/>
        </p:spPr>
        <p:txBody>
          <a:bodyPr wrap="square" rtlCol="0">
            <a:spAutoFit/>
          </a:bodyPr>
          <a:lstStyle/>
          <a:p>
            <a:r>
              <a:rPr lang="zh-CN" altLang="en-US" smtClean="0">
                <a:latin typeface="黑体" pitchFamily="49" charset="-122"/>
                <a:ea typeface="黑体" pitchFamily="49" charset="-122"/>
              </a:rPr>
              <a:t>考点一　走进法治天地</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做守法用法公民</a:t>
            </a:r>
          </a:p>
        </p:txBody>
      </p:sp>
      <p:sp>
        <p:nvSpPr>
          <p:cNvPr id="8" name="TextBox 7"/>
          <p:cNvSpPr txBox="1"/>
          <p:nvPr/>
        </p:nvSpPr>
        <p:spPr>
          <a:xfrm>
            <a:off x="39652" y="1895962"/>
            <a:ext cx="9929882" cy="1481624"/>
          </a:xfrm>
          <a:prstGeom prst="rect">
            <a:avLst/>
          </a:prstGeom>
          <a:noFill/>
        </p:spPr>
        <p:txBody>
          <a:bodyPr wrap="square" rtlCol="0">
            <a:spAutoFit/>
          </a:bodyPr>
          <a:lstStyle/>
          <a:p>
            <a:r>
              <a:rPr lang="en-US" smtClean="0"/>
              <a:t>1.</a:t>
            </a:r>
            <a:r>
              <a:rPr lang="zh-CN" altLang="en-US" smtClean="0"/>
              <a:t>法律的特征与作用</a:t>
            </a:r>
          </a:p>
          <a:p>
            <a:r>
              <a:rPr lang="en-US" smtClean="0"/>
              <a:t>(1)</a:t>
            </a:r>
            <a:r>
              <a:rPr lang="zh-CN" altLang="en-US" smtClean="0"/>
              <a:t>特征</a:t>
            </a:r>
            <a:r>
              <a:rPr lang="en-US" smtClean="0"/>
              <a:t>:</a:t>
            </a:r>
            <a:r>
              <a:rPr lang="zh-CN" altLang="en-US" smtClean="0"/>
              <a:t>①法律是由国家制定或认可的。 </a:t>
            </a:r>
          </a:p>
          <a:p>
            <a:r>
              <a:rPr lang="zh-CN" altLang="en-US" smtClean="0"/>
              <a:t>②法律是由国家强制力保证实施的。 ③法律对全体社会成员具有普遍约束力。 </a:t>
            </a:r>
          </a:p>
          <a:p>
            <a:r>
              <a:rPr lang="en-US" smtClean="0"/>
              <a:t>(2)</a:t>
            </a:r>
            <a:r>
              <a:rPr lang="zh-CN" altLang="en-US" smtClean="0"/>
              <a:t>作用</a:t>
            </a:r>
            <a:r>
              <a:rPr lang="en-US" smtClean="0"/>
              <a:t>:</a:t>
            </a:r>
            <a:r>
              <a:rPr lang="zh-CN" altLang="en-US" smtClean="0"/>
              <a:t>规范作用和保护作用。</a:t>
            </a:r>
            <a:endParaRPr lang="zh-CN" altLang="en-US"/>
          </a:p>
        </p:txBody>
      </p:sp>
    </p:spTree>
  </p:cSld>
  <p:clrMapOvr>
    <a:masterClrMapping/>
  </p:clrMapOvr>
  <p:transition>
    <p:push dir="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1921" y="570690"/>
            <a:ext cx="10005162" cy="761427"/>
          </a:xfrm>
          <a:prstGeom prst="rect">
            <a:avLst/>
          </a:prstGeom>
          <a:noFill/>
        </p:spPr>
        <p:txBody>
          <a:bodyPr wrap="square" rtlCol="0">
            <a:spAutoFit/>
          </a:bodyPr>
          <a:lstStyle/>
          <a:p>
            <a:r>
              <a:rPr lang="en-US" smtClean="0"/>
              <a:t>(3)</a:t>
            </a:r>
            <a:r>
              <a:rPr lang="zh-CN" altLang="en-US" smtClean="0"/>
              <a:t>有人认为</a:t>
            </a:r>
            <a:r>
              <a:rPr lang="en-US" smtClean="0"/>
              <a:t>:</a:t>
            </a:r>
            <a:r>
              <a:rPr lang="zh-CN" altLang="en-US" smtClean="0"/>
              <a:t>“家庭教育是私事</a:t>
            </a:r>
            <a:r>
              <a:rPr lang="en-US" smtClean="0"/>
              <a:t>,</a:t>
            </a:r>
            <a:r>
              <a:rPr lang="zh-CN" altLang="en-US" smtClean="0"/>
              <a:t>家教家风教育属于道德范畴</a:t>
            </a:r>
            <a:r>
              <a:rPr lang="en-US" smtClean="0"/>
              <a:t>,</a:t>
            </a:r>
            <a:r>
              <a:rPr lang="zh-CN" altLang="en-US" smtClean="0"/>
              <a:t>没必要立法。”你同意这一观点吗</a:t>
            </a:r>
            <a:r>
              <a:rPr lang="en-US" smtClean="0"/>
              <a:t>?</a:t>
            </a:r>
            <a:r>
              <a:rPr lang="zh-CN" altLang="en-US" smtClean="0"/>
              <a:t>请结合材料说明你的理由。</a:t>
            </a:r>
            <a:endParaRPr lang="zh-CN" altLang="en-US"/>
          </a:p>
        </p:txBody>
      </p:sp>
      <p:sp>
        <p:nvSpPr>
          <p:cNvPr id="7" name="Rectangle 2"/>
          <p:cNvSpPr>
            <a:spLocks noChangeArrowheads="1"/>
          </p:cNvSpPr>
          <p:nvPr/>
        </p:nvSpPr>
        <p:spPr bwMode="auto">
          <a:xfrm>
            <a:off x="118405" y="1499384"/>
            <a:ext cx="9779691" cy="1857388"/>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7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8" name="TextBox 7"/>
          <p:cNvSpPr txBox="1"/>
          <p:nvPr/>
        </p:nvSpPr>
        <p:spPr>
          <a:xfrm>
            <a:off x="158450" y="1499384"/>
            <a:ext cx="9685917" cy="1841723"/>
          </a:xfrm>
          <a:prstGeom prst="rect">
            <a:avLst/>
          </a:prstGeom>
          <a:noFill/>
        </p:spPr>
        <p:txBody>
          <a:bodyPr wrap="square" rtlCol="0">
            <a:spAutoFit/>
          </a:bodyPr>
          <a:lstStyle/>
          <a:p>
            <a:pPr algn="just"/>
            <a:r>
              <a:rPr lang="zh-CN" altLang="en-US" smtClean="0">
                <a:solidFill>
                  <a:srgbClr val="FF0000"/>
                </a:solidFill>
                <a:latin typeface="黑体" pitchFamily="49" charset="-122"/>
                <a:ea typeface="黑体" pitchFamily="49" charset="-122"/>
              </a:rPr>
              <a:t>答案</a:t>
            </a:r>
            <a:r>
              <a:rPr lang="en-US" smtClean="0">
                <a:solidFill>
                  <a:srgbClr val="FF0000"/>
                </a:solidFill>
                <a:latin typeface="黑体" pitchFamily="49" charset="-122"/>
                <a:ea typeface="黑体" pitchFamily="49" charset="-122"/>
              </a:rPr>
              <a:t>:</a:t>
            </a:r>
            <a:r>
              <a:rPr lang="en-US" smtClean="0">
                <a:solidFill>
                  <a:srgbClr val="FF0000"/>
                </a:solidFill>
              </a:rPr>
              <a:t>(3)</a:t>
            </a:r>
            <a:r>
              <a:rPr lang="zh-CN" altLang="en-US" smtClean="0">
                <a:solidFill>
                  <a:srgbClr val="FF0000"/>
                </a:solidFill>
              </a:rPr>
              <a:t>不赞成</a:t>
            </a:r>
            <a:r>
              <a:rPr lang="en-US" smtClean="0">
                <a:solidFill>
                  <a:srgbClr val="FF0000"/>
                </a:solidFill>
              </a:rPr>
              <a:t>,</a:t>
            </a:r>
            <a:r>
              <a:rPr lang="zh-CN" altLang="en-US" smtClean="0">
                <a:solidFill>
                  <a:srgbClr val="FF0000"/>
                </a:solidFill>
              </a:rPr>
              <a:t>我认为立法好处多。①家庭教育促进法的诞生</a:t>
            </a:r>
            <a:r>
              <a:rPr lang="en-US" smtClean="0">
                <a:solidFill>
                  <a:srgbClr val="FF0000"/>
                </a:solidFill>
              </a:rPr>
              <a:t>,</a:t>
            </a:r>
            <a:r>
              <a:rPr lang="zh-CN" altLang="en-US" smtClean="0">
                <a:solidFill>
                  <a:srgbClr val="FF0000"/>
                </a:solidFill>
              </a:rPr>
              <a:t>有利于保障未成年人依法享有的权利和自由</a:t>
            </a:r>
            <a:r>
              <a:rPr lang="en-US" smtClean="0">
                <a:solidFill>
                  <a:srgbClr val="FF0000"/>
                </a:solidFill>
              </a:rPr>
              <a:t>,</a:t>
            </a:r>
            <a:r>
              <a:rPr lang="zh-CN" altLang="en-US" smtClean="0">
                <a:solidFill>
                  <a:srgbClr val="FF0000"/>
                </a:solidFill>
              </a:rPr>
              <a:t>让未成年人更有安全感和尊严感。②家庭教育促进法的诞生</a:t>
            </a:r>
            <a:r>
              <a:rPr lang="en-US" smtClean="0">
                <a:solidFill>
                  <a:srgbClr val="FF0000"/>
                </a:solidFill>
              </a:rPr>
              <a:t>,</a:t>
            </a:r>
            <a:r>
              <a:rPr lang="zh-CN" altLang="en-US" smtClean="0">
                <a:solidFill>
                  <a:srgbClr val="FF0000"/>
                </a:solidFill>
              </a:rPr>
              <a:t>有利于解决社会矛盾、维护社会稳定、实现社会正义。③家庭教育促进法的诞生</a:t>
            </a:r>
            <a:r>
              <a:rPr lang="en-US" smtClean="0">
                <a:solidFill>
                  <a:srgbClr val="FF0000"/>
                </a:solidFill>
              </a:rPr>
              <a:t>,</a:t>
            </a:r>
            <a:r>
              <a:rPr lang="zh-CN" altLang="en-US" smtClean="0">
                <a:solidFill>
                  <a:srgbClr val="FF0000"/>
                </a:solidFill>
              </a:rPr>
              <a:t>有利于法律和道德共同发挥作用。法律与道德相辅相成</a:t>
            </a:r>
            <a:r>
              <a:rPr lang="en-US" smtClean="0">
                <a:solidFill>
                  <a:srgbClr val="FF0000"/>
                </a:solidFill>
              </a:rPr>
              <a:t>,</a:t>
            </a:r>
            <a:r>
              <a:rPr lang="zh-CN" altLang="en-US" smtClean="0">
                <a:solidFill>
                  <a:srgbClr val="FF0000"/>
                </a:solidFill>
              </a:rPr>
              <a:t>法治与德治相得益彰。④家庭教育促进法的诞生</a:t>
            </a:r>
            <a:r>
              <a:rPr lang="en-US" smtClean="0">
                <a:solidFill>
                  <a:srgbClr val="FF0000"/>
                </a:solidFill>
              </a:rPr>
              <a:t>,</a:t>
            </a:r>
            <a:r>
              <a:rPr lang="zh-CN" altLang="en-US" smtClean="0">
                <a:solidFill>
                  <a:srgbClr val="FF0000"/>
                </a:solidFill>
              </a:rPr>
              <a:t>有利于完善中国特色社会主义法治体系</a:t>
            </a:r>
            <a:r>
              <a:rPr lang="en-US" smtClean="0">
                <a:solidFill>
                  <a:srgbClr val="FF0000"/>
                </a:solidFill>
              </a:rPr>
              <a:t>,</a:t>
            </a:r>
            <a:r>
              <a:rPr lang="zh-CN" altLang="en-US" smtClean="0">
                <a:solidFill>
                  <a:srgbClr val="FF0000"/>
                </a:solidFill>
              </a:rPr>
              <a:t>建设社会主义法治国家</a:t>
            </a:r>
            <a:r>
              <a:rPr lang="en-US" smtClean="0">
                <a:solidFill>
                  <a:srgbClr val="FF0000"/>
                </a:solidFill>
              </a:rPr>
              <a:t>,</a:t>
            </a:r>
            <a:r>
              <a:rPr lang="zh-CN" altLang="en-US" smtClean="0">
                <a:solidFill>
                  <a:srgbClr val="FF0000"/>
                </a:solidFill>
              </a:rPr>
              <a:t>实现良法善治。</a:t>
            </a:r>
            <a:endParaRPr lang="zh-CN" altLang="en-US">
              <a:solidFill>
                <a:srgbClr val="FF0000"/>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 name="TextBox 12"/>
          <p:cNvSpPr txBox="1"/>
          <p:nvPr/>
        </p:nvSpPr>
        <p:spPr>
          <a:xfrm>
            <a:off x="39652" y="642128"/>
            <a:ext cx="9501254" cy="401328"/>
          </a:xfrm>
          <a:prstGeom prst="rect">
            <a:avLst/>
          </a:prstGeom>
          <a:noFill/>
        </p:spPr>
        <p:txBody>
          <a:bodyPr wrap="square" rtlCol="0">
            <a:spAutoFit/>
          </a:bodyPr>
          <a:lstStyle/>
          <a:p>
            <a:r>
              <a:rPr lang="zh-CN" altLang="en-US" smtClean="0">
                <a:latin typeface="黑体" pitchFamily="49" charset="-122"/>
                <a:ea typeface="黑体" pitchFamily="49" charset="-122"/>
              </a:rPr>
              <a:t>情境四　维护国家安全</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人人有责</a:t>
            </a:r>
          </a:p>
        </p:txBody>
      </p:sp>
      <p:sp>
        <p:nvSpPr>
          <p:cNvPr id="14" name="TextBox 13"/>
          <p:cNvSpPr txBox="1"/>
          <p:nvPr/>
        </p:nvSpPr>
        <p:spPr>
          <a:xfrm>
            <a:off x="39652" y="1109665"/>
            <a:ext cx="9929882" cy="1689373"/>
          </a:xfrm>
          <a:prstGeom prst="rect">
            <a:avLst/>
          </a:prstGeom>
          <a:noFill/>
        </p:spPr>
        <p:txBody>
          <a:bodyPr wrap="square" rtlCol="0">
            <a:spAutoFit/>
          </a:bodyPr>
          <a:lstStyle/>
          <a:p>
            <a:pPr>
              <a:lnSpc>
                <a:spcPct val="150000"/>
              </a:lnSpc>
            </a:pPr>
            <a:r>
              <a:rPr lang="zh-CN" altLang="en-US" smtClean="0">
                <a:latin typeface="黑体" pitchFamily="49" charset="-122"/>
                <a:ea typeface="黑体" pitchFamily="49" charset="-122"/>
              </a:rPr>
              <a:t>素材</a:t>
            </a:r>
            <a:r>
              <a:rPr lang="zh-CN" altLang="en-US" smtClean="0"/>
              <a:t>　</a:t>
            </a:r>
            <a:r>
              <a:rPr lang="en-US" smtClean="0"/>
              <a:t> </a:t>
            </a:r>
            <a:r>
              <a:rPr lang="en-US" smtClean="0">
                <a:latin typeface="楷体" pitchFamily="49" charset="-122"/>
                <a:ea typeface="楷体" pitchFamily="49" charset="-122"/>
              </a:rPr>
              <a:t>2022</a:t>
            </a:r>
            <a:r>
              <a:rPr lang="zh-CN" altLang="en-US" smtClean="0">
                <a:latin typeface="楷体" pitchFamily="49" charset="-122"/>
                <a:ea typeface="楷体" pitchFamily="49" charset="-122"/>
              </a:rPr>
              <a:t>年</a:t>
            </a:r>
            <a:r>
              <a:rPr lang="en-US" smtClean="0">
                <a:latin typeface="楷体" pitchFamily="49" charset="-122"/>
                <a:ea typeface="楷体" pitchFamily="49" charset="-122"/>
              </a:rPr>
              <a:t>4</a:t>
            </a:r>
            <a:r>
              <a:rPr lang="zh-CN" altLang="en-US" smtClean="0">
                <a:latin typeface="楷体" pitchFamily="49" charset="-122"/>
                <a:ea typeface="楷体" pitchFamily="49" charset="-122"/>
              </a:rPr>
              <a:t>月</a:t>
            </a:r>
            <a:r>
              <a:rPr lang="en-US" smtClean="0">
                <a:latin typeface="楷体" pitchFamily="49" charset="-122"/>
                <a:ea typeface="楷体" pitchFamily="49" charset="-122"/>
              </a:rPr>
              <a:t>15</a:t>
            </a:r>
            <a:r>
              <a:rPr lang="zh-CN" altLang="en-US" smtClean="0">
                <a:latin typeface="楷体" pitchFamily="49" charset="-122"/>
                <a:ea typeface="楷体" pitchFamily="49" charset="-122"/>
              </a:rPr>
              <a:t>日</a:t>
            </a:r>
            <a:r>
              <a:rPr lang="en-US" smtClean="0">
                <a:latin typeface="楷体" pitchFamily="49" charset="-122"/>
                <a:ea typeface="楷体" pitchFamily="49" charset="-122"/>
              </a:rPr>
              <a:t>,</a:t>
            </a:r>
            <a:r>
              <a:rPr lang="zh-CN" altLang="en-US" smtClean="0">
                <a:latin typeface="楷体" pitchFamily="49" charset="-122"/>
                <a:ea typeface="楷体" pitchFamily="49" charset="-122"/>
              </a:rPr>
              <a:t>是第七个全民国家安全教育日。司法部、全国普法办联合印发通知</a:t>
            </a:r>
            <a:r>
              <a:rPr lang="en-US" smtClean="0">
                <a:latin typeface="楷体" pitchFamily="49" charset="-122"/>
                <a:ea typeface="楷体" pitchFamily="49" charset="-122"/>
              </a:rPr>
              <a:t>,</a:t>
            </a:r>
            <a:r>
              <a:rPr lang="zh-CN" altLang="en-US" smtClean="0">
                <a:latin typeface="楷体" pitchFamily="49" charset="-122"/>
                <a:ea typeface="楷体" pitchFamily="49" charset="-122"/>
              </a:rPr>
              <a:t>部署开展</a:t>
            </a:r>
            <a:r>
              <a:rPr lang="en-US" smtClean="0">
                <a:latin typeface="楷体" pitchFamily="49" charset="-122"/>
                <a:ea typeface="楷体" pitchFamily="49" charset="-122"/>
              </a:rPr>
              <a:t>2022</a:t>
            </a:r>
            <a:r>
              <a:rPr lang="zh-CN" altLang="en-US" smtClean="0">
                <a:latin typeface="楷体" pitchFamily="49" charset="-122"/>
                <a:ea typeface="楷体" pitchFamily="49" charset="-122"/>
              </a:rPr>
              <a:t>年全民国家安全教育日普法宣传活动。今年的活动主题是“树牢总体国家安全观</a:t>
            </a:r>
            <a:r>
              <a:rPr lang="en-US" smtClean="0">
                <a:latin typeface="楷体" pitchFamily="49" charset="-122"/>
                <a:ea typeface="楷体" pitchFamily="49" charset="-122"/>
              </a:rPr>
              <a:t>,</a:t>
            </a:r>
            <a:r>
              <a:rPr lang="zh-CN" altLang="en-US" smtClean="0">
                <a:latin typeface="楷体" pitchFamily="49" charset="-122"/>
                <a:ea typeface="楷体" pitchFamily="49" charset="-122"/>
              </a:rPr>
              <a:t>感悟新时代国家安全成就</a:t>
            </a:r>
            <a:r>
              <a:rPr lang="en-US" smtClean="0">
                <a:latin typeface="楷体" pitchFamily="49" charset="-122"/>
                <a:ea typeface="楷体" pitchFamily="49" charset="-122"/>
              </a:rPr>
              <a:t>,</a:t>
            </a:r>
            <a:r>
              <a:rPr lang="zh-CN" altLang="en-US" smtClean="0">
                <a:latin typeface="楷体" pitchFamily="49" charset="-122"/>
                <a:ea typeface="楷体" pitchFamily="49" charset="-122"/>
              </a:rPr>
              <a:t>为迎接党的二十大胜利召开营造良好氛围”。</a:t>
            </a:r>
          </a:p>
          <a:p>
            <a:pPr>
              <a:lnSpc>
                <a:spcPct val="150000"/>
              </a:lnSpc>
            </a:pPr>
            <a:r>
              <a:rPr lang="zh-CN" altLang="en-US" smtClean="0"/>
              <a:t>　　据悉</a:t>
            </a:r>
            <a:r>
              <a:rPr lang="en-US" smtClean="0"/>
              <a:t>,</a:t>
            </a:r>
            <a:r>
              <a:rPr lang="zh-CN" altLang="en-US" smtClean="0"/>
              <a:t>你校正进行“维护国家安全</a:t>
            </a:r>
            <a:r>
              <a:rPr lang="en-US" smtClean="0"/>
              <a:t>,</a:t>
            </a:r>
            <a:r>
              <a:rPr lang="zh-CN" altLang="en-US" smtClean="0"/>
              <a:t>增强安全意识”主题活动</a:t>
            </a:r>
            <a:r>
              <a:rPr lang="en-US" smtClean="0"/>
              <a:t>,</a:t>
            </a:r>
            <a:r>
              <a:rPr lang="zh-CN" altLang="en-US" smtClean="0"/>
              <a:t>请你参与并完成下列任务。</a:t>
            </a:r>
            <a:endParaRPr lang="en-US" altLang="zh-CN" smtClean="0"/>
          </a:p>
        </p:txBody>
      </p:sp>
    </p:spTree>
  </p:cSld>
  <p:clrMapOvr>
    <a:masterClrMapping/>
  </p:clrMapOvr>
  <p:transition>
    <p:push dir="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1921" y="427814"/>
            <a:ext cx="10005162" cy="812530"/>
          </a:xfrm>
          <a:prstGeom prst="rect">
            <a:avLst/>
          </a:prstGeom>
          <a:noFill/>
        </p:spPr>
        <p:txBody>
          <a:bodyPr wrap="square" rtlCol="0">
            <a:spAutoFit/>
          </a:bodyPr>
          <a:lstStyle/>
          <a:p>
            <a:r>
              <a:rPr lang="en-US" smtClean="0">
                <a:latin typeface="黑体" pitchFamily="49" charset="-122"/>
                <a:ea typeface="黑体" pitchFamily="49" charset="-122"/>
              </a:rPr>
              <a:t>[</a:t>
            </a:r>
            <a:r>
              <a:rPr lang="zh-CN" altLang="en-US" smtClean="0">
                <a:latin typeface="黑体" pitchFamily="49" charset="-122"/>
                <a:ea typeface="黑体" pitchFamily="49" charset="-122"/>
              </a:rPr>
              <a:t>探究</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我国为什么要设立全民国家安全教育日</a:t>
            </a:r>
            <a:r>
              <a:rPr lang="en-US" smtClean="0"/>
              <a:t>?</a:t>
            </a:r>
            <a:r>
              <a:rPr lang="zh-CN" altLang="en-US" smtClean="0"/>
              <a:t>你所在的学习小组展示了搜集的两幅图片。</a:t>
            </a:r>
            <a:endParaRPr lang="zh-CN" altLang="en-US"/>
          </a:p>
        </p:txBody>
      </p:sp>
      <p:sp>
        <p:nvSpPr>
          <p:cNvPr id="7" name="Rectangle 2"/>
          <p:cNvSpPr>
            <a:spLocks noChangeArrowheads="1"/>
          </p:cNvSpPr>
          <p:nvPr/>
        </p:nvSpPr>
        <p:spPr bwMode="auto">
          <a:xfrm>
            <a:off x="118405" y="2928144"/>
            <a:ext cx="9779691" cy="1571636"/>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7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8" name="TextBox 7"/>
          <p:cNvSpPr txBox="1"/>
          <p:nvPr/>
        </p:nvSpPr>
        <p:spPr>
          <a:xfrm>
            <a:off x="158450" y="2928144"/>
            <a:ext cx="9685917" cy="1481624"/>
          </a:xfrm>
          <a:prstGeom prst="rect">
            <a:avLst/>
          </a:prstGeom>
          <a:noFill/>
        </p:spPr>
        <p:txBody>
          <a:bodyPr wrap="square" rtlCol="0">
            <a:spAutoFit/>
          </a:bodyPr>
          <a:lstStyle/>
          <a:p>
            <a:pPr algn="just"/>
            <a:r>
              <a:rPr lang="zh-CN" altLang="en-US" smtClean="0">
                <a:solidFill>
                  <a:srgbClr val="FF0000"/>
                </a:solidFill>
                <a:latin typeface="黑体" pitchFamily="49" charset="-122"/>
                <a:ea typeface="黑体" pitchFamily="49" charset="-122"/>
              </a:rPr>
              <a:t>答案</a:t>
            </a:r>
            <a:r>
              <a:rPr lang="en-US" smtClean="0">
                <a:solidFill>
                  <a:srgbClr val="FF0000"/>
                </a:solidFill>
                <a:latin typeface="黑体" pitchFamily="49" charset="-122"/>
                <a:ea typeface="黑体" pitchFamily="49" charset="-122"/>
              </a:rPr>
              <a:t>:</a:t>
            </a:r>
            <a:r>
              <a:rPr lang="en-US" smtClean="0">
                <a:solidFill>
                  <a:srgbClr val="FF0000"/>
                </a:solidFill>
              </a:rPr>
              <a:t>(1)</a:t>
            </a:r>
            <a:r>
              <a:rPr lang="zh-CN" altLang="en-US" smtClean="0">
                <a:solidFill>
                  <a:srgbClr val="FF0000"/>
                </a:solidFill>
              </a:rPr>
              <a:t>①国家安全是国家生存与发展的重要保障。②国家安全是人民幸福安康的前提。③目前</a:t>
            </a:r>
            <a:r>
              <a:rPr lang="en-US" smtClean="0">
                <a:solidFill>
                  <a:srgbClr val="FF0000"/>
                </a:solidFill>
              </a:rPr>
              <a:t>,</a:t>
            </a:r>
            <a:r>
              <a:rPr lang="zh-CN" altLang="en-US" smtClean="0">
                <a:solidFill>
                  <a:srgbClr val="FF0000"/>
                </a:solidFill>
              </a:rPr>
              <a:t>危害国家安全的事件还时有发生</a:t>
            </a:r>
            <a:r>
              <a:rPr lang="en-US" smtClean="0">
                <a:solidFill>
                  <a:srgbClr val="FF0000"/>
                </a:solidFill>
              </a:rPr>
              <a:t>,</a:t>
            </a:r>
            <a:r>
              <a:rPr lang="zh-CN" altLang="en-US" smtClean="0">
                <a:solidFill>
                  <a:srgbClr val="FF0000"/>
                </a:solidFill>
              </a:rPr>
              <a:t>部分公民维护国家安全的意识还有待提高。④设立国家安全教育日是提升全民国家安全意识、风险意识、反间谍意识、保密意识的需要。⑤这有利于营造自觉履行维护国家安全义务的良好氛围</a:t>
            </a:r>
            <a:r>
              <a:rPr lang="en-US" smtClean="0">
                <a:solidFill>
                  <a:srgbClr val="FF0000"/>
                </a:solidFill>
              </a:rPr>
              <a:t>,</a:t>
            </a:r>
            <a:r>
              <a:rPr lang="zh-CN" altLang="en-US" smtClean="0">
                <a:solidFill>
                  <a:srgbClr val="FF0000"/>
                </a:solidFill>
              </a:rPr>
              <a:t>激发人们的爱国热情。</a:t>
            </a:r>
            <a:endParaRPr lang="zh-CN" altLang="en-US">
              <a:solidFill>
                <a:srgbClr val="FF0000"/>
              </a:solidFill>
            </a:endParaRPr>
          </a:p>
        </p:txBody>
      </p:sp>
      <p:pic>
        <p:nvPicPr>
          <p:cNvPr id="5" name="L23DYLZKZFXRJDF10.EPS"/>
          <p:cNvPicPr/>
          <p:nvPr/>
        </p:nvPicPr>
        <p:blipFill>
          <a:blip r:embed="rId2"/>
          <a:stretch>
            <a:fillRect/>
          </a:stretch>
        </p:blipFill>
        <p:spPr>
          <a:xfrm>
            <a:off x="1182660" y="1285070"/>
            <a:ext cx="1571636" cy="1123173"/>
          </a:xfrm>
          <a:prstGeom prst="rect">
            <a:avLst/>
          </a:prstGeom>
        </p:spPr>
      </p:pic>
      <p:sp>
        <p:nvSpPr>
          <p:cNvPr id="9" name="TextBox 8"/>
          <p:cNvSpPr txBox="1"/>
          <p:nvPr/>
        </p:nvSpPr>
        <p:spPr>
          <a:xfrm>
            <a:off x="1396974" y="2455378"/>
            <a:ext cx="1928826" cy="401328"/>
          </a:xfrm>
          <a:prstGeom prst="rect">
            <a:avLst/>
          </a:prstGeom>
          <a:noFill/>
        </p:spPr>
        <p:txBody>
          <a:bodyPr wrap="square" rtlCol="0">
            <a:spAutoFit/>
          </a:bodyPr>
          <a:lstStyle/>
          <a:p>
            <a:r>
              <a:rPr lang="zh-CN" altLang="en-US" smtClean="0"/>
              <a:t>图片一</a:t>
            </a:r>
          </a:p>
        </p:txBody>
      </p:sp>
      <p:pic>
        <p:nvPicPr>
          <p:cNvPr id="10" name="L23DYLZKZFXRJDF11.EPS"/>
          <p:cNvPicPr/>
          <p:nvPr/>
        </p:nvPicPr>
        <p:blipFill>
          <a:blip r:embed="rId3"/>
          <a:stretch>
            <a:fillRect/>
          </a:stretch>
        </p:blipFill>
        <p:spPr>
          <a:xfrm>
            <a:off x="3111486" y="1356508"/>
            <a:ext cx="1857388" cy="1113938"/>
          </a:xfrm>
          <a:prstGeom prst="rect">
            <a:avLst/>
          </a:prstGeom>
        </p:spPr>
      </p:pic>
      <p:sp>
        <p:nvSpPr>
          <p:cNvPr id="11" name="TextBox 10"/>
          <p:cNvSpPr txBox="1"/>
          <p:nvPr/>
        </p:nvSpPr>
        <p:spPr>
          <a:xfrm>
            <a:off x="3397238" y="2455378"/>
            <a:ext cx="1928826" cy="401328"/>
          </a:xfrm>
          <a:prstGeom prst="rect">
            <a:avLst/>
          </a:prstGeom>
          <a:noFill/>
        </p:spPr>
        <p:txBody>
          <a:bodyPr wrap="square" rtlCol="0">
            <a:spAutoFit/>
          </a:bodyPr>
          <a:lstStyle/>
          <a:p>
            <a:r>
              <a:rPr lang="zh-CN" altLang="en-US" smtClean="0"/>
              <a:t>图片二</a:t>
            </a:r>
            <a:endParaRPr lang="zh-CN" alt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1921" y="427814"/>
            <a:ext cx="10005162" cy="1481624"/>
          </a:xfrm>
          <a:prstGeom prst="rect">
            <a:avLst/>
          </a:prstGeom>
          <a:noFill/>
        </p:spPr>
        <p:txBody>
          <a:bodyPr wrap="square" rtlCol="0">
            <a:spAutoFit/>
          </a:bodyPr>
          <a:lstStyle/>
          <a:p>
            <a:r>
              <a:rPr lang="en-US" smtClean="0"/>
              <a:t>(2)</a:t>
            </a:r>
            <a:r>
              <a:rPr lang="zh-CN" altLang="en-US" smtClean="0"/>
              <a:t>以上两幅图片中的行为分别威胁国家哪些方面的安全</a:t>
            </a:r>
            <a:r>
              <a:rPr lang="en-US" smtClean="0"/>
              <a:t>?</a:t>
            </a:r>
            <a:endParaRPr lang="zh-CN" altLang="en-US" smtClean="0"/>
          </a:p>
          <a:p>
            <a:r>
              <a:rPr lang="en-US" smtClean="0"/>
              <a:t>(3)</a:t>
            </a:r>
            <a:r>
              <a:rPr lang="zh-CN" altLang="en-US" smtClean="0"/>
              <a:t>请你从法治的角度</a:t>
            </a:r>
            <a:r>
              <a:rPr lang="en-US" smtClean="0"/>
              <a:t>,</a:t>
            </a:r>
            <a:r>
              <a:rPr lang="zh-CN" altLang="en-US" smtClean="0"/>
              <a:t>谈谈中学生能为维护国家安全作哪些力所能及的贡献。</a:t>
            </a:r>
          </a:p>
          <a:p>
            <a:r>
              <a:rPr lang="en-US" smtClean="0"/>
              <a:t>(4)</a:t>
            </a:r>
            <a:r>
              <a:rPr lang="zh-CN" altLang="en-US" smtClean="0"/>
              <a:t>国家安全日</a:t>
            </a:r>
            <a:r>
              <a:rPr lang="en-US" smtClean="0"/>
              <a:t>,</a:t>
            </a:r>
            <a:r>
              <a:rPr lang="zh-CN" altLang="en-US" smtClean="0"/>
              <a:t>全民在行动。为使国家安全教育深入人心</a:t>
            </a:r>
            <a:r>
              <a:rPr lang="en-US" smtClean="0"/>
              <a:t>,</a:t>
            </a:r>
            <a:r>
              <a:rPr lang="zh-CN" altLang="en-US" smtClean="0"/>
              <a:t>我们可以开展哪些富有特色的宣传教育活动</a:t>
            </a:r>
            <a:r>
              <a:rPr lang="en-US" smtClean="0"/>
              <a:t>?</a:t>
            </a:r>
            <a:r>
              <a:rPr lang="zh-CN" altLang="en-US" smtClean="0"/>
              <a:t>请列举两例。</a:t>
            </a:r>
            <a:endParaRPr lang="zh-CN" altLang="en-US"/>
          </a:p>
        </p:txBody>
      </p:sp>
      <p:sp>
        <p:nvSpPr>
          <p:cNvPr id="7" name="Rectangle 2"/>
          <p:cNvSpPr>
            <a:spLocks noChangeArrowheads="1"/>
          </p:cNvSpPr>
          <p:nvPr/>
        </p:nvSpPr>
        <p:spPr bwMode="auto">
          <a:xfrm>
            <a:off x="118405" y="1999450"/>
            <a:ext cx="9779691" cy="2214578"/>
          </a:xfrm>
          <a:prstGeom prst="rect">
            <a:avLst/>
          </a:prstGeom>
          <a:solidFill>
            <a:schemeClr val="bg1">
              <a:lumMod val="95000"/>
              <a:alpha val="36000"/>
            </a:schemeClr>
          </a:solidFill>
          <a:ln w="44450" cap="flat" cmpd="tri">
            <a:solidFill>
              <a:srgbClr val="F15C09"/>
            </a:solidFill>
            <a:prstDash val="solid"/>
            <a:miter lim="800000"/>
          </a:ln>
          <a:effectLst/>
          <a:scene3d>
            <a:camera prst="orthographicFront"/>
            <a:lightRig rig="harsh" dir="t"/>
          </a:scene3d>
          <a:sp3d prstMaterial="powder"/>
        </p:spPr>
        <p:txBody>
          <a:bodyPr wrap="none" lIns="91422" tIns="45712" rIns="91422" bIns="45712"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00000"/>
              </a:lnSpc>
              <a:buFont typeface="Arial"/>
              <a:buNone/>
            </a:pPr>
            <a:endParaRPr lang="zh-CN" altLang="en-US" sz="1700">
              <a:ln w="11430"/>
              <a:gradFill flip="none" rotWithShape="1">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path path="circle">
                  <a:fillToRect l="100000" t="100000"/>
                </a:path>
                <a:tileRect r="-100000" b="-100000"/>
              </a:gradFill>
              <a:effectLst>
                <a:outerShdw blurRad="50800" dist="39000" dir="5460000" algn="tl">
                  <a:srgbClr val="000000">
                    <a:alpha val="38000"/>
                  </a:srgbClr>
                </a:outerShdw>
              </a:effectLst>
              <a:latin typeface="Calibri" pitchFamily="34" charset="0"/>
            </a:endParaRPr>
          </a:p>
        </p:txBody>
      </p:sp>
      <p:sp>
        <p:nvSpPr>
          <p:cNvPr id="8" name="TextBox 7"/>
          <p:cNvSpPr txBox="1"/>
          <p:nvPr/>
        </p:nvSpPr>
        <p:spPr>
          <a:xfrm>
            <a:off x="158450" y="1999450"/>
            <a:ext cx="9685917" cy="2201821"/>
          </a:xfrm>
          <a:prstGeom prst="rect">
            <a:avLst/>
          </a:prstGeom>
          <a:noFill/>
        </p:spPr>
        <p:txBody>
          <a:bodyPr wrap="square" rtlCol="0">
            <a:spAutoFit/>
          </a:bodyPr>
          <a:lstStyle/>
          <a:p>
            <a:pPr algn="just"/>
            <a:r>
              <a:rPr lang="zh-CN" altLang="en-US" smtClean="0">
                <a:solidFill>
                  <a:srgbClr val="FF0000"/>
                </a:solidFill>
                <a:latin typeface="黑体" pitchFamily="49" charset="-122"/>
                <a:ea typeface="黑体" pitchFamily="49" charset="-122"/>
              </a:rPr>
              <a:t>答案</a:t>
            </a:r>
            <a:r>
              <a:rPr lang="en-US" smtClean="0">
                <a:solidFill>
                  <a:srgbClr val="FF0000"/>
                </a:solidFill>
                <a:latin typeface="黑体" pitchFamily="49" charset="-122"/>
                <a:ea typeface="黑体" pitchFamily="49" charset="-122"/>
              </a:rPr>
              <a:t>:</a:t>
            </a:r>
            <a:r>
              <a:rPr lang="en-US" smtClean="0">
                <a:solidFill>
                  <a:srgbClr val="FF0000"/>
                </a:solidFill>
              </a:rPr>
              <a:t>(2)</a:t>
            </a:r>
            <a:r>
              <a:rPr lang="zh-CN" altLang="en-US" smtClean="0">
                <a:solidFill>
                  <a:srgbClr val="FF0000"/>
                </a:solidFill>
              </a:rPr>
              <a:t>军事安全、科技安全。</a:t>
            </a:r>
          </a:p>
          <a:p>
            <a:pPr algn="just"/>
            <a:r>
              <a:rPr lang="en-US" smtClean="0">
                <a:solidFill>
                  <a:srgbClr val="FF0000"/>
                </a:solidFill>
              </a:rPr>
              <a:t>(3)</a:t>
            </a:r>
            <a:r>
              <a:rPr lang="zh-CN" altLang="en-US" smtClean="0">
                <a:solidFill>
                  <a:srgbClr val="FF0000"/>
                </a:solidFill>
              </a:rPr>
              <a:t>①我们要认真学习有关国家安全和保密工作的法律法规、规章制度</a:t>
            </a:r>
            <a:r>
              <a:rPr lang="en-US" smtClean="0">
                <a:solidFill>
                  <a:srgbClr val="FF0000"/>
                </a:solidFill>
              </a:rPr>
              <a:t>,</a:t>
            </a:r>
            <a:r>
              <a:rPr lang="zh-CN" altLang="en-US" smtClean="0">
                <a:solidFill>
                  <a:srgbClr val="FF0000"/>
                </a:solidFill>
              </a:rPr>
              <a:t>增强维护国家安全的法治意识。②严格遵守有关国家安全的法律规定</a:t>
            </a:r>
            <a:r>
              <a:rPr lang="en-US" smtClean="0">
                <a:solidFill>
                  <a:srgbClr val="FF0000"/>
                </a:solidFill>
              </a:rPr>
              <a:t>,</a:t>
            </a:r>
            <a:r>
              <a:rPr lang="zh-CN" altLang="en-US" smtClean="0">
                <a:solidFill>
                  <a:srgbClr val="FF0000"/>
                </a:solidFill>
              </a:rPr>
              <a:t>积极履行维护国家安全的法定义务</a:t>
            </a:r>
            <a:r>
              <a:rPr lang="en-US" smtClean="0">
                <a:solidFill>
                  <a:srgbClr val="FF0000"/>
                </a:solidFill>
              </a:rPr>
              <a:t>,</a:t>
            </a:r>
            <a:r>
              <a:rPr lang="zh-CN" altLang="en-US" smtClean="0">
                <a:solidFill>
                  <a:srgbClr val="FF0000"/>
                </a:solidFill>
              </a:rPr>
              <a:t>不断增强防范意识、提高防范能力</a:t>
            </a:r>
            <a:r>
              <a:rPr lang="en-US" smtClean="0">
                <a:solidFill>
                  <a:srgbClr val="FF0000"/>
                </a:solidFill>
              </a:rPr>
              <a:t>,</a:t>
            </a:r>
            <a:r>
              <a:rPr lang="zh-CN" altLang="en-US" smtClean="0">
                <a:solidFill>
                  <a:srgbClr val="FF0000"/>
                </a:solidFill>
              </a:rPr>
              <a:t>善于识别危害国家安全的各种伪装</a:t>
            </a:r>
            <a:r>
              <a:rPr lang="en-US" smtClean="0">
                <a:solidFill>
                  <a:srgbClr val="FF0000"/>
                </a:solidFill>
              </a:rPr>
              <a:t>,</a:t>
            </a:r>
            <a:r>
              <a:rPr lang="zh-CN" altLang="en-US" smtClean="0">
                <a:solidFill>
                  <a:srgbClr val="FF0000"/>
                </a:solidFill>
              </a:rPr>
              <a:t>为维护国家安全贡献自己的力量。</a:t>
            </a:r>
          </a:p>
          <a:p>
            <a:pPr algn="just"/>
            <a:r>
              <a:rPr lang="en-US" smtClean="0">
                <a:solidFill>
                  <a:srgbClr val="FF0000"/>
                </a:solidFill>
              </a:rPr>
              <a:t>(4)</a:t>
            </a:r>
            <a:r>
              <a:rPr lang="zh-CN" altLang="en-US" smtClean="0">
                <a:solidFill>
                  <a:srgbClr val="FF0000"/>
                </a:solidFill>
              </a:rPr>
              <a:t>示例</a:t>
            </a:r>
            <a:r>
              <a:rPr lang="en-US" smtClean="0">
                <a:solidFill>
                  <a:srgbClr val="FF0000"/>
                </a:solidFill>
              </a:rPr>
              <a:t>:</a:t>
            </a:r>
            <a:r>
              <a:rPr lang="zh-CN" altLang="en-US" smtClean="0">
                <a:solidFill>
                  <a:srgbClr val="FF0000"/>
                </a:solidFill>
              </a:rPr>
              <a:t>开展主题班会</a:t>
            </a:r>
            <a:r>
              <a:rPr lang="en-US" smtClean="0">
                <a:solidFill>
                  <a:srgbClr val="FF0000"/>
                </a:solidFill>
              </a:rPr>
              <a:t>;</a:t>
            </a:r>
            <a:r>
              <a:rPr lang="zh-CN" altLang="en-US" smtClean="0">
                <a:solidFill>
                  <a:srgbClr val="FF0000"/>
                </a:solidFill>
              </a:rPr>
              <a:t>观看相关国家安全视频</a:t>
            </a:r>
            <a:r>
              <a:rPr lang="en-US" smtClean="0">
                <a:solidFill>
                  <a:srgbClr val="FF0000"/>
                </a:solidFill>
              </a:rPr>
              <a:t>;</a:t>
            </a:r>
            <a:r>
              <a:rPr lang="zh-CN" altLang="en-US" smtClean="0">
                <a:solidFill>
                  <a:srgbClr val="FF0000"/>
                </a:solidFill>
              </a:rPr>
              <a:t>邀请专家开展专题讲座</a:t>
            </a:r>
            <a:r>
              <a:rPr lang="en-US" smtClean="0">
                <a:solidFill>
                  <a:srgbClr val="FF0000"/>
                </a:solidFill>
              </a:rPr>
              <a:t>;</a:t>
            </a:r>
            <a:r>
              <a:rPr lang="zh-CN" altLang="en-US" smtClean="0">
                <a:solidFill>
                  <a:srgbClr val="FF0000"/>
                </a:solidFill>
              </a:rPr>
              <a:t>制作国家安全教育手抄报</a:t>
            </a:r>
            <a:r>
              <a:rPr lang="en-US" smtClean="0">
                <a:solidFill>
                  <a:srgbClr val="FF0000"/>
                </a:solidFill>
              </a:rPr>
              <a:t>;</a:t>
            </a:r>
            <a:r>
              <a:rPr lang="zh-CN" altLang="en-US" smtClean="0">
                <a:solidFill>
                  <a:srgbClr val="FF0000"/>
                </a:solidFill>
              </a:rPr>
              <a:t>等等。</a:t>
            </a:r>
            <a:endParaRPr lang="zh-CN" altLang="en-US">
              <a:solidFill>
                <a:srgbClr val="FF0000"/>
              </a:solidFill>
            </a:endParaRPr>
          </a:p>
        </p:txBody>
      </p:sp>
      <p:pic>
        <p:nvPicPr>
          <p:cNvPr id="9" name="New picture"/>
          <p:cNvPicPr/>
          <p:nvPr/>
        </p:nvPicPr>
        <p:blipFill>
          <a:blip r:embed="rId2"/>
          <a:stretch>
            <a:fillRect/>
          </a:stretch>
        </p:blipFill>
        <p:spPr>
          <a:xfrm>
            <a:off x="12077700" y="11074400"/>
            <a:ext cx="304800" cy="215900"/>
          </a:xfrm>
          <a:prstGeom prst="cube">
            <a:avLst/>
          </a:prstGeom>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3"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3"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3"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TextBox 7"/>
          <p:cNvSpPr txBox="1"/>
          <p:nvPr/>
        </p:nvSpPr>
        <p:spPr>
          <a:xfrm>
            <a:off x="39652" y="499252"/>
            <a:ext cx="9929882" cy="401328"/>
          </a:xfrm>
          <a:prstGeom prst="rect">
            <a:avLst/>
          </a:prstGeom>
          <a:noFill/>
        </p:spPr>
        <p:txBody>
          <a:bodyPr wrap="square" rtlCol="0">
            <a:spAutoFit/>
          </a:bodyPr>
          <a:lstStyle/>
          <a:p>
            <a:r>
              <a:rPr lang="en-US" smtClean="0"/>
              <a:t>2.</a:t>
            </a:r>
            <a:r>
              <a:rPr lang="zh-CN" altLang="en-US" smtClean="0"/>
              <a:t>违法行为的分类、社会危害性、法律责任</a:t>
            </a:r>
            <a:endParaRPr lang="zh-CN" altLang="en-US"/>
          </a:p>
        </p:txBody>
      </p:sp>
      <p:graphicFrame>
        <p:nvGraphicFramePr>
          <p:cNvPr id="4" name="表格 3"/>
          <p:cNvGraphicFramePr>
            <a:graphicFrameLocks noGrp="1"/>
          </p:cNvGraphicFramePr>
          <p:nvPr/>
        </p:nvGraphicFramePr>
        <p:xfrm>
          <a:off x="111090" y="999318"/>
          <a:ext cx="9787008" cy="1251588"/>
        </p:xfrm>
        <a:graphic>
          <a:graphicData uri="http://schemas.openxmlformats.org/drawingml/2006/table">
            <a:tbl>
              <a:tblPr/>
              <a:tblGrid>
                <a:gridCol w="1214446"/>
                <a:gridCol w="1928826"/>
                <a:gridCol w="1928826"/>
                <a:gridCol w="4714910"/>
              </a:tblGrid>
              <a:tr h="142876">
                <a:tc gridSpan="2">
                  <a:txBody>
                    <a:bodyPr vert="horz" wrap="square"/>
                    <a:lstStyle/>
                    <a:p>
                      <a:pPr algn="ctr">
                        <a:spcAft>
                          <a:spcPct val="0"/>
                        </a:spcAft>
                      </a:pPr>
                      <a:r>
                        <a:rPr lang="zh-CN" sz="1800" b="1">
                          <a:latin typeface="+mn-ea"/>
                          <a:ea typeface="+mn-ea"/>
                          <a:cs typeface="Arial"/>
                        </a:rPr>
                        <a:t>分类</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vert="horz" wrap="square"/>
                    <a:lstStyle/>
                    <a:p>
                      <a:endParaRPr lang="zh-CN" altLang="en-US"/>
                    </a:p>
                  </a:txBody>
                  <a:tcPr/>
                </a:tc>
                <a:tc>
                  <a:txBody>
                    <a:bodyPr vert="horz" wrap="square"/>
                    <a:lstStyle/>
                    <a:p>
                      <a:pPr algn="ctr">
                        <a:spcAft>
                          <a:spcPct val="0"/>
                        </a:spcAft>
                      </a:pPr>
                      <a:r>
                        <a:rPr lang="zh-CN" sz="1800" b="1">
                          <a:latin typeface="+mn-ea"/>
                          <a:ea typeface="+mn-ea"/>
                          <a:cs typeface="Arial"/>
                        </a:rPr>
                        <a:t>社会危害性</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mn-ea"/>
                          <a:ea typeface="+mn-ea"/>
                          <a:cs typeface="Arial"/>
                        </a:rPr>
                        <a:t>法律责任</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
                <a:tc rowSpan="2">
                  <a:txBody>
                    <a:bodyPr vert="horz" wrap="square"/>
                    <a:lstStyle/>
                    <a:p>
                      <a:pPr algn="ctr">
                        <a:spcAft>
                          <a:spcPct val="0"/>
                        </a:spcAft>
                      </a:pPr>
                      <a:r>
                        <a:rPr lang="zh-CN" sz="1800" b="1" smtClean="0">
                          <a:latin typeface="+mn-ea"/>
                          <a:ea typeface="+mn-ea"/>
                          <a:cs typeface="Arial"/>
                        </a:rPr>
                        <a:t>一般</a:t>
                      </a:r>
                      <a:endParaRPr lang="zh-CN" sz="1800">
                        <a:latin typeface="+mn-ea"/>
                        <a:ea typeface="+mn-ea"/>
                        <a:cs typeface="Arial"/>
                      </a:endParaRPr>
                    </a:p>
                    <a:p>
                      <a:pPr algn="ctr">
                        <a:spcAft>
                          <a:spcPct val="0"/>
                        </a:spcAft>
                      </a:pPr>
                      <a:r>
                        <a:rPr lang="zh-CN" sz="1800" b="1" smtClean="0">
                          <a:latin typeface="+mn-ea"/>
                          <a:ea typeface="+mn-ea"/>
                          <a:cs typeface="Arial"/>
                        </a:rPr>
                        <a:t>违法</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mn-ea"/>
                          <a:ea typeface="+mn-ea"/>
                          <a:cs typeface="Arial"/>
                        </a:rPr>
                        <a:t>行政违法</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vert="horz" wrap="square"/>
                    <a:lstStyle/>
                    <a:p>
                      <a:pPr algn="ctr">
                        <a:spcAft>
                          <a:spcPct val="0"/>
                        </a:spcAft>
                      </a:pPr>
                      <a:r>
                        <a:rPr lang="zh-CN" sz="1800" b="1">
                          <a:latin typeface="+mn-ea"/>
                          <a:ea typeface="+mn-ea"/>
                          <a:cs typeface="Arial"/>
                        </a:rPr>
                        <a:t>相对轻微</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mn-ea"/>
                          <a:ea typeface="+mn-ea"/>
                          <a:cs typeface="Arial"/>
                        </a:rPr>
                        <a:t>依法承担</a:t>
                      </a:r>
                      <a:r>
                        <a:rPr lang="zh-CN" sz="1800" b="1" smtClean="0">
                          <a:latin typeface="+mn-ea"/>
                          <a:ea typeface="+mn-ea"/>
                          <a:cs typeface="Arial"/>
                        </a:rPr>
                        <a:t>行政</a:t>
                      </a:r>
                      <a:r>
                        <a:rPr lang="zh-CN" sz="1800" b="1">
                          <a:latin typeface="+mn-ea"/>
                          <a:ea typeface="+mn-ea"/>
                          <a:cs typeface="Arial"/>
                        </a:rPr>
                        <a:t>责任</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vMerge="1">
                  <a:txBody>
                    <a:bodyPr vert="horz" wrap="square"/>
                    <a:lstStyle/>
                    <a:p>
                      <a:endParaRPr lang="zh-CN" altLang="en-US"/>
                    </a:p>
                  </a:txBody>
                  <a:tcPr/>
                </a:tc>
                <a:tc>
                  <a:txBody>
                    <a:bodyPr vert="horz" wrap="square"/>
                    <a:lstStyle/>
                    <a:p>
                      <a:pPr algn="ctr">
                        <a:spcAft>
                          <a:spcPct val="0"/>
                        </a:spcAft>
                      </a:pPr>
                      <a:r>
                        <a:rPr lang="zh-CN" sz="1800" b="1">
                          <a:latin typeface="+mn-ea"/>
                          <a:ea typeface="+mn-ea"/>
                          <a:cs typeface="Arial"/>
                        </a:rPr>
                        <a:t>民事违法</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vert="horz" wrap="square"/>
                    <a:lstStyle/>
                    <a:p>
                      <a:endParaRPr lang="zh-CN" altLang="en-US"/>
                    </a:p>
                  </a:txBody>
                  <a:tcPr/>
                </a:tc>
                <a:tc>
                  <a:txBody>
                    <a:bodyPr vert="horz" wrap="square"/>
                    <a:lstStyle/>
                    <a:p>
                      <a:pPr algn="ctr">
                        <a:spcAft>
                          <a:spcPct val="0"/>
                        </a:spcAft>
                      </a:pPr>
                      <a:r>
                        <a:rPr lang="zh-CN" sz="1800" b="1">
                          <a:latin typeface="+mn-ea"/>
                          <a:ea typeface="+mn-ea"/>
                          <a:cs typeface="Arial"/>
                        </a:rPr>
                        <a:t>依法承担</a:t>
                      </a:r>
                      <a:r>
                        <a:rPr lang="zh-CN" sz="1800" b="1" smtClean="0">
                          <a:latin typeface="+mn-ea"/>
                          <a:ea typeface="+mn-ea"/>
                          <a:cs typeface="Arial"/>
                        </a:rPr>
                        <a:t>民事</a:t>
                      </a:r>
                      <a:r>
                        <a:rPr lang="zh-CN" sz="1800" b="1">
                          <a:latin typeface="+mn-ea"/>
                          <a:ea typeface="+mn-ea"/>
                          <a:cs typeface="Arial"/>
                        </a:rPr>
                        <a:t>责任</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
                <a:tc gridSpan="2">
                  <a:txBody>
                    <a:bodyPr vert="horz" wrap="square"/>
                    <a:lstStyle/>
                    <a:p>
                      <a:pPr algn="ctr">
                        <a:spcAft>
                          <a:spcPct val="0"/>
                        </a:spcAft>
                      </a:pPr>
                      <a:r>
                        <a:rPr lang="zh-CN" sz="1800" b="1">
                          <a:latin typeface="+mn-ea"/>
                          <a:ea typeface="+mn-ea"/>
                          <a:cs typeface="Arial"/>
                        </a:rPr>
                        <a:t>刑事</a:t>
                      </a:r>
                      <a:r>
                        <a:rPr lang="zh-CN" sz="1800" b="1" smtClean="0">
                          <a:latin typeface="+mn-ea"/>
                          <a:ea typeface="+mn-ea"/>
                          <a:cs typeface="Arial"/>
                        </a:rPr>
                        <a:t>违法</a:t>
                      </a:r>
                      <a:r>
                        <a:rPr lang="en-US" sz="1800" b="1" smtClean="0">
                          <a:latin typeface="+mn-ea"/>
                          <a:ea typeface="+mn-ea"/>
                          <a:cs typeface="Arial"/>
                        </a:rPr>
                        <a:t>(</a:t>
                      </a:r>
                      <a:r>
                        <a:rPr lang="zh-CN" sz="1800" b="1">
                          <a:latin typeface="+mn-ea"/>
                          <a:ea typeface="+mn-ea"/>
                          <a:cs typeface="Arial"/>
                        </a:rPr>
                        <a:t>犯罪</a:t>
                      </a:r>
                      <a:r>
                        <a:rPr lang="en-US" sz="1800" b="1">
                          <a:latin typeface="+mn-ea"/>
                          <a:ea typeface="+mn-ea"/>
                          <a:cs typeface="Arial"/>
                        </a:rPr>
                        <a:t>)</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vert="horz" wrap="square"/>
                    <a:lstStyle/>
                    <a:p>
                      <a:endParaRPr lang="zh-CN" altLang="en-US"/>
                    </a:p>
                  </a:txBody>
                  <a:tcPr/>
                </a:tc>
                <a:tc>
                  <a:txBody>
                    <a:bodyPr vert="horz" wrap="square"/>
                    <a:lstStyle/>
                    <a:p>
                      <a:pPr algn="ctr">
                        <a:spcAft>
                          <a:spcPct val="0"/>
                        </a:spcAft>
                      </a:pPr>
                      <a:r>
                        <a:rPr lang="zh-CN" sz="1800" b="1">
                          <a:latin typeface="+mn-ea"/>
                          <a:ea typeface="+mn-ea"/>
                          <a:cs typeface="Arial"/>
                        </a:rPr>
                        <a:t>严重</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mn-ea"/>
                          <a:ea typeface="+mn-ea"/>
                          <a:cs typeface="Arial"/>
                        </a:rPr>
                        <a:t>依法承担</a:t>
                      </a:r>
                      <a:r>
                        <a:rPr lang="zh-CN" sz="1800" b="1" smtClean="0">
                          <a:latin typeface="+mn-ea"/>
                          <a:ea typeface="+mn-ea"/>
                          <a:cs typeface="Arial"/>
                        </a:rPr>
                        <a:t>刑事责任</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39652" y="2295050"/>
            <a:ext cx="9929882" cy="2561920"/>
          </a:xfrm>
          <a:prstGeom prst="rect">
            <a:avLst/>
          </a:prstGeom>
          <a:noFill/>
        </p:spPr>
        <p:txBody>
          <a:bodyPr wrap="square" rtlCol="0">
            <a:spAutoFit/>
          </a:bodyPr>
          <a:lstStyle/>
          <a:p>
            <a:r>
              <a:rPr lang="en-US" smtClean="0"/>
              <a:t>3.</a:t>
            </a:r>
            <a:r>
              <a:rPr lang="zh-CN" altLang="en-US" smtClean="0"/>
              <a:t>青少年怎样成长为社会主义法治的崇尚者、遵守者、捍卫者</a:t>
            </a:r>
            <a:r>
              <a:rPr lang="en-US" smtClean="0"/>
              <a:t>?</a:t>
            </a:r>
            <a:endParaRPr lang="zh-CN" altLang="en-US" smtClean="0"/>
          </a:p>
          <a:p>
            <a:r>
              <a:rPr lang="en-US" smtClean="0"/>
              <a:t>(1)</a:t>
            </a:r>
            <a:r>
              <a:rPr lang="zh-CN" altLang="en-US" smtClean="0"/>
              <a:t>遵守各种法律、法规</a:t>
            </a:r>
            <a:r>
              <a:rPr lang="en-US" smtClean="0"/>
              <a:t>,</a:t>
            </a:r>
            <a:r>
              <a:rPr lang="zh-CN" altLang="en-US" smtClean="0"/>
              <a:t>依法办事</a:t>
            </a:r>
            <a:r>
              <a:rPr lang="en-US" smtClean="0"/>
              <a:t>,</a:t>
            </a:r>
            <a:r>
              <a:rPr lang="zh-CN" altLang="en-US" smtClean="0"/>
              <a:t>养成尊法学法守法用法的习惯。</a:t>
            </a:r>
          </a:p>
          <a:p>
            <a:r>
              <a:rPr lang="en-US" smtClean="0"/>
              <a:t>(2)</a:t>
            </a:r>
            <a:r>
              <a:rPr lang="zh-CN" altLang="en-US" smtClean="0"/>
              <a:t>加强自我防范</a:t>
            </a:r>
            <a:r>
              <a:rPr lang="en-US" smtClean="0"/>
              <a:t>,</a:t>
            </a:r>
            <a:r>
              <a:rPr lang="zh-CN" altLang="en-US" smtClean="0"/>
              <a:t>预防违法犯罪。</a:t>
            </a:r>
          </a:p>
          <a:p>
            <a:r>
              <a:rPr lang="en-US" smtClean="0"/>
              <a:t>(3)</a:t>
            </a:r>
            <a:r>
              <a:rPr lang="zh-CN" altLang="en-US" smtClean="0"/>
              <a:t>在遇到法律问题或者权益受到侵害时</a:t>
            </a:r>
            <a:r>
              <a:rPr lang="en-US" smtClean="0"/>
              <a:t>,</a:t>
            </a:r>
            <a:r>
              <a:rPr lang="zh-CN" altLang="en-US" smtClean="0"/>
              <a:t>要及时寻求法律救助</a:t>
            </a:r>
            <a:r>
              <a:rPr lang="en-US" smtClean="0"/>
              <a:t>,</a:t>
            </a:r>
            <a:r>
              <a:rPr lang="zh-CN" altLang="en-US" smtClean="0"/>
              <a:t>依靠法律维护自己的合法权益。</a:t>
            </a:r>
          </a:p>
          <a:p>
            <a:r>
              <a:rPr lang="en-US" smtClean="0"/>
              <a:t>(4)</a:t>
            </a:r>
            <a:r>
              <a:rPr lang="zh-CN" altLang="en-US" smtClean="0"/>
              <a:t>在面对违法犯罪时</a:t>
            </a:r>
            <a:r>
              <a:rPr lang="en-US" smtClean="0"/>
              <a:t>,</a:t>
            </a:r>
            <a:r>
              <a:rPr lang="zh-CN" altLang="en-US" smtClean="0"/>
              <a:t>我们要善于同违法犯罪作斗争。</a:t>
            </a:r>
          </a:p>
          <a:p>
            <a:r>
              <a:rPr lang="en-US" smtClean="0"/>
              <a:t>(5)</a:t>
            </a:r>
            <a:r>
              <a:rPr lang="zh-CN" altLang="en-US" smtClean="0"/>
              <a:t>树立正确的权利义务观念</a:t>
            </a:r>
            <a:r>
              <a:rPr lang="en-US" smtClean="0"/>
              <a:t>,</a:t>
            </a:r>
            <a:r>
              <a:rPr lang="zh-CN" altLang="en-US" smtClean="0"/>
              <a:t>依法行使权利</a:t>
            </a:r>
            <a:r>
              <a:rPr lang="en-US" smtClean="0"/>
              <a:t>,</a:t>
            </a:r>
            <a:r>
              <a:rPr lang="zh-CN" altLang="en-US" smtClean="0"/>
              <a:t>自觉履行法定的义务。</a:t>
            </a:r>
          </a:p>
          <a:p>
            <a:r>
              <a:rPr lang="en-US" smtClean="0"/>
              <a:t>(6)</a:t>
            </a:r>
            <a:r>
              <a:rPr lang="zh-CN" altLang="en-US" smtClean="0"/>
              <a:t>崇尚法治精神</a:t>
            </a:r>
            <a:r>
              <a:rPr lang="en-US" smtClean="0"/>
              <a:t>,</a:t>
            </a:r>
            <a:r>
              <a:rPr lang="zh-CN" altLang="en-US" smtClean="0"/>
              <a:t>珍爱自由</a:t>
            </a:r>
            <a:r>
              <a:rPr lang="en-US" smtClean="0"/>
              <a:t>,</a:t>
            </a:r>
            <a:r>
              <a:rPr lang="zh-CN" altLang="en-US" smtClean="0"/>
              <a:t>践行平等</a:t>
            </a:r>
            <a:r>
              <a:rPr lang="en-US" smtClean="0"/>
              <a:t>,</a:t>
            </a:r>
            <a:r>
              <a:rPr lang="zh-CN" altLang="en-US" smtClean="0"/>
              <a:t>维护公平</a:t>
            </a:r>
            <a:r>
              <a:rPr lang="en-US" smtClean="0"/>
              <a:t>,</a:t>
            </a:r>
            <a:r>
              <a:rPr lang="zh-CN" altLang="en-US" smtClean="0"/>
              <a:t>守护正义。</a:t>
            </a:r>
            <a:endParaRPr lang="zh-CN" altLang="en-US"/>
          </a:p>
        </p:txBody>
      </p:sp>
    </p:spTree>
  </p:cSld>
  <p:clrMapOvr>
    <a:masterClrMapping/>
  </p:clrMapOvr>
  <p:transition>
    <p:push dir="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8" name="TextBox 7"/>
          <p:cNvSpPr txBox="1"/>
          <p:nvPr/>
        </p:nvSpPr>
        <p:spPr>
          <a:xfrm>
            <a:off x="39652" y="499252"/>
            <a:ext cx="9929882" cy="1841723"/>
          </a:xfrm>
          <a:prstGeom prst="rect">
            <a:avLst/>
          </a:prstGeom>
          <a:noFill/>
        </p:spPr>
        <p:txBody>
          <a:bodyPr wrap="square" rtlCol="0">
            <a:spAutoFit/>
          </a:bodyPr>
          <a:lstStyle/>
          <a:p>
            <a:r>
              <a:rPr lang="en-US" smtClean="0"/>
              <a:t>4.</a:t>
            </a:r>
            <a:r>
              <a:rPr lang="zh-CN" altLang="en-US" smtClean="0"/>
              <a:t>青少年怎样加强自我防范</a:t>
            </a:r>
            <a:r>
              <a:rPr lang="en-US" smtClean="0"/>
              <a:t>,</a:t>
            </a:r>
            <a:r>
              <a:rPr lang="zh-CN" altLang="en-US" smtClean="0"/>
              <a:t>预防违法犯罪</a:t>
            </a:r>
            <a:r>
              <a:rPr lang="en-US" smtClean="0"/>
              <a:t>?</a:t>
            </a:r>
            <a:endParaRPr lang="zh-CN" altLang="en-US" smtClean="0"/>
          </a:p>
          <a:p>
            <a:r>
              <a:rPr lang="en-US" smtClean="0"/>
              <a:t>(1)</a:t>
            </a:r>
            <a:r>
              <a:rPr lang="zh-CN" altLang="en-US" smtClean="0"/>
              <a:t>要珍惜美好生活</a:t>
            </a:r>
            <a:r>
              <a:rPr lang="en-US" smtClean="0"/>
              <a:t>,</a:t>
            </a:r>
            <a:r>
              <a:rPr lang="zh-CN" altLang="en-US" smtClean="0"/>
              <a:t>认清犯罪危害</a:t>
            </a:r>
            <a:r>
              <a:rPr lang="en-US" smtClean="0"/>
              <a:t>,</a:t>
            </a:r>
            <a:r>
              <a:rPr lang="zh-CN" altLang="en-US" smtClean="0"/>
              <a:t>远离犯罪。</a:t>
            </a:r>
          </a:p>
          <a:p>
            <a:r>
              <a:rPr lang="en-US" smtClean="0"/>
              <a:t>(2)</a:t>
            </a:r>
            <a:r>
              <a:rPr lang="zh-CN" altLang="en-US" smtClean="0"/>
              <a:t>要杜绝不良行为。</a:t>
            </a:r>
          </a:p>
          <a:p>
            <a:r>
              <a:rPr lang="en-US" smtClean="0"/>
              <a:t>(3)</a:t>
            </a:r>
            <a:r>
              <a:rPr lang="zh-CN" altLang="en-US" smtClean="0"/>
              <a:t>应增强法治观念</a:t>
            </a:r>
            <a:r>
              <a:rPr lang="en-US" smtClean="0"/>
              <a:t>,</a:t>
            </a:r>
            <a:r>
              <a:rPr lang="zh-CN" altLang="en-US" smtClean="0"/>
              <a:t>依法自律</a:t>
            </a:r>
            <a:r>
              <a:rPr lang="en-US" smtClean="0"/>
              <a:t>,</a:t>
            </a:r>
            <a:r>
              <a:rPr lang="zh-CN" altLang="en-US" smtClean="0"/>
              <a:t>做一个自觉守法的人。</a:t>
            </a:r>
          </a:p>
          <a:p>
            <a:r>
              <a:rPr lang="en-US" smtClean="0"/>
              <a:t>(4)</a:t>
            </a:r>
            <a:r>
              <a:rPr lang="zh-CN" altLang="en-US" smtClean="0"/>
              <a:t>要从小事做起</a:t>
            </a:r>
            <a:r>
              <a:rPr lang="en-US" smtClean="0"/>
              <a:t>,</a:t>
            </a:r>
            <a:r>
              <a:rPr lang="zh-CN" altLang="en-US" smtClean="0"/>
              <a:t>避免沾染不良习气</a:t>
            </a:r>
            <a:r>
              <a:rPr lang="en-US" smtClean="0"/>
              <a:t>,</a:t>
            </a:r>
            <a:r>
              <a:rPr lang="zh-CN" altLang="en-US" smtClean="0"/>
              <a:t>自觉遵纪守法</a:t>
            </a:r>
            <a:r>
              <a:rPr lang="en-US" smtClean="0"/>
              <a:t>,</a:t>
            </a:r>
            <a:r>
              <a:rPr lang="zh-CN" altLang="en-US" smtClean="0"/>
              <a:t>防患于未然。</a:t>
            </a:r>
            <a:endParaRPr lang="zh-CN" altLang="en-US"/>
          </a:p>
        </p:txBody>
      </p:sp>
    </p:spTree>
  </p:cSld>
  <p:clrMapOvr>
    <a:masterClrMapping/>
  </p:clrMapOvr>
  <p:transition>
    <p:push dir="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76909"/>
            <a:ext cx="9501254" cy="401328"/>
          </a:xfrm>
          <a:prstGeom prst="rect">
            <a:avLst/>
          </a:prstGeom>
          <a:noFill/>
        </p:spPr>
        <p:txBody>
          <a:bodyPr wrap="square" rtlCol="0">
            <a:spAutoFit/>
          </a:bodyPr>
          <a:lstStyle/>
          <a:p>
            <a:r>
              <a:rPr lang="zh-CN" altLang="en-US" smtClean="0">
                <a:latin typeface="黑体" pitchFamily="49" charset="-122"/>
                <a:ea typeface="黑体" pitchFamily="49" charset="-122"/>
              </a:rPr>
              <a:t>考点二　坚持权利义务相统一</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自觉维护国家利益</a:t>
            </a:r>
          </a:p>
        </p:txBody>
      </p:sp>
      <p:sp>
        <p:nvSpPr>
          <p:cNvPr id="7" name="TextBox 6"/>
          <p:cNvSpPr txBox="1"/>
          <p:nvPr/>
        </p:nvSpPr>
        <p:spPr>
          <a:xfrm>
            <a:off x="39652" y="934099"/>
            <a:ext cx="9929882" cy="4002314"/>
          </a:xfrm>
          <a:prstGeom prst="rect">
            <a:avLst/>
          </a:prstGeom>
          <a:noFill/>
        </p:spPr>
        <p:txBody>
          <a:bodyPr wrap="square" rtlCol="0">
            <a:spAutoFit/>
          </a:bodyPr>
          <a:lstStyle/>
          <a:p>
            <a:r>
              <a:rPr lang="en-US" smtClean="0"/>
              <a:t>1.</a:t>
            </a:r>
            <a:r>
              <a:rPr lang="zh-CN" altLang="en-US" smtClean="0"/>
              <a:t>公民如何依法行使权利</a:t>
            </a:r>
            <a:r>
              <a:rPr lang="en-US" smtClean="0"/>
              <a:t>?</a:t>
            </a:r>
            <a:endParaRPr lang="zh-CN" altLang="en-US" smtClean="0"/>
          </a:p>
          <a:p>
            <a:r>
              <a:rPr lang="en-US" smtClean="0"/>
              <a:t>(1)</a:t>
            </a:r>
            <a:r>
              <a:rPr lang="zh-CN" altLang="en-US" smtClean="0"/>
              <a:t>公民行使权利不能超越它本身的界限</a:t>
            </a:r>
            <a:r>
              <a:rPr lang="en-US" smtClean="0"/>
              <a:t>,</a:t>
            </a:r>
            <a:r>
              <a:rPr lang="zh-CN" altLang="en-US" smtClean="0"/>
              <a:t>不能滥用权利。</a:t>
            </a:r>
          </a:p>
          <a:p>
            <a:r>
              <a:rPr lang="en-US" smtClean="0"/>
              <a:t>(2)</a:t>
            </a:r>
            <a:r>
              <a:rPr lang="zh-CN" altLang="en-US" smtClean="0"/>
              <a:t>公民在行使自由和权利的时候</a:t>
            </a:r>
            <a:r>
              <a:rPr lang="en-US" smtClean="0"/>
              <a:t>,</a:t>
            </a:r>
            <a:r>
              <a:rPr lang="zh-CN" altLang="en-US" smtClean="0"/>
              <a:t>不得损害国家的、社会的、集体的利益和其他公民的合法的自由和权利。</a:t>
            </a:r>
          </a:p>
          <a:p>
            <a:r>
              <a:rPr lang="en-US" smtClean="0"/>
              <a:t>(3)</a:t>
            </a:r>
            <a:r>
              <a:rPr lang="zh-CN" altLang="en-US" smtClean="0"/>
              <a:t>公民行使权利应依照法定程序</a:t>
            </a:r>
            <a:r>
              <a:rPr lang="en-US" smtClean="0"/>
              <a:t>,</a:t>
            </a:r>
            <a:r>
              <a:rPr lang="zh-CN" altLang="en-US" smtClean="0"/>
              <a:t>按照规定的活动方式、步骤和过程进行。</a:t>
            </a:r>
          </a:p>
          <a:p>
            <a:r>
              <a:rPr lang="en-US" smtClean="0"/>
              <a:t>2.</a:t>
            </a:r>
            <a:r>
              <a:rPr lang="zh-CN" altLang="en-US" smtClean="0"/>
              <a:t>公民如何依法履行义务</a:t>
            </a:r>
            <a:r>
              <a:rPr lang="en-US" smtClean="0"/>
              <a:t>?</a:t>
            </a:r>
            <a:endParaRPr lang="zh-CN" altLang="en-US" smtClean="0"/>
          </a:p>
          <a:p>
            <a:r>
              <a:rPr lang="en-US" smtClean="0"/>
              <a:t>(1)</a:t>
            </a:r>
            <a:r>
              <a:rPr lang="zh-CN" altLang="en-US" smtClean="0"/>
              <a:t>法律要求做的必须去做。</a:t>
            </a:r>
          </a:p>
          <a:p>
            <a:r>
              <a:rPr lang="en-US" smtClean="0"/>
              <a:t>(2)</a:t>
            </a:r>
            <a:r>
              <a:rPr lang="zh-CN" altLang="en-US" smtClean="0"/>
              <a:t>法律禁止做的坚决不做。</a:t>
            </a:r>
          </a:p>
          <a:p>
            <a:r>
              <a:rPr lang="en-US" smtClean="0"/>
              <a:t>3.</a:t>
            </a:r>
            <a:r>
              <a:rPr lang="zh-CN" altLang="en-US" smtClean="0"/>
              <a:t>公民权利和义务的关系及要求</a:t>
            </a:r>
          </a:p>
          <a:p>
            <a:pPr algn="just"/>
            <a:r>
              <a:rPr lang="en-US" smtClean="0"/>
              <a:t>(1)</a:t>
            </a:r>
            <a:r>
              <a:rPr lang="zh-CN" altLang="en-US" smtClean="0"/>
              <a:t>关系</a:t>
            </a:r>
            <a:r>
              <a:rPr lang="en-US" smtClean="0"/>
              <a:t>:</a:t>
            </a:r>
            <a:r>
              <a:rPr lang="zh-CN" altLang="en-US" smtClean="0"/>
              <a:t>①公民的权利与义务相互依存、相互促进。权利的实现需要义务的履行</a:t>
            </a:r>
            <a:r>
              <a:rPr lang="en-US" smtClean="0"/>
              <a:t>,</a:t>
            </a:r>
            <a:r>
              <a:rPr lang="zh-CN" altLang="en-US" smtClean="0"/>
              <a:t>义务的履行促进权利的实现。②公民既是合法权利的享有者</a:t>
            </a:r>
            <a:r>
              <a:rPr lang="en-US" smtClean="0"/>
              <a:t>,</a:t>
            </a:r>
            <a:r>
              <a:rPr lang="zh-CN" altLang="en-US" smtClean="0"/>
              <a:t>又是法定义务的承担者。 </a:t>
            </a:r>
            <a:endParaRPr lang="zh-CN" altLang="en-US"/>
          </a:p>
        </p:txBody>
      </p:sp>
    </p:spTree>
  </p:cSld>
  <p:clrMapOvr>
    <a:masterClrMapping/>
  </p:clrMapOvr>
  <p:transition>
    <p:push dir="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499252"/>
            <a:ext cx="9929882" cy="4362413"/>
          </a:xfrm>
          <a:prstGeom prst="rect">
            <a:avLst/>
          </a:prstGeom>
          <a:noFill/>
        </p:spPr>
        <p:txBody>
          <a:bodyPr wrap="square" rtlCol="0">
            <a:spAutoFit/>
          </a:bodyPr>
          <a:lstStyle/>
          <a:p>
            <a:r>
              <a:rPr lang="en-US" smtClean="0"/>
              <a:t>(2)</a:t>
            </a:r>
            <a:r>
              <a:rPr lang="zh-CN" altLang="en-US" smtClean="0"/>
              <a:t>要求</a:t>
            </a:r>
            <a:r>
              <a:rPr lang="en-US" smtClean="0"/>
              <a:t>:</a:t>
            </a:r>
            <a:r>
              <a:rPr lang="zh-CN" altLang="en-US" smtClean="0"/>
              <a:t>①坚持权利和义务相统一</a:t>
            </a:r>
            <a:r>
              <a:rPr lang="en-US" smtClean="0"/>
              <a:t>,</a:t>
            </a:r>
            <a:r>
              <a:rPr lang="zh-CN" altLang="en-US" smtClean="0"/>
              <a:t>任何公民既不能只享受权利而不承担义务</a:t>
            </a:r>
            <a:r>
              <a:rPr lang="en-US" smtClean="0"/>
              <a:t>,</a:t>
            </a:r>
            <a:r>
              <a:rPr lang="zh-CN" altLang="en-US" smtClean="0"/>
              <a:t>也不应只承担义务而不享受权利。 ②我们不仅要增强权利意识</a:t>
            </a:r>
            <a:r>
              <a:rPr lang="en-US" smtClean="0"/>
              <a:t>,</a:t>
            </a:r>
            <a:r>
              <a:rPr lang="zh-CN" altLang="en-US" smtClean="0"/>
              <a:t>依法行使权利</a:t>
            </a:r>
            <a:r>
              <a:rPr lang="en-US" smtClean="0"/>
              <a:t>,</a:t>
            </a:r>
            <a:r>
              <a:rPr lang="zh-CN" altLang="en-US" smtClean="0"/>
              <a:t>而且要增强义务观念</a:t>
            </a:r>
            <a:r>
              <a:rPr lang="en-US" smtClean="0"/>
              <a:t>,</a:t>
            </a:r>
            <a:r>
              <a:rPr lang="zh-CN" altLang="en-US" smtClean="0"/>
              <a:t>自觉履行法定的义务。 </a:t>
            </a:r>
          </a:p>
          <a:p>
            <a:r>
              <a:rPr lang="en-US" smtClean="0"/>
              <a:t>4.</a:t>
            </a:r>
            <a:r>
              <a:rPr lang="zh-CN" altLang="en-US" smtClean="0"/>
              <a:t>国家安全的重要性</a:t>
            </a:r>
          </a:p>
          <a:p>
            <a:r>
              <a:rPr lang="en-US" smtClean="0"/>
              <a:t>(1)</a:t>
            </a:r>
            <a:r>
              <a:rPr lang="zh-CN" altLang="en-US" smtClean="0"/>
              <a:t>国家安全是国家生存与发展的重要保障。</a:t>
            </a:r>
          </a:p>
          <a:p>
            <a:r>
              <a:rPr lang="en-US" smtClean="0"/>
              <a:t>(2)</a:t>
            </a:r>
            <a:r>
              <a:rPr lang="zh-CN" altLang="en-US" smtClean="0"/>
              <a:t>国家安全是人民幸福安康的前提。</a:t>
            </a:r>
          </a:p>
          <a:p>
            <a:r>
              <a:rPr lang="en-US" smtClean="0"/>
              <a:t>5.</a:t>
            </a:r>
            <a:r>
              <a:rPr lang="zh-CN" altLang="en-US" smtClean="0"/>
              <a:t>如何维护国家安全</a:t>
            </a:r>
            <a:r>
              <a:rPr lang="en-US" smtClean="0"/>
              <a:t>?</a:t>
            </a:r>
            <a:endParaRPr lang="zh-CN" altLang="en-US" smtClean="0"/>
          </a:p>
          <a:p>
            <a:r>
              <a:rPr lang="en-US" smtClean="0"/>
              <a:t>(1)</a:t>
            </a:r>
            <a:r>
              <a:rPr lang="zh-CN" altLang="en-US" smtClean="0"/>
              <a:t>国家</a:t>
            </a:r>
            <a:r>
              <a:rPr lang="en-US" smtClean="0"/>
              <a:t>:</a:t>
            </a:r>
            <a:r>
              <a:rPr lang="zh-CN" altLang="en-US" smtClean="0"/>
              <a:t>坚持总体国家安全观</a:t>
            </a:r>
            <a:r>
              <a:rPr lang="en-US" smtClean="0"/>
              <a:t>,</a:t>
            </a:r>
            <a:r>
              <a:rPr lang="zh-CN" altLang="en-US" smtClean="0"/>
              <a:t>全面推进国防和军队现代化</a:t>
            </a:r>
            <a:r>
              <a:rPr lang="en-US" smtClean="0"/>
              <a:t>,</a:t>
            </a:r>
            <a:r>
              <a:rPr lang="zh-CN" altLang="en-US" smtClean="0"/>
              <a:t>走出一条中国特色国家安全道路。</a:t>
            </a:r>
          </a:p>
          <a:p>
            <a:r>
              <a:rPr lang="en-US" smtClean="0"/>
              <a:t>(2)</a:t>
            </a:r>
            <a:r>
              <a:rPr lang="zh-CN" altLang="en-US" smtClean="0"/>
              <a:t>公民</a:t>
            </a:r>
            <a:r>
              <a:rPr lang="en-US" smtClean="0"/>
              <a:t>(</a:t>
            </a:r>
            <a:r>
              <a:rPr lang="zh-CN" altLang="en-US" smtClean="0"/>
              <a:t>青少年</a:t>
            </a:r>
            <a:r>
              <a:rPr lang="en-US" smtClean="0"/>
              <a:t>):</a:t>
            </a:r>
            <a:r>
              <a:rPr lang="zh-CN" altLang="en-US" smtClean="0"/>
              <a:t>①增强国家安全意识</a:t>
            </a:r>
            <a:r>
              <a:rPr lang="en-US" smtClean="0"/>
              <a:t>,</a:t>
            </a:r>
            <a:r>
              <a:rPr lang="zh-CN" altLang="en-US" smtClean="0"/>
              <a:t>树立国家利益高于一切的观念。②通过各种方式为维护国家安全贡献智慧和力量。③认真学习有关国家安全和保密工作的法律法规、规章制度</a:t>
            </a:r>
            <a:r>
              <a:rPr lang="en-US" smtClean="0"/>
              <a:t>,</a:t>
            </a:r>
            <a:r>
              <a:rPr lang="zh-CN" altLang="en-US" smtClean="0"/>
              <a:t>增强维护国家安全的法治意识。 ④严格遵守有关国家安全的法律规定</a:t>
            </a:r>
            <a:r>
              <a:rPr lang="en-US" smtClean="0"/>
              <a:t>,</a:t>
            </a:r>
            <a:r>
              <a:rPr lang="zh-CN" altLang="en-US" smtClean="0"/>
              <a:t>积极履行维护国家安全的法定义务</a:t>
            </a:r>
            <a:r>
              <a:rPr lang="en-US" smtClean="0"/>
              <a:t>,</a:t>
            </a:r>
            <a:r>
              <a:rPr lang="zh-CN" altLang="en-US" smtClean="0"/>
              <a:t>不断增强防范意识、提高防范能力</a:t>
            </a:r>
            <a:r>
              <a:rPr lang="en-US" smtClean="0"/>
              <a:t>,</a:t>
            </a:r>
            <a:r>
              <a:rPr lang="zh-CN" altLang="en-US" smtClean="0"/>
              <a:t>善于识别危害国家安全的各种伪装。</a:t>
            </a:r>
            <a:endParaRPr lang="zh-CN" altLang="en-US"/>
          </a:p>
        </p:txBody>
      </p:sp>
    </p:spTree>
  </p:cSld>
  <p:clrMapOvr>
    <a:masterClrMapping/>
  </p:clrMapOvr>
  <p:transition>
    <p:push dir="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29435"/>
            <a:ext cx="9929882" cy="401328"/>
          </a:xfrm>
          <a:prstGeom prst="rect">
            <a:avLst/>
          </a:prstGeom>
          <a:noFill/>
        </p:spPr>
        <p:txBody>
          <a:bodyPr wrap="square" rtlCol="0">
            <a:spAutoFit/>
          </a:bodyPr>
          <a:lstStyle/>
          <a:p>
            <a:r>
              <a:rPr lang="zh-CN" altLang="en-US" smtClean="0">
                <a:latin typeface="黑体" pitchFamily="49" charset="-122"/>
                <a:ea typeface="黑体" pitchFamily="49" charset="-122"/>
              </a:rPr>
              <a:t>考点三　坚持宪法至上</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保障人民当家作主</a:t>
            </a:r>
          </a:p>
        </p:txBody>
      </p:sp>
      <p:sp>
        <p:nvSpPr>
          <p:cNvPr id="3" name="TextBox 2"/>
          <p:cNvSpPr txBox="1"/>
          <p:nvPr/>
        </p:nvSpPr>
        <p:spPr>
          <a:xfrm>
            <a:off x="39652" y="856442"/>
            <a:ext cx="9929882" cy="3642216"/>
          </a:xfrm>
          <a:prstGeom prst="rect">
            <a:avLst/>
          </a:prstGeom>
          <a:noFill/>
        </p:spPr>
        <p:txBody>
          <a:bodyPr wrap="square" rtlCol="0">
            <a:spAutoFit/>
          </a:bodyPr>
          <a:lstStyle/>
          <a:p>
            <a:r>
              <a:rPr lang="en-US" smtClean="0"/>
              <a:t>1.</a:t>
            </a:r>
            <a:r>
              <a:rPr lang="zh-CN" altLang="en-US" smtClean="0"/>
              <a:t>宪法的地位</a:t>
            </a:r>
          </a:p>
          <a:p>
            <a:r>
              <a:rPr lang="en-US" smtClean="0"/>
              <a:t>(1)</a:t>
            </a:r>
            <a:r>
              <a:rPr lang="zh-CN" altLang="en-US" smtClean="0"/>
              <a:t>我国宪法是党的主张和人民意志的统一</a:t>
            </a:r>
            <a:r>
              <a:rPr lang="en-US" smtClean="0"/>
              <a:t>,</a:t>
            </a:r>
            <a:r>
              <a:rPr lang="zh-CN" altLang="en-US" smtClean="0"/>
              <a:t>是治国安邦的总章程。</a:t>
            </a:r>
          </a:p>
          <a:p>
            <a:r>
              <a:rPr lang="en-US" smtClean="0"/>
              <a:t>(2)</a:t>
            </a:r>
            <a:r>
              <a:rPr lang="zh-CN" altLang="en-US" smtClean="0"/>
              <a:t>宪法具有至高无上的权威</a:t>
            </a:r>
            <a:r>
              <a:rPr lang="en-US" smtClean="0"/>
              <a:t>,</a:t>
            </a:r>
            <a:r>
              <a:rPr lang="zh-CN" altLang="en-US" smtClean="0"/>
              <a:t>是根本的活动准则</a:t>
            </a:r>
            <a:r>
              <a:rPr lang="en-US" smtClean="0"/>
              <a:t>,</a:t>
            </a:r>
            <a:r>
              <a:rPr lang="zh-CN" altLang="en-US" smtClean="0"/>
              <a:t>是国家的根本法。</a:t>
            </a:r>
          </a:p>
          <a:p>
            <a:r>
              <a:rPr lang="en-US" smtClean="0"/>
              <a:t>(3)</a:t>
            </a:r>
            <a:r>
              <a:rPr lang="zh-CN" altLang="en-US" smtClean="0"/>
              <a:t>宪法在国家法律体系中具有最高的法律地位、法律权威和法律效力。宪法是其他法律的立法基础和立法依据。</a:t>
            </a:r>
          </a:p>
          <a:p>
            <a:r>
              <a:rPr lang="en-US" smtClean="0"/>
              <a:t>(4)</a:t>
            </a:r>
            <a:r>
              <a:rPr lang="zh-CN" altLang="en-US" smtClean="0"/>
              <a:t>宪法是国家法制统一的基础。</a:t>
            </a:r>
          </a:p>
          <a:p>
            <a:r>
              <a:rPr lang="en-US" smtClean="0"/>
              <a:t>2.</a:t>
            </a:r>
            <a:r>
              <a:rPr lang="zh-CN" altLang="en-US" smtClean="0"/>
              <a:t>怎样保障宪法实施</a:t>
            </a:r>
            <a:r>
              <a:rPr lang="en-US" smtClean="0"/>
              <a:t>,</a:t>
            </a:r>
            <a:r>
              <a:rPr lang="zh-CN" altLang="en-US" smtClean="0"/>
              <a:t>维护宪法权威</a:t>
            </a:r>
            <a:r>
              <a:rPr lang="en-US" smtClean="0"/>
              <a:t>?</a:t>
            </a:r>
            <a:endParaRPr lang="zh-CN" altLang="en-US" smtClean="0"/>
          </a:p>
          <a:p>
            <a:r>
              <a:rPr lang="en-US" smtClean="0"/>
              <a:t>(1)</a:t>
            </a:r>
            <a:r>
              <a:rPr lang="zh-CN" altLang="en-US" smtClean="0"/>
              <a:t>国家</a:t>
            </a:r>
            <a:r>
              <a:rPr lang="en-US" smtClean="0"/>
              <a:t>:</a:t>
            </a:r>
            <a:r>
              <a:rPr lang="zh-CN" altLang="en-US" smtClean="0"/>
              <a:t>①国家权力必须在宪法和法律限定的范围内行使。②坚持依宪治国</a:t>
            </a:r>
            <a:r>
              <a:rPr lang="en-US" smtClean="0"/>
              <a:t>,</a:t>
            </a:r>
            <a:r>
              <a:rPr lang="zh-CN" altLang="en-US" smtClean="0"/>
              <a:t>坚持依宪执政。③健全宪法实施和监督制度</a:t>
            </a:r>
            <a:r>
              <a:rPr lang="en-US" smtClean="0"/>
              <a:t>,</a:t>
            </a:r>
            <a:r>
              <a:rPr lang="zh-CN" altLang="en-US" smtClean="0"/>
              <a:t>加强宪法监督工作。</a:t>
            </a:r>
          </a:p>
          <a:p>
            <a:r>
              <a:rPr lang="en-US" smtClean="0"/>
              <a:t>(2)</a:t>
            </a:r>
            <a:r>
              <a:rPr lang="zh-CN" altLang="en-US" smtClean="0"/>
              <a:t>公民</a:t>
            </a:r>
            <a:r>
              <a:rPr lang="en-US" smtClean="0"/>
              <a:t>:</a:t>
            </a:r>
            <a:r>
              <a:rPr lang="zh-CN" altLang="en-US" smtClean="0"/>
              <a:t>增强宪法意识</a:t>
            </a:r>
            <a:r>
              <a:rPr lang="en-US" smtClean="0"/>
              <a:t>,</a:t>
            </a:r>
            <a:r>
              <a:rPr lang="zh-CN" altLang="en-US" smtClean="0"/>
              <a:t>学习宪法</a:t>
            </a:r>
            <a:r>
              <a:rPr lang="en-US" smtClean="0"/>
              <a:t>,</a:t>
            </a:r>
            <a:r>
              <a:rPr lang="zh-CN" altLang="en-US" smtClean="0"/>
              <a:t>认同宪法</a:t>
            </a:r>
            <a:r>
              <a:rPr lang="en-US" smtClean="0"/>
              <a:t>,</a:t>
            </a:r>
            <a:r>
              <a:rPr lang="zh-CN" altLang="en-US" smtClean="0"/>
              <a:t>践行宪法。</a:t>
            </a:r>
          </a:p>
        </p:txBody>
      </p:sp>
    </p:spTree>
  </p:cSld>
  <p:clrMapOvr>
    <a:masterClrMapping/>
  </p:clrMapOvr>
  <p:transition>
    <p:push dir="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29435"/>
            <a:ext cx="9929882" cy="401328"/>
          </a:xfrm>
          <a:prstGeom prst="rect">
            <a:avLst/>
          </a:prstGeom>
          <a:noFill/>
        </p:spPr>
        <p:txBody>
          <a:bodyPr wrap="square" rtlCol="0">
            <a:spAutoFit/>
          </a:bodyPr>
          <a:lstStyle/>
          <a:p>
            <a:r>
              <a:rPr lang="en-US" smtClean="0"/>
              <a:t>3.</a:t>
            </a:r>
            <a:r>
              <a:rPr lang="zh-CN" altLang="en-US" smtClean="0"/>
              <a:t>如何保障人民当家作主</a:t>
            </a:r>
            <a:r>
              <a:rPr lang="en-US" smtClean="0"/>
              <a:t>?</a:t>
            </a:r>
            <a:endParaRPr lang="zh-CN" altLang="en-US"/>
          </a:p>
        </p:txBody>
      </p:sp>
      <p:graphicFrame>
        <p:nvGraphicFramePr>
          <p:cNvPr id="3" name="对象 2"/>
          <p:cNvGraphicFramePr>
            <a:graphicFrameLocks noChangeAspect="1"/>
          </p:cNvGraphicFramePr>
          <p:nvPr/>
        </p:nvGraphicFramePr>
        <p:xfrm>
          <a:off x="111090" y="999318"/>
          <a:ext cx="5643602" cy="3104970"/>
        </p:xfrm>
        <a:graphic>
          <a:graphicData uri="http://schemas.openxmlformats.org/presentationml/2006/ole">
            <mc:AlternateContent>
              <mc:Choice xmlns:v="urn:schemas-microsoft-com:vml" Requires="v">
                <p:oleObj spid="_x0000_s1038" name="文档" r:id="rId2" imgW="2721083" imgH="1497654" progId="Word.Document.12">
                  <p:embed/>
                </p:oleObj>
              </mc:Choice>
              <mc:Fallback>
                <p:oleObj name="文档" r:id="rId2" imgW="2721083" imgH="1497654" progId="Word.Document.12">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11090" y="999318"/>
                        <a:ext cx="5643602" cy="3104970"/>
                      </a:xfrm>
                      <a:prstGeom prst="rect">
                        <a:avLst/>
                      </a:prstGeom>
                      <a:noFill/>
                    </p:spPr>
                  </p:pic>
                </p:oleObj>
              </mc:Fallback>
            </mc:AlternateContent>
          </a:graphicData>
        </a:graphic>
      </p:graphicFrame>
    </p:spTree>
  </p:cSld>
  <p:clrMapOvr>
    <a:masterClrMapping/>
  </p:clrMapOvr>
  <p:transition>
    <p:push dir="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529435"/>
            <a:ext cx="9929882" cy="401328"/>
          </a:xfrm>
          <a:prstGeom prst="rect">
            <a:avLst/>
          </a:prstGeom>
          <a:noFill/>
        </p:spPr>
        <p:txBody>
          <a:bodyPr wrap="square" rtlCol="0">
            <a:spAutoFit/>
          </a:bodyPr>
          <a:lstStyle/>
          <a:p>
            <a:r>
              <a:rPr lang="en-US" smtClean="0"/>
              <a:t>(2)</a:t>
            </a:r>
            <a:r>
              <a:rPr lang="zh-CN" altLang="en-US" smtClean="0"/>
              <a:t>国家机构</a:t>
            </a:r>
            <a:r>
              <a:rPr lang="en-US" smtClean="0"/>
              <a:t>:</a:t>
            </a:r>
            <a:r>
              <a:rPr lang="zh-CN" altLang="en-US" smtClean="0"/>
              <a:t>规范国家权力运行</a:t>
            </a:r>
            <a:endParaRPr lang="zh-CN" altLang="en-US"/>
          </a:p>
        </p:txBody>
      </p:sp>
      <p:graphicFrame>
        <p:nvGraphicFramePr>
          <p:cNvPr id="3" name="对象 2"/>
          <p:cNvGraphicFramePr>
            <a:graphicFrameLocks noChangeAspect="1"/>
          </p:cNvGraphicFramePr>
          <p:nvPr/>
        </p:nvGraphicFramePr>
        <p:xfrm>
          <a:off x="180976" y="953933"/>
          <a:ext cx="5145088" cy="2831467"/>
        </p:xfrm>
        <a:graphic>
          <a:graphicData uri="http://schemas.openxmlformats.org/presentationml/2006/ole">
            <mc:AlternateContent>
              <mc:Choice xmlns:v="urn:schemas-microsoft-com:vml" Requires="v">
                <p:oleObj spid="_x0000_s1039" name="文档" r:id="rId2" imgW="2721083" imgH="1496934" progId="Word.Document.12">
                  <p:embed/>
                </p:oleObj>
              </mc:Choice>
              <mc:Fallback>
                <p:oleObj name="文档" r:id="rId2" imgW="2721083" imgH="1496934" progId="Word.Document.12">
                  <p:embed/>
                  <p:pic>
                    <p:nvPicPr>
                      <p:cNvPr id="0" name="OLE substitute image"/>
                      <p:cNvPicPr/>
                      <p:nvPr/>
                    </p:nvPicPr>
                    <p:blipFill>
                      <a:blip r:embed="rId3">
                        <a:extLst>
                          <a:ext uri="{28A0092B-C50C-407E-A947-70E740481C1C}">
                            <a14:useLocalDpi xmlns:a14="http://schemas.microsoft.com/office/drawing/2010/main" val="0"/>
                          </a:ext>
                        </a:extLst>
                      </a:blip>
                      <a:stretch>
                        <a:fillRect/>
                      </a:stretch>
                    </p:blipFill>
                    <p:spPr>
                      <a:xfrm>
                        <a:off x="180976" y="953933"/>
                        <a:ext cx="5145088" cy="2831467"/>
                      </a:xfrm>
                      <a:prstGeom prst="rect">
                        <a:avLst/>
                      </a:prstGeom>
                      <a:noFill/>
                    </p:spPr>
                  </p:pic>
                </p:oleObj>
              </mc:Fallback>
            </mc:AlternateContent>
          </a:graphicData>
        </a:graphic>
      </p:graphicFrame>
      <p:sp>
        <p:nvSpPr>
          <p:cNvPr id="4" name="TextBox 3"/>
          <p:cNvSpPr txBox="1"/>
          <p:nvPr/>
        </p:nvSpPr>
        <p:spPr>
          <a:xfrm>
            <a:off x="39652" y="2785268"/>
            <a:ext cx="9929882" cy="1121525"/>
          </a:xfrm>
          <a:prstGeom prst="rect">
            <a:avLst/>
          </a:prstGeom>
          <a:noFill/>
        </p:spPr>
        <p:txBody>
          <a:bodyPr wrap="square" rtlCol="0">
            <a:spAutoFit/>
          </a:bodyPr>
          <a:lstStyle/>
          <a:p>
            <a:r>
              <a:rPr lang="en-US" smtClean="0"/>
              <a:t>(3)</a:t>
            </a:r>
            <a:r>
              <a:rPr lang="zh-CN" altLang="en-US" smtClean="0"/>
              <a:t>公民</a:t>
            </a:r>
            <a:r>
              <a:rPr lang="en-US" smtClean="0"/>
              <a:t>:</a:t>
            </a:r>
            <a:r>
              <a:rPr lang="zh-CN" altLang="en-US" smtClean="0"/>
              <a:t>依法参与民主生活</a:t>
            </a:r>
          </a:p>
          <a:p>
            <a:r>
              <a:rPr lang="zh-CN" altLang="en-US" smtClean="0"/>
              <a:t>①行使民主权利</a:t>
            </a:r>
            <a:r>
              <a:rPr lang="en-US" smtClean="0"/>
              <a:t>:</a:t>
            </a:r>
            <a:r>
              <a:rPr lang="zh-CN" altLang="en-US" smtClean="0"/>
              <a:t>民主选举、民主决策、民主监督。</a:t>
            </a:r>
          </a:p>
          <a:p>
            <a:r>
              <a:rPr lang="zh-CN" altLang="en-US" smtClean="0"/>
              <a:t>②增强民主意识。</a:t>
            </a:r>
            <a:endParaRPr lang="zh-CN" altLang="en-US"/>
          </a:p>
        </p:txBody>
      </p:sp>
    </p:spTree>
  </p:cSld>
  <p:clrMapOvr>
    <a:masterClrMapping/>
  </p:clrMapOvr>
  <p:transition>
    <p:push dir="r"/>
  </p:transition>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14_自定义设计方案">
  <a:themeElements>
    <a:clrScheme name="1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0"/>
          </a:schemeClr>
        </a:solidFill>
        <a:ln w="25400" cap="flat" cmpd="sng" algn="ctr">
          <a:solidFill>
            <a:srgbClr val="0000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14400" rtl="0" eaLnBrk="1" fontAlgn="base" latinLnBrk="0" hangingPunct="1">
          <a:lnSpc>
            <a:spcPct val="13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254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15_自定义设计方案">
  <a:themeElements>
    <a:clrScheme name="1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0"/>
          </a:schemeClr>
        </a:solidFill>
        <a:ln w="25400" cap="flat" cmpd="sng" algn="ctr">
          <a:solidFill>
            <a:srgbClr val="0000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14400" rtl="0" eaLnBrk="1" fontAlgn="base" latinLnBrk="0" hangingPunct="1">
          <a:lnSpc>
            <a:spcPct val="13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254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学科网</Company>
  <Paragraphs>119</Paragraphs>
  <Slides>23</Slides>
  <Notes>0</Notes>
  <TotalTime>0</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23</vt:i4>
      </vt:variant>
    </vt:vector>
  </HeadingPairs>
  <TitlesOfParts>
    <vt:vector baseType="lpstr" size="29">
      <vt:lpstr>Arial</vt:lpstr>
      <vt:lpstr>宋体</vt:lpstr>
      <vt:lpstr>Calibri</vt:lpstr>
      <vt:lpstr>黑体</vt:lpstr>
      <vt:lpstr>楷体</vt:lpstr>
      <vt:lpstr>14_自定义设计方案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2023-03-13T15:45:41.030</cp:lastPrinted>
  <dcterms:created xsi:type="dcterms:W3CDTF">2023-03-13T15:45:41Z</dcterms:created>
  <dcterms:modified xsi:type="dcterms:W3CDTF">2023-03-13T07:45:41Z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