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1"/>
  </p:notesMasterIdLst>
  <p:sldIdLst>
    <p:sldId id="256" r:id="rId3"/>
    <p:sldId id="1335" r:id="rId4"/>
    <p:sldId id="1273" r:id="rId5"/>
    <p:sldId id="1274" r:id="rId6"/>
    <p:sldId id="1275" r:id="rId7"/>
    <p:sldId id="1276" r:id="rId8"/>
    <p:sldId id="1277" r:id="rId9"/>
    <p:sldId id="1339" r:id="rId10"/>
    <p:sldId id="1340" r:id="rId11"/>
    <p:sldId id="1342" r:id="rId12"/>
    <p:sldId id="1261" r:id="rId13"/>
    <p:sldId id="1262" r:id="rId14"/>
    <p:sldId id="1263" r:id="rId15"/>
    <p:sldId id="1264" r:id="rId16"/>
    <p:sldId id="1265" r:id="rId17"/>
    <p:sldId id="1426" r:id="rId18"/>
    <p:sldId id="1427" r:id="rId19"/>
    <p:sldId id="1428" r:id="rId20"/>
    <p:sldId id="1429" r:id="rId21"/>
    <p:sldId id="1430" r:id="rId22"/>
    <p:sldId id="1431" r:id="rId23"/>
    <p:sldId id="1432" r:id="rId24"/>
    <p:sldId id="1433" r:id="rId25"/>
    <p:sldId id="1434" r:id="rId26"/>
    <p:sldId id="1435" r:id="rId27"/>
    <p:sldId id="1436" r:id="rId28"/>
    <p:sldId id="1249" r:id="rId29"/>
    <p:sldId id="1250" r:id="rId30"/>
    <p:sldId id="1251" r:id="rId31"/>
    <p:sldId id="1252" r:id="rId32"/>
    <p:sldId id="1253" r:id="rId33"/>
    <p:sldId id="1255" r:id="rId34"/>
    <p:sldId id="1323" r:id="rId35"/>
    <p:sldId id="1324" r:id="rId36"/>
    <p:sldId id="1325" r:id="rId37"/>
    <p:sldId id="1326" r:id="rId38"/>
    <p:sldId id="1361" r:id="rId39"/>
    <p:sldId id="1362" r:id="rId40"/>
  </p:sldIdLst>
  <p:sldSz cx="12190095"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0" userDrawn="1">
          <p15:clr>
            <a:srgbClr val="A4A3A4"/>
          </p15:clr>
        </p15:guide>
        <p15:guide id="2" pos="384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E0"/>
    <a:srgbClr val="000000"/>
    <a:srgbClr val="218FA0"/>
    <a:srgbClr val="005839"/>
    <a:srgbClr val="186572"/>
    <a:srgbClr val="0075B0"/>
    <a:srgbClr val="009B64"/>
    <a:srgbClr val="AA3E02"/>
    <a:srgbClr val="EB5403"/>
    <a:srgbClr val="0067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32" autoAdjust="0"/>
    <p:restoredTop sz="94587" autoAdjust="0"/>
  </p:normalViewPr>
  <p:slideViewPr>
    <p:cSldViewPr>
      <p:cViewPr>
        <p:scale>
          <a:sx n="100" d="100"/>
          <a:sy n="100" d="100"/>
        </p:scale>
        <p:origin x="-936" y="-186"/>
      </p:cViewPr>
      <p:guideLst>
        <p:guide orient="horz" pos="2120"/>
        <p:guide pos="3843"/>
      </p:guideLst>
    </p:cSldViewPr>
  </p:slideViewPr>
  <p:notesTextViewPr>
    <p:cViewPr>
      <p:scale>
        <a:sx n="1" d="1"/>
        <a:sy n="1" d="1"/>
      </p:scale>
      <p:origin x="0" y="0"/>
    </p:cViewPr>
  </p:notesTextViewPr>
  <p:sorterViewPr>
    <p:cViewPr>
      <p:scale>
        <a:sx n="100" d="100"/>
        <a:sy n="100" d="100"/>
      </p:scale>
      <p:origin x="0" y="2083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gs" Target="tags/tag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notesMaster" Target="notesMasters/notesMaster1.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E2C094-45E0-4A49-A796-E165F027946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A2078C-E61E-4FBB-BC19-7F17F313D97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slide" Target="../slides/slide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6" name="灯片编号占位符 5"/>
          <p:cNvSpPr>
            <a:spLocks noGrp="1"/>
          </p:cNvSpPr>
          <p:nvPr userDrawn="1"/>
        </p:nvSpPr>
        <p:spPr>
          <a:xfrm>
            <a:off x="7746627" y="4036271"/>
            <a:ext cx="3572680" cy="2633089"/>
          </a:xfrm>
          <a:prstGeom prst="rect">
            <a:avLst/>
          </a:prstGeom>
        </p:spPr>
        <p:txBody>
          <a:bodyPr vert="horz" lIns="91440" tIns="45720" rIns="91440" bIns="45720" rtlCol="0" anchor="ctr"/>
          <a:lstStyle>
            <a:lvl1pPr algn="ctr">
              <a:defRPr sz="7200" b="1" baseline="300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defRPr>
            </a:lvl1pPr>
          </a:lstStyle>
          <a:p>
            <a:r>
              <a:rPr lang="en-US" altLang="zh-CN" dirty="0"/>
              <a:t>2023 </a:t>
            </a:r>
            <a:r>
              <a:rPr lang="zh-CN" altLang="en-US" dirty="0"/>
              <a:t>广西</a:t>
            </a:r>
            <a:endParaRPr lang="zh-CN" altLang="en-US" dirty="0"/>
          </a:p>
          <a:p>
            <a:pPr>
              <a:lnSpc>
                <a:spcPct val="130000"/>
              </a:lnSpc>
            </a:pPr>
            <a:r>
              <a:rPr lang="zh-CN" altLang="en-US" dirty="0" smtClean="0"/>
              <a:t>道德与</a:t>
            </a:r>
            <a:r>
              <a:rPr lang="zh-CN" altLang="en-US" dirty="0" smtClean="0"/>
              <a:t>法治</a:t>
            </a:r>
            <a:endParaRPr lang="zh-CN" altLang="en-US" dirty="0"/>
          </a:p>
        </p:txBody>
      </p:sp>
      <p:pic>
        <p:nvPicPr>
          <p:cNvPr id="3" name="图片 2"/>
          <p:cNvPicPr>
            <a:picLocks noChangeAspect="1"/>
          </p:cNvPicPr>
          <p:nvPr userDrawn="1"/>
        </p:nvPicPr>
        <p:blipFill>
          <a:blip r:embed="rId2"/>
          <a:stretch>
            <a:fillRect/>
          </a:stretch>
        </p:blipFill>
        <p:spPr>
          <a:xfrm>
            <a:off x="726981" y="129541"/>
            <a:ext cx="6555522" cy="667829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26"/>
            <a:ext cx="10361851"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F7B61C2-1D6E-4C74-AFAB-2418F24149F8}"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61BB91-66E8-474C-83C6-C39B31EBF431}" type="slidenum">
              <a:rPr lang="zh-CN" altLang="en-US" smtClean="0"/>
            </a:fld>
            <a:endParaRPr lang="zh-CN" altLang="en-US"/>
          </a:p>
        </p:txBody>
      </p:sp>
      <p:sp>
        <p:nvSpPr>
          <p:cNvPr id="7" name="矩形 2051"/>
          <p:cNvSpPr>
            <a:spLocks noChangeArrowheads="1"/>
          </p:cNvSpPr>
          <p:nvPr userDrawn="1"/>
        </p:nvSpPr>
        <p:spPr bwMode="auto">
          <a:xfrm>
            <a:off x="0" y="5516563"/>
            <a:ext cx="12190413" cy="1341437"/>
          </a:xfrm>
          <a:prstGeom prst="rect">
            <a:avLst/>
          </a:prstGeom>
          <a:solidFill>
            <a:srgbClr val="218F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32" name="内容占位符 2"/>
          <p:cNvSpPr>
            <a:spLocks noGrp="1"/>
          </p:cNvSpPr>
          <p:nvPr>
            <p:ph idx="1"/>
          </p:nvPr>
        </p:nvSpPr>
        <p:spPr>
          <a:xfrm>
            <a:off x="406574" y="476672"/>
            <a:ext cx="11387979" cy="695575"/>
          </a:xfrm>
        </p:spPr>
        <p:txBody>
          <a:bodyPr wrap="square">
            <a:spAutoFit/>
          </a:bodyPr>
          <a:lstStyle>
            <a:lvl1pPr marL="0" indent="720090" algn="just" hangingPunct="0">
              <a:lnSpc>
                <a:spcPct val="140000"/>
              </a:lnSpc>
              <a:spcBef>
                <a:spcPts val="0"/>
              </a:spcBef>
              <a:buFontTx/>
              <a:buNone/>
              <a:tabLst>
                <a:tab pos="5560695" algn="l"/>
              </a:tabLst>
              <a:defRPr sz="2800" b="1">
                <a:latin typeface="Times New Roman" panose="02020603050405020304" pitchFamily="18" charset="0"/>
                <a:cs typeface="Times New Roman" panose="02020603050405020304" pitchFamily="18" charset="0"/>
              </a:defRPr>
            </a:lvl1pPr>
            <a:lvl2pPr marL="457200" indent="0">
              <a:buFontTx/>
              <a:buNone/>
              <a:defRPr sz="2800" b="1"/>
            </a:lvl2pPr>
            <a:lvl3pPr marL="914400" indent="0">
              <a:buFontTx/>
              <a:buNone/>
              <a:defRPr sz="2800" b="1"/>
            </a:lvl3pPr>
            <a:lvl4pPr marL="1371600" indent="0">
              <a:buFontTx/>
              <a:buNone/>
              <a:defRPr sz="2800" b="1"/>
            </a:lvl4pPr>
            <a:lvl5pPr marL="1828800" indent="0">
              <a:buFontTx/>
              <a:buNone/>
              <a:defRPr sz="2800" b="1"/>
            </a:lvl5pPr>
          </a:lstStyle>
          <a:p>
            <a:pPr lvl="0"/>
            <a:r>
              <a:rPr lang="zh-CN" altLang="en-US" dirty="0" smtClean="0"/>
              <a:t>单击此处编辑母版文本样式</a:t>
            </a:r>
            <a:endParaRPr lang="zh-CN" altLang="en-US" dirty="0"/>
          </a:p>
        </p:txBody>
      </p:sp>
      <p:sp>
        <p:nvSpPr>
          <p:cNvPr id="56" name="直接连接符 1045"/>
          <p:cNvSpPr>
            <a:spLocks noChangeShapeType="1"/>
          </p:cNvSpPr>
          <p:nvPr userDrawn="1"/>
        </p:nvSpPr>
        <p:spPr bwMode="auto">
          <a:xfrm>
            <a:off x="0" y="382588"/>
            <a:ext cx="12192318" cy="0"/>
          </a:xfrm>
          <a:prstGeom prst="line">
            <a:avLst/>
          </a:prstGeom>
          <a:noFill/>
          <a:ln w="3175">
            <a:solidFill>
              <a:srgbClr val="0099CC"/>
            </a:solidFill>
            <a:prstDash val="lgDash"/>
            <a:round/>
          </a:ln>
        </p:spPr>
        <p:txBody>
          <a:bodyPr/>
          <a:lstStyle/>
          <a:p>
            <a:pPr fontAlgn="auto">
              <a:spcBef>
                <a:spcPts val="0"/>
              </a:spcBef>
              <a:spcAft>
                <a:spcPts val="0"/>
              </a:spcAft>
              <a:defRPr/>
            </a:pPr>
            <a:endParaRPr lang="zh-CN" altLang="en-US" sz="1800" b="0">
              <a:solidFill>
                <a:schemeClr val="tx1"/>
              </a:solidFill>
              <a:latin typeface="+mn-lt"/>
              <a:ea typeface="+mn-ea"/>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32" name="内容占位符 2"/>
          <p:cNvSpPr>
            <a:spLocks noGrp="1"/>
          </p:cNvSpPr>
          <p:nvPr>
            <p:ph idx="1"/>
          </p:nvPr>
        </p:nvSpPr>
        <p:spPr>
          <a:xfrm>
            <a:off x="406574" y="476672"/>
            <a:ext cx="11387979" cy="695575"/>
          </a:xfrm>
        </p:spPr>
        <p:txBody>
          <a:bodyPr wrap="square">
            <a:spAutoFit/>
          </a:bodyPr>
          <a:lstStyle>
            <a:lvl1pPr marL="0" indent="720090" algn="just" hangingPunct="0">
              <a:lnSpc>
                <a:spcPct val="140000"/>
              </a:lnSpc>
              <a:spcBef>
                <a:spcPts val="0"/>
              </a:spcBef>
              <a:buFontTx/>
              <a:buNone/>
              <a:tabLst>
                <a:tab pos="5560695" algn="l"/>
              </a:tabLst>
              <a:defRPr sz="2800" b="1">
                <a:latin typeface="Times New Roman" panose="02020603050405020304" pitchFamily="18" charset="0"/>
                <a:cs typeface="Times New Roman" panose="02020603050405020304" pitchFamily="18" charset="0"/>
              </a:defRPr>
            </a:lvl1pPr>
            <a:lvl2pPr marL="457200" indent="0">
              <a:buFontTx/>
              <a:buNone/>
              <a:defRPr sz="2800" b="1"/>
            </a:lvl2pPr>
            <a:lvl3pPr marL="914400" indent="0">
              <a:buFontTx/>
              <a:buNone/>
              <a:defRPr sz="2800" b="1"/>
            </a:lvl3pPr>
            <a:lvl4pPr marL="1371600" indent="0">
              <a:buFontTx/>
              <a:buNone/>
              <a:defRPr sz="2800" b="1"/>
            </a:lvl4pPr>
            <a:lvl5pPr marL="1828800" indent="0">
              <a:buFontTx/>
              <a:buNone/>
              <a:defRPr sz="2800" b="1"/>
            </a:lvl5pPr>
          </a:lstStyle>
          <a:p>
            <a:pPr lvl="0"/>
            <a:r>
              <a:rPr lang="zh-CN" altLang="en-US" dirty="0" smtClean="0"/>
              <a:t>单击此处编辑母版文本样式</a:t>
            </a:r>
            <a:endParaRPr lang="zh-CN" altLang="en-US" dirty="0"/>
          </a:p>
        </p:txBody>
      </p:sp>
      <p:pic>
        <p:nvPicPr>
          <p:cNvPr id="55" name="图片 1109" descr="书眉"/>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6988"/>
            <a:ext cx="12192318" cy="393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直接连接符 1045"/>
          <p:cNvSpPr>
            <a:spLocks noChangeShapeType="1"/>
          </p:cNvSpPr>
          <p:nvPr userDrawn="1"/>
        </p:nvSpPr>
        <p:spPr bwMode="auto">
          <a:xfrm>
            <a:off x="0" y="382588"/>
            <a:ext cx="12192318" cy="0"/>
          </a:xfrm>
          <a:prstGeom prst="line">
            <a:avLst/>
          </a:prstGeom>
          <a:noFill/>
          <a:ln w="3175">
            <a:solidFill>
              <a:srgbClr val="0099CC"/>
            </a:solidFill>
            <a:prstDash val="lgDash"/>
            <a:round/>
          </a:ln>
        </p:spPr>
        <p:txBody>
          <a:bodyPr/>
          <a:lstStyle/>
          <a:p>
            <a:pPr fontAlgn="auto">
              <a:spcBef>
                <a:spcPts val="0"/>
              </a:spcBef>
              <a:spcAft>
                <a:spcPts val="0"/>
              </a:spcAft>
              <a:defRPr/>
            </a:pPr>
            <a:endParaRPr lang="zh-CN" altLang="en-US" sz="1800" b="0">
              <a:solidFill>
                <a:schemeClr val="tx1"/>
              </a:solidFill>
              <a:latin typeface="+mn-lt"/>
              <a:ea typeface="+mn-ea"/>
            </a:endParaRPr>
          </a:p>
        </p:txBody>
      </p:sp>
      <p:sp>
        <p:nvSpPr>
          <p:cNvPr id="58" name="矩形 1110"/>
          <p:cNvSpPr>
            <a:spLocks noChangeArrowheads="1"/>
          </p:cNvSpPr>
          <p:nvPr userDrawn="1"/>
        </p:nvSpPr>
        <p:spPr bwMode="auto">
          <a:xfrm>
            <a:off x="0" y="-136525"/>
            <a:ext cx="166714" cy="501650"/>
          </a:xfrm>
          <a:prstGeom prst="rect">
            <a:avLst/>
          </a:prstGeom>
          <a:solidFill>
            <a:schemeClr val="tx1"/>
          </a:solidFill>
          <a:ln>
            <a:noFill/>
          </a:ln>
        </p:spPr>
        <p:txBody>
          <a:bodyPr/>
          <a:lstStyle/>
          <a:p>
            <a:pPr eaLnBrk="0" fontAlgn="auto" hangingPunct="0">
              <a:spcBef>
                <a:spcPts val="0"/>
              </a:spcBef>
              <a:spcAft>
                <a:spcPts val="0"/>
              </a:spcAft>
              <a:defRPr/>
            </a:pPr>
            <a:endParaRPr lang="zh-CN" altLang="en-US" sz="1800" b="0">
              <a:solidFill>
                <a:schemeClr val="tx1"/>
              </a:solidFill>
              <a:latin typeface="+mn-lt"/>
              <a:ea typeface="宋体" panose="02010600030101010101" pitchFamily="2" charset="-122"/>
            </a:endParaRPr>
          </a:p>
        </p:txBody>
      </p:sp>
      <p:sp>
        <p:nvSpPr>
          <p:cNvPr id="59" name="矩形 1111"/>
          <p:cNvSpPr>
            <a:spLocks noChangeArrowheads="1"/>
          </p:cNvSpPr>
          <p:nvPr userDrawn="1"/>
        </p:nvSpPr>
        <p:spPr bwMode="auto">
          <a:xfrm>
            <a:off x="209583" y="-136525"/>
            <a:ext cx="46045" cy="501650"/>
          </a:xfrm>
          <a:prstGeom prst="rect">
            <a:avLst/>
          </a:prstGeom>
          <a:solidFill>
            <a:srgbClr val="808080"/>
          </a:solidFill>
          <a:ln>
            <a:noFill/>
          </a:ln>
        </p:spPr>
        <p:txBody>
          <a:bodyPr/>
          <a:lstStyle/>
          <a:p>
            <a:pPr eaLnBrk="0" fontAlgn="auto" hangingPunct="0">
              <a:spcBef>
                <a:spcPts val="0"/>
              </a:spcBef>
              <a:spcAft>
                <a:spcPts val="0"/>
              </a:spcAft>
              <a:defRPr/>
            </a:pPr>
            <a:endParaRPr lang="zh-CN" altLang="en-US" sz="1800" b="0">
              <a:solidFill>
                <a:schemeClr val="tx1"/>
              </a:solidFill>
              <a:latin typeface="+mn-lt"/>
              <a:ea typeface="宋体" panose="02010600030101010101" pitchFamily="2" charset="-122"/>
            </a:endParaRPr>
          </a:p>
        </p:txBody>
      </p:sp>
      <p:grpSp>
        <p:nvGrpSpPr>
          <p:cNvPr id="26" name="组合 58"/>
          <p:cNvGrpSpPr/>
          <p:nvPr userDrawn="1"/>
        </p:nvGrpSpPr>
        <p:grpSpPr bwMode="auto">
          <a:xfrm>
            <a:off x="6455246" y="104775"/>
            <a:ext cx="1260355" cy="260350"/>
            <a:chOff x="7031310" y="209277"/>
            <a:chExt cx="1224136" cy="260024"/>
          </a:xfrm>
        </p:grpSpPr>
        <p:sp>
          <p:nvSpPr>
            <p:cNvPr id="27" name="同侧圆角矩形 59"/>
            <p:cNvSpPr/>
            <p:nvPr userDrawn="1"/>
          </p:nvSpPr>
          <p:spPr>
            <a:xfrm>
              <a:off x="7031310" y="214034"/>
              <a:ext cx="1224136" cy="252096"/>
            </a:xfrm>
            <a:prstGeom prst="round2SameRect">
              <a:avLst>
                <a:gd name="adj1" fmla="val 31857"/>
                <a:gd name="adj2" fmla="val 0"/>
              </a:avLst>
            </a:prstGeom>
            <a:solidFill>
              <a:srgbClr val="218FA0"/>
            </a:solidFill>
            <a:ln w="6350">
              <a:solidFill>
                <a:srgbClr val="18657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b="0"/>
            </a:p>
          </p:txBody>
        </p:sp>
        <p:sp>
          <p:nvSpPr>
            <p:cNvPr id="28" name="矩形 1129">
              <a:hlinkClick r:id="rId3" action="ppaction://hlinksldjump"/>
            </p:cNvPr>
            <p:cNvSpPr>
              <a:spLocks noChangeArrowheads="1"/>
            </p:cNvSpPr>
            <p:nvPr userDrawn="1"/>
          </p:nvSpPr>
          <p:spPr bwMode="auto">
            <a:xfrm>
              <a:off x="7072947" y="209277"/>
              <a:ext cx="1140861" cy="260024"/>
            </a:xfrm>
            <a:prstGeom prst="rect">
              <a:avLst/>
            </a:prstGeom>
            <a:noFill/>
            <a:ln>
              <a:noFill/>
            </a:ln>
          </p:spPr>
          <p:txBody>
            <a:bodyPr>
              <a:spAutoFit/>
            </a:bodyPr>
            <a:lstStyle/>
            <a:p>
              <a:pPr algn="ctr"/>
              <a:r>
                <a:rPr lang="zh-CN" altLang="en-US" sz="1100" b="0" dirty="0" smtClean="0">
                  <a:solidFill>
                    <a:schemeClr val="bg1"/>
                  </a:solidFill>
                  <a:latin typeface="微软雅黑" panose="020B0503020204020204" charset="-122"/>
                  <a:ea typeface="微软雅黑" panose="020B0503020204020204" charset="-122"/>
                </a:rPr>
                <a:t>知识脉络 </a:t>
              </a:r>
              <a:r>
                <a:rPr lang="en-US" altLang="zh-CN" sz="1100" b="0" dirty="0" smtClean="0">
                  <a:solidFill>
                    <a:schemeClr val="bg1"/>
                  </a:solidFill>
                  <a:latin typeface="微软雅黑" panose="020B0503020204020204" charset="-122"/>
                  <a:ea typeface="微软雅黑" panose="020B0503020204020204" charset="-122"/>
                </a:rPr>
                <a:t>· </a:t>
              </a:r>
              <a:r>
                <a:rPr lang="zh-CN" altLang="en-US" sz="1100" b="0" dirty="0" smtClean="0">
                  <a:solidFill>
                    <a:schemeClr val="bg1"/>
                  </a:solidFill>
                  <a:latin typeface="微软雅黑" panose="020B0503020204020204" charset="-122"/>
                  <a:ea typeface="微软雅黑" panose="020B0503020204020204" charset="-122"/>
                </a:rPr>
                <a:t>梳理</a:t>
              </a:r>
              <a:endParaRPr lang="zh-CN" altLang="en-US" sz="1100" b="0" dirty="0">
                <a:solidFill>
                  <a:schemeClr val="bg1"/>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32" name="内容占位符 2"/>
          <p:cNvSpPr>
            <a:spLocks noGrp="1"/>
          </p:cNvSpPr>
          <p:nvPr>
            <p:ph idx="1" hasCustomPrompt="1"/>
          </p:nvPr>
        </p:nvSpPr>
        <p:spPr>
          <a:xfrm>
            <a:off x="406574" y="476672"/>
            <a:ext cx="11387979" cy="695575"/>
          </a:xfrm>
        </p:spPr>
        <p:txBody>
          <a:bodyPr wrap="square">
            <a:spAutoFit/>
          </a:bodyPr>
          <a:lstStyle>
            <a:lvl1pPr marL="0" indent="720090" algn="just" hangingPunct="0">
              <a:lnSpc>
                <a:spcPct val="140000"/>
              </a:lnSpc>
              <a:spcBef>
                <a:spcPts val="0"/>
              </a:spcBef>
              <a:buFontTx/>
              <a:buNone/>
              <a:tabLst>
                <a:tab pos="5560695" algn="l"/>
                <a:tab pos="9862820" algn="l"/>
              </a:tabLst>
              <a:defRPr sz="2800" b="1">
                <a:latin typeface="Times New Roman" panose="02020603050405020304" pitchFamily="18" charset="0"/>
                <a:cs typeface="Times New Roman" panose="02020603050405020304" pitchFamily="18" charset="0"/>
              </a:defRPr>
            </a:lvl1pPr>
            <a:lvl2pPr marL="457200" indent="0">
              <a:buFontTx/>
              <a:buNone/>
              <a:defRPr sz="2800" b="1"/>
            </a:lvl2pPr>
            <a:lvl3pPr marL="914400" indent="0">
              <a:buFontTx/>
              <a:buNone/>
              <a:defRPr sz="2800" b="1"/>
            </a:lvl3pPr>
            <a:lvl4pPr marL="1371600" indent="0">
              <a:buFontTx/>
              <a:buNone/>
              <a:defRPr sz="2800" b="1"/>
            </a:lvl4pPr>
            <a:lvl5pPr marL="1828800" indent="0">
              <a:buFontTx/>
              <a:buNone/>
              <a:defRPr sz="2800" b="1"/>
            </a:lvl5pPr>
          </a:lstStyle>
          <a:p>
            <a:pPr lvl="0"/>
            <a:r>
              <a:rPr lang="zh-CN" altLang="en-US" dirty="0" smtClean="0"/>
              <a:t>单击此处编辑母版文本样式 </a:t>
            </a:r>
            <a:endParaRPr lang="zh-CN" altLang="en-US" dirty="0"/>
          </a:p>
        </p:txBody>
      </p:sp>
      <p:pic>
        <p:nvPicPr>
          <p:cNvPr id="55" name="图片 1109" descr="书眉"/>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6988"/>
            <a:ext cx="12192318" cy="393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直接连接符 1045"/>
          <p:cNvSpPr>
            <a:spLocks noChangeShapeType="1"/>
          </p:cNvSpPr>
          <p:nvPr userDrawn="1"/>
        </p:nvSpPr>
        <p:spPr bwMode="auto">
          <a:xfrm>
            <a:off x="0" y="382588"/>
            <a:ext cx="12192318" cy="0"/>
          </a:xfrm>
          <a:prstGeom prst="line">
            <a:avLst/>
          </a:prstGeom>
          <a:noFill/>
          <a:ln w="3175">
            <a:solidFill>
              <a:srgbClr val="0099CC"/>
            </a:solidFill>
            <a:prstDash val="lgDash"/>
            <a:round/>
          </a:ln>
        </p:spPr>
        <p:txBody>
          <a:bodyPr/>
          <a:lstStyle/>
          <a:p>
            <a:pPr fontAlgn="auto">
              <a:spcBef>
                <a:spcPts val="0"/>
              </a:spcBef>
              <a:spcAft>
                <a:spcPts val="0"/>
              </a:spcAft>
              <a:defRPr/>
            </a:pPr>
            <a:endParaRPr lang="zh-CN" altLang="en-US" sz="1800" b="0">
              <a:solidFill>
                <a:schemeClr val="tx1"/>
              </a:solidFill>
              <a:latin typeface="+mn-lt"/>
              <a:ea typeface="+mn-ea"/>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32" name="内容占位符 2"/>
          <p:cNvSpPr>
            <a:spLocks noGrp="1"/>
          </p:cNvSpPr>
          <p:nvPr>
            <p:ph idx="1"/>
          </p:nvPr>
        </p:nvSpPr>
        <p:spPr>
          <a:xfrm>
            <a:off x="406574" y="476672"/>
            <a:ext cx="11387979" cy="695575"/>
          </a:xfrm>
        </p:spPr>
        <p:txBody>
          <a:bodyPr wrap="square">
            <a:spAutoFit/>
          </a:bodyPr>
          <a:lstStyle>
            <a:lvl1pPr marL="0" indent="720090" algn="just" hangingPunct="0">
              <a:lnSpc>
                <a:spcPct val="140000"/>
              </a:lnSpc>
              <a:spcBef>
                <a:spcPts val="0"/>
              </a:spcBef>
              <a:buFontTx/>
              <a:buNone/>
              <a:tabLst>
                <a:tab pos="5560695" algn="l"/>
              </a:tabLst>
              <a:defRPr sz="2800" b="1">
                <a:latin typeface="Times New Roman" panose="02020603050405020304" pitchFamily="18" charset="0"/>
                <a:cs typeface="Times New Roman" panose="02020603050405020304" pitchFamily="18" charset="0"/>
              </a:defRPr>
            </a:lvl1pPr>
            <a:lvl2pPr marL="457200" indent="0">
              <a:buFontTx/>
              <a:buNone/>
              <a:defRPr sz="2800" b="1"/>
            </a:lvl2pPr>
            <a:lvl3pPr marL="914400" indent="0">
              <a:buFontTx/>
              <a:buNone/>
              <a:defRPr sz="2800" b="1"/>
            </a:lvl3pPr>
            <a:lvl4pPr marL="1371600" indent="0">
              <a:buFontTx/>
              <a:buNone/>
              <a:defRPr sz="2800" b="1"/>
            </a:lvl4pPr>
            <a:lvl5pPr marL="1828800" indent="0">
              <a:buFontTx/>
              <a:buNone/>
              <a:defRPr sz="2800" b="1"/>
            </a:lvl5pPr>
          </a:lstStyle>
          <a:p>
            <a:pPr lvl="0"/>
            <a:r>
              <a:rPr lang="zh-CN" altLang="en-US" dirty="0" smtClean="0"/>
              <a:t>单击此处编辑母版文本样式</a:t>
            </a:r>
            <a:endParaRPr lang="zh-CN" altLang="en-US" dirty="0"/>
          </a:p>
        </p:txBody>
      </p:sp>
      <p:pic>
        <p:nvPicPr>
          <p:cNvPr id="55" name="图片 1109" descr="书眉"/>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6988"/>
            <a:ext cx="12192318" cy="393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直接连接符 1045"/>
          <p:cNvSpPr>
            <a:spLocks noChangeShapeType="1"/>
          </p:cNvSpPr>
          <p:nvPr userDrawn="1"/>
        </p:nvSpPr>
        <p:spPr bwMode="auto">
          <a:xfrm>
            <a:off x="0" y="382588"/>
            <a:ext cx="12192318" cy="0"/>
          </a:xfrm>
          <a:prstGeom prst="line">
            <a:avLst/>
          </a:prstGeom>
          <a:noFill/>
          <a:ln w="3175">
            <a:solidFill>
              <a:srgbClr val="0099CC"/>
            </a:solidFill>
            <a:prstDash val="lgDash"/>
            <a:round/>
          </a:ln>
        </p:spPr>
        <p:txBody>
          <a:bodyPr/>
          <a:lstStyle/>
          <a:p>
            <a:pPr fontAlgn="auto">
              <a:spcBef>
                <a:spcPts val="0"/>
              </a:spcBef>
              <a:spcAft>
                <a:spcPts val="0"/>
              </a:spcAft>
              <a:defRPr/>
            </a:pPr>
            <a:endParaRPr lang="zh-CN" altLang="en-US" sz="1800" b="0">
              <a:solidFill>
                <a:schemeClr val="tx1"/>
              </a:solidFill>
              <a:latin typeface="+mn-lt"/>
              <a:ea typeface="+mn-ea"/>
            </a:endParaRPr>
          </a:p>
        </p:txBody>
      </p:sp>
      <p:sp>
        <p:nvSpPr>
          <p:cNvPr id="57" name="文本框 1058"/>
          <p:cNvSpPr txBox="1">
            <a:spLocks noChangeArrowheads="1"/>
          </p:cNvSpPr>
          <p:nvPr userDrawn="1"/>
        </p:nvSpPr>
        <p:spPr bwMode="auto">
          <a:xfrm>
            <a:off x="335015" y="-26988"/>
            <a:ext cx="5330070" cy="398780"/>
          </a:xfrm>
          <a:prstGeom prst="rect">
            <a:avLst/>
          </a:prstGeom>
          <a:noFill/>
          <a:ln>
            <a:noFill/>
          </a:ln>
        </p:spPr>
        <p:txBody>
          <a:bodyPr>
            <a:spAutoFit/>
          </a:bodyPr>
          <a:lstStyle/>
          <a:p>
            <a:pPr eaLnBrk="0" hangingPunct="0">
              <a:defRPr/>
            </a:pPr>
            <a:r>
              <a:rPr lang="zh-CN" altLang="en-US" sz="2000" b="0" dirty="0" smtClean="0">
                <a:solidFill>
                  <a:schemeClr val="tx1"/>
                </a:solidFill>
                <a:latin typeface="黑体" panose="02010609060101010101" pitchFamily="2" charset="-122"/>
                <a:ea typeface="黑体" panose="02010609060101010101" pitchFamily="2" charset="-122"/>
              </a:rPr>
              <a:t>第一部分　教材同步复习</a:t>
            </a:r>
            <a:endParaRPr lang="zh-CN" altLang="en-US" sz="2000" b="0" dirty="0">
              <a:solidFill>
                <a:schemeClr val="tx1"/>
              </a:solidFill>
              <a:latin typeface="黑体" panose="02010609060101010101" pitchFamily="2" charset="-122"/>
              <a:ea typeface="黑体" panose="02010609060101010101" pitchFamily="2" charset="-122"/>
            </a:endParaRPr>
          </a:p>
        </p:txBody>
      </p:sp>
      <p:sp>
        <p:nvSpPr>
          <p:cNvPr id="58" name="矩形 1110"/>
          <p:cNvSpPr>
            <a:spLocks noChangeArrowheads="1"/>
          </p:cNvSpPr>
          <p:nvPr userDrawn="1"/>
        </p:nvSpPr>
        <p:spPr bwMode="auto">
          <a:xfrm>
            <a:off x="0" y="-136525"/>
            <a:ext cx="166714" cy="501650"/>
          </a:xfrm>
          <a:prstGeom prst="rect">
            <a:avLst/>
          </a:prstGeom>
          <a:solidFill>
            <a:schemeClr val="tx1"/>
          </a:solidFill>
          <a:ln>
            <a:noFill/>
          </a:ln>
        </p:spPr>
        <p:txBody>
          <a:bodyPr/>
          <a:lstStyle/>
          <a:p>
            <a:pPr eaLnBrk="0" fontAlgn="auto" hangingPunct="0">
              <a:spcBef>
                <a:spcPts val="0"/>
              </a:spcBef>
              <a:spcAft>
                <a:spcPts val="0"/>
              </a:spcAft>
              <a:defRPr/>
            </a:pPr>
            <a:endParaRPr lang="zh-CN" altLang="en-US" sz="1800" b="0">
              <a:solidFill>
                <a:schemeClr val="tx1"/>
              </a:solidFill>
              <a:latin typeface="+mn-lt"/>
              <a:ea typeface="宋体" panose="02010600030101010101" pitchFamily="2" charset="-122"/>
            </a:endParaRPr>
          </a:p>
        </p:txBody>
      </p:sp>
      <p:sp>
        <p:nvSpPr>
          <p:cNvPr id="59" name="矩形 1111"/>
          <p:cNvSpPr>
            <a:spLocks noChangeArrowheads="1"/>
          </p:cNvSpPr>
          <p:nvPr userDrawn="1"/>
        </p:nvSpPr>
        <p:spPr bwMode="auto">
          <a:xfrm>
            <a:off x="209583" y="-136525"/>
            <a:ext cx="46045" cy="501650"/>
          </a:xfrm>
          <a:prstGeom prst="rect">
            <a:avLst/>
          </a:prstGeom>
          <a:solidFill>
            <a:srgbClr val="808080"/>
          </a:solidFill>
          <a:ln>
            <a:noFill/>
          </a:ln>
        </p:spPr>
        <p:txBody>
          <a:bodyPr/>
          <a:lstStyle/>
          <a:p>
            <a:pPr eaLnBrk="0" fontAlgn="auto" hangingPunct="0">
              <a:spcBef>
                <a:spcPts val="0"/>
              </a:spcBef>
              <a:spcAft>
                <a:spcPts val="0"/>
              </a:spcAft>
              <a:defRPr/>
            </a:pPr>
            <a:endParaRPr lang="zh-CN" altLang="en-US" sz="1800" b="0">
              <a:solidFill>
                <a:schemeClr val="tx1"/>
              </a:solidFill>
              <a:latin typeface="+mn-lt"/>
              <a:ea typeface="宋体" panose="02010600030101010101" pitchFamily="2" charset="-122"/>
            </a:endParaRPr>
          </a:p>
        </p:txBody>
      </p:sp>
      <p:sp>
        <p:nvSpPr>
          <p:cNvPr id="60" name="矩形 1112"/>
          <p:cNvSpPr>
            <a:spLocks noChangeArrowheads="1"/>
          </p:cNvSpPr>
          <p:nvPr userDrawn="1"/>
        </p:nvSpPr>
        <p:spPr bwMode="auto">
          <a:xfrm>
            <a:off x="0" y="6524625"/>
            <a:ext cx="12192318" cy="333375"/>
          </a:xfrm>
          <a:prstGeom prst="rect">
            <a:avLst/>
          </a:prstGeom>
          <a:solidFill>
            <a:srgbClr val="218FA0"/>
          </a:solidFill>
          <a:ln>
            <a:noFill/>
          </a:ln>
        </p:spPr>
        <p:txBody>
          <a:bodyPr/>
          <a:lstStyle/>
          <a:p>
            <a:pPr eaLnBrk="0" fontAlgn="auto" hangingPunct="0">
              <a:spcBef>
                <a:spcPts val="0"/>
              </a:spcBef>
              <a:spcAft>
                <a:spcPts val="0"/>
              </a:spcAft>
              <a:defRPr/>
            </a:pPr>
            <a:r>
              <a:rPr lang="en-US" altLang="zh-CN" sz="1800" b="0" dirty="0">
                <a:solidFill>
                  <a:schemeClr val="tx1"/>
                </a:solidFill>
                <a:latin typeface="+mn-lt"/>
                <a:ea typeface="宋体" panose="02010600030101010101" pitchFamily="2" charset="-122"/>
              </a:rPr>
              <a:t> </a:t>
            </a:r>
            <a:endParaRPr lang="zh-CN" altLang="en-US" sz="1800" b="0" dirty="0">
              <a:solidFill>
                <a:schemeClr val="tx1"/>
              </a:solidFill>
              <a:latin typeface="+mn-lt"/>
              <a:ea typeface="宋体" panose="02010600030101010101" pitchFamily="2" charset="-122"/>
            </a:endParaRPr>
          </a:p>
        </p:txBody>
      </p:sp>
      <p:pic>
        <p:nvPicPr>
          <p:cNvPr id="61" name="图片 1126" descr="退出3">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868417" y="6534150"/>
            <a:ext cx="323901"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 name="组合 12"/>
          <p:cNvGrpSpPr/>
          <p:nvPr userDrawn="1"/>
        </p:nvGrpSpPr>
        <p:grpSpPr bwMode="auto">
          <a:xfrm>
            <a:off x="7831535" y="104775"/>
            <a:ext cx="1261783" cy="260350"/>
            <a:chOff x="7031310" y="209277"/>
            <a:chExt cx="1224136" cy="260350"/>
          </a:xfrm>
        </p:grpSpPr>
        <p:sp>
          <p:nvSpPr>
            <p:cNvPr id="34" name="同侧圆角矩形 11"/>
            <p:cNvSpPr/>
            <p:nvPr userDrawn="1"/>
          </p:nvSpPr>
          <p:spPr>
            <a:xfrm>
              <a:off x="7031310" y="214040"/>
              <a:ext cx="1224136" cy="250825"/>
            </a:xfrm>
            <a:prstGeom prst="round2SameRect">
              <a:avLst>
                <a:gd name="adj1" fmla="val 31857"/>
                <a:gd name="adj2" fmla="val 0"/>
              </a:avLst>
            </a:prstGeom>
            <a:solidFill>
              <a:schemeClr val="bg1">
                <a:lumMod val="75000"/>
              </a:schemeClr>
            </a:solidFill>
            <a:ln w="6350">
              <a:solidFill>
                <a:srgbClr val="18657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b="0"/>
            </a:p>
          </p:txBody>
        </p:sp>
        <p:sp>
          <p:nvSpPr>
            <p:cNvPr id="35" name="矩形 1129">
              <a:hlinkClick r:id="rId4" action="ppaction://hlinksldjump"/>
            </p:cNvPr>
            <p:cNvSpPr>
              <a:spLocks noChangeArrowheads="1"/>
            </p:cNvSpPr>
            <p:nvPr userDrawn="1"/>
          </p:nvSpPr>
          <p:spPr bwMode="auto">
            <a:xfrm>
              <a:off x="7072900" y="209277"/>
              <a:ext cx="1140956" cy="260350"/>
            </a:xfrm>
            <a:prstGeom prst="rect">
              <a:avLst/>
            </a:prstGeom>
            <a:noFill/>
            <a:ln>
              <a:noFill/>
            </a:ln>
          </p:spPr>
          <p:txBody>
            <a:bodyPr>
              <a:spAutoFit/>
            </a:bodyPr>
            <a:lstStyle/>
            <a:p>
              <a:pPr algn="ctr"/>
              <a:r>
                <a:rPr lang="zh-CN" altLang="en-US" sz="1100" b="0" dirty="0" smtClean="0">
                  <a:solidFill>
                    <a:schemeClr val="bg1"/>
                  </a:solidFill>
                  <a:latin typeface="微软雅黑" panose="020B0503020204020204" charset="-122"/>
                  <a:ea typeface="微软雅黑" panose="020B0503020204020204" charset="-122"/>
                </a:rPr>
                <a:t>中考考点 </a:t>
              </a:r>
              <a:r>
                <a:rPr lang="en-US" altLang="zh-CN" sz="1100" b="0" dirty="0" smtClean="0">
                  <a:solidFill>
                    <a:schemeClr val="bg1"/>
                  </a:solidFill>
                  <a:latin typeface="微软雅黑" panose="020B0503020204020204" charset="-122"/>
                  <a:ea typeface="微软雅黑" panose="020B0503020204020204" charset="-122"/>
                </a:rPr>
                <a:t>· </a:t>
              </a:r>
              <a:r>
                <a:rPr lang="zh-CN" altLang="en-US" sz="1100" b="0" dirty="0" smtClean="0">
                  <a:solidFill>
                    <a:schemeClr val="bg1"/>
                  </a:solidFill>
                  <a:latin typeface="微软雅黑" panose="020B0503020204020204" charset="-122"/>
                  <a:ea typeface="微软雅黑" panose="020B0503020204020204" charset="-122"/>
                </a:rPr>
                <a:t>精讲</a:t>
              </a:r>
              <a:endParaRPr lang="en-US" altLang="zh-CN" sz="1100" b="0" dirty="0">
                <a:solidFill>
                  <a:schemeClr val="bg1"/>
                </a:solidFill>
                <a:latin typeface="微软雅黑" panose="020B0503020204020204" charset="-122"/>
                <a:ea typeface="微软雅黑" panose="020B0503020204020204" charset="-122"/>
              </a:endParaRPr>
            </a:p>
          </p:txBody>
        </p:sp>
      </p:grpSp>
      <p:grpSp>
        <p:nvGrpSpPr>
          <p:cNvPr id="36" name="组合 58"/>
          <p:cNvGrpSpPr/>
          <p:nvPr userDrawn="1"/>
        </p:nvGrpSpPr>
        <p:grpSpPr bwMode="auto">
          <a:xfrm>
            <a:off x="6455246" y="104775"/>
            <a:ext cx="1260355" cy="260350"/>
            <a:chOff x="7031310" y="209277"/>
            <a:chExt cx="1224136" cy="260024"/>
          </a:xfrm>
        </p:grpSpPr>
        <p:sp>
          <p:nvSpPr>
            <p:cNvPr id="37" name="同侧圆角矩形 59"/>
            <p:cNvSpPr/>
            <p:nvPr userDrawn="1"/>
          </p:nvSpPr>
          <p:spPr>
            <a:xfrm>
              <a:off x="7031310" y="214034"/>
              <a:ext cx="1224136" cy="252096"/>
            </a:xfrm>
            <a:prstGeom prst="round2SameRect">
              <a:avLst>
                <a:gd name="adj1" fmla="val 31857"/>
                <a:gd name="adj2" fmla="val 0"/>
              </a:avLst>
            </a:prstGeom>
            <a:solidFill>
              <a:schemeClr val="bg1">
                <a:lumMod val="75000"/>
              </a:schemeClr>
            </a:solidFill>
            <a:ln w="6350">
              <a:solidFill>
                <a:srgbClr val="18657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b="0"/>
            </a:p>
          </p:txBody>
        </p:sp>
        <p:sp>
          <p:nvSpPr>
            <p:cNvPr id="38" name="矩形 1129">
              <a:hlinkClick r:id="rId4" action="ppaction://hlinksldjump"/>
            </p:cNvPr>
            <p:cNvSpPr>
              <a:spLocks noChangeArrowheads="1"/>
            </p:cNvSpPr>
            <p:nvPr userDrawn="1"/>
          </p:nvSpPr>
          <p:spPr bwMode="auto">
            <a:xfrm>
              <a:off x="7072947" y="209277"/>
              <a:ext cx="1140861" cy="260024"/>
            </a:xfrm>
            <a:prstGeom prst="rect">
              <a:avLst/>
            </a:prstGeom>
            <a:noFill/>
            <a:ln>
              <a:noFill/>
            </a:ln>
          </p:spPr>
          <p:txBody>
            <a:bodyPr>
              <a:spAutoFit/>
            </a:bodyPr>
            <a:lstStyle/>
            <a:p>
              <a:pPr algn="ctr"/>
              <a:r>
                <a:rPr lang="zh-CN" altLang="en-US" sz="1100" b="0" dirty="0" smtClean="0">
                  <a:solidFill>
                    <a:schemeClr val="bg1"/>
                  </a:solidFill>
                  <a:latin typeface="微软雅黑" panose="020B0503020204020204" charset="-122"/>
                  <a:ea typeface="微软雅黑" panose="020B0503020204020204" charset="-122"/>
                </a:rPr>
                <a:t>知识脉络 </a:t>
              </a:r>
              <a:r>
                <a:rPr lang="en-US" altLang="zh-CN" sz="1100" b="0" dirty="0" smtClean="0">
                  <a:solidFill>
                    <a:schemeClr val="bg1"/>
                  </a:solidFill>
                  <a:latin typeface="微软雅黑" panose="020B0503020204020204" charset="-122"/>
                  <a:ea typeface="微软雅黑" panose="020B0503020204020204" charset="-122"/>
                </a:rPr>
                <a:t>· </a:t>
              </a:r>
              <a:r>
                <a:rPr lang="zh-CN" altLang="en-US" sz="1100" b="0" dirty="0" smtClean="0">
                  <a:solidFill>
                    <a:schemeClr val="bg1"/>
                  </a:solidFill>
                  <a:latin typeface="微软雅黑" panose="020B0503020204020204" charset="-122"/>
                  <a:ea typeface="微软雅黑" panose="020B0503020204020204" charset="-122"/>
                </a:rPr>
                <a:t>梳理</a:t>
              </a:r>
              <a:endParaRPr lang="zh-CN" altLang="en-US" sz="1100" b="0" dirty="0">
                <a:solidFill>
                  <a:schemeClr val="bg1"/>
                </a:solidFill>
                <a:latin typeface="微软雅黑" panose="020B0503020204020204" charset="-122"/>
                <a:ea typeface="微软雅黑" panose="020B0503020204020204" charset="-122"/>
              </a:endParaRPr>
            </a:p>
          </p:txBody>
        </p:sp>
      </p:grpSp>
      <p:grpSp>
        <p:nvGrpSpPr>
          <p:cNvPr id="39" name="组合 12"/>
          <p:cNvGrpSpPr/>
          <p:nvPr userDrawn="1"/>
        </p:nvGrpSpPr>
        <p:grpSpPr bwMode="auto">
          <a:xfrm>
            <a:off x="9209252" y="104775"/>
            <a:ext cx="1261783" cy="260350"/>
            <a:chOff x="7031310" y="209277"/>
            <a:chExt cx="1224136" cy="260350"/>
          </a:xfrm>
        </p:grpSpPr>
        <p:sp>
          <p:nvSpPr>
            <p:cNvPr id="40" name="同侧圆角矩形 11"/>
            <p:cNvSpPr/>
            <p:nvPr userDrawn="1"/>
          </p:nvSpPr>
          <p:spPr>
            <a:xfrm>
              <a:off x="7031310" y="214040"/>
              <a:ext cx="1224136" cy="250825"/>
            </a:xfrm>
            <a:prstGeom prst="round2SameRect">
              <a:avLst>
                <a:gd name="adj1" fmla="val 31857"/>
                <a:gd name="adj2" fmla="val 0"/>
              </a:avLst>
            </a:prstGeom>
            <a:solidFill>
              <a:srgbClr val="218FA0"/>
            </a:solidFill>
            <a:ln w="6350">
              <a:solidFill>
                <a:srgbClr val="18657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b="0"/>
            </a:p>
          </p:txBody>
        </p:sp>
        <p:sp>
          <p:nvSpPr>
            <p:cNvPr id="41" name="矩形 1129">
              <a:hlinkClick r:id="rId4" action="ppaction://hlinksldjump"/>
            </p:cNvPr>
            <p:cNvSpPr>
              <a:spLocks noChangeArrowheads="1"/>
            </p:cNvSpPr>
            <p:nvPr userDrawn="1"/>
          </p:nvSpPr>
          <p:spPr bwMode="auto">
            <a:xfrm>
              <a:off x="7072900" y="209277"/>
              <a:ext cx="1140956" cy="260350"/>
            </a:xfrm>
            <a:prstGeom prst="rect">
              <a:avLst/>
            </a:prstGeom>
            <a:noFill/>
            <a:ln>
              <a:noFill/>
            </a:ln>
          </p:spPr>
          <p:txBody>
            <a:bodyPr>
              <a:spAutoFit/>
            </a:bodyPr>
            <a:lstStyle/>
            <a:p>
              <a:pPr algn="ctr"/>
              <a:r>
                <a:rPr lang="zh-CN" altLang="en-US" sz="1100" b="0" dirty="0" smtClean="0">
                  <a:solidFill>
                    <a:schemeClr val="bg1"/>
                  </a:solidFill>
                  <a:latin typeface="微软雅黑" panose="020B0503020204020204" charset="-122"/>
                  <a:ea typeface="微软雅黑" panose="020B0503020204020204" charset="-122"/>
                </a:rPr>
                <a:t>典型素材 </a:t>
              </a:r>
              <a:r>
                <a:rPr lang="en-US" altLang="zh-CN" sz="1100" b="0" dirty="0" smtClean="0">
                  <a:solidFill>
                    <a:schemeClr val="bg1"/>
                  </a:solidFill>
                  <a:latin typeface="微软雅黑" panose="020B0503020204020204" charset="-122"/>
                  <a:ea typeface="微软雅黑" panose="020B0503020204020204" charset="-122"/>
                </a:rPr>
                <a:t>· </a:t>
              </a:r>
              <a:r>
                <a:rPr lang="zh-CN" altLang="en-US" sz="1100" b="0" dirty="0" smtClean="0">
                  <a:solidFill>
                    <a:schemeClr val="bg1"/>
                  </a:solidFill>
                  <a:latin typeface="微软雅黑" panose="020B0503020204020204" charset="-122"/>
                  <a:ea typeface="微软雅黑" panose="020B0503020204020204" charset="-122"/>
                </a:rPr>
                <a:t>解读</a:t>
              </a:r>
              <a:endParaRPr lang="zh-CN" altLang="en-US" sz="1100" b="0" dirty="0">
                <a:solidFill>
                  <a:schemeClr val="bg1"/>
                </a:solidFill>
                <a:latin typeface="微软雅黑" panose="020B0503020204020204" charset="-122"/>
                <a:ea typeface="微软雅黑" panose="020B0503020204020204" charset="-122"/>
              </a:endParaRPr>
            </a:p>
          </p:txBody>
        </p:sp>
      </p:grpSp>
      <p:grpSp>
        <p:nvGrpSpPr>
          <p:cNvPr id="42" name="组合 12"/>
          <p:cNvGrpSpPr/>
          <p:nvPr userDrawn="1"/>
        </p:nvGrpSpPr>
        <p:grpSpPr bwMode="auto">
          <a:xfrm>
            <a:off x="10586970" y="104775"/>
            <a:ext cx="1261783" cy="260350"/>
            <a:chOff x="7031310" y="209277"/>
            <a:chExt cx="1224136" cy="260350"/>
          </a:xfrm>
        </p:grpSpPr>
        <p:sp>
          <p:nvSpPr>
            <p:cNvPr id="43" name="同侧圆角矩形 11"/>
            <p:cNvSpPr/>
            <p:nvPr userDrawn="1"/>
          </p:nvSpPr>
          <p:spPr>
            <a:xfrm>
              <a:off x="7031310" y="214040"/>
              <a:ext cx="1224136" cy="250825"/>
            </a:xfrm>
            <a:prstGeom prst="round2SameRect">
              <a:avLst>
                <a:gd name="adj1" fmla="val 31857"/>
                <a:gd name="adj2" fmla="val 0"/>
              </a:avLst>
            </a:prstGeom>
            <a:solidFill>
              <a:schemeClr val="bg1">
                <a:lumMod val="75000"/>
              </a:schemeClr>
            </a:solidFill>
            <a:ln w="6350">
              <a:solidFill>
                <a:srgbClr val="18657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b="0"/>
            </a:p>
          </p:txBody>
        </p:sp>
        <p:sp>
          <p:nvSpPr>
            <p:cNvPr id="44" name="矩形 1129">
              <a:hlinkClick r:id="rId4" action="ppaction://hlinksldjump"/>
            </p:cNvPr>
            <p:cNvSpPr>
              <a:spLocks noChangeArrowheads="1"/>
            </p:cNvSpPr>
            <p:nvPr userDrawn="1"/>
          </p:nvSpPr>
          <p:spPr bwMode="auto">
            <a:xfrm>
              <a:off x="7072900" y="209277"/>
              <a:ext cx="1140956" cy="260350"/>
            </a:xfrm>
            <a:prstGeom prst="rect">
              <a:avLst/>
            </a:prstGeom>
            <a:noFill/>
            <a:ln>
              <a:noFill/>
            </a:ln>
          </p:spPr>
          <p:txBody>
            <a:bodyPr>
              <a:spAutoFit/>
            </a:bodyPr>
            <a:lstStyle/>
            <a:p>
              <a:pPr algn="ctr"/>
              <a:r>
                <a:rPr lang="zh-CN" altLang="en-US" sz="1100" b="0" dirty="0" smtClean="0">
                  <a:solidFill>
                    <a:schemeClr val="bg1"/>
                  </a:solidFill>
                  <a:latin typeface="微软雅黑" panose="020B0503020204020204" charset="-122"/>
                  <a:ea typeface="微软雅黑" panose="020B0503020204020204" charset="-122"/>
                </a:rPr>
                <a:t>中考真题 </a:t>
              </a:r>
              <a:r>
                <a:rPr lang="en-US" altLang="zh-CN" sz="1100" b="0" dirty="0" smtClean="0">
                  <a:solidFill>
                    <a:schemeClr val="bg1"/>
                  </a:solidFill>
                  <a:latin typeface="微软雅黑" panose="020B0503020204020204" charset="-122"/>
                  <a:ea typeface="微软雅黑" panose="020B0503020204020204" charset="-122"/>
                </a:rPr>
                <a:t>· </a:t>
              </a:r>
              <a:r>
                <a:rPr lang="zh-CN" altLang="en-US" sz="1100" b="0" dirty="0" smtClean="0">
                  <a:solidFill>
                    <a:schemeClr val="bg1"/>
                  </a:solidFill>
                  <a:latin typeface="微软雅黑" panose="020B0503020204020204" charset="-122"/>
                  <a:ea typeface="微软雅黑" panose="020B0503020204020204" charset="-122"/>
                </a:rPr>
                <a:t>精选</a:t>
              </a:r>
              <a:endParaRPr lang="zh-CN" altLang="en-US" sz="1100" b="0" dirty="0">
                <a:solidFill>
                  <a:schemeClr val="bg1"/>
                </a:solidFill>
                <a:latin typeface="微软雅黑" panose="020B0503020204020204" charset="-122"/>
                <a:ea typeface="微软雅黑" panose="020B0503020204020204" charset="-122"/>
              </a:endParaRPr>
            </a:p>
          </p:txBody>
        </p:sp>
      </p:grpSp>
      <p:sp>
        <p:nvSpPr>
          <p:cNvPr id="24" name="文本框 1057"/>
          <p:cNvSpPr txBox="1">
            <a:spLocks noChangeArrowheads="1"/>
          </p:cNvSpPr>
          <p:nvPr userDrawn="1"/>
        </p:nvSpPr>
        <p:spPr bwMode="auto">
          <a:xfrm>
            <a:off x="39694" y="6534150"/>
            <a:ext cx="4177365" cy="337185"/>
          </a:xfrm>
          <a:prstGeom prst="rect">
            <a:avLst/>
          </a:prstGeom>
          <a:noFill/>
          <a:ln>
            <a:noFill/>
          </a:ln>
        </p:spPr>
        <p:txBody>
          <a:bodyPr>
            <a:spAutoFit/>
          </a:bodyPr>
          <a:lstStyle>
            <a:lvl1pPr eaLnBrk="0" hangingPunct="0">
              <a:defRPr sz="2800" b="1">
                <a:solidFill>
                  <a:srgbClr val="FF0000"/>
                </a:solidFill>
                <a:latin typeface="Times New Roman" panose="02020603050405020304" pitchFamily="18" charset="0"/>
                <a:ea typeface="宋体" panose="02010600030101010101" pitchFamily="2" charset="-122"/>
              </a:defRPr>
            </a:lvl1pPr>
            <a:lvl2pPr marL="742950" indent="-285750" eaLnBrk="0" hangingPunct="0">
              <a:defRPr sz="2800" b="1">
                <a:solidFill>
                  <a:srgbClr val="FF0000"/>
                </a:solidFill>
                <a:latin typeface="Times New Roman" panose="02020603050405020304" pitchFamily="18" charset="0"/>
                <a:ea typeface="宋体" panose="02010600030101010101" pitchFamily="2" charset="-122"/>
              </a:defRPr>
            </a:lvl2pPr>
            <a:lvl3pPr marL="1143000" indent="-228600" eaLnBrk="0" hangingPunct="0">
              <a:defRPr sz="2800" b="1">
                <a:solidFill>
                  <a:srgbClr val="FF0000"/>
                </a:solidFill>
                <a:latin typeface="Times New Roman" panose="02020603050405020304" pitchFamily="18" charset="0"/>
                <a:ea typeface="宋体" panose="02010600030101010101" pitchFamily="2" charset="-122"/>
              </a:defRPr>
            </a:lvl3pPr>
            <a:lvl4pPr marL="1600200" indent="-228600" eaLnBrk="0" hangingPunct="0">
              <a:defRPr sz="2800" b="1">
                <a:solidFill>
                  <a:srgbClr val="FF0000"/>
                </a:solidFill>
                <a:latin typeface="Times New Roman" panose="02020603050405020304" pitchFamily="18" charset="0"/>
                <a:ea typeface="宋体" panose="02010600030101010101" pitchFamily="2" charset="-122"/>
              </a:defRPr>
            </a:lvl4pPr>
            <a:lvl5pPr marL="2057400" indent="-228600" eaLnBrk="0" hangingPunct="0">
              <a:defRPr sz="2800" b="1">
                <a:solidFill>
                  <a:srgbClr val="FF0000"/>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rgbClr val="FF0000"/>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rgbClr val="FF0000"/>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rgbClr val="FF0000"/>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rgbClr val="FF0000"/>
                </a:solidFill>
                <a:latin typeface="Times New Roman" panose="02020603050405020304" pitchFamily="18" charset="0"/>
                <a:ea typeface="宋体" panose="02010600030101010101" pitchFamily="2" charset="-122"/>
              </a:defRPr>
            </a:lvl9pPr>
          </a:lstStyle>
          <a:p>
            <a:r>
              <a:rPr lang="zh-CN" altLang="en-US" sz="1600" b="1" dirty="0" smtClean="0">
                <a:solidFill>
                  <a:schemeClr val="tx1"/>
                </a:solidFill>
                <a:latin typeface="黑体" panose="02010609060101010101" pitchFamily="2" charset="-122"/>
                <a:ea typeface="黑体" panose="02010609060101010101" pitchFamily="2" charset="-122"/>
              </a:rPr>
              <a:t>优化指导</a:t>
            </a:r>
            <a:r>
              <a:rPr lang="en-US" altLang="zh-CN" sz="1600" b="1" dirty="0" smtClean="0">
                <a:solidFill>
                  <a:schemeClr val="tx1"/>
                </a:solidFill>
                <a:latin typeface="+mj-ea"/>
                <a:ea typeface="+mj-ea"/>
              </a:rPr>
              <a:t>·</a:t>
            </a:r>
            <a:r>
              <a:rPr lang="zh-CN" altLang="en-US" sz="1600" b="1" dirty="0" smtClean="0">
                <a:solidFill>
                  <a:schemeClr val="tx1"/>
                </a:solidFill>
                <a:latin typeface="黑体" panose="02010609060101010101" pitchFamily="2" charset="-122"/>
                <a:ea typeface="黑体" panose="02010609060101010101" pitchFamily="2" charset="-122"/>
              </a:rPr>
              <a:t>道德与</a:t>
            </a:r>
            <a:r>
              <a:rPr lang="zh-CN" altLang="en-US" sz="1600" b="1" dirty="0" smtClean="0">
                <a:solidFill>
                  <a:schemeClr val="tx1"/>
                </a:solidFill>
                <a:latin typeface="黑体" panose="02010609060101010101" pitchFamily="2" charset="-122"/>
                <a:ea typeface="黑体" panose="02010609060101010101" pitchFamily="2" charset="-122"/>
              </a:rPr>
              <a:t>法治</a:t>
            </a:r>
            <a:r>
              <a:rPr lang="en-US" altLang="zh-CN" sz="1600" b="1" dirty="0" smtClean="0">
                <a:solidFill>
                  <a:schemeClr val="tx1"/>
                </a:solidFill>
                <a:latin typeface="黑体" panose="02010609060101010101" pitchFamily="2" charset="-122"/>
                <a:ea typeface="黑体" panose="02010609060101010101" pitchFamily="2" charset="-122"/>
              </a:rPr>
              <a:t>(</a:t>
            </a:r>
            <a:r>
              <a:rPr lang="zh-CN" altLang="en-US" sz="1600" b="1" dirty="0" smtClean="0">
                <a:solidFill>
                  <a:schemeClr val="tx1"/>
                </a:solidFill>
                <a:latin typeface="黑体" panose="02010609060101010101" pitchFamily="2" charset="-122"/>
                <a:ea typeface="黑体" panose="02010609060101010101" pitchFamily="2" charset="-122"/>
              </a:rPr>
              <a:t>广西</a:t>
            </a:r>
            <a:r>
              <a:rPr lang="en-US" altLang="zh-CN" sz="1600" b="1" dirty="0">
                <a:solidFill>
                  <a:schemeClr val="tx1"/>
                </a:solidFill>
                <a:latin typeface="黑体" panose="02010609060101010101" pitchFamily="2" charset="-122"/>
                <a:ea typeface="黑体" panose="02010609060101010101" pitchFamily="2" charset="-122"/>
              </a:rPr>
              <a:t>) </a:t>
            </a:r>
            <a:endParaRPr lang="en-US" altLang="zh-CN" sz="1600" b="1" dirty="0">
              <a:solidFill>
                <a:schemeClr val="tx1"/>
              </a:solidFill>
              <a:latin typeface="Calibri" panose="020F0502020204030204" charset="0"/>
              <a:ea typeface="黑体" panose="02010609060101010101" pitchFamily="2" charset="-122"/>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32" name="内容占位符 2"/>
          <p:cNvSpPr>
            <a:spLocks noGrp="1"/>
          </p:cNvSpPr>
          <p:nvPr>
            <p:ph idx="1"/>
          </p:nvPr>
        </p:nvSpPr>
        <p:spPr>
          <a:xfrm>
            <a:off x="406574" y="476672"/>
            <a:ext cx="11387979" cy="695575"/>
          </a:xfrm>
        </p:spPr>
        <p:txBody>
          <a:bodyPr wrap="square">
            <a:spAutoFit/>
          </a:bodyPr>
          <a:lstStyle>
            <a:lvl1pPr marL="0" indent="720090" algn="just" hangingPunct="0">
              <a:lnSpc>
                <a:spcPct val="140000"/>
              </a:lnSpc>
              <a:spcBef>
                <a:spcPts val="0"/>
              </a:spcBef>
              <a:buFontTx/>
              <a:buNone/>
              <a:tabLst>
                <a:tab pos="5560695" algn="l"/>
              </a:tabLst>
              <a:defRPr sz="2800" b="1">
                <a:latin typeface="Times New Roman" panose="02020603050405020304" pitchFamily="18" charset="0"/>
                <a:cs typeface="Times New Roman" panose="02020603050405020304" pitchFamily="18" charset="0"/>
              </a:defRPr>
            </a:lvl1pPr>
            <a:lvl2pPr marL="457200" indent="0">
              <a:buFontTx/>
              <a:buNone/>
              <a:defRPr sz="2800" b="1"/>
            </a:lvl2pPr>
            <a:lvl3pPr marL="914400" indent="0">
              <a:buFontTx/>
              <a:buNone/>
              <a:defRPr sz="2800" b="1"/>
            </a:lvl3pPr>
            <a:lvl4pPr marL="1371600" indent="0">
              <a:buFontTx/>
              <a:buNone/>
              <a:defRPr sz="2800" b="1"/>
            </a:lvl4pPr>
            <a:lvl5pPr marL="1828800" indent="0">
              <a:buFontTx/>
              <a:buNone/>
              <a:defRPr sz="2800" b="1"/>
            </a:lvl5pPr>
          </a:lstStyle>
          <a:p>
            <a:pPr lvl="0"/>
            <a:r>
              <a:rPr lang="zh-CN" altLang="en-US" dirty="0" smtClean="0"/>
              <a:t>单击此处编辑母版文本样式</a:t>
            </a:r>
            <a:endParaRPr lang="zh-CN" altLang="en-US" dirty="0"/>
          </a:p>
        </p:txBody>
      </p:sp>
      <p:sp>
        <p:nvSpPr>
          <p:cNvPr id="56" name="直接连接符 1045"/>
          <p:cNvSpPr>
            <a:spLocks noChangeShapeType="1"/>
          </p:cNvSpPr>
          <p:nvPr userDrawn="1"/>
        </p:nvSpPr>
        <p:spPr bwMode="auto">
          <a:xfrm>
            <a:off x="0" y="382588"/>
            <a:ext cx="12192318" cy="0"/>
          </a:xfrm>
          <a:prstGeom prst="line">
            <a:avLst/>
          </a:prstGeom>
          <a:noFill/>
          <a:ln w="3175">
            <a:solidFill>
              <a:srgbClr val="0099CC"/>
            </a:solidFill>
            <a:prstDash val="lgDash"/>
            <a:round/>
          </a:ln>
        </p:spPr>
        <p:txBody>
          <a:bodyPr/>
          <a:lstStyle/>
          <a:p>
            <a:pPr fontAlgn="auto">
              <a:spcBef>
                <a:spcPts val="0"/>
              </a:spcBef>
              <a:spcAft>
                <a:spcPts val="0"/>
              </a:spcAft>
              <a:defRPr/>
            </a:pPr>
            <a:endParaRPr lang="zh-CN" altLang="en-US" sz="1800" b="0">
              <a:solidFill>
                <a:schemeClr val="tx1"/>
              </a:solidFill>
              <a:latin typeface="+mn-lt"/>
              <a:ea typeface="+mn-ea"/>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2959"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72EC07F5-AFC6-42E3-AE78-A787D94E87D3}"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61BB91-66E8-474C-83C6-C39B31EBF431}" type="slidenum">
              <a:rPr lang="zh-CN" altLang="en-US" smtClean="0"/>
            </a:fld>
            <a:endParaRPr lang="zh-CN" altLang="en-US"/>
          </a:p>
        </p:txBody>
      </p:sp>
      <p:sp>
        <p:nvSpPr>
          <p:cNvPr id="7" name="矩形 6"/>
          <p:cNvSpPr/>
          <p:nvPr userDrawn="1"/>
        </p:nvSpPr>
        <p:spPr>
          <a:xfrm>
            <a:off x="0" y="0"/>
            <a:ext cx="1219041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521"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53CD13-8A05-40B7-9277-0B11D376594C}" type="datetime1">
              <a:rPr lang="zh-CN" altLang="en-US" smtClean="0"/>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61BB91-66E8-474C-83C6-C39B31EBF43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23"/>
          <p:cNvCxnSpPr/>
          <p:nvPr/>
        </p:nvCxnSpPr>
        <p:spPr>
          <a:xfrm>
            <a:off x="3341688" y="1870299"/>
            <a:ext cx="5422900" cy="1587"/>
          </a:xfrm>
          <a:prstGeom prst="line">
            <a:avLst/>
          </a:prstGeom>
          <a:ln w="28575">
            <a:solidFill>
              <a:schemeClr val="bg2">
                <a:lumMod val="5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23"/>
          <p:cNvCxnSpPr/>
          <p:nvPr/>
        </p:nvCxnSpPr>
        <p:spPr>
          <a:xfrm>
            <a:off x="3354388" y="2763908"/>
            <a:ext cx="5483225" cy="1587"/>
          </a:xfrm>
          <a:prstGeom prst="line">
            <a:avLst/>
          </a:prstGeom>
          <a:ln w="28575">
            <a:solidFill>
              <a:schemeClr val="bg2">
                <a:lumMod val="5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文本框 4103"/>
          <p:cNvSpPr txBox="1">
            <a:spLocks noChangeArrowheads="1"/>
          </p:cNvSpPr>
          <p:nvPr/>
        </p:nvSpPr>
        <p:spPr bwMode="auto">
          <a:xfrm>
            <a:off x="3341688" y="1941736"/>
            <a:ext cx="54229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4000" dirty="0" smtClean="0">
                <a:solidFill>
                  <a:schemeClr val="tx1"/>
                </a:solidFill>
                <a:latin typeface="黑体" panose="02010609060101010101" pitchFamily="2" charset="-122"/>
                <a:ea typeface="黑体" panose="02010609060101010101" pitchFamily="2" charset="-122"/>
              </a:rPr>
              <a:t>教材同步复习</a:t>
            </a:r>
            <a:endParaRPr lang="zh-CN" altLang="en-US" sz="4000" dirty="0">
              <a:solidFill>
                <a:schemeClr val="tx1"/>
              </a:solidFill>
              <a:latin typeface="黑体" panose="02010609060101010101" pitchFamily="2" charset="-122"/>
              <a:ea typeface="黑体" panose="02010609060101010101" pitchFamily="2" charset="-122"/>
            </a:endParaRPr>
          </a:p>
        </p:txBody>
      </p:sp>
      <p:sp>
        <p:nvSpPr>
          <p:cNvPr id="12" name="文本框 4104"/>
          <p:cNvSpPr txBox="1">
            <a:spLocks noChangeArrowheads="1"/>
          </p:cNvSpPr>
          <p:nvPr/>
        </p:nvSpPr>
        <p:spPr bwMode="auto">
          <a:xfrm>
            <a:off x="3303588" y="1052736"/>
            <a:ext cx="25161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4000" dirty="0" smtClean="0">
                <a:solidFill>
                  <a:srgbClr val="CC0000"/>
                </a:solidFill>
                <a:latin typeface="黑体" panose="02010609060101010101" pitchFamily="2" charset="-122"/>
                <a:ea typeface="黑体" panose="02010609060101010101" pitchFamily="2" charset="-122"/>
              </a:rPr>
              <a:t>第</a:t>
            </a:r>
            <a:r>
              <a:rPr lang="zh-CN" altLang="en-US" sz="4000" dirty="0">
                <a:solidFill>
                  <a:srgbClr val="CC0000"/>
                </a:solidFill>
                <a:latin typeface="黑体" panose="02010609060101010101" pitchFamily="2" charset="-122"/>
                <a:ea typeface="黑体" panose="02010609060101010101" pitchFamily="2" charset="-122"/>
              </a:rPr>
              <a:t>一</a:t>
            </a:r>
            <a:r>
              <a:rPr lang="zh-CN" altLang="en-US" sz="4000" dirty="0" smtClean="0">
                <a:solidFill>
                  <a:srgbClr val="CC0000"/>
                </a:solidFill>
                <a:latin typeface="黑体" panose="02010609060101010101" pitchFamily="2" charset="-122"/>
                <a:ea typeface="黑体" panose="02010609060101010101" pitchFamily="2" charset="-122"/>
              </a:rPr>
              <a:t>部分</a:t>
            </a:r>
            <a:endParaRPr lang="zh-CN" altLang="en-US" sz="4000" dirty="0">
              <a:solidFill>
                <a:srgbClr val="CC0000"/>
              </a:solidFill>
              <a:latin typeface="黑体" panose="02010609060101010101" pitchFamily="2" charset="-122"/>
              <a:ea typeface="黑体" panose="02010609060101010101" pitchFamily="2" charset="-122"/>
            </a:endParaRPr>
          </a:p>
        </p:txBody>
      </p:sp>
      <p:sp>
        <p:nvSpPr>
          <p:cNvPr id="13" name="燕尾形 12"/>
          <p:cNvSpPr>
            <a:spLocks noChangeArrowheads="1"/>
          </p:cNvSpPr>
          <p:nvPr/>
        </p:nvSpPr>
        <p:spPr bwMode="auto">
          <a:xfrm>
            <a:off x="6113463" y="1221011"/>
            <a:ext cx="211137" cy="495300"/>
          </a:xfrm>
          <a:prstGeom prst="chevron">
            <a:avLst>
              <a:gd name="adj" fmla="val 49171"/>
            </a:avLst>
          </a:prstGeom>
          <a:solidFill>
            <a:srgbClr val="E33A4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zh-CN" altLang="en-US"/>
          </a:p>
        </p:txBody>
      </p:sp>
      <p:sp>
        <p:nvSpPr>
          <p:cNvPr id="14" name="燕尾形 13"/>
          <p:cNvSpPr>
            <a:spLocks noChangeArrowheads="1"/>
          </p:cNvSpPr>
          <p:nvPr/>
        </p:nvSpPr>
        <p:spPr bwMode="auto">
          <a:xfrm>
            <a:off x="5908675" y="1221011"/>
            <a:ext cx="211138" cy="495300"/>
          </a:xfrm>
          <a:prstGeom prst="chevron">
            <a:avLst>
              <a:gd name="adj" fmla="val 49171"/>
            </a:avLst>
          </a:prstGeom>
          <a:solidFill>
            <a:srgbClr val="E33A4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zh-CN" altLang="en-US"/>
          </a:p>
        </p:txBody>
      </p:sp>
      <p:sp>
        <p:nvSpPr>
          <p:cNvPr id="15" name="燕尾形 14"/>
          <p:cNvSpPr>
            <a:spLocks noChangeArrowheads="1"/>
          </p:cNvSpPr>
          <p:nvPr/>
        </p:nvSpPr>
        <p:spPr bwMode="auto">
          <a:xfrm>
            <a:off x="5676900" y="1221011"/>
            <a:ext cx="211138" cy="495300"/>
          </a:xfrm>
          <a:prstGeom prst="chevron">
            <a:avLst>
              <a:gd name="adj" fmla="val 49171"/>
            </a:avLst>
          </a:prstGeom>
          <a:solidFill>
            <a:srgbClr val="E33A4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zh-CN" altLang="en-US"/>
          </a:p>
        </p:txBody>
      </p:sp>
      <p:sp>
        <p:nvSpPr>
          <p:cNvPr id="17" name="文本框 4114"/>
          <p:cNvSpPr txBox="1">
            <a:spLocks noChangeArrowheads="1"/>
          </p:cNvSpPr>
          <p:nvPr/>
        </p:nvSpPr>
        <p:spPr bwMode="auto">
          <a:xfrm>
            <a:off x="1" y="3140968"/>
            <a:ext cx="121904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600" b="1" dirty="0">
                <a:ea typeface="黑体" panose="02010609060101010101" pitchFamily="2" charset="-122"/>
                <a:cs typeface="Times New Roman" panose="02020603050405020304"/>
              </a:rPr>
              <a:t>八年级</a:t>
            </a:r>
            <a:r>
              <a:rPr lang="en-US" altLang="zh-CN" sz="3600" b="1" dirty="0">
                <a:ea typeface="黑体" panose="02010609060101010101" pitchFamily="2" charset="-122"/>
                <a:cs typeface="Times New Roman" panose="02020603050405020304"/>
              </a:rPr>
              <a:t>(</a:t>
            </a:r>
            <a:r>
              <a:rPr lang="zh-CN" altLang="en-US" sz="3600" b="1" dirty="0">
                <a:ea typeface="黑体" panose="02010609060101010101" pitchFamily="2" charset="-122"/>
                <a:cs typeface="Times New Roman" panose="02020603050405020304"/>
              </a:rPr>
              <a:t>上册</a:t>
            </a:r>
            <a:r>
              <a:rPr lang="en-US" altLang="zh-CN" sz="3600" b="1" dirty="0">
                <a:ea typeface="黑体" panose="02010609060101010101" pitchFamily="2" charset="-122"/>
                <a:cs typeface="Times New Roman" panose="02020603050405020304"/>
              </a:rPr>
              <a:t>)</a:t>
            </a:r>
            <a:endParaRPr lang="zh-CN" altLang="en-US" sz="3600" dirty="0">
              <a:solidFill>
                <a:schemeClr val="tx1"/>
              </a:solidFill>
              <a:latin typeface="方正小标宋_GBK" pitchFamily="65" charset="-122"/>
              <a:ea typeface="方正小标宋_GBK" pitchFamily="65" charset="-122"/>
            </a:endParaRPr>
          </a:p>
        </p:txBody>
      </p:sp>
      <p:sp>
        <p:nvSpPr>
          <p:cNvPr id="18" name="文本框 4114"/>
          <p:cNvSpPr txBox="1">
            <a:spLocks noChangeArrowheads="1"/>
          </p:cNvSpPr>
          <p:nvPr/>
        </p:nvSpPr>
        <p:spPr bwMode="auto">
          <a:xfrm>
            <a:off x="1" y="4078813"/>
            <a:ext cx="12190412"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600" b="1" dirty="0">
                <a:ea typeface="黑体" panose="02010609060101010101" pitchFamily="2" charset="-122"/>
                <a:cs typeface="Times New Roman" panose="02020603050405020304"/>
              </a:rPr>
              <a:t>第二单元　遵守社会规则</a:t>
            </a:r>
            <a:endParaRPr lang="zh-CN" altLang="en-US" sz="3600" b="1" dirty="0">
              <a:ea typeface="黑体" panose="02010609060101010101" pitchFamily="2" charset="-122"/>
              <a:cs typeface="Times New Roman" panose="02020603050405020304"/>
            </a:endParaRPr>
          </a:p>
          <a:p>
            <a:pPr algn="ctr"/>
            <a:r>
              <a:rPr lang="zh-CN" altLang="en-US" sz="3600" dirty="0">
                <a:solidFill>
                  <a:schemeClr val="tx1"/>
                </a:solidFill>
                <a:latin typeface="方正小标宋_GBK" pitchFamily="65" charset="-122"/>
                <a:ea typeface="方正小标宋_GBK" pitchFamily="65" charset="-122"/>
              </a:rPr>
              <a:t>做守法的</a:t>
            </a:r>
            <a:r>
              <a:rPr lang="zh-CN" altLang="en-US" sz="3600" dirty="0">
                <a:solidFill>
                  <a:schemeClr val="tx1"/>
                </a:solidFill>
                <a:latin typeface="方正小标宋_GBK" pitchFamily="65" charset="-122"/>
                <a:ea typeface="方正小标宋_GBK" pitchFamily="65" charset="-122"/>
              </a:rPr>
              <a:t>公民</a:t>
            </a:r>
            <a:endParaRPr lang="zh-CN" altLang="en-US" sz="3600" dirty="0">
              <a:solidFill>
                <a:schemeClr val="tx1"/>
              </a:solidFill>
              <a:latin typeface="方正小标宋_GBK" pitchFamily="65" charset="-122"/>
              <a:ea typeface="方正小标宋_GBK" pitchFamily="65"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0-#ppt_w/2"/>
                                          </p:val>
                                        </p:tav>
                                        <p:tav tm="100000">
                                          <p:val>
                                            <p:strVal val="#ppt_x"/>
                                          </p:val>
                                        </p:tav>
                                      </p:tavLst>
                                    </p:anim>
                                    <p:anim calcmode="lin" valueType="num">
                                      <p:cBhvr additive="base">
                                        <p:cTn id="13" dur="500" fill="hold"/>
                                        <p:tgtEl>
                                          <p:spTgt spid="1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0-#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250" fill="hold"/>
                                        <p:tgtEl>
                                          <p:spTgt spid="9"/>
                                        </p:tgtEl>
                                        <p:attrNameLst>
                                          <p:attrName>ppt_x</p:attrName>
                                        </p:attrNameLst>
                                      </p:cBhvr>
                                      <p:tavLst>
                                        <p:tav tm="0">
                                          <p:val>
                                            <p:strVal val="0-#ppt_w/2"/>
                                          </p:val>
                                        </p:tav>
                                        <p:tav tm="100000">
                                          <p:val>
                                            <p:strVal val="#ppt_x"/>
                                          </p:val>
                                        </p:tav>
                                      </p:tavLst>
                                    </p:anim>
                                    <p:anim calcmode="lin" valueType="num">
                                      <p:cBhvr additive="base">
                                        <p:cTn id="28" dur="250" fill="hold"/>
                                        <p:tgtEl>
                                          <p:spTgt spid="9"/>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250" fill="hold"/>
                                        <p:tgtEl>
                                          <p:spTgt spid="10"/>
                                        </p:tgtEl>
                                        <p:attrNameLst>
                                          <p:attrName>ppt_x</p:attrName>
                                        </p:attrNameLst>
                                      </p:cBhvr>
                                      <p:tavLst>
                                        <p:tav tm="0">
                                          <p:val>
                                            <p:strVal val="0-#ppt_w/2"/>
                                          </p:val>
                                        </p:tav>
                                        <p:tav tm="100000">
                                          <p:val>
                                            <p:strVal val="#ppt_x"/>
                                          </p:val>
                                        </p:tav>
                                      </p:tavLst>
                                    </p:anim>
                                    <p:anim calcmode="lin" valueType="num">
                                      <p:cBhvr additive="base">
                                        <p:cTn id="32" dur="250" fill="hold"/>
                                        <p:tgtEl>
                                          <p:spTgt spid="10"/>
                                        </p:tgtEl>
                                        <p:attrNameLst>
                                          <p:attrName>ppt_y</p:attrName>
                                        </p:attrNameLst>
                                      </p:cBhvr>
                                      <p:tavLst>
                                        <p:tav tm="0">
                                          <p:val>
                                            <p:strVal val="#ppt_y"/>
                                          </p:val>
                                        </p:tav>
                                        <p:tav tm="100000">
                                          <p:val>
                                            <p:strVal val="#ppt_y"/>
                                          </p:val>
                                        </p:tav>
                                      </p:tavLst>
                                    </p:anim>
                                  </p:childTnLst>
                                </p:cTn>
                              </p:par>
                            </p:childTnLst>
                          </p:cTn>
                        </p:par>
                        <p:par>
                          <p:cTn id="33" fill="hold">
                            <p:stCondLst>
                              <p:cond delay="2500"/>
                            </p:stCondLst>
                            <p:childTnLst>
                              <p:par>
                                <p:cTn id="34" presetID="18" presetClass="entr" presetSubtype="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strips(downRight)">
                                      <p:cBhvr>
                                        <p:cTn id="36" dur="500"/>
                                        <p:tgtEl>
                                          <p:spTgt spid="11"/>
                                        </p:tgtEl>
                                      </p:cBhvr>
                                    </p:animEffect>
                                  </p:childTnLst>
                                </p:cTn>
                              </p:par>
                            </p:childTnLst>
                          </p:cTn>
                        </p:par>
                        <p:par>
                          <p:cTn id="37" fill="hold">
                            <p:stCondLst>
                              <p:cond delay="3000"/>
                            </p:stCondLst>
                            <p:childTnLst>
                              <p:par>
                                <p:cTn id="38" presetID="18" presetClass="entr" presetSubtype="6"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strips(downRight)">
                                      <p:cBhvr>
                                        <p:cTn id="40" dur="500"/>
                                        <p:tgtEl>
                                          <p:spTgt spid="17"/>
                                        </p:tgtEl>
                                      </p:cBhvr>
                                    </p:animEffect>
                                  </p:childTnLst>
                                </p:cTn>
                              </p:par>
                            </p:childTnLst>
                          </p:cTn>
                        </p:par>
                        <p:par>
                          <p:cTn id="41" fill="hold">
                            <p:stCondLst>
                              <p:cond delay="3500"/>
                            </p:stCondLst>
                            <p:childTnLst>
                              <p:par>
                                <p:cTn id="42" presetID="18" presetClass="entr" presetSubtype="6"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strips(downRight)">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7"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574" y="476672"/>
            <a:ext cx="11387979" cy="4851585"/>
          </a:xfrm>
        </p:spPr>
        <p:txBody>
          <a:bodyPr/>
          <a:lstStyle/>
          <a:p>
            <a:pPr indent="713740">
              <a:tabLst>
                <a:tab pos="5600700" algn="l"/>
                <a:tab pos="9601200" algn="l"/>
              </a:tabLst>
            </a:pPr>
            <a:r>
              <a:rPr lang="en-US" altLang="zh-CN" kern="100" dirty="0">
                <a:latin typeface="Times New Roman" panose="02020603050405020304"/>
                <a:ea typeface="黑体" panose="02010609060101010101" pitchFamily="2" charset="-122"/>
                <a:cs typeface="Courier New" panose="02070309020205020404"/>
              </a:rPr>
              <a:t>4</a:t>
            </a:r>
            <a:r>
              <a:rPr lang="zh-CN" altLang="zh-CN" kern="100" dirty="0">
                <a:latin typeface="Times New Roman" panose="02020603050405020304"/>
                <a:ea typeface="黑体" panose="02010609060101010101" pitchFamily="2" charset="-122"/>
                <a:cs typeface="Times New Roman" panose="02020603050405020304"/>
              </a:rPr>
              <a:t>．</a:t>
            </a:r>
            <a:r>
              <a:rPr lang="zh-CN" altLang="zh-CN" kern="100" dirty="0">
                <a:highlight>
                  <a:srgbClr val="D3D3D3"/>
                </a:highlight>
                <a:latin typeface="Times New Roman" panose="02020603050405020304"/>
                <a:ea typeface="黑体" panose="02010609060101010101" pitchFamily="2" charset="-122"/>
                <a:cs typeface="Times New Roman" panose="02020603050405020304"/>
              </a:rPr>
              <a:t>遵章守法</a:t>
            </a:r>
            <a:r>
              <a:rPr lang="zh-CN" altLang="zh-CN" kern="100" dirty="0">
                <a:latin typeface="Times New Roman" panose="02020603050405020304"/>
                <a:ea typeface="黑体" panose="02010609060101010101" pitchFamily="2" charset="-122"/>
                <a:cs typeface="Times New Roman" panose="02020603050405020304"/>
              </a:rPr>
              <a:t>的要求</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(1)</a:t>
            </a:r>
            <a:r>
              <a:rPr lang="zh-CN" altLang="zh-CN" kern="100" dirty="0">
                <a:latin typeface="Times New Roman" panose="02020603050405020304"/>
                <a:cs typeface="Times New Roman" panose="02020603050405020304"/>
              </a:rPr>
              <a:t>认识一般违法行为的危害，自觉依法规范自己的行为。</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(2)</a:t>
            </a:r>
            <a:r>
              <a:rPr lang="zh-CN" altLang="zh-CN" kern="100" dirty="0">
                <a:latin typeface="Times New Roman" panose="02020603050405020304"/>
                <a:cs typeface="Times New Roman" panose="02020603050405020304"/>
              </a:rPr>
              <a:t>在社会生活中，我们要分清是非，增强守法观念，严格遵守治安管理的法律规定。</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(3)</a:t>
            </a:r>
            <a:r>
              <a:rPr lang="zh-CN" altLang="zh-CN" kern="100" dirty="0">
                <a:latin typeface="Times New Roman" panose="02020603050405020304"/>
                <a:cs typeface="Times New Roman" panose="02020603050405020304"/>
              </a:rPr>
              <a:t>在社会交往中，我们要依法从事民事活动，积极防范侵权行为和违约行为，既要维护自己的权益，又要尊重他人的权益，促进社会健康和谐发展。</a:t>
            </a:r>
            <a:endParaRPr lang="zh-CN" altLang="zh-CN" sz="1050" kern="100" dirty="0">
              <a:latin typeface="宋体" panose="02010600030101010101" pitchFamily="2" charset="-122"/>
              <a:cs typeface="Courier New" panose="02070309020205020404"/>
            </a:endParaRPr>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考点A3字"/>
          <p:cNvPicPr>
            <a:picLocks noChangeAspect="1" noChangeArrowheads="1"/>
          </p:cNvPicPr>
          <p:nvPr/>
        </p:nvPicPr>
        <p:blipFill rotWithShape="1">
          <a:blip r:embed="rId1">
            <a:extLst>
              <a:ext uri="{28A0092B-C50C-407E-A947-70E740481C1C}">
                <a14:useLocalDpi xmlns:a14="http://schemas.microsoft.com/office/drawing/2010/main" val="0"/>
              </a:ext>
            </a:extLst>
          </a:blip>
          <a:srcRect r="33867"/>
          <a:stretch>
            <a:fillRect/>
          </a:stretch>
        </p:blipFill>
        <p:spPr bwMode="auto">
          <a:xfrm>
            <a:off x="520446" y="1136229"/>
            <a:ext cx="1596454" cy="607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内容占位符 2"/>
          <p:cNvSpPr>
            <a:spLocks noGrp="1"/>
          </p:cNvSpPr>
          <p:nvPr>
            <p:ph idx="1"/>
          </p:nvPr>
        </p:nvSpPr>
        <p:spPr>
          <a:xfrm>
            <a:off x="406574" y="1868366"/>
            <a:ext cx="11387979" cy="3018327"/>
          </a:xfrm>
        </p:spPr>
        <p:txBody>
          <a:bodyPr/>
          <a:lstStyle/>
          <a:p>
            <a:pPr indent="713740">
              <a:tabLst>
                <a:tab pos="5600700" algn="l"/>
                <a:tab pos="9601200" algn="l"/>
              </a:tabLst>
            </a:pPr>
            <a:r>
              <a:rPr lang="zh-CN" altLang="zh-CN" kern="100" dirty="0">
                <a:highlight>
                  <a:srgbClr val="D3D3D3"/>
                </a:highlight>
                <a:latin typeface="Times New Roman" panose="02020603050405020304"/>
                <a:ea typeface="黑体" panose="02010609060101010101" pitchFamily="2" charset="-122"/>
                <a:cs typeface="Times New Roman" panose="02020603050405020304"/>
              </a:rPr>
              <a:t>【课标要求】</a:t>
            </a:r>
            <a:r>
              <a:rPr lang="zh-CN" altLang="zh-CN" kern="100" dirty="0">
                <a:highlight>
                  <a:srgbClr val="D3D3D3"/>
                </a:highlight>
                <a:latin typeface="宋体" panose="02010600030101010101" pitchFamily="2" charset="-122"/>
                <a:ea typeface="C-KT"/>
                <a:cs typeface="Times New Roman" panose="02020603050405020304"/>
              </a:rPr>
              <a:t></a:t>
            </a:r>
            <a:r>
              <a:rPr lang="zh-CN" altLang="zh-CN" kern="100" dirty="0">
                <a:highlight>
                  <a:srgbClr val="D3D3D3"/>
                </a:highlight>
                <a:latin typeface="Times New Roman" panose="02020603050405020304"/>
                <a:cs typeface="Times New Roman" panose="02020603050405020304"/>
              </a:rPr>
              <a:t>认识犯罪的基本概念，了解刑罚的主要类型；认识未成年人违法犯罪行为的危害，培育和提高自我保护的意识和能力，自觉抵制校园欺凌和违法犯罪行为。</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zh-CN" altLang="zh-CN" kern="100" dirty="0">
                <a:highlight>
                  <a:srgbClr val="D3D3D3"/>
                </a:highlight>
                <a:latin typeface="Times New Roman" panose="02020603050405020304"/>
                <a:ea typeface="黑体" panose="02010609060101010101" pitchFamily="2" charset="-122"/>
                <a:cs typeface="Times New Roman" panose="02020603050405020304"/>
              </a:rPr>
              <a:t>【素材推荐】</a:t>
            </a:r>
            <a:r>
              <a:rPr lang="zh-CN" altLang="zh-CN" kern="100" dirty="0">
                <a:highlight>
                  <a:srgbClr val="D3D3D3"/>
                </a:highlight>
                <a:latin typeface="宋体" panose="02010600030101010101" pitchFamily="2" charset="-122"/>
                <a:ea typeface="C-KT"/>
                <a:cs typeface="Times New Roman" panose="02020603050405020304"/>
              </a:rPr>
              <a:t></a:t>
            </a:r>
            <a:r>
              <a:rPr lang="zh-CN" altLang="zh-CN" kern="100" dirty="0">
                <a:highlight>
                  <a:srgbClr val="D3D3D3"/>
                </a:highlight>
                <a:latin typeface="Times New Roman" panose="02020603050405020304"/>
                <a:cs typeface="Times New Roman" panose="02020603050405020304"/>
              </a:rPr>
              <a:t>中学生陈某疏于自我管理，沾染了不良习气，一步步走上了违法犯罪的道路</a:t>
            </a:r>
            <a:endParaRPr lang="zh-CN" altLang="zh-CN" sz="1050" kern="100" dirty="0">
              <a:effectLst/>
              <a:latin typeface="宋体" panose="02010600030101010101" pitchFamily="2" charset="-122"/>
              <a:cs typeface="Courier New" panose="02070309020205020404"/>
            </a:endParaRPr>
          </a:p>
        </p:txBody>
      </p:sp>
      <p:sp>
        <p:nvSpPr>
          <p:cNvPr id="7" name="内容占位符 3"/>
          <p:cNvSpPr txBox="1"/>
          <p:nvPr/>
        </p:nvSpPr>
        <p:spPr>
          <a:xfrm>
            <a:off x="1054646" y="1152995"/>
            <a:ext cx="10801200" cy="523220"/>
          </a:xfrm>
          <a:prstGeom prst="rect">
            <a:avLst/>
          </a:prstGeom>
        </p:spPr>
        <p:txBody>
          <a:bodyPr vert="horz" wrap="square" lIns="91440" tIns="45720" rIns="91440" bIns="45720" rtlCol="0">
            <a:spAutoFit/>
          </a:bodyPr>
          <a:lstStyle>
            <a:lvl1pPr marL="0" indent="720090" algn="just" defTabSz="914400" rtl="0" eaLnBrk="1" latinLnBrk="0" hangingPunct="0">
              <a:lnSpc>
                <a:spcPct val="140000"/>
              </a:lnSpc>
              <a:spcBef>
                <a:spcPts val="0"/>
              </a:spcBef>
              <a:buFontTx/>
              <a:buNone/>
              <a:tabLst>
                <a:tab pos="5560695" algn="l"/>
              </a:tabLst>
              <a:defRPr sz="2800" b="1" kern="1200">
                <a:solidFill>
                  <a:schemeClr val="tx1"/>
                </a:solidFill>
                <a:latin typeface="Times New Roman" panose="02020603050405020304" pitchFamily="18" charset="0"/>
                <a:ea typeface="+mn-ea"/>
                <a:cs typeface="Times New Roman" panose="02020603050405020304" pitchFamily="18" charset="0"/>
              </a:defRPr>
            </a:lvl1pPr>
            <a:lvl2pPr marL="457200" indent="0" algn="l" defTabSz="914400" rtl="0" eaLnBrk="1" latinLnBrk="0" hangingPunct="1">
              <a:spcBef>
                <a:spcPct val="20000"/>
              </a:spcBef>
              <a:buFontTx/>
              <a:buNone/>
              <a:defRPr sz="2800" b="1" kern="1200">
                <a:solidFill>
                  <a:schemeClr val="tx1"/>
                </a:solidFill>
                <a:latin typeface="+mn-lt"/>
                <a:ea typeface="+mn-ea"/>
                <a:cs typeface="+mn-cs"/>
              </a:defRPr>
            </a:lvl2pPr>
            <a:lvl3pPr marL="914400" indent="0" algn="l" defTabSz="914400" rtl="0" eaLnBrk="1" latinLnBrk="0" hangingPunct="1">
              <a:spcBef>
                <a:spcPct val="20000"/>
              </a:spcBef>
              <a:buFontTx/>
              <a:buNone/>
              <a:defRPr sz="2800" b="1" kern="1200">
                <a:solidFill>
                  <a:schemeClr val="tx1"/>
                </a:solidFill>
                <a:latin typeface="+mn-lt"/>
                <a:ea typeface="+mn-ea"/>
                <a:cs typeface="+mn-cs"/>
              </a:defRPr>
            </a:lvl3pPr>
            <a:lvl4pPr marL="1371600" indent="0" algn="l" defTabSz="914400" rtl="0" eaLnBrk="1" latinLnBrk="0" hangingPunct="1">
              <a:spcBef>
                <a:spcPct val="20000"/>
              </a:spcBef>
              <a:buFontTx/>
              <a:buNone/>
              <a:defRPr sz="2800" b="1" kern="1200">
                <a:solidFill>
                  <a:schemeClr val="tx1"/>
                </a:solidFill>
                <a:latin typeface="+mn-lt"/>
                <a:ea typeface="+mn-ea"/>
                <a:cs typeface="+mn-cs"/>
              </a:defRPr>
            </a:lvl4pPr>
            <a:lvl5pPr marL="1828800" indent="0" algn="l" defTabSz="914400" rtl="0" eaLnBrk="1" latinLnBrk="0" hangingPunct="1">
              <a:spcBef>
                <a:spcPct val="20000"/>
              </a:spcBef>
              <a:buFontTx/>
              <a:buNone/>
              <a:defRPr sz="2800" b="1"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0">
              <a:lnSpc>
                <a:spcPct val="100000"/>
              </a:lnSpc>
            </a:pPr>
            <a:r>
              <a:rPr lang="zh-CN" altLang="zh-CN" dirty="0">
                <a:solidFill>
                  <a:srgbClr val="00ADEF"/>
                </a:solidFill>
                <a:latin typeface="Times New Roman" panose="02020603050405020304"/>
                <a:ea typeface="黑体" panose="02010609060101010101" pitchFamily="2" charset="-122"/>
                <a:cs typeface="Times New Roman" panose="02020603050405020304"/>
              </a:rPr>
              <a:t>考点</a:t>
            </a:r>
            <a:r>
              <a:rPr lang="en-US" altLang="zh-CN" dirty="0">
                <a:solidFill>
                  <a:srgbClr val="00ADEF"/>
                </a:solidFill>
                <a:latin typeface="Times New Roman" panose="02020603050405020304"/>
                <a:ea typeface="黑体" panose="02010609060101010101" pitchFamily="2" charset="-122"/>
              </a:rPr>
              <a:t>6</a:t>
            </a:r>
            <a:r>
              <a:rPr lang="zh-CN" altLang="zh-CN" dirty="0">
                <a:solidFill>
                  <a:srgbClr val="00ADEF"/>
                </a:solidFill>
                <a:latin typeface="Times New Roman" panose="02020603050405020304"/>
                <a:ea typeface="黑体" panose="02010609060101010101" pitchFamily="2" charset="-122"/>
                <a:cs typeface="Times New Roman" panose="02020603050405020304"/>
              </a:rPr>
              <a:t>　预防犯罪</a:t>
            </a:r>
            <a:endParaRPr lang="zh-CN" altLang="en-US" dirty="0">
              <a:solidFill>
                <a:srgbClr val="0096E0"/>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6574" y="476672"/>
            <a:ext cx="11387979" cy="4851585"/>
          </a:xfrm>
        </p:spPr>
        <p:txBody>
          <a:bodyPr/>
          <a:lstStyle/>
          <a:p>
            <a:pPr indent="713740">
              <a:tabLst>
                <a:tab pos="5600700" algn="l"/>
                <a:tab pos="9601200" algn="l"/>
              </a:tabLst>
            </a:pPr>
            <a:r>
              <a:rPr lang="en-US" altLang="zh-CN" kern="100" dirty="0">
                <a:latin typeface="Times New Roman" panose="02020603050405020304"/>
                <a:cs typeface="Courier New" panose="02070309020205020404"/>
              </a:rPr>
              <a:t>1</a:t>
            </a:r>
            <a:r>
              <a:rPr lang="zh-CN" altLang="zh-CN" kern="100" dirty="0">
                <a:latin typeface="Times New Roman" panose="02020603050405020304"/>
                <a:cs typeface="Times New Roman" panose="02020603050405020304"/>
              </a:rPr>
              <a:t>．</a:t>
            </a:r>
            <a:r>
              <a:rPr lang="zh-CN" altLang="zh-CN" kern="100" dirty="0">
                <a:highlight>
                  <a:srgbClr val="D3D3D3"/>
                </a:highlight>
                <a:latin typeface="Times New Roman" panose="02020603050405020304"/>
                <a:ea typeface="黑体" panose="02010609060101010101" pitchFamily="2" charset="-122"/>
                <a:cs typeface="Times New Roman" panose="02020603050405020304"/>
              </a:rPr>
              <a:t>刑法</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(1)</a:t>
            </a:r>
            <a:r>
              <a:rPr lang="zh-CN" altLang="zh-CN" kern="100" dirty="0">
                <a:latin typeface="Times New Roman" panose="02020603050405020304"/>
                <a:ea typeface="黑体" panose="02010609060101010101" pitchFamily="2" charset="-122"/>
                <a:cs typeface="Times New Roman" panose="02020603050405020304"/>
              </a:rPr>
              <a:t>作用：</a:t>
            </a:r>
            <a:r>
              <a:rPr lang="zh-CN" altLang="zh-CN" kern="100" dirty="0">
                <a:latin typeface="Times New Roman" panose="02020603050405020304"/>
                <a:cs typeface="Times New Roman" panose="02020603050405020304"/>
              </a:rPr>
              <a:t>是惩治犯罪、保护国家和人民利益的有力武器。</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(2)</a:t>
            </a:r>
            <a:r>
              <a:rPr lang="zh-CN" altLang="zh-CN" kern="100" dirty="0">
                <a:latin typeface="Times New Roman" panose="02020603050405020304"/>
                <a:ea typeface="黑体" panose="02010609060101010101" pitchFamily="2" charset="-122"/>
                <a:cs typeface="Times New Roman" panose="02020603050405020304"/>
              </a:rPr>
              <a:t>内容：</a:t>
            </a:r>
            <a:r>
              <a:rPr lang="zh-CN" altLang="zh-CN" kern="100" dirty="0">
                <a:latin typeface="Times New Roman" panose="02020603050405020304"/>
                <a:cs typeface="Times New Roman" panose="02020603050405020304"/>
              </a:rPr>
              <a:t>明确规定了什么行为是犯罪，以及对犯罪应当判处什么样的刑罚。</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solidFill>
                  <a:srgbClr val="00ADEF"/>
                </a:solidFill>
                <a:latin typeface="宋体" panose="02010600030101010101" pitchFamily="2" charset="-122"/>
                <a:cs typeface="Times New Roman" panose="02020603050405020304"/>
              </a:rPr>
              <a:t>★</a:t>
            </a:r>
            <a:r>
              <a:rPr lang="en-US" altLang="zh-CN" kern="100" dirty="0">
                <a:latin typeface="Times New Roman" panose="02020603050405020304"/>
                <a:cs typeface="Courier New" panose="02070309020205020404"/>
              </a:rPr>
              <a:t>2</a:t>
            </a:r>
            <a:r>
              <a:rPr lang="zh-CN" altLang="zh-CN" kern="100" dirty="0">
                <a:latin typeface="Times New Roman" panose="02020603050405020304"/>
                <a:cs typeface="Times New Roman" panose="02020603050405020304"/>
              </a:rPr>
              <a:t>．</a:t>
            </a:r>
            <a:r>
              <a:rPr lang="zh-CN" altLang="zh-CN" kern="100" dirty="0">
                <a:latin typeface="Times New Roman" panose="02020603050405020304"/>
                <a:ea typeface="黑体" panose="02010609060101010101" pitchFamily="2" charset="-122"/>
                <a:cs typeface="Times New Roman" panose="02020603050405020304"/>
              </a:rPr>
              <a:t>犯罪【</a:t>
            </a:r>
            <a:r>
              <a:rPr lang="en-US" altLang="zh-CN" kern="100" dirty="0">
                <a:latin typeface="Times New Roman" panose="02020603050405020304"/>
                <a:ea typeface="黑体" panose="02010609060101010101" pitchFamily="2" charset="-122"/>
                <a:cs typeface="Courier New" panose="02070309020205020404"/>
              </a:rPr>
              <a:t>2019</a:t>
            </a:r>
            <a:r>
              <a:rPr lang="zh-CN" altLang="zh-CN" kern="100" dirty="0">
                <a:latin typeface="Times New Roman" panose="02020603050405020304"/>
                <a:ea typeface="黑体" panose="02010609060101010101" pitchFamily="2" charset="-122"/>
                <a:cs typeface="Times New Roman" panose="02020603050405020304"/>
              </a:rPr>
              <a:t>北部湾</a:t>
            </a:r>
            <a:r>
              <a:rPr lang="en-US" altLang="zh-CN" kern="100" dirty="0">
                <a:latin typeface="Times New Roman" panose="02020603050405020304"/>
                <a:ea typeface="黑体" panose="02010609060101010101" pitchFamily="2" charset="-122"/>
                <a:cs typeface="Courier New" panose="02070309020205020404"/>
              </a:rPr>
              <a:t>18(1)</a:t>
            </a:r>
            <a:r>
              <a:rPr lang="zh-CN" altLang="zh-CN" kern="100" dirty="0">
                <a:latin typeface="Times New Roman" panose="02020603050405020304"/>
                <a:ea typeface="黑体" panose="02010609060101010101" pitchFamily="2" charset="-122"/>
                <a:cs typeface="Times New Roman" panose="02020603050405020304"/>
              </a:rPr>
              <a:t>】</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(1)</a:t>
            </a:r>
            <a:r>
              <a:rPr lang="zh-CN" altLang="zh-CN" kern="100" dirty="0">
                <a:latin typeface="Times New Roman" panose="02020603050405020304"/>
                <a:ea typeface="黑体" panose="02010609060101010101" pitchFamily="2" charset="-122"/>
                <a:cs typeface="Times New Roman" panose="02020603050405020304"/>
              </a:rPr>
              <a:t>定义：</a:t>
            </a:r>
            <a:r>
              <a:rPr lang="zh-CN" altLang="zh-CN" kern="100" dirty="0">
                <a:latin typeface="Times New Roman" panose="02020603050405020304"/>
                <a:cs typeface="Times New Roman" panose="02020603050405020304"/>
              </a:rPr>
              <a:t>具有严重社会危害性</a:t>
            </a:r>
            <a:r>
              <a:rPr lang="zh-CN" altLang="zh-CN" kern="100" dirty="0">
                <a:latin typeface="Times New Roman" panose="02020603050405020304"/>
                <a:ea typeface="黑体" panose="02010609060101010101" pitchFamily="2" charset="-122"/>
                <a:cs typeface="Times New Roman" panose="02020603050405020304"/>
              </a:rPr>
              <a:t>【</a:t>
            </a:r>
            <a:r>
              <a:rPr lang="en-US" altLang="zh-CN" kern="100" dirty="0">
                <a:latin typeface="Times New Roman" panose="02020603050405020304"/>
                <a:ea typeface="黑体" panose="02010609060101010101" pitchFamily="2" charset="-122"/>
                <a:cs typeface="Courier New" panose="02070309020205020404"/>
              </a:rPr>
              <a:t>2021</a:t>
            </a:r>
            <a:r>
              <a:rPr lang="zh-CN" altLang="zh-CN" kern="100" dirty="0">
                <a:latin typeface="Times New Roman" panose="02020603050405020304"/>
                <a:ea typeface="黑体" panose="02010609060101010101" pitchFamily="2" charset="-122"/>
                <a:cs typeface="Times New Roman" panose="02020603050405020304"/>
              </a:rPr>
              <a:t>北部湾</a:t>
            </a:r>
            <a:r>
              <a:rPr lang="en-US" altLang="zh-CN" kern="100" dirty="0">
                <a:latin typeface="Times New Roman" panose="02020603050405020304"/>
                <a:ea typeface="黑体" panose="02010609060101010101" pitchFamily="2" charset="-122"/>
                <a:cs typeface="Courier New" panose="02070309020205020404"/>
              </a:rPr>
              <a:t>4</a:t>
            </a:r>
            <a:r>
              <a:rPr lang="zh-CN" altLang="zh-CN" kern="100" dirty="0">
                <a:latin typeface="Times New Roman" panose="02020603050405020304"/>
                <a:ea typeface="黑体" panose="02010609060101010101" pitchFamily="2" charset="-122"/>
                <a:cs typeface="Times New Roman" panose="02020603050405020304"/>
              </a:rPr>
              <a:t>】</a:t>
            </a:r>
            <a:r>
              <a:rPr lang="zh-CN" altLang="zh-CN" kern="100" dirty="0">
                <a:latin typeface="Times New Roman" panose="02020603050405020304"/>
                <a:cs typeface="Times New Roman" panose="02020603050405020304"/>
              </a:rPr>
              <a:t>、触犯了刑法、应当受到刑罚处罚的行为。</a:t>
            </a:r>
            <a:endParaRPr lang="zh-CN" altLang="zh-CN" sz="1050" kern="100" dirty="0">
              <a:latin typeface="宋体" panose="02010600030101010101" pitchFamily="2" charset="-122"/>
              <a:cs typeface="Courier New" panose="02070309020205020404"/>
            </a:endParaRPr>
          </a:p>
          <a:p>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574" y="476672"/>
            <a:ext cx="11387979" cy="1232132"/>
          </a:xfrm>
        </p:spPr>
        <p:txBody>
          <a:bodyPr/>
          <a:lstStyle/>
          <a:p>
            <a:pPr indent="713740">
              <a:tabLst>
                <a:tab pos="5600700" algn="l"/>
                <a:tab pos="9601200" algn="l"/>
              </a:tabLst>
            </a:pPr>
            <a:r>
              <a:rPr lang="en-US" altLang="zh-CN" kern="100" dirty="0">
                <a:latin typeface="Times New Roman" panose="02020603050405020304"/>
                <a:cs typeface="Courier New" panose="02070309020205020404"/>
              </a:rPr>
              <a:t>(2)</a:t>
            </a:r>
            <a:r>
              <a:rPr lang="zh-CN" altLang="zh-CN" kern="100" dirty="0">
                <a:latin typeface="Times New Roman" panose="02020603050405020304"/>
                <a:ea typeface="黑体" panose="02010609060101010101" pitchFamily="2" charset="-122"/>
                <a:cs typeface="Times New Roman" panose="02020603050405020304"/>
              </a:rPr>
              <a:t>特征【</a:t>
            </a:r>
            <a:r>
              <a:rPr lang="en-US" altLang="zh-CN" kern="100" dirty="0">
                <a:latin typeface="Times New Roman" panose="02020603050405020304"/>
                <a:ea typeface="黑体" panose="02010609060101010101" pitchFamily="2" charset="-122"/>
                <a:cs typeface="Courier New" panose="02070309020205020404"/>
              </a:rPr>
              <a:t>2022</a:t>
            </a:r>
            <a:r>
              <a:rPr lang="zh-CN" altLang="zh-CN" kern="100" dirty="0">
                <a:latin typeface="Times New Roman" panose="02020603050405020304"/>
                <a:ea typeface="黑体" panose="02010609060101010101" pitchFamily="2" charset="-122"/>
                <a:cs typeface="Times New Roman" panose="02020603050405020304"/>
              </a:rPr>
              <a:t>玉林</a:t>
            </a:r>
            <a:r>
              <a:rPr lang="en-US" altLang="zh-CN" kern="100" dirty="0">
                <a:latin typeface="Times New Roman" panose="02020603050405020304"/>
                <a:ea typeface="黑体" panose="02010609060101010101" pitchFamily="2" charset="-122"/>
                <a:cs typeface="Courier New" panose="02070309020205020404"/>
              </a:rPr>
              <a:t>6</a:t>
            </a:r>
            <a:r>
              <a:rPr lang="zh-CN" altLang="zh-CN" kern="100" dirty="0">
                <a:latin typeface="Times New Roman" panose="02020603050405020304"/>
                <a:ea typeface="黑体" panose="02010609060101010101" pitchFamily="2" charset="-122"/>
                <a:cs typeface="Times New Roman" panose="02020603050405020304"/>
              </a:rPr>
              <a:t>，贵港</a:t>
            </a:r>
            <a:r>
              <a:rPr lang="en-US" altLang="zh-CN" kern="100" dirty="0">
                <a:latin typeface="Times New Roman" panose="02020603050405020304"/>
                <a:ea typeface="黑体" panose="02010609060101010101" pitchFamily="2" charset="-122"/>
                <a:cs typeface="Courier New" panose="02070309020205020404"/>
              </a:rPr>
              <a:t>10</a:t>
            </a:r>
            <a:r>
              <a:rPr lang="zh-CN" altLang="zh-CN" kern="100" dirty="0">
                <a:latin typeface="Times New Roman" panose="02020603050405020304"/>
                <a:ea typeface="黑体" panose="02010609060101010101" pitchFamily="2" charset="-122"/>
                <a:cs typeface="Times New Roman" panose="02020603050405020304"/>
              </a:rPr>
              <a:t>，</a:t>
            </a:r>
            <a:r>
              <a:rPr lang="en-US" altLang="zh-CN" kern="100" dirty="0">
                <a:latin typeface="Times New Roman" panose="02020603050405020304"/>
                <a:ea typeface="黑体" panose="02010609060101010101" pitchFamily="2" charset="-122"/>
                <a:cs typeface="Courier New" panose="02070309020205020404"/>
              </a:rPr>
              <a:t>2017</a:t>
            </a:r>
            <a:r>
              <a:rPr lang="zh-CN" altLang="zh-CN" kern="100" dirty="0">
                <a:latin typeface="Times New Roman" panose="02020603050405020304"/>
                <a:ea typeface="黑体" panose="02010609060101010101" pitchFamily="2" charset="-122"/>
                <a:cs typeface="Times New Roman" panose="02020603050405020304"/>
              </a:rPr>
              <a:t>北部湾</a:t>
            </a:r>
            <a:r>
              <a:rPr lang="en-US" altLang="zh-CN" kern="100" dirty="0">
                <a:latin typeface="Times New Roman" panose="02020603050405020304"/>
                <a:ea typeface="黑体" panose="02010609060101010101" pitchFamily="2" charset="-122"/>
                <a:cs typeface="Courier New" panose="02070309020205020404"/>
              </a:rPr>
              <a:t>18(2)</a:t>
            </a:r>
            <a:r>
              <a:rPr lang="zh-CN" altLang="zh-CN" kern="100" dirty="0">
                <a:latin typeface="Times New Roman" panose="02020603050405020304"/>
                <a:ea typeface="黑体" panose="02010609060101010101" pitchFamily="2" charset="-122"/>
                <a:cs typeface="Times New Roman" panose="02020603050405020304"/>
              </a:rPr>
              <a:t>】</a:t>
            </a:r>
            <a:r>
              <a:rPr lang="zh-CN" altLang="zh-CN" kern="100" dirty="0">
                <a:latin typeface="Times New Roman" panose="02020603050405020304"/>
                <a:cs typeface="Times New Roman" panose="02020603050405020304"/>
              </a:rPr>
              <a:t>：</a:t>
            </a:r>
            <a:endParaRPr lang="zh-CN" altLang="zh-CN" sz="1050" kern="100" dirty="0">
              <a:latin typeface="宋体" panose="02010600030101010101" pitchFamily="2" charset="-122"/>
              <a:cs typeface="Courier New" panose="02070309020205020404"/>
            </a:endParaRPr>
          </a:p>
          <a:p>
            <a:endParaRPr lang="zh-CN" altLang="en-US" dirty="0"/>
          </a:p>
        </p:txBody>
      </p:sp>
      <p:pic>
        <p:nvPicPr>
          <p:cNvPr id="9218" name="Picture 2" descr="GX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66814" y="1628800"/>
            <a:ext cx="786765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574" y="332656"/>
            <a:ext cx="11387979" cy="3108543"/>
          </a:xfrm>
        </p:spPr>
        <p:txBody>
          <a:bodyPr/>
          <a:lstStyle/>
          <a:p>
            <a:pPr indent="713740">
              <a:tabLst>
                <a:tab pos="5600700" algn="l"/>
                <a:tab pos="9601200" algn="l"/>
              </a:tabLst>
            </a:pPr>
            <a:r>
              <a:rPr lang="en-US" altLang="zh-CN" kern="100" dirty="0">
                <a:latin typeface="Times New Roman" panose="02020603050405020304"/>
                <a:cs typeface="Courier New" panose="02070309020205020404"/>
              </a:rPr>
              <a:t>3</a:t>
            </a:r>
            <a:r>
              <a:rPr lang="zh-CN" altLang="zh-CN" kern="100" dirty="0">
                <a:latin typeface="Times New Roman" panose="02020603050405020304"/>
                <a:cs typeface="Times New Roman" panose="02020603050405020304"/>
              </a:rPr>
              <a:t>．</a:t>
            </a:r>
            <a:r>
              <a:rPr lang="zh-CN" altLang="zh-CN" kern="100" dirty="0">
                <a:highlight>
                  <a:srgbClr val="D3D3D3"/>
                </a:highlight>
                <a:latin typeface="Times New Roman" panose="02020603050405020304"/>
                <a:ea typeface="黑体" panose="02010609060101010101" pitchFamily="2" charset="-122"/>
                <a:cs typeface="Times New Roman" panose="02020603050405020304"/>
              </a:rPr>
              <a:t>刑罚</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(1)</a:t>
            </a:r>
            <a:r>
              <a:rPr lang="zh-CN" altLang="zh-CN" kern="100" dirty="0">
                <a:latin typeface="Times New Roman" panose="02020603050405020304"/>
                <a:ea typeface="黑体" panose="02010609060101010101" pitchFamily="2" charset="-122"/>
                <a:cs typeface="Times New Roman" panose="02020603050405020304"/>
              </a:rPr>
              <a:t>定义：</a:t>
            </a:r>
            <a:r>
              <a:rPr lang="zh-CN" altLang="zh-CN" kern="100" dirty="0">
                <a:latin typeface="Times New Roman" panose="02020603050405020304"/>
                <a:cs typeface="Times New Roman" panose="02020603050405020304"/>
              </a:rPr>
              <a:t>刑罚又称为刑事处罚、刑事处分，是指审判机关依法对犯罪分子适用的最严厉的强制性法律制裁方法，以限制或剥夺犯罪人权益为主要内容。</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(2)</a:t>
            </a:r>
            <a:r>
              <a:rPr lang="zh-CN" altLang="zh-CN" kern="100" dirty="0">
                <a:latin typeface="Times New Roman" panose="02020603050405020304"/>
                <a:ea typeface="黑体" panose="02010609060101010101" pitchFamily="2" charset="-122"/>
                <a:cs typeface="Times New Roman" panose="02020603050405020304"/>
              </a:rPr>
              <a:t>种类【</a:t>
            </a:r>
            <a:r>
              <a:rPr lang="en-US" altLang="zh-CN" kern="100" dirty="0">
                <a:latin typeface="Times New Roman" panose="02020603050405020304"/>
                <a:ea typeface="黑体" panose="02010609060101010101" pitchFamily="2" charset="-122"/>
                <a:cs typeface="Courier New" panose="02070309020205020404"/>
              </a:rPr>
              <a:t>2021</a:t>
            </a:r>
            <a:r>
              <a:rPr lang="zh-CN" altLang="zh-CN" kern="100" dirty="0">
                <a:latin typeface="Times New Roman" panose="02020603050405020304"/>
                <a:ea typeface="黑体" panose="02010609060101010101" pitchFamily="2" charset="-122"/>
                <a:cs typeface="Times New Roman" panose="02020603050405020304"/>
              </a:rPr>
              <a:t>北部湾</a:t>
            </a:r>
            <a:r>
              <a:rPr lang="en-US" altLang="zh-CN" kern="100" dirty="0">
                <a:latin typeface="Times New Roman" panose="02020603050405020304"/>
                <a:ea typeface="黑体" panose="02010609060101010101" pitchFamily="2" charset="-122"/>
                <a:cs typeface="Courier New" panose="02070309020205020404"/>
              </a:rPr>
              <a:t>5B</a:t>
            </a:r>
            <a:r>
              <a:rPr lang="zh-CN" altLang="zh-CN" kern="100" dirty="0">
                <a:latin typeface="Times New Roman" panose="02020603050405020304"/>
                <a:ea typeface="黑体" panose="02010609060101010101" pitchFamily="2" charset="-122"/>
                <a:cs typeface="Times New Roman" panose="02020603050405020304"/>
              </a:rPr>
              <a:t>】：</a:t>
            </a:r>
            <a:endParaRPr lang="zh-CN" altLang="zh-CN" sz="1050" kern="100" dirty="0">
              <a:effectLst/>
              <a:latin typeface="宋体" panose="02010600030101010101" pitchFamily="2" charset="-122"/>
              <a:cs typeface="Courier New" panose="02070309020205020404"/>
            </a:endParaRPr>
          </a:p>
        </p:txBody>
      </p:sp>
      <p:pic>
        <p:nvPicPr>
          <p:cNvPr id="10242" name="Picture 2" descr="GX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34766" y="3284984"/>
            <a:ext cx="81915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574" y="476672"/>
            <a:ext cx="11387979" cy="4851585"/>
          </a:xfrm>
        </p:spPr>
        <p:txBody>
          <a:bodyPr/>
          <a:lstStyle/>
          <a:p>
            <a:pPr indent="713740">
              <a:tabLst>
                <a:tab pos="5600700" algn="l"/>
                <a:tab pos="9601200" algn="l"/>
              </a:tabLst>
            </a:pPr>
            <a:r>
              <a:rPr lang="en-US" altLang="zh-CN" kern="100" dirty="0">
                <a:solidFill>
                  <a:srgbClr val="00ADEF"/>
                </a:solidFill>
                <a:latin typeface="Times New Roman" panose="02020603050405020304"/>
                <a:ea typeface="黑体" panose="02010609060101010101" pitchFamily="2" charset="-122"/>
                <a:cs typeface="Courier New" panose="02070309020205020404"/>
              </a:rPr>
              <a:t>★</a:t>
            </a:r>
            <a:r>
              <a:rPr lang="en-US" altLang="zh-CN" kern="100" dirty="0">
                <a:latin typeface="Times New Roman" panose="02020603050405020304"/>
                <a:ea typeface="黑体" panose="02010609060101010101" pitchFamily="2" charset="-122"/>
                <a:cs typeface="Courier New" panose="02070309020205020404"/>
              </a:rPr>
              <a:t>4</a:t>
            </a:r>
            <a:r>
              <a:rPr lang="zh-CN" altLang="zh-CN" kern="100" dirty="0">
                <a:latin typeface="Times New Roman" panose="02020603050405020304"/>
                <a:ea typeface="黑体" panose="02010609060101010101" pitchFamily="2" charset="-122"/>
                <a:cs typeface="Times New Roman" panose="02020603050405020304"/>
              </a:rPr>
              <a:t>．</a:t>
            </a:r>
            <a:r>
              <a:rPr lang="zh-CN" altLang="zh-CN" kern="100" dirty="0">
                <a:highlight>
                  <a:srgbClr val="D3D3D3"/>
                </a:highlight>
                <a:latin typeface="Times New Roman" panose="02020603050405020304"/>
                <a:ea typeface="黑体" panose="02010609060101010101" pitchFamily="2" charset="-122"/>
                <a:cs typeface="Times New Roman" panose="02020603050405020304"/>
              </a:rPr>
              <a:t>预防犯罪</a:t>
            </a:r>
            <a:r>
              <a:rPr lang="zh-CN" altLang="zh-CN" kern="100" dirty="0">
                <a:latin typeface="Times New Roman" panose="02020603050405020304"/>
                <a:ea typeface="黑体" panose="02010609060101010101" pitchFamily="2" charset="-122"/>
                <a:cs typeface="Times New Roman" panose="02020603050405020304"/>
              </a:rPr>
              <a:t>的做法</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(1)</a:t>
            </a:r>
            <a:r>
              <a:rPr lang="zh-CN" altLang="zh-CN" kern="100" dirty="0">
                <a:latin typeface="Times New Roman" panose="02020603050405020304"/>
                <a:cs typeface="Times New Roman" panose="02020603050405020304"/>
              </a:rPr>
              <a:t>珍惜美好生活，认清犯罪危害，远离犯罪。</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(2)</a:t>
            </a:r>
            <a:r>
              <a:rPr lang="zh-CN" altLang="zh-CN" kern="100" dirty="0">
                <a:latin typeface="Times New Roman" panose="02020603050405020304"/>
                <a:cs typeface="Times New Roman" panose="02020603050405020304"/>
              </a:rPr>
              <a:t>杜绝不良行为。</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(3)</a:t>
            </a:r>
            <a:r>
              <a:rPr lang="zh-CN" altLang="zh-CN" kern="100" dirty="0">
                <a:latin typeface="Times New Roman" panose="02020603050405020304"/>
                <a:cs typeface="Times New Roman" panose="02020603050405020304"/>
              </a:rPr>
              <a:t>增强法治观念，依法自律，做一个自觉守法的人。</a:t>
            </a:r>
            <a:r>
              <a:rPr lang="zh-CN" altLang="zh-CN" kern="100" dirty="0">
                <a:latin typeface="Times New Roman" panose="02020603050405020304"/>
                <a:ea typeface="黑体" panose="02010609060101010101" pitchFamily="2" charset="-122"/>
                <a:cs typeface="Times New Roman" panose="02020603050405020304"/>
              </a:rPr>
              <a:t>【</a:t>
            </a:r>
            <a:r>
              <a:rPr lang="en-US" altLang="zh-CN" kern="100" dirty="0">
                <a:latin typeface="Times New Roman" panose="02020603050405020304"/>
                <a:ea typeface="黑体" panose="02010609060101010101" pitchFamily="2" charset="-122"/>
                <a:cs typeface="Courier New" panose="02070309020205020404"/>
              </a:rPr>
              <a:t>2018</a:t>
            </a:r>
            <a:r>
              <a:rPr lang="zh-CN" altLang="zh-CN" kern="100" dirty="0">
                <a:latin typeface="Times New Roman" panose="02020603050405020304"/>
                <a:ea typeface="黑体" panose="02010609060101010101" pitchFamily="2" charset="-122"/>
                <a:cs typeface="Times New Roman" panose="02020603050405020304"/>
              </a:rPr>
              <a:t>北部湾</a:t>
            </a:r>
            <a:r>
              <a:rPr lang="en-US" altLang="zh-CN" kern="100" dirty="0">
                <a:latin typeface="Times New Roman" panose="02020603050405020304"/>
                <a:ea typeface="黑体" panose="02010609060101010101" pitchFamily="2" charset="-122"/>
                <a:cs typeface="Courier New" panose="02070309020205020404"/>
              </a:rPr>
              <a:t>8</a:t>
            </a:r>
            <a:r>
              <a:rPr lang="zh-CN" altLang="zh-CN" kern="100" dirty="0">
                <a:latin typeface="Times New Roman" panose="02020603050405020304"/>
                <a:ea typeface="黑体" panose="02010609060101010101" pitchFamily="2" charset="-122"/>
                <a:cs typeface="Times New Roman" panose="02020603050405020304"/>
              </a:rPr>
              <a:t>】</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(4)</a:t>
            </a:r>
            <a:r>
              <a:rPr lang="zh-CN" altLang="zh-CN" kern="100" dirty="0">
                <a:highlight>
                  <a:srgbClr val="D3D3D3"/>
                </a:highlight>
                <a:latin typeface="Times New Roman" panose="02020603050405020304"/>
                <a:ea typeface="黑体" panose="02010609060101010101" pitchFamily="2" charset="-122"/>
                <a:cs typeface="Times New Roman" panose="02020603050405020304"/>
              </a:rPr>
              <a:t>从小事做起，避免沾染不良习气，自觉遵纪守法，防患于未然</a:t>
            </a:r>
            <a:r>
              <a:rPr lang="zh-CN" altLang="zh-CN" kern="100" dirty="0">
                <a:latin typeface="Times New Roman" panose="02020603050405020304"/>
                <a:cs typeface="Times New Roman" panose="02020603050405020304"/>
              </a:rPr>
              <a:t>。</a:t>
            </a:r>
            <a:r>
              <a:rPr lang="zh-CN" altLang="zh-CN" kern="100" dirty="0">
                <a:latin typeface="Times New Roman" panose="02020603050405020304"/>
                <a:ea typeface="黑体" panose="02010609060101010101" pitchFamily="2" charset="-122"/>
                <a:cs typeface="Times New Roman" panose="02020603050405020304"/>
              </a:rPr>
              <a:t>【</a:t>
            </a:r>
            <a:r>
              <a:rPr lang="en-US" altLang="zh-CN" kern="100" dirty="0">
                <a:latin typeface="Times New Roman" panose="02020603050405020304"/>
                <a:ea typeface="黑体" panose="02010609060101010101" pitchFamily="2" charset="-122"/>
                <a:cs typeface="Courier New" panose="02070309020205020404"/>
              </a:rPr>
              <a:t>2022</a:t>
            </a:r>
            <a:r>
              <a:rPr lang="zh-CN" altLang="zh-CN" kern="100" dirty="0">
                <a:latin typeface="Times New Roman" panose="02020603050405020304"/>
                <a:ea typeface="黑体" panose="02010609060101010101" pitchFamily="2" charset="-122"/>
                <a:cs typeface="Times New Roman" panose="02020603050405020304"/>
              </a:rPr>
              <a:t>桂林</a:t>
            </a:r>
            <a:r>
              <a:rPr lang="en-US" altLang="zh-CN" kern="100" dirty="0">
                <a:latin typeface="Times New Roman" panose="02020603050405020304"/>
                <a:ea typeface="黑体" panose="02010609060101010101" pitchFamily="2" charset="-122"/>
                <a:cs typeface="Courier New" panose="02070309020205020404"/>
              </a:rPr>
              <a:t>9</a:t>
            </a:r>
            <a:r>
              <a:rPr lang="zh-CN" altLang="zh-CN" kern="100" dirty="0">
                <a:latin typeface="Times New Roman" panose="02020603050405020304"/>
                <a:ea typeface="黑体" panose="02010609060101010101" pitchFamily="2" charset="-122"/>
                <a:cs typeface="Times New Roman" panose="02020603050405020304"/>
              </a:rPr>
              <a:t>，贺州</a:t>
            </a:r>
            <a:r>
              <a:rPr lang="en-US" altLang="zh-CN" kern="100" dirty="0">
                <a:latin typeface="Times New Roman" panose="02020603050405020304"/>
                <a:ea typeface="黑体" panose="02010609060101010101" pitchFamily="2" charset="-122"/>
                <a:cs typeface="Courier New" panose="02070309020205020404"/>
              </a:rPr>
              <a:t>15(3)</a:t>
            </a:r>
            <a:r>
              <a:rPr lang="zh-CN" altLang="zh-CN" kern="100" dirty="0">
                <a:latin typeface="Times New Roman" panose="02020603050405020304"/>
                <a:ea typeface="黑体" panose="02010609060101010101" pitchFamily="2" charset="-122"/>
                <a:cs typeface="Times New Roman" panose="02020603050405020304"/>
              </a:rPr>
              <a:t>，</a:t>
            </a:r>
            <a:r>
              <a:rPr lang="en-US" altLang="zh-CN" kern="100" dirty="0">
                <a:latin typeface="Times New Roman" panose="02020603050405020304"/>
                <a:ea typeface="黑体" panose="02010609060101010101" pitchFamily="2" charset="-122"/>
                <a:cs typeface="Courier New" panose="02070309020205020404"/>
              </a:rPr>
              <a:t>2017</a:t>
            </a:r>
            <a:r>
              <a:rPr lang="zh-CN" altLang="zh-CN" kern="100" dirty="0">
                <a:latin typeface="Times New Roman" panose="02020603050405020304"/>
                <a:ea typeface="黑体" panose="02010609060101010101" pitchFamily="2" charset="-122"/>
                <a:cs typeface="Times New Roman" panose="02020603050405020304"/>
              </a:rPr>
              <a:t>北部湾</a:t>
            </a:r>
            <a:r>
              <a:rPr lang="en-US" altLang="zh-CN" kern="100" dirty="0">
                <a:latin typeface="Times New Roman" panose="02020603050405020304"/>
                <a:ea typeface="黑体" panose="02010609060101010101" pitchFamily="2" charset="-122"/>
                <a:cs typeface="Courier New" panose="02070309020205020404"/>
              </a:rPr>
              <a:t>4</a:t>
            </a:r>
            <a:r>
              <a:rPr lang="zh-CN" altLang="zh-CN" kern="100" dirty="0">
                <a:latin typeface="Times New Roman" panose="02020603050405020304"/>
                <a:ea typeface="黑体" panose="02010609060101010101" pitchFamily="2" charset="-122"/>
                <a:cs typeface="Times New Roman" panose="02020603050405020304"/>
              </a:rPr>
              <a:t>】</a:t>
            </a:r>
            <a:endParaRPr lang="zh-CN" altLang="zh-CN" sz="1050" kern="100" dirty="0">
              <a:latin typeface="宋体" panose="02010600030101010101" pitchFamily="2" charset="-122"/>
              <a:cs typeface="Courier New" panose="02070309020205020404"/>
            </a:endParaRPr>
          </a:p>
          <a:p>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descr="考点3字"/>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6574" y="620688"/>
            <a:ext cx="2860248" cy="607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1"/>
          <p:cNvSpPr>
            <a:spLocks noGrp="1"/>
          </p:cNvSpPr>
          <p:nvPr>
            <p:ph idx="1"/>
          </p:nvPr>
        </p:nvSpPr>
        <p:spPr>
          <a:xfrm>
            <a:off x="406574" y="1365077"/>
            <a:ext cx="11387979" cy="3645100"/>
          </a:xfrm>
        </p:spPr>
        <p:txBody>
          <a:bodyPr/>
          <a:lstStyle/>
          <a:p>
            <a:pPr indent="713740">
              <a:tabLst>
                <a:tab pos="5600700" algn="l"/>
                <a:tab pos="9601200" algn="l"/>
              </a:tabLst>
            </a:pPr>
            <a:r>
              <a:rPr lang="en-US" altLang="zh-CN" kern="100" dirty="0">
                <a:latin typeface="Times New Roman" panose="02020603050405020304"/>
                <a:cs typeface="Courier New" panose="02070309020205020404"/>
              </a:rPr>
              <a:t>1</a:t>
            </a:r>
            <a:r>
              <a:rPr lang="zh-CN" altLang="zh-CN" kern="100" dirty="0">
                <a:latin typeface="Times New Roman" panose="02020603050405020304"/>
                <a:cs typeface="Times New Roman" panose="02020603050405020304"/>
              </a:rPr>
              <a:t>．</a:t>
            </a:r>
            <a:r>
              <a:rPr lang="en-US" altLang="zh-CN" kern="100" dirty="0">
                <a:latin typeface="Times New Roman" panose="02020603050405020304"/>
                <a:ea typeface="黑体" panose="02010609060101010101" pitchFamily="2" charset="-122"/>
                <a:cs typeface="Courier New" panose="02070309020205020404"/>
              </a:rPr>
              <a:t>(2022</a:t>
            </a:r>
            <a:r>
              <a:rPr lang="zh-CN" altLang="zh-CN" kern="100" dirty="0">
                <a:latin typeface="Times New Roman" panose="02020603050405020304"/>
                <a:ea typeface="黑体" panose="02010609060101010101" pitchFamily="2" charset="-122"/>
                <a:cs typeface="Times New Roman" panose="02020603050405020304"/>
              </a:rPr>
              <a:t>柳州</a:t>
            </a:r>
            <a:r>
              <a:rPr lang="en-US" altLang="zh-CN" kern="100" dirty="0">
                <a:latin typeface="Times New Roman" panose="02020603050405020304"/>
                <a:ea typeface="黑体" panose="02010609060101010101" pitchFamily="2" charset="-122"/>
                <a:cs typeface="Courier New" panose="02070309020205020404"/>
              </a:rPr>
              <a:t>10)</a:t>
            </a:r>
            <a:r>
              <a:rPr lang="zh-CN" altLang="zh-CN" kern="100" dirty="0">
                <a:latin typeface="Times New Roman" panose="02020603050405020304"/>
                <a:ea typeface="楷体" panose="02010609060101010101" charset="-122"/>
                <a:cs typeface="Times New Roman" panose="02020603050405020304"/>
              </a:rPr>
              <a:t>金某拾得董某遗失的新手机并将其占为己有。董某报案后经查看监控找到了金某，要求其返还，金某拒绝归还。董某向人民法院起诉，法院判决金某限期归还手机。</a:t>
            </a:r>
            <a:r>
              <a:rPr lang="zh-CN" altLang="zh-CN" kern="100" dirty="0">
                <a:latin typeface="Times New Roman" panose="02020603050405020304"/>
                <a:cs typeface="Times New Roman" panose="02020603050405020304"/>
              </a:rPr>
              <a:t>金某的行为属于</a:t>
            </a:r>
            <a:r>
              <a:rPr lang="en-US" altLang="zh-CN" kern="100" dirty="0">
                <a:latin typeface="Times New Roman" panose="02020603050405020304"/>
                <a:cs typeface="Courier New" panose="02070309020205020404"/>
              </a:rPr>
              <a:t>	(</a:t>
            </a:r>
            <a:r>
              <a:rPr lang="zh-CN" altLang="zh-CN" kern="100" dirty="0">
                <a:latin typeface="Times New Roman" panose="02020603050405020304"/>
                <a:cs typeface="Times New Roman" panose="02020603050405020304"/>
              </a:rPr>
              <a:t>　　</a:t>
            </a:r>
            <a:r>
              <a:rPr lang="en-US" altLang="zh-CN" kern="100" dirty="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A</a:t>
            </a:r>
            <a:r>
              <a:rPr lang="zh-CN" altLang="zh-CN" kern="100" dirty="0">
                <a:latin typeface="Times New Roman" panose="02020603050405020304"/>
                <a:cs typeface="Times New Roman" panose="02020603050405020304"/>
              </a:rPr>
              <a:t>．刑事违法行为　　</a:t>
            </a:r>
            <a:r>
              <a:rPr lang="en-US" altLang="zh-CN" kern="100" dirty="0">
                <a:latin typeface="Times New Roman" panose="02020603050405020304"/>
                <a:cs typeface="Courier New" panose="02070309020205020404"/>
              </a:rPr>
              <a:t>	B</a:t>
            </a:r>
            <a:r>
              <a:rPr lang="zh-CN" altLang="zh-CN" kern="100" dirty="0">
                <a:latin typeface="Times New Roman" panose="02020603050405020304"/>
                <a:cs typeface="Times New Roman" panose="02020603050405020304"/>
              </a:rPr>
              <a:t>．行政违法行为</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C</a:t>
            </a:r>
            <a:r>
              <a:rPr lang="zh-CN" altLang="zh-CN" kern="100" dirty="0">
                <a:latin typeface="Times New Roman" panose="02020603050405020304"/>
                <a:cs typeface="Times New Roman" panose="02020603050405020304"/>
              </a:rPr>
              <a:t>．民事违法行为　　</a:t>
            </a:r>
            <a:r>
              <a:rPr lang="en-US" altLang="zh-CN" kern="100" dirty="0">
                <a:latin typeface="Times New Roman" panose="02020603050405020304"/>
                <a:cs typeface="Courier New" panose="02070309020205020404"/>
              </a:rPr>
              <a:t>	D</a:t>
            </a:r>
            <a:r>
              <a:rPr lang="zh-CN" altLang="zh-CN" kern="100" dirty="0">
                <a:latin typeface="Times New Roman" panose="02020603050405020304"/>
                <a:cs typeface="Times New Roman" panose="02020603050405020304"/>
              </a:rPr>
              <a:t>．严重违法行为</a:t>
            </a:r>
            <a:endParaRPr lang="zh-CN" altLang="zh-CN" sz="1050" kern="100" dirty="0">
              <a:latin typeface="宋体" panose="02010600030101010101" pitchFamily="2" charset="-122"/>
              <a:cs typeface="Courier New" panose="02070309020205020404"/>
            </a:endParaRPr>
          </a:p>
          <a:p>
            <a:endParaRPr lang="zh-CN" altLang="en-US" dirty="0"/>
          </a:p>
        </p:txBody>
      </p:sp>
      <p:sp>
        <p:nvSpPr>
          <p:cNvPr id="7" name="内容占位符 3"/>
          <p:cNvSpPr txBox="1"/>
          <p:nvPr/>
        </p:nvSpPr>
        <p:spPr>
          <a:xfrm>
            <a:off x="1486695" y="644816"/>
            <a:ext cx="1584175" cy="521970"/>
          </a:xfrm>
          <a:prstGeom prst="rect">
            <a:avLst/>
          </a:prstGeom>
        </p:spPr>
        <p:txBody>
          <a:bodyPr vert="horz" wrap="square" lIns="91440" tIns="45720" rIns="91440" bIns="45720" rtlCol="0">
            <a:spAutoFit/>
          </a:bodyPr>
          <a:lstStyle>
            <a:lvl1pPr marL="0" indent="720090" algn="just" defTabSz="914400" rtl="0" eaLnBrk="1" latinLnBrk="0" hangingPunct="0">
              <a:lnSpc>
                <a:spcPct val="140000"/>
              </a:lnSpc>
              <a:spcBef>
                <a:spcPts val="0"/>
              </a:spcBef>
              <a:buFontTx/>
              <a:buNone/>
              <a:tabLst>
                <a:tab pos="5560695" algn="l"/>
              </a:tabLst>
              <a:defRPr sz="2800" b="1" kern="1200">
                <a:solidFill>
                  <a:schemeClr val="tx1"/>
                </a:solidFill>
                <a:latin typeface="Times New Roman" panose="02020603050405020304" pitchFamily="18" charset="0"/>
                <a:ea typeface="+mn-ea"/>
                <a:cs typeface="Times New Roman" panose="02020603050405020304" pitchFamily="18" charset="0"/>
              </a:defRPr>
            </a:lvl1pPr>
            <a:lvl2pPr marL="457200" indent="0" algn="l" defTabSz="914400" rtl="0" eaLnBrk="1" latinLnBrk="0" hangingPunct="1">
              <a:spcBef>
                <a:spcPct val="20000"/>
              </a:spcBef>
              <a:buFontTx/>
              <a:buNone/>
              <a:defRPr sz="2800" b="1" kern="1200">
                <a:solidFill>
                  <a:schemeClr val="tx1"/>
                </a:solidFill>
                <a:latin typeface="+mn-lt"/>
                <a:ea typeface="+mn-ea"/>
                <a:cs typeface="+mn-cs"/>
              </a:defRPr>
            </a:lvl2pPr>
            <a:lvl3pPr marL="914400" indent="0" algn="l" defTabSz="914400" rtl="0" eaLnBrk="1" latinLnBrk="0" hangingPunct="1">
              <a:spcBef>
                <a:spcPct val="20000"/>
              </a:spcBef>
              <a:buFontTx/>
              <a:buNone/>
              <a:defRPr sz="2800" b="1" kern="1200">
                <a:solidFill>
                  <a:schemeClr val="tx1"/>
                </a:solidFill>
                <a:latin typeface="+mn-lt"/>
                <a:ea typeface="+mn-ea"/>
                <a:cs typeface="+mn-cs"/>
              </a:defRPr>
            </a:lvl3pPr>
            <a:lvl4pPr marL="1371600" indent="0" algn="l" defTabSz="914400" rtl="0" eaLnBrk="1" latinLnBrk="0" hangingPunct="1">
              <a:spcBef>
                <a:spcPct val="20000"/>
              </a:spcBef>
              <a:buFontTx/>
              <a:buNone/>
              <a:defRPr sz="2800" b="1" kern="1200">
                <a:solidFill>
                  <a:schemeClr val="tx1"/>
                </a:solidFill>
                <a:latin typeface="+mn-lt"/>
                <a:ea typeface="+mn-ea"/>
                <a:cs typeface="+mn-cs"/>
              </a:defRPr>
            </a:lvl4pPr>
            <a:lvl5pPr marL="1828800" indent="0" algn="l" defTabSz="914400" rtl="0" eaLnBrk="1" latinLnBrk="0" hangingPunct="1">
              <a:spcBef>
                <a:spcPct val="20000"/>
              </a:spcBef>
              <a:buFontTx/>
              <a:buNone/>
              <a:defRPr sz="2800" b="1"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0">
              <a:lnSpc>
                <a:spcPct val="100000"/>
              </a:lnSpc>
            </a:pPr>
            <a:r>
              <a:rPr lang="zh-CN" altLang="en-US" dirty="0" smtClean="0">
                <a:solidFill>
                  <a:schemeClr val="bg1"/>
                </a:solidFill>
                <a:latin typeface="黑体" panose="02010609060101010101" pitchFamily="2" charset="-122"/>
                <a:ea typeface="黑体" panose="02010609060101010101" pitchFamily="2" charset="-122"/>
              </a:rPr>
              <a:t>命题点</a:t>
            </a:r>
            <a:r>
              <a:rPr lang="en-US" altLang="zh-CN" dirty="0" smtClean="0">
                <a:solidFill>
                  <a:schemeClr val="bg1"/>
                </a:solidFill>
                <a:latin typeface="黑体" panose="02010609060101010101" pitchFamily="2" charset="-122"/>
                <a:ea typeface="黑体" panose="02010609060101010101" pitchFamily="2" charset="-122"/>
              </a:rPr>
              <a:t>1</a:t>
            </a:r>
            <a:r>
              <a:rPr lang="zh-CN" altLang="en-US" dirty="0" smtClean="0">
                <a:solidFill>
                  <a:schemeClr val="bg1"/>
                </a:solidFill>
                <a:latin typeface="黑体" panose="02010609060101010101" pitchFamily="2" charset="-122"/>
                <a:ea typeface="黑体" panose="02010609060101010101" pitchFamily="2" charset="-122"/>
              </a:rPr>
              <a:t> </a:t>
            </a:r>
            <a:endParaRPr lang="zh-CN" altLang="en-US" dirty="0">
              <a:solidFill>
                <a:schemeClr val="bg1"/>
              </a:solidFill>
              <a:latin typeface="黑体" panose="02010609060101010101" pitchFamily="2" charset="-122"/>
              <a:ea typeface="黑体" panose="02010609060101010101" pitchFamily="2" charset="-122"/>
            </a:endParaRPr>
          </a:p>
        </p:txBody>
      </p:sp>
      <p:sp>
        <p:nvSpPr>
          <p:cNvPr id="8" name="内容占位符 3"/>
          <p:cNvSpPr txBox="1"/>
          <p:nvPr/>
        </p:nvSpPr>
        <p:spPr>
          <a:xfrm>
            <a:off x="3266822" y="644816"/>
            <a:ext cx="8589024" cy="523220"/>
          </a:xfrm>
          <a:prstGeom prst="rect">
            <a:avLst/>
          </a:prstGeom>
        </p:spPr>
        <p:txBody>
          <a:bodyPr vert="horz" wrap="square" lIns="91440" tIns="45720" rIns="91440" bIns="45720" rtlCol="0">
            <a:spAutoFit/>
          </a:bodyPr>
          <a:lstStyle>
            <a:lvl1pPr marL="0" indent="720090" algn="just" defTabSz="914400" rtl="0" eaLnBrk="1" latinLnBrk="0" hangingPunct="0">
              <a:lnSpc>
                <a:spcPct val="140000"/>
              </a:lnSpc>
              <a:spcBef>
                <a:spcPts val="0"/>
              </a:spcBef>
              <a:buFontTx/>
              <a:buNone/>
              <a:tabLst>
                <a:tab pos="5560695" algn="l"/>
              </a:tabLst>
              <a:defRPr sz="2800" b="1" kern="1200">
                <a:solidFill>
                  <a:schemeClr val="tx1"/>
                </a:solidFill>
                <a:latin typeface="Times New Roman" panose="02020603050405020304" pitchFamily="18" charset="0"/>
                <a:ea typeface="+mn-ea"/>
                <a:cs typeface="Times New Roman" panose="02020603050405020304" pitchFamily="18" charset="0"/>
              </a:defRPr>
            </a:lvl1pPr>
            <a:lvl2pPr marL="457200" indent="0" algn="l" defTabSz="914400" rtl="0" eaLnBrk="1" latinLnBrk="0" hangingPunct="1">
              <a:spcBef>
                <a:spcPct val="20000"/>
              </a:spcBef>
              <a:buFontTx/>
              <a:buNone/>
              <a:defRPr sz="2800" b="1" kern="1200">
                <a:solidFill>
                  <a:schemeClr val="tx1"/>
                </a:solidFill>
                <a:latin typeface="+mn-lt"/>
                <a:ea typeface="+mn-ea"/>
                <a:cs typeface="+mn-cs"/>
              </a:defRPr>
            </a:lvl2pPr>
            <a:lvl3pPr marL="914400" indent="0" algn="l" defTabSz="914400" rtl="0" eaLnBrk="1" latinLnBrk="0" hangingPunct="1">
              <a:spcBef>
                <a:spcPct val="20000"/>
              </a:spcBef>
              <a:buFontTx/>
              <a:buNone/>
              <a:defRPr sz="2800" b="1" kern="1200">
                <a:solidFill>
                  <a:schemeClr val="tx1"/>
                </a:solidFill>
                <a:latin typeface="+mn-lt"/>
                <a:ea typeface="+mn-ea"/>
                <a:cs typeface="+mn-cs"/>
              </a:defRPr>
            </a:lvl3pPr>
            <a:lvl4pPr marL="1371600" indent="0" algn="l" defTabSz="914400" rtl="0" eaLnBrk="1" latinLnBrk="0" hangingPunct="1">
              <a:spcBef>
                <a:spcPct val="20000"/>
              </a:spcBef>
              <a:buFontTx/>
              <a:buNone/>
              <a:defRPr sz="2800" b="1" kern="1200">
                <a:solidFill>
                  <a:schemeClr val="tx1"/>
                </a:solidFill>
                <a:latin typeface="+mn-lt"/>
                <a:ea typeface="+mn-ea"/>
                <a:cs typeface="+mn-cs"/>
              </a:defRPr>
            </a:lvl4pPr>
            <a:lvl5pPr marL="1828800" indent="0" algn="l" defTabSz="914400" rtl="0" eaLnBrk="1" latinLnBrk="0" hangingPunct="1">
              <a:spcBef>
                <a:spcPct val="20000"/>
              </a:spcBef>
              <a:buFontTx/>
              <a:buNone/>
              <a:defRPr sz="2800" b="1"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0">
              <a:lnSpc>
                <a:spcPct val="100000"/>
              </a:lnSpc>
            </a:pPr>
            <a:r>
              <a:rPr lang="zh-CN" altLang="zh-CN" dirty="0">
                <a:solidFill>
                  <a:srgbClr val="000000"/>
                </a:solidFill>
                <a:latin typeface="Times New Roman" panose="02020603050405020304"/>
                <a:ea typeface="黑体" panose="02010609060101010101" pitchFamily="2" charset="-122"/>
                <a:cs typeface="Times New Roman" panose="02020603050405020304"/>
              </a:rPr>
              <a:t>违法行为　一般违法与犯罪</a:t>
            </a:r>
            <a:endParaRPr lang="zh-CN" altLang="en-US" dirty="0">
              <a:latin typeface="黑体" panose="02010609060101010101" pitchFamily="2" charset="-122"/>
              <a:ea typeface="黑体" panose="02010609060101010101" pitchFamily="2" charset="-122"/>
            </a:endParaRPr>
          </a:p>
        </p:txBody>
      </p:sp>
      <p:sp>
        <p:nvSpPr>
          <p:cNvPr id="9" name="Rectangle 3"/>
          <p:cNvSpPr>
            <a:spLocks noChangeArrowheads="1"/>
          </p:cNvSpPr>
          <p:nvPr/>
        </p:nvSpPr>
        <p:spPr bwMode="auto">
          <a:xfrm>
            <a:off x="10322164" y="2689817"/>
            <a:ext cx="805029" cy="523220"/>
          </a:xfrm>
          <a:prstGeom prst="rect">
            <a:avLst/>
          </a:prstGeom>
          <a:noFill/>
          <a:ln>
            <a:noFill/>
          </a:ln>
          <a:effectLst/>
          <a:extLst>
            <a:ext uri="{909E8E84-426E-40DD-AFC4-6F175D3DCCD1}">
              <a14:hiddenFill xmlns:a14="http://schemas.microsoft.com/office/drawing/2010/main">
                <a:solidFill>
                  <a:srgbClr val="3FB564"/>
                </a:solidFill>
              </a14:hiddenFill>
            </a:ext>
            <a:ext uri="{91240B29-F687-4F45-9708-019B960494DF}">
              <a14:hiddenLine xmlns:a14="http://schemas.microsoft.com/office/drawing/2010/main" w="9525">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gn="just">
              <a:spcAft>
                <a:spcPts val="0"/>
              </a:spcAft>
            </a:pPr>
            <a:r>
              <a:rPr lang="en-US" altLang="zh-CN" sz="2800" b="1" kern="100" dirty="0">
                <a:solidFill>
                  <a:srgbClr val="FF0000"/>
                </a:solidFill>
                <a:cs typeface="Times New Roman" panose="02020603050405020304"/>
              </a:rPr>
              <a:t>C</a:t>
            </a:r>
            <a:r>
              <a:rPr lang="zh-CN" altLang="zh-CN" sz="2800" b="1" kern="100" dirty="0">
                <a:solidFill>
                  <a:srgbClr val="FF0000"/>
                </a:solidFill>
                <a:cs typeface="Times New Roman" panose="02020603050405020304"/>
              </a:rPr>
              <a:t>　</a:t>
            </a:r>
            <a:endParaRPr lang="zh-CN" altLang="zh-CN" sz="1050" kern="100" dirty="0">
              <a:latin typeface="Calibri" panose="020F0502020204030204"/>
              <a:cs typeface="Times New Roman" panose="0202060305040502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574" y="476672"/>
            <a:ext cx="11387979" cy="4248342"/>
          </a:xfrm>
        </p:spPr>
        <p:txBody>
          <a:bodyPr/>
          <a:lstStyle/>
          <a:p>
            <a:pPr indent="713740">
              <a:tabLst>
                <a:tab pos="5600700" algn="l"/>
                <a:tab pos="9601200" algn="l"/>
              </a:tabLst>
            </a:pPr>
            <a:endParaRPr lang="en-US" altLang="zh-CN" kern="100" dirty="0" smtClean="0">
              <a:latin typeface="Times New Roman" panose="02020603050405020304"/>
              <a:cs typeface="Courier New" panose="02070309020205020404"/>
            </a:endParaRPr>
          </a:p>
          <a:p>
            <a:pPr indent="713740">
              <a:tabLst>
                <a:tab pos="5600700" algn="l"/>
                <a:tab pos="9601200" algn="l"/>
              </a:tabLst>
            </a:pPr>
            <a:r>
              <a:rPr lang="en-US" altLang="zh-CN" kern="100" dirty="0" smtClean="0">
                <a:latin typeface="Times New Roman" panose="02020603050405020304"/>
                <a:cs typeface="Courier New" panose="02070309020205020404"/>
              </a:rPr>
              <a:t>2</a:t>
            </a:r>
            <a:r>
              <a:rPr lang="zh-CN" altLang="zh-CN" kern="100" dirty="0">
                <a:latin typeface="Times New Roman" panose="02020603050405020304"/>
                <a:cs typeface="Times New Roman" panose="02020603050405020304"/>
              </a:rPr>
              <a:t>．</a:t>
            </a:r>
            <a:r>
              <a:rPr lang="en-US" altLang="zh-CN" kern="100" dirty="0">
                <a:latin typeface="Times New Roman" panose="02020603050405020304"/>
                <a:ea typeface="黑体" panose="02010609060101010101" pitchFamily="2" charset="-122"/>
                <a:cs typeface="Courier New" panose="02070309020205020404"/>
              </a:rPr>
              <a:t>(2022</a:t>
            </a:r>
            <a:r>
              <a:rPr lang="zh-CN" altLang="zh-CN" kern="100" dirty="0">
                <a:latin typeface="Times New Roman" panose="02020603050405020304"/>
                <a:ea typeface="黑体" panose="02010609060101010101" pitchFamily="2" charset="-122"/>
                <a:cs typeface="Times New Roman" panose="02020603050405020304"/>
              </a:rPr>
              <a:t>百色</a:t>
            </a:r>
            <a:r>
              <a:rPr lang="en-US" altLang="zh-CN" kern="100" dirty="0">
                <a:latin typeface="Times New Roman" panose="02020603050405020304"/>
                <a:ea typeface="黑体" panose="02010609060101010101" pitchFamily="2" charset="-122"/>
                <a:cs typeface="Courier New" panose="02070309020205020404"/>
              </a:rPr>
              <a:t>6)</a:t>
            </a:r>
            <a:r>
              <a:rPr lang="zh-CN" altLang="zh-CN" kern="100" dirty="0">
                <a:latin typeface="Times New Roman" panose="02020603050405020304"/>
                <a:ea typeface="楷体" panose="02010609060101010101" charset="-122"/>
                <a:cs typeface="Times New Roman" panose="02020603050405020304"/>
              </a:rPr>
              <a:t>李某华为非法出境越南籍人员提供车辆运送帮助，从而谋取非法利益，被那坡县人民法院以运送他人偷越国</a:t>
            </a:r>
            <a:r>
              <a:rPr lang="en-US" altLang="zh-CN" kern="100" dirty="0">
                <a:latin typeface="Times New Roman" panose="02020603050405020304"/>
                <a:ea typeface="楷体" panose="02010609060101010101" charset="-122"/>
                <a:cs typeface="Courier New" panose="02070309020205020404"/>
              </a:rPr>
              <a:t>(</a:t>
            </a:r>
            <a:r>
              <a:rPr lang="zh-CN" altLang="zh-CN" kern="100" dirty="0">
                <a:latin typeface="Times New Roman" panose="02020603050405020304"/>
                <a:ea typeface="楷体" panose="02010609060101010101" charset="-122"/>
                <a:cs typeface="Times New Roman" panose="02020603050405020304"/>
              </a:rPr>
              <a:t>边</a:t>
            </a:r>
            <a:r>
              <a:rPr lang="en-US" altLang="zh-CN" kern="100" dirty="0">
                <a:latin typeface="Times New Roman" panose="02020603050405020304"/>
                <a:ea typeface="楷体" panose="02010609060101010101" charset="-122"/>
                <a:cs typeface="Courier New" panose="02070309020205020404"/>
              </a:rPr>
              <a:t>)</a:t>
            </a:r>
            <a:r>
              <a:rPr lang="zh-CN" altLang="zh-CN" kern="100" dirty="0">
                <a:latin typeface="Times New Roman" panose="02020603050405020304"/>
                <a:ea typeface="楷体" panose="02010609060101010101" charset="-122"/>
                <a:cs typeface="Times New Roman" panose="02020603050405020304"/>
              </a:rPr>
              <a:t>境罪依法判处有期徒刑</a:t>
            </a:r>
            <a:r>
              <a:rPr lang="en-US" altLang="zh-CN" kern="100" dirty="0">
                <a:latin typeface="Times New Roman" panose="02020603050405020304"/>
                <a:ea typeface="楷体" panose="02010609060101010101" charset="-122"/>
                <a:cs typeface="Courier New" panose="02070309020205020404"/>
              </a:rPr>
              <a:t>7</a:t>
            </a:r>
            <a:r>
              <a:rPr lang="zh-CN" altLang="zh-CN" kern="100" dirty="0">
                <a:latin typeface="Times New Roman" panose="02020603050405020304"/>
                <a:ea typeface="楷体" panose="02010609060101010101" charset="-122"/>
                <a:cs typeface="Times New Roman" panose="02020603050405020304"/>
              </a:rPr>
              <a:t>年，并处罚金</a:t>
            </a:r>
            <a:r>
              <a:rPr lang="en-US" altLang="zh-CN" kern="100" dirty="0">
                <a:latin typeface="Times New Roman" panose="02020603050405020304"/>
                <a:ea typeface="楷体" panose="02010609060101010101" charset="-122"/>
                <a:cs typeface="Courier New" panose="02070309020205020404"/>
              </a:rPr>
              <a:t>2</a:t>
            </a:r>
            <a:r>
              <a:rPr lang="zh-CN" altLang="zh-CN" kern="100" dirty="0">
                <a:latin typeface="Times New Roman" panose="02020603050405020304"/>
                <a:ea typeface="楷体" panose="02010609060101010101" charset="-122"/>
                <a:cs typeface="Times New Roman" panose="02020603050405020304"/>
              </a:rPr>
              <a:t>万元。</a:t>
            </a:r>
            <a:r>
              <a:rPr lang="zh-CN" altLang="zh-CN" kern="100" dirty="0">
                <a:latin typeface="Times New Roman" panose="02020603050405020304"/>
                <a:cs typeface="Times New Roman" panose="02020603050405020304"/>
              </a:rPr>
              <a:t>李某华的行为属于</a:t>
            </a:r>
            <a:r>
              <a:rPr lang="en-US" altLang="zh-CN" kern="100" dirty="0">
                <a:latin typeface="Times New Roman" panose="02020603050405020304"/>
                <a:cs typeface="Courier New" panose="02070309020205020404"/>
              </a:rPr>
              <a:t>	(</a:t>
            </a:r>
            <a:r>
              <a:rPr lang="zh-CN" altLang="zh-CN" kern="100" dirty="0">
                <a:latin typeface="Times New Roman" panose="02020603050405020304"/>
                <a:cs typeface="Times New Roman" panose="02020603050405020304"/>
              </a:rPr>
              <a:t>　　</a:t>
            </a:r>
            <a:r>
              <a:rPr lang="en-US" altLang="zh-CN" kern="100" dirty="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A</a:t>
            </a:r>
            <a:r>
              <a:rPr lang="zh-CN" altLang="zh-CN" kern="100" dirty="0">
                <a:latin typeface="Times New Roman" panose="02020603050405020304"/>
                <a:cs typeface="Times New Roman" panose="02020603050405020304"/>
              </a:rPr>
              <a:t>．不道德的行为　　</a:t>
            </a:r>
            <a:r>
              <a:rPr lang="en-US" altLang="zh-CN" kern="100" dirty="0">
                <a:latin typeface="Times New Roman" panose="02020603050405020304"/>
                <a:cs typeface="Courier New" panose="02070309020205020404"/>
              </a:rPr>
              <a:t>	B</a:t>
            </a:r>
            <a:r>
              <a:rPr lang="zh-CN" altLang="zh-CN" kern="100" dirty="0">
                <a:latin typeface="Times New Roman" panose="02020603050405020304"/>
                <a:cs typeface="Times New Roman" panose="02020603050405020304"/>
              </a:rPr>
              <a:t>．民事违法行为</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C</a:t>
            </a:r>
            <a:r>
              <a:rPr lang="zh-CN" altLang="zh-CN" kern="100" dirty="0">
                <a:latin typeface="Times New Roman" panose="02020603050405020304"/>
                <a:cs typeface="Times New Roman" panose="02020603050405020304"/>
              </a:rPr>
              <a:t>．刑事违法行为　　</a:t>
            </a:r>
            <a:r>
              <a:rPr lang="en-US" altLang="zh-CN" kern="100" dirty="0">
                <a:latin typeface="Times New Roman" panose="02020603050405020304"/>
                <a:cs typeface="Courier New" panose="02070309020205020404"/>
              </a:rPr>
              <a:t>	D</a:t>
            </a:r>
            <a:r>
              <a:rPr lang="zh-CN" altLang="zh-CN" kern="100" dirty="0">
                <a:latin typeface="Times New Roman" panose="02020603050405020304"/>
                <a:cs typeface="Times New Roman" panose="02020603050405020304"/>
              </a:rPr>
              <a:t>．行政违法行为</a:t>
            </a:r>
            <a:endParaRPr lang="zh-CN" altLang="zh-CN" sz="1050" kern="100" dirty="0">
              <a:latin typeface="宋体" panose="02010600030101010101" pitchFamily="2" charset="-122"/>
              <a:cs typeface="Courier New" panose="02070309020205020404"/>
            </a:endParaRPr>
          </a:p>
          <a:p>
            <a:endParaRPr lang="zh-CN" altLang="en-US" dirty="0"/>
          </a:p>
        </p:txBody>
      </p:sp>
      <p:sp>
        <p:nvSpPr>
          <p:cNvPr id="4" name="Rectangle 3"/>
          <p:cNvSpPr>
            <a:spLocks noChangeArrowheads="1"/>
          </p:cNvSpPr>
          <p:nvPr/>
        </p:nvSpPr>
        <p:spPr bwMode="auto">
          <a:xfrm>
            <a:off x="10394172" y="2420827"/>
            <a:ext cx="805029" cy="523220"/>
          </a:xfrm>
          <a:prstGeom prst="rect">
            <a:avLst/>
          </a:prstGeom>
          <a:noFill/>
          <a:ln>
            <a:noFill/>
          </a:ln>
          <a:effectLst/>
          <a:extLst>
            <a:ext uri="{909E8E84-426E-40DD-AFC4-6F175D3DCCD1}">
              <a14:hiddenFill xmlns:a14="http://schemas.microsoft.com/office/drawing/2010/main">
                <a:solidFill>
                  <a:srgbClr val="3FB564"/>
                </a:solidFill>
              </a14:hiddenFill>
            </a:ext>
            <a:ext uri="{91240B29-F687-4F45-9708-019B960494DF}">
              <a14:hiddenLine xmlns:a14="http://schemas.microsoft.com/office/drawing/2010/main" w="9525">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gn="just">
              <a:spcAft>
                <a:spcPts val="0"/>
              </a:spcAft>
            </a:pPr>
            <a:r>
              <a:rPr lang="en-US" altLang="zh-CN" sz="2800" b="1" kern="100" dirty="0">
                <a:solidFill>
                  <a:srgbClr val="FF0000"/>
                </a:solidFill>
                <a:cs typeface="Times New Roman" panose="02020603050405020304"/>
              </a:rPr>
              <a:t>C</a:t>
            </a:r>
            <a:r>
              <a:rPr lang="zh-CN" altLang="zh-CN" sz="2800" b="1" kern="100" dirty="0">
                <a:solidFill>
                  <a:srgbClr val="FF0000"/>
                </a:solidFill>
                <a:cs typeface="Times New Roman" panose="02020603050405020304"/>
              </a:rPr>
              <a:t>　</a:t>
            </a:r>
            <a:endParaRPr lang="zh-CN" altLang="zh-CN" sz="1050" kern="100" dirty="0">
              <a:latin typeface="Calibri" panose="020F0502020204030204"/>
              <a:cs typeface="Times New Roman" panose="0202060305040502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574" y="476672"/>
            <a:ext cx="11387979" cy="6661311"/>
          </a:xfrm>
        </p:spPr>
        <p:txBody>
          <a:bodyPr/>
          <a:lstStyle/>
          <a:p>
            <a:pPr indent="713740">
              <a:tabLst>
                <a:tab pos="5600700" algn="l"/>
                <a:tab pos="9601200" algn="l"/>
              </a:tabLst>
            </a:pPr>
            <a:r>
              <a:rPr lang="en-US" altLang="zh-CN" kern="100" dirty="0" smtClean="0">
                <a:latin typeface="Times New Roman" panose="02020603050405020304"/>
                <a:cs typeface="Courier New" panose="02070309020205020404"/>
              </a:rPr>
              <a:t>3</a:t>
            </a:r>
            <a:r>
              <a:rPr lang="zh-CN" altLang="zh-CN" kern="100" dirty="0" smtClean="0">
                <a:latin typeface="Times New Roman" panose="02020603050405020304"/>
                <a:cs typeface="Times New Roman" panose="02020603050405020304"/>
              </a:rPr>
              <a:t>．</a:t>
            </a:r>
            <a:r>
              <a:rPr lang="en-US" altLang="zh-CN" kern="100" dirty="0" smtClean="0">
                <a:latin typeface="Times New Roman" panose="02020603050405020304"/>
                <a:ea typeface="黑体" panose="02010609060101010101" pitchFamily="2" charset="-122"/>
                <a:cs typeface="Courier New" panose="02070309020205020404"/>
              </a:rPr>
              <a:t>(2022</a:t>
            </a:r>
            <a:r>
              <a:rPr lang="zh-CN" altLang="zh-CN" kern="100" dirty="0" smtClean="0">
                <a:latin typeface="Times New Roman" panose="02020603050405020304"/>
                <a:ea typeface="黑体" panose="02010609060101010101" pitchFamily="2" charset="-122"/>
                <a:cs typeface="Times New Roman" panose="02020603050405020304"/>
              </a:rPr>
              <a:t>梧州</a:t>
            </a:r>
            <a:r>
              <a:rPr lang="en-US" altLang="zh-CN" kern="100" dirty="0" smtClean="0">
                <a:latin typeface="Times New Roman" panose="02020603050405020304"/>
                <a:ea typeface="黑体" panose="02010609060101010101" pitchFamily="2" charset="-122"/>
                <a:cs typeface="Courier New" panose="02070309020205020404"/>
              </a:rPr>
              <a:t>7)</a:t>
            </a:r>
            <a:r>
              <a:rPr lang="en-US" altLang="zh-CN" kern="100" dirty="0" smtClean="0">
                <a:latin typeface="Times New Roman" panose="02020603050405020304"/>
                <a:ea typeface="楷体" panose="02010609060101010101" charset="-122"/>
                <a:cs typeface="Courier New" panose="02070309020205020404"/>
              </a:rPr>
              <a:t>2022</a:t>
            </a:r>
            <a:r>
              <a:rPr lang="zh-CN" altLang="zh-CN" kern="100" dirty="0" smtClean="0">
                <a:latin typeface="Times New Roman" panose="02020603050405020304"/>
                <a:ea typeface="楷体" panose="02010609060101010101" charset="-122"/>
                <a:cs typeface="Times New Roman" panose="02020603050405020304"/>
              </a:rPr>
              <a:t>年</a:t>
            </a:r>
            <a:r>
              <a:rPr lang="en-US" altLang="zh-CN" kern="100" dirty="0" smtClean="0">
                <a:latin typeface="Times New Roman" panose="02020603050405020304"/>
                <a:ea typeface="楷体" panose="02010609060101010101" charset="-122"/>
                <a:cs typeface="Courier New" panose="02070309020205020404"/>
              </a:rPr>
              <a:t>2</a:t>
            </a:r>
            <a:r>
              <a:rPr lang="zh-CN" altLang="zh-CN" kern="100" dirty="0" smtClean="0">
                <a:latin typeface="Times New Roman" panose="02020603050405020304"/>
                <a:ea typeface="楷体" panose="02010609060101010101" charset="-122"/>
                <a:cs typeface="Times New Roman" panose="02020603050405020304"/>
              </a:rPr>
              <a:t>月</a:t>
            </a:r>
            <a:r>
              <a:rPr lang="en-US" altLang="zh-CN" kern="100" dirty="0" smtClean="0">
                <a:latin typeface="Times New Roman" panose="02020603050405020304"/>
                <a:ea typeface="楷体" panose="02010609060101010101" charset="-122"/>
                <a:cs typeface="Courier New" panose="02070309020205020404"/>
              </a:rPr>
              <a:t>8</a:t>
            </a:r>
            <a:r>
              <a:rPr lang="zh-CN" altLang="zh-CN" kern="100" dirty="0" smtClean="0">
                <a:latin typeface="Times New Roman" panose="02020603050405020304"/>
                <a:ea typeface="楷体" panose="02010609060101010101" charset="-122"/>
                <a:cs typeface="Times New Roman" panose="02020603050405020304"/>
              </a:rPr>
              <a:t>日，杨某从中高风险地区所在城区返回玉林市，未按疫情防控有关规定报备，不执行核酸检测等管理服务措施，被玉林市玉州区警方依法处以行政拘留</a:t>
            </a:r>
            <a:r>
              <a:rPr lang="en-US" altLang="zh-CN" kern="100" dirty="0" smtClean="0">
                <a:latin typeface="Times New Roman" panose="02020603050405020304"/>
                <a:ea typeface="楷体" panose="02010609060101010101" charset="-122"/>
                <a:cs typeface="Courier New" panose="02070309020205020404"/>
              </a:rPr>
              <a:t>5</a:t>
            </a:r>
            <a:r>
              <a:rPr lang="zh-CN" altLang="zh-CN" kern="100" dirty="0" smtClean="0">
                <a:latin typeface="Times New Roman" panose="02020603050405020304"/>
                <a:ea typeface="楷体" panose="02010609060101010101" charset="-122"/>
                <a:cs typeface="Times New Roman" panose="02020603050405020304"/>
              </a:rPr>
              <a:t>日的处罚。</a:t>
            </a:r>
            <a:r>
              <a:rPr lang="zh-CN" altLang="zh-CN" kern="100" dirty="0" smtClean="0">
                <a:latin typeface="Times New Roman" panose="02020603050405020304"/>
                <a:cs typeface="Times New Roman" panose="02020603050405020304"/>
              </a:rPr>
              <a:t>对此，下列认识正确的是</a:t>
            </a:r>
            <a:r>
              <a:rPr lang="en-US" altLang="zh-CN" kern="100" dirty="0" smtClean="0">
                <a:latin typeface="Times New Roman" panose="02020603050405020304"/>
                <a:cs typeface="Courier New" panose="02070309020205020404"/>
              </a:rPr>
              <a:t>		(</a:t>
            </a:r>
            <a:r>
              <a:rPr lang="zh-CN" altLang="zh-CN" kern="100" dirty="0" smtClean="0">
                <a:latin typeface="Times New Roman" panose="02020603050405020304"/>
                <a:cs typeface="Times New Roman" panose="02020603050405020304"/>
              </a:rPr>
              <a:t>　　</a:t>
            </a:r>
            <a:r>
              <a:rPr lang="en-US" altLang="zh-CN" kern="100" dirty="0" smtClean="0">
                <a:latin typeface="Times New Roman" panose="02020603050405020304"/>
                <a:cs typeface="Courier New" panose="02070309020205020404"/>
              </a:rPr>
              <a:t>)</a:t>
            </a:r>
            <a:endParaRPr lang="zh-CN" altLang="zh-CN" sz="1050" kern="100" dirty="0" smtClean="0">
              <a:latin typeface="宋体" panose="02010600030101010101" pitchFamily="2" charset="-122"/>
              <a:cs typeface="Courier New" panose="02070309020205020404"/>
            </a:endParaRPr>
          </a:p>
          <a:p>
            <a:pPr indent="713740">
              <a:tabLst>
                <a:tab pos="5600700" algn="l"/>
                <a:tab pos="9601200" algn="l"/>
              </a:tabLst>
            </a:pPr>
            <a:r>
              <a:rPr lang="en-US" altLang="zh-CN" kern="100" dirty="0" smtClean="0">
                <a:latin typeface="宋体" panose="02010600030101010101" pitchFamily="2" charset="-122"/>
                <a:cs typeface="Times New Roman" panose="02020603050405020304"/>
              </a:rPr>
              <a:t>①</a:t>
            </a:r>
            <a:r>
              <a:rPr lang="zh-CN" altLang="zh-CN" kern="100" dirty="0" smtClean="0">
                <a:latin typeface="Times New Roman" panose="02020603050405020304"/>
                <a:cs typeface="Times New Roman" panose="02020603050405020304"/>
              </a:rPr>
              <a:t>杨某的行为是严重违法行为</a:t>
            </a:r>
            <a:endParaRPr lang="zh-CN" altLang="zh-CN" sz="1050" kern="100" dirty="0" smtClean="0">
              <a:latin typeface="宋体" panose="02010600030101010101" pitchFamily="2" charset="-122"/>
              <a:cs typeface="Courier New" panose="02070309020205020404"/>
            </a:endParaRPr>
          </a:p>
          <a:p>
            <a:pPr indent="713740">
              <a:tabLst>
                <a:tab pos="5600700" algn="l"/>
                <a:tab pos="9601200" algn="l"/>
              </a:tabLst>
            </a:pPr>
            <a:r>
              <a:rPr lang="en-US" altLang="zh-CN" kern="100" dirty="0" smtClean="0">
                <a:latin typeface="宋体" panose="02010600030101010101" pitchFamily="2" charset="-122"/>
                <a:cs typeface="Times New Roman" panose="02020603050405020304"/>
              </a:rPr>
              <a:t>②</a:t>
            </a:r>
            <a:r>
              <a:rPr lang="zh-CN" altLang="zh-CN" kern="100" dirty="0" smtClean="0">
                <a:latin typeface="Times New Roman" panose="02020603050405020304"/>
                <a:cs typeface="Times New Roman" panose="02020603050405020304"/>
              </a:rPr>
              <a:t>任何人都没有超越法律的特权</a:t>
            </a:r>
            <a:endParaRPr lang="zh-CN" altLang="zh-CN" sz="1050" kern="100" dirty="0" smtClean="0">
              <a:latin typeface="宋体" panose="02010600030101010101" pitchFamily="2" charset="-122"/>
              <a:cs typeface="Courier New" panose="02070309020205020404"/>
            </a:endParaRPr>
          </a:p>
          <a:p>
            <a:pPr indent="713740">
              <a:tabLst>
                <a:tab pos="5600700" algn="l"/>
                <a:tab pos="9601200" algn="l"/>
              </a:tabLst>
            </a:pPr>
            <a:r>
              <a:rPr lang="en-US" altLang="zh-CN" kern="100" dirty="0" smtClean="0">
                <a:latin typeface="宋体" panose="02010600030101010101" pitchFamily="2" charset="-122"/>
                <a:cs typeface="Times New Roman" panose="02020603050405020304"/>
              </a:rPr>
              <a:t>③</a:t>
            </a:r>
            <a:r>
              <a:rPr lang="zh-CN" altLang="zh-CN" kern="100" dirty="0" smtClean="0">
                <a:latin typeface="Times New Roman" panose="02020603050405020304"/>
                <a:cs typeface="Times New Roman" panose="02020603050405020304"/>
              </a:rPr>
              <a:t>杨某的行为是一般违法行为</a:t>
            </a:r>
            <a:r>
              <a:rPr lang="en-US" altLang="zh-CN" kern="100" dirty="0" smtClean="0">
                <a:latin typeface="Times New Roman" panose="02020603050405020304"/>
                <a:cs typeface="Courier New" panose="02070309020205020404"/>
              </a:rPr>
              <a:t> </a:t>
            </a:r>
            <a:endParaRPr lang="zh-CN" altLang="zh-CN" sz="1050" kern="100" dirty="0" smtClean="0">
              <a:latin typeface="宋体" panose="02010600030101010101" pitchFamily="2" charset="-122"/>
              <a:cs typeface="Courier New" panose="02070309020205020404"/>
            </a:endParaRPr>
          </a:p>
          <a:p>
            <a:pPr indent="713740">
              <a:tabLst>
                <a:tab pos="5600700" algn="l"/>
                <a:tab pos="9601200" algn="l"/>
              </a:tabLst>
            </a:pPr>
            <a:r>
              <a:rPr lang="en-US" altLang="zh-CN" kern="100" dirty="0" smtClean="0">
                <a:latin typeface="宋体" panose="02010600030101010101" pitchFamily="2" charset="-122"/>
                <a:cs typeface="Times New Roman" panose="02020603050405020304"/>
              </a:rPr>
              <a:t>④</a:t>
            </a:r>
            <a:r>
              <a:rPr lang="zh-CN" altLang="zh-CN" kern="100" dirty="0" smtClean="0">
                <a:latin typeface="Times New Roman" panose="02020603050405020304"/>
                <a:cs typeface="Times New Roman" panose="02020603050405020304"/>
              </a:rPr>
              <a:t>杨某的个人隐私权受法律保护</a:t>
            </a:r>
            <a:endParaRPr lang="zh-CN" altLang="zh-CN" sz="1050" kern="100" dirty="0" smtClean="0">
              <a:latin typeface="宋体" panose="02010600030101010101" pitchFamily="2" charset="-122"/>
              <a:cs typeface="Courier New" panose="02070309020205020404"/>
            </a:endParaRPr>
          </a:p>
          <a:p>
            <a:pPr indent="713740">
              <a:tabLst>
                <a:tab pos="5600700" algn="l"/>
                <a:tab pos="9601200" algn="l"/>
              </a:tabLst>
            </a:pPr>
            <a:r>
              <a:rPr lang="en-US" altLang="zh-CN" kern="100" dirty="0" smtClean="0">
                <a:latin typeface="Times New Roman" panose="02020603050405020304"/>
                <a:cs typeface="Courier New" panose="02070309020205020404"/>
              </a:rPr>
              <a:t>A</a:t>
            </a:r>
            <a:r>
              <a:rPr lang="zh-CN" altLang="zh-CN" kern="100" dirty="0" smtClean="0">
                <a:latin typeface="Times New Roman" panose="02020603050405020304"/>
                <a:cs typeface="Times New Roman" panose="02020603050405020304"/>
              </a:rPr>
              <a:t>．</a:t>
            </a:r>
            <a:r>
              <a:rPr lang="en-US" altLang="zh-CN" kern="100" dirty="0" smtClean="0">
                <a:latin typeface="宋体" panose="02010600030101010101" pitchFamily="2" charset="-122"/>
                <a:cs typeface="Times New Roman" panose="02020603050405020304"/>
              </a:rPr>
              <a:t>①</a:t>
            </a:r>
            <a:r>
              <a:rPr lang="zh-CN" altLang="zh-CN" kern="100" dirty="0" smtClean="0">
                <a:latin typeface="宋体" panose="02010600030101010101" pitchFamily="2" charset="-122"/>
                <a:cs typeface="Times New Roman" panose="02020603050405020304"/>
              </a:rPr>
              <a:t>②</a:t>
            </a:r>
            <a:r>
              <a:rPr lang="zh-CN" altLang="zh-CN" kern="100" dirty="0" smtClean="0">
                <a:latin typeface="Times New Roman" panose="02020603050405020304"/>
                <a:cs typeface="Times New Roman" panose="02020603050405020304"/>
              </a:rPr>
              <a:t>　　</a:t>
            </a:r>
            <a:r>
              <a:rPr lang="en-US" altLang="zh-CN" kern="100" dirty="0" smtClean="0">
                <a:latin typeface="Times New Roman" panose="02020603050405020304"/>
                <a:cs typeface="Courier New" panose="02070309020205020404"/>
              </a:rPr>
              <a:t>	B</a:t>
            </a:r>
            <a:r>
              <a:rPr lang="zh-CN" altLang="zh-CN" kern="100" dirty="0" smtClean="0">
                <a:latin typeface="Times New Roman" panose="02020603050405020304"/>
                <a:cs typeface="Times New Roman" panose="02020603050405020304"/>
              </a:rPr>
              <a:t>．</a:t>
            </a:r>
            <a:r>
              <a:rPr lang="en-US" altLang="zh-CN" kern="100" dirty="0" smtClean="0">
                <a:latin typeface="宋体" panose="02010600030101010101" pitchFamily="2" charset="-122"/>
                <a:cs typeface="Times New Roman" panose="02020603050405020304"/>
              </a:rPr>
              <a:t>①④</a:t>
            </a:r>
            <a:r>
              <a:rPr lang="zh-CN" altLang="zh-CN" kern="100" dirty="0" smtClean="0">
                <a:latin typeface="Times New Roman" panose="02020603050405020304"/>
                <a:cs typeface="Times New Roman" panose="02020603050405020304"/>
              </a:rPr>
              <a:t>　　</a:t>
            </a:r>
            <a:endParaRPr lang="zh-CN" altLang="zh-CN" sz="1050" kern="100" dirty="0" smtClean="0">
              <a:latin typeface="宋体" panose="02010600030101010101" pitchFamily="2" charset="-122"/>
              <a:cs typeface="Courier New" panose="02070309020205020404"/>
            </a:endParaRPr>
          </a:p>
          <a:p>
            <a:pPr indent="713740">
              <a:tabLst>
                <a:tab pos="5600700" algn="l"/>
                <a:tab pos="9601200" algn="l"/>
              </a:tabLst>
            </a:pPr>
            <a:r>
              <a:rPr lang="en-US" altLang="zh-CN" kern="100" dirty="0" smtClean="0">
                <a:latin typeface="Times New Roman" panose="02020603050405020304"/>
                <a:cs typeface="Courier New" panose="02070309020205020404"/>
              </a:rPr>
              <a:t>C</a:t>
            </a:r>
            <a:r>
              <a:rPr lang="zh-CN" altLang="zh-CN" kern="100" dirty="0" smtClean="0">
                <a:latin typeface="Times New Roman" panose="02020603050405020304"/>
                <a:cs typeface="Times New Roman" panose="02020603050405020304"/>
              </a:rPr>
              <a:t>．</a:t>
            </a:r>
            <a:r>
              <a:rPr lang="en-US" altLang="zh-CN" kern="100" dirty="0" smtClean="0">
                <a:latin typeface="宋体" panose="02010600030101010101" pitchFamily="2" charset="-122"/>
                <a:cs typeface="Times New Roman" panose="02020603050405020304"/>
              </a:rPr>
              <a:t>②③</a:t>
            </a:r>
            <a:r>
              <a:rPr lang="zh-CN" altLang="zh-CN" kern="100" dirty="0" smtClean="0">
                <a:latin typeface="Times New Roman" panose="02020603050405020304"/>
                <a:cs typeface="Times New Roman" panose="02020603050405020304"/>
              </a:rPr>
              <a:t>　　</a:t>
            </a:r>
            <a:r>
              <a:rPr lang="en-US" altLang="zh-CN" kern="100" dirty="0" smtClean="0">
                <a:latin typeface="Times New Roman" panose="02020603050405020304"/>
                <a:cs typeface="Courier New" panose="02070309020205020404"/>
              </a:rPr>
              <a:t>	D</a:t>
            </a:r>
            <a:r>
              <a:rPr lang="zh-CN" altLang="zh-CN" kern="100" dirty="0" smtClean="0">
                <a:latin typeface="Times New Roman" panose="02020603050405020304"/>
                <a:cs typeface="Times New Roman" panose="02020603050405020304"/>
              </a:rPr>
              <a:t>．</a:t>
            </a:r>
            <a:r>
              <a:rPr lang="en-US" altLang="zh-CN" kern="100" dirty="0" smtClean="0">
                <a:latin typeface="宋体" panose="02010600030101010101" pitchFamily="2" charset="-122"/>
                <a:cs typeface="Times New Roman" panose="02020603050405020304"/>
              </a:rPr>
              <a:t>③④</a:t>
            </a:r>
            <a:endParaRPr lang="zh-CN" altLang="zh-CN" sz="1050" kern="100" dirty="0" smtClean="0">
              <a:latin typeface="宋体" panose="02010600030101010101" pitchFamily="2" charset="-122"/>
              <a:cs typeface="Courier New" panose="02070309020205020404"/>
            </a:endParaRPr>
          </a:p>
          <a:p>
            <a:endParaRPr lang="zh-CN" altLang="en-US" dirty="0"/>
          </a:p>
        </p:txBody>
      </p:sp>
      <p:sp>
        <p:nvSpPr>
          <p:cNvPr id="4" name="Rectangle 3"/>
          <p:cNvSpPr>
            <a:spLocks noChangeArrowheads="1"/>
          </p:cNvSpPr>
          <p:nvPr/>
        </p:nvSpPr>
        <p:spPr bwMode="auto">
          <a:xfrm>
            <a:off x="10394172" y="2451012"/>
            <a:ext cx="805029" cy="523220"/>
          </a:xfrm>
          <a:prstGeom prst="rect">
            <a:avLst/>
          </a:prstGeom>
          <a:noFill/>
          <a:ln>
            <a:noFill/>
          </a:ln>
          <a:effectLst/>
          <a:extLst>
            <a:ext uri="{909E8E84-426E-40DD-AFC4-6F175D3DCCD1}">
              <a14:hiddenFill xmlns:a14="http://schemas.microsoft.com/office/drawing/2010/main">
                <a:solidFill>
                  <a:srgbClr val="3FB564"/>
                </a:solidFill>
              </a14:hiddenFill>
            </a:ext>
            <a:ext uri="{91240B29-F687-4F45-9708-019B960494DF}">
              <a14:hiddenLine xmlns:a14="http://schemas.microsoft.com/office/drawing/2010/main" w="9525">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gn="just">
              <a:spcAft>
                <a:spcPts val="0"/>
              </a:spcAft>
            </a:pPr>
            <a:r>
              <a:rPr lang="en-US" altLang="zh-CN" sz="2800" b="1" kern="100" dirty="0">
                <a:solidFill>
                  <a:srgbClr val="FF0000"/>
                </a:solidFill>
                <a:cs typeface="Times New Roman" panose="02020603050405020304"/>
              </a:rPr>
              <a:t>C</a:t>
            </a:r>
            <a:r>
              <a:rPr lang="zh-CN" altLang="zh-CN" sz="2800" b="1" kern="100" dirty="0">
                <a:solidFill>
                  <a:srgbClr val="FF0000"/>
                </a:solidFill>
                <a:cs typeface="Times New Roman" panose="02020603050405020304"/>
              </a:rPr>
              <a:t>　</a:t>
            </a:r>
            <a:endParaRPr lang="zh-CN" altLang="zh-CN" sz="1050" kern="100" dirty="0">
              <a:latin typeface="Calibri" panose="020F0502020204030204"/>
              <a:cs typeface="Times New Roman" panose="0202060305040502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574" y="476672"/>
            <a:ext cx="11387979" cy="6505114"/>
          </a:xfrm>
        </p:spPr>
        <p:txBody>
          <a:bodyPr/>
          <a:lstStyle/>
          <a:p>
            <a:pPr indent="713740">
              <a:lnSpc>
                <a:spcPct val="125000"/>
              </a:lnSpc>
              <a:tabLst>
                <a:tab pos="5600700" algn="l"/>
                <a:tab pos="9601200" algn="l"/>
              </a:tabLst>
            </a:pPr>
            <a:r>
              <a:rPr lang="en-US" altLang="zh-CN" kern="100" dirty="0">
                <a:latin typeface="Times New Roman" panose="02020603050405020304"/>
                <a:cs typeface="Courier New" panose="02070309020205020404"/>
              </a:rPr>
              <a:t>4</a:t>
            </a:r>
            <a:r>
              <a:rPr lang="zh-CN" altLang="zh-CN" kern="100" dirty="0">
                <a:latin typeface="Times New Roman" panose="02020603050405020304"/>
                <a:cs typeface="Times New Roman" panose="02020603050405020304"/>
              </a:rPr>
              <a:t>．</a:t>
            </a:r>
            <a:r>
              <a:rPr lang="en-US" altLang="zh-CN" kern="100" dirty="0">
                <a:latin typeface="Times New Roman" panose="02020603050405020304"/>
                <a:ea typeface="黑体" panose="02010609060101010101" pitchFamily="2" charset="-122"/>
                <a:cs typeface="Courier New" panose="02070309020205020404"/>
              </a:rPr>
              <a:t>(2021</a:t>
            </a:r>
            <a:r>
              <a:rPr lang="zh-CN" altLang="zh-CN" kern="100" dirty="0">
                <a:latin typeface="Times New Roman" panose="02020603050405020304"/>
                <a:ea typeface="黑体" panose="02010609060101010101" pitchFamily="2" charset="-122"/>
                <a:cs typeface="Times New Roman" panose="02020603050405020304"/>
              </a:rPr>
              <a:t>北部湾经济区</a:t>
            </a:r>
            <a:r>
              <a:rPr lang="en-US" altLang="zh-CN" kern="100" dirty="0">
                <a:latin typeface="Times New Roman" panose="02020603050405020304"/>
                <a:ea typeface="黑体" panose="02010609060101010101" pitchFamily="2" charset="-122"/>
                <a:cs typeface="Courier New" panose="02070309020205020404"/>
              </a:rPr>
              <a:t>4)</a:t>
            </a:r>
            <a:r>
              <a:rPr lang="zh-CN" altLang="zh-CN" kern="100" dirty="0">
                <a:latin typeface="Times New Roman" panose="02020603050405020304"/>
                <a:ea typeface="楷体" panose="02010609060101010101" charset="-122"/>
                <a:cs typeface="Times New Roman" panose="02020603050405020304"/>
              </a:rPr>
              <a:t>去年</a:t>
            </a:r>
            <a:r>
              <a:rPr lang="en-US" altLang="zh-CN" kern="100" dirty="0">
                <a:latin typeface="Times New Roman" panose="02020603050405020304"/>
                <a:ea typeface="楷体" panose="02010609060101010101" charset="-122"/>
                <a:cs typeface="Courier New" panose="02070309020205020404"/>
              </a:rPr>
              <a:t>6</a:t>
            </a:r>
            <a:r>
              <a:rPr lang="zh-CN" altLang="zh-CN" kern="100" dirty="0">
                <a:latin typeface="Times New Roman" panose="02020603050405020304"/>
                <a:ea typeface="楷体" panose="02010609060101010101" charset="-122"/>
                <a:cs typeface="Times New Roman" panose="02020603050405020304"/>
              </a:rPr>
              <a:t>月，在中印边境冲突事件中，祈发宝等戍边英雄官兵用生命捍卫国家的领土主权，维护边境地区的安宁。全国人民纷纷向英雄致敬！仇某明</a:t>
            </a:r>
            <a:r>
              <a:rPr lang="en-US" altLang="zh-CN" kern="100" dirty="0">
                <a:latin typeface="Times New Roman" panose="02020603050405020304"/>
                <a:ea typeface="楷体" panose="02010609060101010101" charset="-122"/>
                <a:cs typeface="Courier New" panose="02070309020205020404"/>
              </a:rPr>
              <a:t>(</a:t>
            </a:r>
            <a:r>
              <a:rPr lang="zh-CN" altLang="zh-CN" kern="100" dirty="0">
                <a:latin typeface="Times New Roman" panose="02020603050405020304"/>
                <a:ea typeface="楷体" panose="02010609060101010101" charset="-122"/>
                <a:cs typeface="Times New Roman" panose="02020603050405020304"/>
              </a:rPr>
              <a:t>网名</a:t>
            </a:r>
            <a:r>
              <a:rPr lang="en-US" altLang="zh-CN" kern="100" dirty="0">
                <a:latin typeface="宋体" panose="02010600030101010101" pitchFamily="2" charset="-122"/>
                <a:cs typeface="Times New Roman" panose="02020603050405020304"/>
              </a:rPr>
              <a:t>“</a:t>
            </a:r>
            <a:r>
              <a:rPr lang="zh-CN" altLang="zh-CN" kern="100" dirty="0">
                <a:latin typeface="Times New Roman" panose="02020603050405020304"/>
                <a:ea typeface="楷体" panose="02010609060101010101" charset="-122"/>
                <a:cs typeface="Times New Roman" panose="02020603050405020304"/>
              </a:rPr>
              <a:t>辣笔小球</a:t>
            </a:r>
            <a:r>
              <a:rPr lang="en-US" altLang="zh-CN" kern="100" dirty="0">
                <a:latin typeface="宋体" panose="02010600030101010101" pitchFamily="2" charset="-122"/>
                <a:cs typeface="Times New Roman" panose="02020603050405020304"/>
              </a:rPr>
              <a:t>”</a:t>
            </a:r>
            <a:r>
              <a:rPr lang="en-US" altLang="zh-CN" kern="100" dirty="0">
                <a:latin typeface="Times New Roman" panose="02020603050405020304"/>
                <a:ea typeface="楷体" panose="02010609060101010101" charset="-122"/>
                <a:cs typeface="Courier New" panose="02070309020205020404"/>
              </a:rPr>
              <a:t>)</a:t>
            </a:r>
            <a:r>
              <a:rPr lang="zh-CN" altLang="zh-CN" kern="100" dirty="0">
                <a:latin typeface="Times New Roman" panose="02020603050405020304"/>
                <a:ea typeface="楷体" panose="02010609060101010101" charset="-122"/>
                <a:cs typeface="Times New Roman" panose="02020603050405020304"/>
              </a:rPr>
              <a:t>却在网上发布恶意歪曲事实真相、诋毁贬损卫国戍边英雄官兵的言论，造成恶劣社会影响。</a:t>
            </a:r>
            <a:r>
              <a:rPr lang="en-US" altLang="zh-CN" kern="100" dirty="0">
                <a:latin typeface="Times New Roman" panose="02020603050405020304"/>
                <a:ea typeface="楷体" panose="02010609060101010101" charset="-122"/>
                <a:cs typeface="Courier New" panose="02070309020205020404"/>
              </a:rPr>
              <a:t>2021</a:t>
            </a:r>
            <a:r>
              <a:rPr lang="zh-CN" altLang="zh-CN" kern="100" dirty="0">
                <a:latin typeface="Times New Roman" panose="02020603050405020304"/>
                <a:ea typeface="楷体" panose="02010609060101010101" charset="-122"/>
                <a:cs typeface="Times New Roman" panose="02020603050405020304"/>
              </a:rPr>
              <a:t>年</a:t>
            </a:r>
            <a:r>
              <a:rPr lang="en-US" altLang="zh-CN" kern="100" dirty="0">
                <a:latin typeface="Times New Roman" panose="02020603050405020304"/>
                <a:ea typeface="楷体" panose="02010609060101010101" charset="-122"/>
                <a:cs typeface="Courier New" panose="02070309020205020404"/>
              </a:rPr>
              <a:t>5</a:t>
            </a:r>
            <a:r>
              <a:rPr lang="zh-CN" altLang="zh-CN" kern="100" dirty="0">
                <a:latin typeface="Times New Roman" panose="02020603050405020304"/>
                <a:ea typeface="楷体" panose="02010609060101010101" charset="-122"/>
                <a:cs typeface="Times New Roman" panose="02020603050405020304"/>
              </a:rPr>
              <a:t>月</a:t>
            </a:r>
            <a:r>
              <a:rPr lang="en-US" altLang="zh-CN" kern="100" dirty="0">
                <a:latin typeface="Times New Roman" panose="02020603050405020304"/>
                <a:ea typeface="楷体" panose="02010609060101010101" charset="-122"/>
                <a:cs typeface="Courier New" panose="02070309020205020404"/>
              </a:rPr>
              <a:t>31</a:t>
            </a:r>
            <a:r>
              <a:rPr lang="zh-CN" altLang="zh-CN" kern="100" dirty="0">
                <a:latin typeface="Times New Roman" panose="02020603050405020304"/>
                <a:ea typeface="楷体" panose="02010609060101010101" charset="-122"/>
                <a:cs typeface="Times New Roman" panose="02020603050405020304"/>
              </a:rPr>
              <a:t>日，南京市建邺区人民法院以侵害英雄烈士名誉、荣誉罪依法判处仇某明有期徒刑</a:t>
            </a:r>
            <a:r>
              <a:rPr lang="en-US" altLang="zh-CN" kern="100" dirty="0">
                <a:latin typeface="Times New Roman" panose="02020603050405020304"/>
                <a:ea typeface="楷体" panose="02010609060101010101" charset="-122"/>
                <a:cs typeface="Courier New" panose="02070309020205020404"/>
              </a:rPr>
              <a:t>8</a:t>
            </a:r>
            <a:r>
              <a:rPr lang="zh-CN" altLang="zh-CN" kern="100" dirty="0">
                <a:latin typeface="Times New Roman" panose="02020603050405020304"/>
                <a:ea typeface="楷体" panose="02010609060101010101" charset="-122"/>
                <a:cs typeface="Times New Roman" panose="02020603050405020304"/>
              </a:rPr>
              <a:t>个月，并责令其公开赔礼道歉。</a:t>
            </a:r>
            <a:r>
              <a:rPr lang="zh-CN" altLang="zh-CN" kern="100" dirty="0">
                <a:latin typeface="Times New Roman" panose="02020603050405020304"/>
                <a:cs typeface="Times New Roman" panose="02020603050405020304"/>
              </a:rPr>
              <a:t>可见，仇某明的</a:t>
            </a:r>
            <a:r>
              <a:rPr lang="zh-CN" altLang="zh-CN" kern="100" dirty="0" smtClean="0">
                <a:latin typeface="Times New Roman" panose="02020603050405020304"/>
                <a:cs typeface="Times New Roman" panose="02020603050405020304"/>
              </a:rPr>
              <a:t>行为</a:t>
            </a:r>
            <a:r>
              <a:rPr lang="en-US" altLang="zh-CN" kern="100" dirty="0" smtClean="0">
                <a:latin typeface="Times New Roman" panose="02020603050405020304"/>
                <a:cs typeface="Times New Roman" panose="02020603050405020304"/>
              </a:rPr>
              <a:t>	</a:t>
            </a:r>
            <a:r>
              <a:rPr lang="en-US" altLang="zh-CN" kern="100" dirty="0">
                <a:latin typeface="Times New Roman" panose="02020603050405020304"/>
                <a:cs typeface="Courier New" panose="02070309020205020404"/>
              </a:rPr>
              <a:t>	(</a:t>
            </a:r>
            <a:r>
              <a:rPr lang="zh-CN" altLang="zh-CN" kern="100" dirty="0">
                <a:latin typeface="Times New Roman" panose="02020603050405020304"/>
                <a:cs typeface="Times New Roman" panose="02020603050405020304"/>
              </a:rPr>
              <a:t>　　</a:t>
            </a:r>
            <a:r>
              <a:rPr lang="en-US" altLang="zh-CN" kern="100" dirty="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a:p>
            <a:pPr indent="713740">
              <a:lnSpc>
                <a:spcPct val="125000"/>
              </a:lnSpc>
              <a:tabLst>
                <a:tab pos="5600700" algn="l"/>
                <a:tab pos="9601200" algn="l"/>
              </a:tabLst>
            </a:pPr>
            <a:r>
              <a:rPr lang="en-US" altLang="zh-CN" kern="100" dirty="0">
                <a:latin typeface="Times New Roman" panose="02020603050405020304"/>
                <a:cs typeface="Courier New" panose="02070309020205020404"/>
              </a:rPr>
              <a:t>A</a:t>
            </a:r>
            <a:r>
              <a:rPr lang="zh-CN" altLang="zh-CN" kern="100" dirty="0">
                <a:latin typeface="Times New Roman" panose="02020603050405020304"/>
                <a:cs typeface="Times New Roman" panose="02020603050405020304"/>
              </a:rPr>
              <a:t>．具有严重社会危害性</a:t>
            </a:r>
            <a:endParaRPr lang="zh-CN" altLang="zh-CN" sz="1050" kern="100" dirty="0">
              <a:latin typeface="宋体" panose="02010600030101010101" pitchFamily="2" charset="-122"/>
              <a:cs typeface="Courier New" panose="02070309020205020404"/>
            </a:endParaRPr>
          </a:p>
          <a:p>
            <a:pPr indent="713740">
              <a:lnSpc>
                <a:spcPct val="125000"/>
              </a:lnSpc>
              <a:tabLst>
                <a:tab pos="5600700" algn="l"/>
                <a:tab pos="9601200" algn="l"/>
              </a:tabLst>
            </a:pPr>
            <a:r>
              <a:rPr lang="en-US" altLang="zh-CN" kern="100" dirty="0">
                <a:latin typeface="Times New Roman" panose="02020603050405020304"/>
                <a:cs typeface="Courier New" panose="02070309020205020404"/>
              </a:rPr>
              <a:t>B</a:t>
            </a:r>
            <a:r>
              <a:rPr lang="zh-CN" altLang="zh-CN" kern="100" dirty="0">
                <a:latin typeface="Times New Roman" panose="02020603050405020304"/>
                <a:cs typeface="Times New Roman" panose="02020603050405020304"/>
              </a:rPr>
              <a:t>．属于民事违法行为</a:t>
            </a:r>
            <a:endParaRPr lang="zh-CN" altLang="zh-CN" sz="1050" kern="100" dirty="0">
              <a:latin typeface="宋体" panose="02010600030101010101" pitchFamily="2" charset="-122"/>
              <a:cs typeface="Courier New" panose="02070309020205020404"/>
            </a:endParaRPr>
          </a:p>
          <a:p>
            <a:pPr indent="713740">
              <a:lnSpc>
                <a:spcPct val="125000"/>
              </a:lnSpc>
              <a:tabLst>
                <a:tab pos="5600700" algn="l"/>
                <a:tab pos="9601200" algn="l"/>
              </a:tabLst>
            </a:pPr>
            <a:r>
              <a:rPr lang="en-US" altLang="zh-CN" kern="100" dirty="0">
                <a:latin typeface="Times New Roman" panose="02020603050405020304"/>
                <a:cs typeface="Courier New" panose="02070309020205020404"/>
              </a:rPr>
              <a:t>C</a:t>
            </a:r>
            <a:r>
              <a:rPr lang="zh-CN" altLang="zh-CN" kern="100" dirty="0">
                <a:latin typeface="Times New Roman" panose="02020603050405020304"/>
                <a:cs typeface="Times New Roman" panose="02020603050405020304"/>
              </a:rPr>
              <a:t>．违反的是治安管理处罚法</a:t>
            </a:r>
            <a:endParaRPr lang="zh-CN" altLang="zh-CN" sz="1050" kern="100" dirty="0">
              <a:latin typeface="宋体" panose="02010600030101010101" pitchFamily="2" charset="-122"/>
              <a:cs typeface="Courier New" panose="02070309020205020404"/>
            </a:endParaRPr>
          </a:p>
          <a:p>
            <a:pPr indent="713740">
              <a:lnSpc>
                <a:spcPct val="125000"/>
              </a:lnSpc>
              <a:tabLst>
                <a:tab pos="5600700" algn="l"/>
                <a:tab pos="9601200" algn="l"/>
              </a:tabLst>
            </a:pPr>
            <a:r>
              <a:rPr lang="en-US" altLang="zh-CN" kern="100" dirty="0">
                <a:latin typeface="Times New Roman" panose="02020603050405020304"/>
                <a:cs typeface="Courier New" panose="02070309020205020404"/>
              </a:rPr>
              <a:t>D</a:t>
            </a:r>
            <a:r>
              <a:rPr lang="zh-CN" altLang="zh-CN" kern="100" dirty="0">
                <a:latin typeface="Times New Roman" panose="02020603050405020304"/>
                <a:cs typeface="Times New Roman" panose="02020603050405020304"/>
              </a:rPr>
              <a:t>．应当受到行政处罚</a:t>
            </a:r>
            <a:endParaRPr lang="zh-CN" altLang="zh-CN" sz="1050" kern="100" dirty="0">
              <a:latin typeface="宋体" panose="02010600030101010101" pitchFamily="2" charset="-122"/>
              <a:cs typeface="Courier New" panose="02070309020205020404"/>
            </a:endParaRPr>
          </a:p>
          <a:p>
            <a:pPr>
              <a:lnSpc>
                <a:spcPct val="125000"/>
              </a:lnSpc>
            </a:pPr>
            <a:endParaRPr lang="zh-CN" altLang="en-US" dirty="0"/>
          </a:p>
        </p:txBody>
      </p:sp>
      <p:sp>
        <p:nvSpPr>
          <p:cNvPr id="5" name="Rectangle 3"/>
          <p:cNvSpPr>
            <a:spLocks noChangeArrowheads="1"/>
          </p:cNvSpPr>
          <p:nvPr/>
        </p:nvSpPr>
        <p:spPr bwMode="auto">
          <a:xfrm>
            <a:off x="10394172" y="3716971"/>
            <a:ext cx="805029" cy="523220"/>
          </a:xfrm>
          <a:prstGeom prst="rect">
            <a:avLst/>
          </a:prstGeom>
          <a:noFill/>
          <a:ln>
            <a:noFill/>
          </a:ln>
          <a:effectLst/>
          <a:extLst>
            <a:ext uri="{909E8E84-426E-40DD-AFC4-6F175D3DCCD1}">
              <a14:hiddenFill xmlns:a14="http://schemas.microsoft.com/office/drawing/2010/main">
                <a:solidFill>
                  <a:srgbClr val="3FB564"/>
                </a:solidFill>
              </a14:hiddenFill>
            </a:ext>
            <a:ext uri="{91240B29-F687-4F45-9708-019B960494DF}">
              <a14:hiddenLine xmlns:a14="http://schemas.microsoft.com/office/drawing/2010/main" w="9525">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gn="just">
              <a:spcAft>
                <a:spcPts val="0"/>
              </a:spcAft>
            </a:pPr>
            <a:r>
              <a:rPr lang="en-US" altLang="zh-CN" sz="2800" b="1" kern="100" dirty="0">
                <a:solidFill>
                  <a:srgbClr val="FF0000"/>
                </a:solidFill>
                <a:cs typeface="Times New Roman" panose="02020603050405020304"/>
              </a:rPr>
              <a:t>A</a:t>
            </a:r>
            <a:r>
              <a:rPr lang="zh-CN" altLang="zh-CN" sz="2800" b="1" kern="100" dirty="0">
                <a:solidFill>
                  <a:srgbClr val="FF0000"/>
                </a:solidFill>
                <a:cs typeface="Times New Roman" panose="02020603050405020304"/>
              </a:rPr>
              <a:t>　</a:t>
            </a:r>
            <a:endParaRPr lang="zh-CN" altLang="zh-CN" sz="1050" kern="100" dirty="0">
              <a:latin typeface="Calibri" panose="020F0502020204030204"/>
              <a:cs typeface="Times New Roman" panose="0202060305040502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43303" y="574305"/>
            <a:ext cx="7776864" cy="6004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3"/>
          <p:cNvSpPr>
            <a:spLocks noChangeArrowheads="1"/>
          </p:cNvSpPr>
          <p:nvPr/>
        </p:nvSpPr>
        <p:spPr bwMode="auto">
          <a:xfrm>
            <a:off x="3719291" y="539031"/>
            <a:ext cx="881973" cy="369332"/>
          </a:xfrm>
          <a:prstGeom prst="rect">
            <a:avLst/>
          </a:prstGeom>
          <a:noFill/>
          <a:ln>
            <a:noFill/>
          </a:ln>
          <a:effectLst/>
          <a:extLst>
            <a:ext uri="{909E8E84-426E-40DD-AFC4-6F175D3DCCD1}">
              <a14:hiddenFill xmlns:a14="http://schemas.microsoft.com/office/drawing/2010/main">
                <a:solidFill>
                  <a:srgbClr val="3FB564"/>
                </a:solidFill>
              </a14:hiddenFill>
            </a:ext>
            <a:ext uri="{91240B29-F687-4F45-9708-019B960494DF}">
              <a14:hiddenLine xmlns:a14="http://schemas.microsoft.com/office/drawing/2010/main" w="9525">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gn="just">
              <a:spcAft>
                <a:spcPts val="0"/>
              </a:spcAft>
            </a:pPr>
            <a:r>
              <a:rPr lang="zh-CN" altLang="zh-CN" b="1" kern="100" dirty="0">
                <a:solidFill>
                  <a:srgbClr val="FF0000"/>
                </a:solidFill>
                <a:ea typeface="黑体" panose="02010609060101010101" pitchFamily="2" charset="-122"/>
                <a:cs typeface="Times New Roman" panose="02020603050405020304"/>
              </a:rPr>
              <a:t>认识　</a:t>
            </a:r>
            <a:endParaRPr lang="zh-CN" altLang="zh-CN" sz="800" kern="100" dirty="0">
              <a:latin typeface="宋体" panose="02010600030101010101" pitchFamily="2" charset="-122"/>
              <a:cs typeface="Courier New" panose="02070309020205020404"/>
            </a:endParaRPr>
          </a:p>
        </p:txBody>
      </p:sp>
      <p:sp>
        <p:nvSpPr>
          <p:cNvPr id="7" name="Rectangle 3"/>
          <p:cNvSpPr>
            <a:spLocks noChangeArrowheads="1"/>
          </p:cNvSpPr>
          <p:nvPr/>
        </p:nvSpPr>
        <p:spPr bwMode="auto">
          <a:xfrm>
            <a:off x="5530484" y="945297"/>
            <a:ext cx="1811714" cy="369332"/>
          </a:xfrm>
          <a:prstGeom prst="rect">
            <a:avLst/>
          </a:prstGeom>
          <a:noFill/>
          <a:ln>
            <a:noFill/>
          </a:ln>
          <a:effectLst/>
          <a:extLst>
            <a:ext uri="{909E8E84-426E-40DD-AFC4-6F175D3DCCD1}">
              <a14:hiddenFill xmlns:a14="http://schemas.microsoft.com/office/drawing/2010/main">
                <a:solidFill>
                  <a:srgbClr val="3FB564"/>
                </a:solidFill>
              </a14:hiddenFill>
            </a:ext>
            <a:ext uri="{91240B29-F687-4F45-9708-019B960494DF}">
              <a14:hiddenLine xmlns:a14="http://schemas.microsoft.com/office/drawing/2010/main" w="9525">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gn="just">
              <a:spcAft>
                <a:spcPts val="0"/>
              </a:spcAft>
            </a:pPr>
            <a:r>
              <a:rPr lang="zh-CN" altLang="zh-CN" b="1" kern="100" dirty="0">
                <a:solidFill>
                  <a:srgbClr val="FF0000"/>
                </a:solidFill>
                <a:ea typeface="黑体" panose="02010609060101010101" pitchFamily="2" charset="-122"/>
                <a:cs typeface="Times New Roman" panose="02020603050405020304"/>
              </a:rPr>
              <a:t>民事违法行为　</a:t>
            </a:r>
            <a:endParaRPr lang="zh-CN" altLang="zh-CN" sz="800" kern="100" dirty="0">
              <a:latin typeface="宋体" panose="02010600030101010101" pitchFamily="2" charset="-122"/>
              <a:cs typeface="Courier New" panose="02070309020205020404"/>
            </a:endParaRPr>
          </a:p>
        </p:txBody>
      </p:sp>
      <p:sp>
        <p:nvSpPr>
          <p:cNvPr id="8" name="Rectangle 3"/>
          <p:cNvSpPr>
            <a:spLocks noChangeArrowheads="1"/>
          </p:cNvSpPr>
          <p:nvPr/>
        </p:nvSpPr>
        <p:spPr bwMode="auto">
          <a:xfrm>
            <a:off x="5590954" y="1340664"/>
            <a:ext cx="1811714" cy="369332"/>
          </a:xfrm>
          <a:prstGeom prst="rect">
            <a:avLst/>
          </a:prstGeom>
          <a:noFill/>
          <a:ln>
            <a:noFill/>
          </a:ln>
          <a:effectLst/>
          <a:extLst>
            <a:ext uri="{909E8E84-426E-40DD-AFC4-6F175D3DCCD1}">
              <a14:hiddenFill xmlns:a14="http://schemas.microsoft.com/office/drawing/2010/main">
                <a:solidFill>
                  <a:srgbClr val="3FB564"/>
                </a:solidFill>
              </a14:hiddenFill>
            </a:ext>
            <a:ext uri="{91240B29-F687-4F45-9708-019B960494DF}">
              <a14:hiddenLine xmlns:a14="http://schemas.microsoft.com/office/drawing/2010/main" w="9525">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gn="just">
              <a:spcAft>
                <a:spcPts val="0"/>
              </a:spcAft>
            </a:pPr>
            <a:r>
              <a:rPr lang="zh-CN" altLang="zh-CN" b="1" kern="100" dirty="0">
                <a:solidFill>
                  <a:srgbClr val="FF0000"/>
                </a:solidFill>
                <a:ea typeface="黑体" panose="02010609060101010101" pitchFamily="2" charset="-122"/>
                <a:cs typeface="Times New Roman" panose="02020603050405020304"/>
              </a:rPr>
              <a:t>行政违法行为　</a:t>
            </a:r>
            <a:endParaRPr lang="zh-CN" altLang="zh-CN" sz="800" kern="100" dirty="0">
              <a:latin typeface="宋体" panose="02010600030101010101" pitchFamily="2" charset="-122"/>
              <a:cs typeface="Courier New" panose="02070309020205020404"/>
            </a:endParaRPr>
          </a:p>
        </p:txBody>
      </p:sp>
      <p:sp>
        <p:nvSpPr>
          <p:cNvPr id="9" name="Rectangle 3"/>
          <p:cNvSpPr>
            <a:spLocks noChangeArrowheads="1"/>
          </p:cNvSpPr>
          <p:nvPr/>
        </p:nvSpPr>
        <p:spPr bwMode="auto">
          <a:xfrm>
            <a:off x="5519701" y="1734761"/>
            <a:ext cx="1811714" cy="369332"/>
          </a:xfrm>
          <a:prstGeom prst="rect">
            <a:avLst/>
          </a:prstGeom>
          <a:noFill/>
          <a:ln>
            <a:noFill/>
          </a:ln>
          <a:effectLst/>
          <a:extLst>
            <a:ext uri="{909E8E84-426E-40DD-AFC4-6F175D3DCCD1}">
              <a14:hiddenFill xmlns:a14="http://schemas.microsoft.com/office/drawing/2010/main">
                <a:solidFill>
                  <a:srgbClr val="3FB564"/>
                </a:solidFill>
              </a14:hiddenFill>
            </a:ext>
            <a:ext uri="{91240B29-F687-4F45-9708-019B960494DF}">
              <a14:hiddenLine xmlns:a14="http://schemas.microsoft.com/office/drawing/2010/main" w="9525">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gn="just">
              <a:spcAft>
                <a:spcPts val="0"/>
              </a:spcAft>
            </a:pPr>
            <a:r>
              <a:rPr lang="zh-CN" altLang="zh-CN" b="1" kern="100" dirty="0">
                <a:solidFill>
                  <a:srgbClr val="FF0000"/>
                </a:solidFill>
                <a:ea typeface="黑体" panose="02010609060101010101" pitchFamily="2" charset="-122"/>
                <a:cs typeface="Times New Roman" panose="02020603050405020304"/>
              </a:rPr>
              <a:t>刑事违法行为　</a:t>
            </a:r>
            <a:endParaRPr lang="zh-CN" altLang="zh-CN" sz="800" kern="100" dirty="0">
              <a:latin typeface="宋体" panose="02010600030101010101" pitchFamily="2" charset="-122"/>
              <a:cs typeface="Courier New" panose="02070309020205020404"/>
            </a:endParaRPr>
          </a:p>
        </p:txBody>
      </p:sp>
      <p:sp>
        <p:nvSpPr>
          <p:cNvPr id="10" name="Rectangle 3"/>
          <p:cNvSpPr>
            <a:spLocks noChangeArrowheads="1"/>
          </p:cNvSpPr>
          <p:nvPr/>
        </p:nvSpPr>
        <p:spPr bwMode="auto">
          <a:xfrm>
            <a:off x="3779461" y="2276366"/>
            <a:ext cx="1811714" cy="369332"/>
          </a:xfrm>
          <a:prstGeom prst="rect">
            <a:avLst/>
          </a:prstGeom>
          <a:noFill/>
          <a:ln>
            <a:noFill/>
          </a:ln>
          <a:effectLst/>
          <a:extLst>
            <a:ext uri="{909E8E84-426E-40DD-AFC4-6F175D3DCCD1}">
              <a14:hiddenFill xmlns:a14="http://schemas.microsoft.com/office/drawing/2010/main">
                <a:solidFill>
                  <a:srgbClr val="3FB564"/>
                </a:solidFill>
              </a14:hiddenFill>
            </a:ext>
            <a:ext uri="{91240B29-F687-4F45-9708-019B960494DF}">
              <a14:hiddenLine xmlns:a14="http://schemas.microsoft.com/office/drawing/2010/main" w="9525">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gn="just">
              <a:spcAft>
                <a:spcPts val="0"/>
              </a:spcAft>
            </a:pPr>
            <a:r>
              <a:rPr lang="zh-CN" altLang="zh-CN" b="1" kern="100" dirty="0">
                <a:solidFill>
                  <a:srgbClr val="FF0000"/>
                </a:solidFill>
                <a:ea typeface="黑体" panose="02010609060101010101" pitchFamily="2" charset="-122"/>
                <a:cs typeface="Times New Roman" panose="02020603050405020304"/>
              </a:rPr>
              <a:t>一般违法行为　</a:t>
            </a:r>
            <a:endParaRPr lang="zh-CN" altLang="zh-CN" sz="800" kern="100" dirty="0">
              <a:latin typeface="宋体" panose="02010600030101010101" pitchFamily="2" charset="-122"/>
              <a:cs typeface="Courier New" panose="02070309020205020404"/>
            </a:endParaRPr>
          </a:p>
        </p:txBody>
      </p:sp>
      <p:sp>
        <p:nvSpPr>
          <p:cNvPr id="11" name="Rectangle 3"/>
          <p:cNvSpPr>
            <a:spLocks noChangeArrowheads="1"/>
          </p:cNvSpPr>
          <p:nvPr/>
        </p:nvSpPr>
        <p:spPr bwMode="auto">
          <a:xfrm>
            <a:off x="5662674" y="2276366"/>
            <a:ext cx="881973" cy="369332"/>
          </a:xfrm>
          <a:prstGeom prst="rect">
            <a:avLst/>
          </a:prstGeom>
          <a:noFill/>
          <a:ln>
            <a:noFill/>
          </a:ln>
          <a:effectLst/>
          <a:extLst>
            <a:ext uri="{909E8E84-426E-40DD-AFC4-6F175D3DCCD1}">
              <a14:hiddenFill xmlns:a14="http://schemas.microsoft.com/office/drawing/2010/main">
                <a:solidFill>
                  <a:srgbClr val="3FB564"/>
                </a:solidFill>
              </a14:hiddenFill>
            </a:ext>
            <a:ext uri="{91240B29-F687-4F45-9708-019B960494DF}">
              <a14:hiddenLine xmlns:a14="http://schemas.microsoft.com/office/drawing/2010/main" w="9525">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gn="just">
              <a:spcAft>
                <a:spcPts val="0"/>
              </a:spcAft>
            </a:pPr>
            <a:r>
              <a:rPr lang="zh-CN" altLang="zh-CN" b="1" kern="100" dirty="0">
                <a:solidFill>
                  <a:srgbClr val="FF0000"/>
                </a:solidFill>
                <a:ea typeface="黑体" panose="02010609060101010101" pitchFamily="2" charset="-122"/>
                <a:cs typeface="Times New Roman" panose="02020603050405020304"/>
              </a:rPr>
              <a:t>犯罪　</a:t>
            </a:r>
            <a:endParaRPr lang="zh-CN" altLang="zh-CN" sz="800" kern="100" dirty="0">
              <a:latin typeface="宋体" panose="02010600030101010101" pitchFamily="2" charset="-122"/>
              <a:cs typeface="Courier New" panose="02070309020205020404"/>
            </a:endParaRPr>
          </a:p>
        </p:txBody>
      </p:sp>
      <p:sp>
        <p:nvSpPr>
          <p:cNvPr id="12" name="Rectangle 3"/>
          <p:cNvSpPr>
            <a:spLocks noChangeArrowheads="1"/>
          </p:cNvSpPr>
          <p:nvPr/>
        </p:nvSpPr>
        <p:spPr bwMode="auto">
          <a:xfrm>
            <a:off x="4367208" y="2633540"/>
            <a:ext cx="1346844" cy="369332"/>
          </a:xfrm>
          <a:prstGeom prst="rect">
            <a:avLst/>
          </a:prstGeom>
          <a:noFill/>
          <a:ln>
            <a:noFill/>
          </a:ln>
          <a:effectLst/>
          <a:extLst>
            <a:ext uri="{909E8E84-426E-40DD-AFC4-6F175D3DCCD1}">
              <a14:hiddenFill xmlns:a14="http://schemas.microsoft.com/office/drawing/2010/main">
                <a:solidFill>
                  <a:srgbClr val="3FB564"/>
                </a:solidFill>
              </a14:hiddenFill>
            </a:ext>
            <a:ext uri="{91240B29-F687-4F45-9708-019B960494DF}">
              <a14:hiddenLine xmlns:a14="http://schemas.microsoft.com/office/drawing/2010/main" w="9525">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gn="just">
              <a:spcAft>
                <a:spcPts val="0"/>
              </a:spcAft>
            </a:pPr>
            <a:r>
              <a:rPr lang="zh-CN" altLang="zh-CN" b="1" kern="100" dirty="0">
                <a:solidFill>
                  <a:srgbClr val="FF0000"/>
                </a:solidFill>
                <a:ea typeface="黑体" panose="02010609060101010101" pitchFamily="2" charset="-122"/>
                <a:cs typeface="Times New Roman" panose="02020603050405020304"/>
              </a:rPr>
              <a:t>遵章守法　</a:t>
            </a:r>
            <a:endParaRPr lang="zh-CN" altLang="zh-CN" sz="800" kern="100" dirty="0">
              <a:latin typeface="宋体" panose="02010600030101010101" pitchFamily="2" charset="-122"/>
              <a:cs typeface="Courier New" panose="02070309020205020404"/>
            </a:endParaRPr>
          </a:p>
        </p:txBody>
      </p:sp>
      <p:sp>
        <p:nvSpPr>
          <p:cNvPr id="13" name="Rectangle 3"/>
          <p:cNvSpPr>
            <a:spLocks noChangeArrowheads="1"/>
          </p:cNvSpPr>
          <p:nvPr/>
        </p:nvSpPr>
        <p:spPr bwMode="auto">
          <a:xfrm>
            <a:off x="4079140" y="3140879"/>
            <a:ext cx="881973" cy="369332"/>
          </a:xfrm>
          <a:prstGeom prst="rect">
            <a:avLst/>
          </a:prstGeom>
          <a:noFill/>
          <a:ln>
            <a:noFill/>
          </a:ln>
          <a:effectLst/>
          <a:extLst>
            <a:ext uri="{909E8E84-426E-40DD-AFC4-6F175D3DCCD1}">
              <a14:hiddenFill xmlns:a14="http://schemas.microsoft.com/office/drawing/2010/main">
                <a:solidFill>
                  <a:srgbClr val="3FB564"/>
                </a:solidFill>
              </a14:hiddenFill>
            </a:ext>
            <a:ext uri="{91240B29-F687-4F45-9708-019B960494DF}">
              <a14:hiddenLine xmlns:a14="http://schemas.microsoft.com/office/drawing/2010/main" w="9525">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gn="just">
              <a:spcAft>
                <a:spcPts val="0"/>
              </a:spcAft>
            </a:pPr>
            <a:r>
              <a:rPr lang="zh-CN" altLang="zh-CN" b="1" kern="100" dirty="0">
                <a:solidFill>
                  <a:srgbClr val="FF0000"/>
                </a:solidFill>
                <a:ea typeface="黑体" panose="02010609060101010101" pitchFamily="2" charset="-122"/>
                <a:cs typeface="Times New Roman" panose="02020603050405020304"/>
              </a:rPr>
              <a:t>刑法　</a:t>
            </a:r>
            <a:endParaRPr lang="zh-CN" altLang="zh-CN" sz="800" kern="100" dirty="0">
              <a:latin typeface="宋体" panose="02010600030101010101" pitchFamily="2" charset="-122"/>
              <a:cs typeface="Courier New" panose="02070309020205020404"/>
            </a:endParaRPr>
          </a:p>
        </p:txBody>
      </p:sp>
      <p:sp>
        <p:nvSpPr>
          <p:cNvPr id="14" name="Rectangle 3"/>
          <p:cNvSpPr>
            <a:spLocks noChangeArrowheads="1"/>
          </p:cNvSpPr>
          <p:nvPr/>
        </p:nvSpPr>
        <p:spPr bwMode="auto">
          <a:xfrm>
            <a:off x="5086797" y="3140604"/>
            <a:ext cx="881973" cy="369332"/>
          </a:xfrm>
          <a:prstGeom prst="rect">
            <a:avLst/>
          </a:prstGeom>
          <a:noFill/>
          <a:ln>
            <a:noFill/>
          </a:ln>
          <a:effectLst/>
          <a:extLst>
            <a:ext uri="{909E8E84-426E-40DD-AFC4-6F175D3DCCD1}">
              <a14:hiddenFill xmlns:a14="http://schemas.microsoft.com/office/drawing/2010/main">
                <a:solidFill>
                  <a:srgbClr val="3FB564"/>
                </a:solidFill>
              </a14:hiddenFill>
            </a:ext>
            <a:ext uri="{91240B29-F687-4F45-9708-019B960494DF}">
              <a14:hiddenLine xmlns:a14="http://schemas.microsoft.com/office/drawing/2010/main" w="9525">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gn="just">
              <a:spcAft>
                <a:spcPts val="0"/>
              </a:spcAft>
            </a:pPr>
            <a:r>
              <a:rPr lang="zh-CN" altLang="zh-CN" b="1" kern="100" dirty="0">
                <a:solidFill>
                  <a:srgbClr val="FF0000"/>
                </a:solidFill>
                <a:ea typeface="黑体" panose="02010609060101010101" pitchFamily="2" charset="-122"/>
                <a:cs typeface="Times New Roman" panose="02020603050405020304"/>
              </a:rPr>
              <a:t>刑罚　</a:t>
            </a:r>
            <a:endParaRPr lang="zh-CN" altLang="zh-CN" sz="800" kern="100" dirty="0">
              <a:latin typeface="宋体" panose="02010600030101010101" pitchFamily="2" charset="-122"/>
              <a:cs typeface="Courier New" panose="02070309020205020404"/>
            </a:endParaRPr>
          </a:p>
        </p:txBody>
      </p:sp>
      <p:sp>
        <p:nvSpPr>
          <p:cNvPr id="15" name="Rectangle 3"/>
          <p:cNvSpPr>
            <a:spLocks noChangeArrowheads="1"/>
          </p:cNvSpPr>
          <p:nvPr/>
        </p:nvSpPr>
        <p:spPr bwMode="auto">
          <a:xfrm>
            <a:off x="5414449" y="3511044"/>
            <a:ext cx="2044149" cy="369332"/>
          </a:xfrm>
          <a:prstGeom prst="rect">
            <a:avLst/>
          </a:prstGeom>
          <a:noFill/>
          <a:ln>
            <a:noFill/>
          </a:ln>
          <a:effectLst/>
          <a:extLst>
            <a:ext uri="{909E8E84-426E-40DD-AFC4-6F175D3DCCD1}">
              <a14:hiddenFill xmlns:a14="http://schemas.microsoft.com/office/drawing/2010/main">
                <a:solidFill>
                  <a:srgbClr val="3FB564"/>
                </a:solidFill>
              </a14:hiddenFill>
            </a:ext>
            <a:ext uri="{91240B29-F687-4F45-9708-019B960494DF}">
              <a14:hiddenLine xmlns:a14="http://schemas.microsoft.com/office/drawing/2010/main" w="9525">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gn="just">
              <a:spcAft>
                <a:spcPts val="0"/>
              </a:spcAft>
            </a:pPr>
            <a:r>
              <a:rPr lang="zh-CN" altLang="zh-CN" b="1" kern="100" dirty="0">
                <a:solidFill>
                  <a:srgbClr val="FF0000"/>
                </a:solidFill>
                <a:ea typeface="黑体" panose="02010609060101010101" pitchFamily="2" charset="-122"/>
                <a:cs typeface="Times New Roman" panose="02020603050405020304"/>
              </a:rPr>
              <a:t>严重社会危害性　</a:t>
            </a:r>
            <a:endParaRPr lang="zh-CN" altLang="zh-CN" sz="800" kern="100" dirty="0">
              <a:latin typeface="宋体" panose="02010600030101010101" pitchFamily="2" charset="-122"/>
              <a:cs typeface="Courier New" panose="02070309020205020404"/>
            </a:endParaRPr>
          </a:p>
        </p:txBody>
      </p:sp>
      <p:sp>
        <p:nvSpPr>
          <p:cNvPr id="16" name="Rectangle 3"/>
          <p:cNvSpPr>
            <a:spLocks noChangeArrowheads="1"/>
          </p:cNvSpPr>
          <p:nvPr/>
        </p:nvSpPr>
        <p:spPr bwMode="auto">
          <a:xfrm>
            <a:off x="7535542" y="3501004"/>
            <a:ext cx="1579278" cy="369332"/>
          </a:xfrm>
          <a:prstGeom prst="rect">
            <a:avLst/>
          </a:prstGeom>
          <a:noFill/>
          <a:ln>
            <a:noFill/>
          </a:ln>
          <a:effectLst/>
          <a:extLst>
            <a:ext uri="{909E8E84-426E-40DD-AFC4-6F175D3DCCD1}">
              <a14:hiddenFill xmlns:a14="http://schemas.microsoft.com/office/drawing/2010/main">
                <a:solidFill>
                  <a:srgbClr val="3FB564"/>
                </a:solidFill>
              </a14:hiddenFill>
            </a:ext>
            <a:ext uri="{91240B29-F687-4F45-9708-019B960494DF}">
              <a14:hiddenLine xmlns:a14="http://schemas.microsoft.com/office/drawing/2010/main" w="9525">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gn="just">
              <a:spcAft>
                <a:spcPts val="0"/>
              </a:spcAft>
            </a:pPr>
            <a:r>
              <a:rPr lang="zh-CN" altLang="zh-CN" b="1" kern="100" dirty="0">
                <a:solidFill>
                  <a:srgbClr val="FF0000"/>
                </a:solidFill>
                <a:ea typeface="黑体" panose="02010609060101010101" pitchFamily="2" charset="-122"/>
                <a:cs typeface="Times New Roman" panose="02020603050405020304"/>
              </a:rPr>
              <a:t>刑事违法性　</a:t>
            </a:r>
            <a:endParaRPr lang="zh-CN" altLang="zh-CN" sz="800" kern="100" dirty="0">
              <a:latin typeface="宋体" panose="02010600030101010101" pitchFamily="2" charset="-122"/>
              <a:cs typeface="Courier New" panose="02070309020205020404"/>
            </a:endParaRPr>
          </a:p>
        </p:txBody>
      </p:sp>
      <p:sp>
        <p:nvSpPr>
          <p:cNvPr id="17" name="Rectangle 3"/>
          <p:cNvSpPr>
            <a:spLocks noChangeArrowheads="1"/>
          </p:cNvSpPr>
          <p:nvPr/>
        </p:nvSpPr>
        <p:spPr bwMode="auto">
          <a:xfrm>
            <a:off x="5551437" y="3865942"/>
            <a:ext cx="2044149" cy="369332"/>
          </a:xfrm>
          <a:prstGeom prst="rect">
            <a:avLst/>
          </a:prstGeom>
          <a:noFill/>
          <a:ln>
            <a:noFill/>
          </a:ln>
          <a:effectLst/>
          <a:extLst>
            <a:ext uri="{909E8E84-426E-40DD-AFC4-6F175D3DCCD1}">
              <a14:hiddenFill xmlns:a14="http://schemas.microsoft.com/office/drawing/2010/main">
                <a:solidFill>
                  <a:srgbClr val="3FB564"/>
                </a:solidFill>
              </a14:hiddenFill>
            </a:ext>
            <a:ext uri="{91240B29-F687-4F45-9708-019B960494DF}">
              <a14:hiddenLine xmlns:a14="http://schemas.microsoft.com/office/drawing/2010/main" w="9525">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gn="just">
              <a:spcAft>
                <a:spcPts val="0"/>
              </a:spcAft>
            </a:pPr>
            <a:r>
              <a:rPr lang="zh-CN" altLang="zh-CN" b="1" kern="100" dirty="0">
                <a:solidFill>
                  <a:srgbClr val="FF0000"/>
                </a:solidFill>
                <a:ea typeface="黑体" panose="02010609060101010101" pitchFamily="2" charset="-122"/>
                <a:cs typeface="Times New Roman" panose="02020603050405020304"/>
              </a:rPr>
              <a:t>应受刑罚处罚性　</a:t>
            </a:r>
            <a:endParaRPr lang="zh-CN" altLang="zh-CN" sz="800" kern="100" dirty="0">
              <a:latin typeface="宋体" panose="02010600030101010101" pitchFamily="2" charset="-122"/>
              <a:cs typeface="Courier New" panose="02070309020205020404"/>
            </a:endParaRPr>
          </a:p>
        </p:txBody>
      </p:sp>
      <p:sp>
        <p:nvSpPr>
          <p:cNvPr id="18" name="Rectangle 3"/>
          <p:cNvSpPr>
            <a:spLocks noChangeArrowheads="1"/>
          </p:cNvSpPr>
          <p:nvPr/>
        </p:nvSpPr>
        <p:spPr bwMode="auto">
          <a:xfrm>
            <a:off x="3685952" y="4307099"/>
            <a:ext cx="1346844" cy="369332"/>
          </a:xfrm>
          <a:prstGeom prst="rect">
            <a:avLst/>
          </a:prstGeom>
          <a:noFill/>
          <a:ln>
            <a:noFill/>
          </a:ln>
          <a:effectLst/>
          <a:extLst>
            <a:ext uri="{909E8E84-426E-40DD-AFC4-6F175D3DCCD1}">
              <a14:hiddenFill xmlns:a14="http://schemas.microsoft.com/office/drawing/2010/main">
                <a:solidFill>
                  <a:srgbClr val="3FB564"/>
                </a:solidFill>
              </a14:hiddenFill>
            </a:ext>
            <a:ext uri="{91240B29-F687-4F45-9708-019B960494DF}">
              <a14:hiddenLine xmlns:a14="http://schemas.microsoft.com/office/drawing/2010/main" w="9525">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gn="just">
              <a:spcAft>
                <a:spcPts val="0"/>
              </a:spcAft>
            </a:pPr>
            <a:r>
              <a:rPr lang="zh-CN" altLang="zh-CN" b="1" kern="100" dirty="0">
                <a:solidFill>
                  <a:srgbClr val="FF0000"/>
                </a:solidFill>
                <a:ea typeface="黑体" panose="02010609060101010101" pitchFamily="2" charset="-122"/>
                <a:cs typeface="Times New Roman" panose="02020603050405020304"/>
              </a:rPr>
              <a:t>预防犯罪　</a:t>
            </a:r>
            <a:endParaRPr lang="zh-CN" altLang="zh-CN" sz="800" kern="100" dirty="0">
              <a:latin typeface="宋体" panose="02010600030101010101" pitchFamily="2" charset="-122"/>
              <a:cs typeface="Courier New" panose="02070309020205020404"/>
            </a:endParaRPr>
          </a:p>
        </p:txBody>
      </p:sp>
      <p:sp>
        <p:nvSpPr>
          <p:cNvPr id="19" name="Rectangle 3"/>
          <p:cNvSpPr>
            <a:spLocks noChangeArrowheads="1"/>
          </p:cNvSpPr>
          <p:nvPr/>
        </p:nvSpPr>
        <p:spPr bwMode="auto">
          <a:xfrm>
            <a:off x="3719369" y="4677702"/>
            <a:ext cx="1875835" cy="369332"/>
          </a:xfrm>
          <a:prstGeom prst="rect">
            <a:avLst/>
          </a:prstGeom>
          <a:noFill/>
          <a:ln>
            <a:noFill/>
          </a:ln>
          <a:effectLst/>
          <a:extLst>
            <a:ext uri="{909E8E84-426E-40DD-AFC4-6F175D3DCCD1}">
              <a14:hiddenFill xmlns:a14="http://schemas.microsoft.com/office/drawing/2010/main">
                <a:solidFill>
                  <a:srgbClr val="3FB564"/>
                </a:solidFill>
              </a14:hiddenFill>
            </a:ext>
            <a:ext uri="{91240B29-F687-4F45-9708-019B960494DF}">
              <a14:hiddenLine xmlns:a14="http://schemas.microsoft.com/office/drawing/2010/main" w="9525">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gn="just">
              <a:spcAft>
                <a:spcPts val="0"/>
              </a:spcAft>
            </a:pPr>
            <a:r>
              <a:rPr lang="zh-CN" altLang="zh-CN" b="1" kern="100" dirty="0">
                <a:solidFill>
                  <a:srgbClr val="FF0000"/>
                </a:solidFill>
                <a:ea typeface="黑体" panose="02010609060101010101" pitchFamily="2" charset="-122"/>
                <a:cs typeface="Times New Roman" panose="02020603050405020304"/>
              </a:rPr>
              <a:t>依法求助</a:t>
            </a:r>
            <a:r>
              <a:rPr lang="en-US" altLang="zh-CN" b="1" kern="100" dirty="0">
                <a:solidFill>
                  <a:srgbClr val="FF0000"/>
                </a:solidFill>
                <a:ea typeface="黑体" panose="02010609060101010101" pitchFamily="2" charset="-122"/>
                <a:cs typeface="Courier New" panose="02070309020205020404"/>
              </a:rPr>
              <a:t>/</a:t>
            </a:r>
            <a:r>
              <a:rPr lang="zh-CN" altLang="zh-CN" b="1" kern="100" dirty="0">
                <a:solidFill>
                  <a:srgbClr val="FF0000"/>
                </a:solidFill>
                <a:ea typeface="黑体" panose="02010609060101010101" pitchFamily="2" charset="-122"/>
                <a:cs typeface="Times New Roman" panose="02020603050405020304"/>
              </a:rPr>
              <a:t>维权　</a:t>
            </a:r>
            <a:endParaRPr lang="zh-CN" altLang="zh-CN" sz="800" kern="100" dirty="0">
              <a:latin typeface="宋体" panose="02010600030101010101" pitchFamily="2" charset="-122"/>
              <a:cs typeface="Courier New" panose="02070309020205020404"/>
            </a:endParaRPr>
          </a:p>
        </p:txBody>
      </p:sp>
      <p:sp>
        <p:nvSpPr>
          <p:cNvPr id="20" name="Rectangle 3"/>
          <p:cNvSpPr>
            <a:spLocks noChangeArrowheads="1"/>
          </p:cNvSpPr>
          <p:nvPr/>
        </p:nvSpPr>
        <p:spPr bwMode="auto">
          <a:xfrm>
            <a:off x="5159070" y="5047034"/>
            <a:ext cx="1346844" cy="369332"/>
          </a:xfrm>
          <a:prstGeom prst="rect">
            <a:avLst/>
          </a:prstGeom>
          <a:noFill/>
          <a:ln>
            <a:noFill/>
          </a:ln>
          <a:effectLst/>
          <a:extLst>
            <a:ext uri="{909E8E84-426E-40DD-AFC4-6F175D3DCCD1}">
              <a14:hiddenFill xmlns:a14="http://schemas.microsoft.com/office/drawing/2010/main">
                <a:solidFill>
                  <a:srgbClr val="3FB564"/>
                </a:solidFill>
              </a14:hiddenFill>
            </a:ext>
            <a:ext uri="{91240B29-F687-4F45-9708-019B960494DF}">
              <a14:hiddenLine xmlns:a14="http://schemas.microsoft.com/office/drawing/2010/main" w="9525">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gn="just">
              <a:spcAft>
                <a:spcPts val="0"/>
              </a:spcAft>
            </a:pPr>
            <a:r>
              <a:rPr lang="zh-CN" altLang="zh-CN" b="1" kern="100" dirty="0">
                <a:solidFill>
                  <a:srgbClr val="FF0000"/>
                </a:solidFill>
                <a:ea typeface="黑体" panose="02010609060101010101" pitchFamily="2" charset="-122"/>
                <a:cs typeface="Times New Roman" panose="02020603050405020304"/>
              </a:rPr>
              <a:t>民事诉讼　</a:t>
            </a:r>
            <a:endParaRPr lang="zh-CN" altLang="zh-CN" sz="800" kern="100" dirty="0">
              <a:latin typeface="宋体" panose="02010600030101010101" pitchFamily="2" charset="-122"/>
              <a:cs typeface="Courier New" panose="02070309020205020404"/>
            </a:endParaRPr>
          </a:p>
        </p:txBody>
      </p:sp>
      <p:sp>
        <p:nvSpPr>
          <p:cNvPr id="21" name="Rectangle 3"/>
          <p:cNvSpPr>
            <a:spLocks noChangeArrowheads="1"/>
          </p:cNvSpPr>
          <p:nvPr/>
        </p:nvSpPr>
        <p:spPr bwMode="auto">
          <a:xfrm>
            <a:off x="5230825" y="5407434"/>
            <a:ext cx="1346844" cy="369332"/>
          </a:xfrm>
          <a:prstGeom prst="rect">
            <a:avLst/>
          </a:prstGeom>
          <a:noFill/>
          <a:ln>
            <a:noFill/>
          </a:ln>
          <a:effectLst/>
          <a:extLst>
            <a:ext uri="{909E8E84-426E-40DD-AFC4-6F175D3DCCD1}">
              <a14:hiddenFill xmlns:a14="http://schemas.microsoft.com/office/drawing/2010/main">
                <a:solidFill>
                  <a:srgbClr val="3FB564"/>
                </a:solidFill>
              </a14:hiddenFill>
            </a:ext>
            <a:ext uri="{91240B29-F687-4F45-9708-019B960494DF}">
              <a14:hiddenLine xmlns:a14="http://schemas.microsoft.com/office/drawing/2010/main" w="9525">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gn="just">
              <a:spcAft>
                <a:spcPts val="0"/>
              </a:spcAft>
            </a:pPr>
            <a:r>
              <a:rPr lang="zh-CN" altLang="zh-CN" b="1" kern="100" dirty="0">
                <a:solidFill>
                  <a:srgbClr val="FF0000"/>
                </a:solidFill>
                <a:ea typeface="黑体" panose="02010609060101010101" pitchFamily="2" charset="-122"/>
                <a:cs typeface="Times New Roman" panose="02020603050405020304"/>
              </a:rPr>
              <a:t>行政诉讼　</a:t>
            </a:r>
            <a:endParaRPr lang="zh-CN" altLang="zh-CN" sz="800" kern="100" dirty="0">
              <a:latin typeface="宋体" panose="02010600030101010101" pitchFamily="2" charset="-122"/>
              <a:cs typeface="Courier New" panose="02070309020205020404"/>
            </a:endParaRPr>
          </a:p>
        </p:txBody>
      </p:sp>
      <p:sp>
        <p:nvSpPr>
          <p:cNvPr id="22" name="Rectangle 3"/>
          <p:cNvSpPr>
            <a:spLocks noChangeArrowheads="1"/>
          </p:cNvSpPr>
          <p:nvPr/>
        </p:nvSpPr>
        <p:spPr bwMode="auto">
          <a:xfrm>
            <a:off x="5231273" y="5711996"/>
            <a:ext cx="1346844" cy="369332"/>
          </a:xfrm>
          <a:prstGeom prst="rect">
            <a:avLst/>
          </a:prstGeom>
          <a:noFill/>
          <a:ln>
            <a:noFill/>
          </a:ln>
          <a:effectLst/>
          <a:extLst>
            <a:ext uri="{909E8E84-426E-40DD-AFC4-6F175D3DCCD1}">
              <a14:hiddenFill xmlns:a14="http://schemas.microsoft.com/office/drawing/2010/main">
                <a:solidFill>
                  <a:srgbClr val="3FB564"/>
                </a:solidFill>
              </a14:hiddenFill>
            </a:ext>
            <a:ext uri="{91240B29-F687-4F45-9708-019B960494DF}">
              <a14:hiddenLine xmlns:a14="http://schemas.microsoft.com/office/drawing/2010/main" w="9525">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gn="just">
              <a:spcAft>
                <a:spcPts val="0"/>
              </a:spcAft>
            </a:pPr>
            <a:r>
              <a:rPr lang="zh-CN" altLang="zh-CN" b="1" kern="100" dirty="0">
                <a:solidFill>
                  <a:srgbClr val="FF0000"/>
                </a:solidFill>
                <a:ea typeface="黑体" panose="02010609060101010101" pitchFamily="2" charset="-122"/>
                <a:cs typeface="Times New Roman" panose="02020603050405020304"/>
              </a:rPr>
              <a:t>刑事诉讼　</a:t>
            </a:r>
            <a:endParaRPr lang="zh-CN" altLang="zh-CN" sz="800" kern="100" dirty="0">
              <a:latin typeface="宋体" panose="02010600030101010101" pitchFamily="2" charset="-122"/>
              <a:cs typeface="Courier New" panose="02070309020205020404"/>
            </a:endParaRPr>
          </a:p>
        </p:txBody>
      </p:sp>
      <p:sp>
        <p:nvSpPr>
          <p:cNvPr id="23" name="Rectangle 3"/>
          <p:cNvSpPr>
            <a:spLocks noChangeArrowheads="1"/>
          </p:cNvSpPr>
          <p:nvPr/>
        </p:nvSpPr>
        <p:spPr bwMode="auto">
          <a:xfrm>
            <a:off x="3740373" y="6164980"/>
            <a:ext cx="1346844" cy="369332"/>
          </a:xfrm>
          <a:prstGeom prst="rect">
            <a:avLst/>
          </a:prstGeom>
          <a:noFill/>
          <a:ln>
            <a:noFill/>
          </a:ln>
          <a:effectLst/>
          <a:extLst>
            <a:ext uri="{909E8E84-426E-40DD-AFC4-6F175D3DCCD1}">
              <a14:hiddenFill xmlns:a14="http://schemas.microsoft.com/office/drawing/2010/main">
                <a:solidFill>
                  <a:srgbClr val="3FB564"/>
                </a:solidFill>
              </a14:hiddenFill>
            </a:ext>
            <a:ext uri="{91240B29-F687-4F45-9708-019B960494DF}">
              <a14:hiddenLine xmlns:a14="http://schemas.microsoft.com/office/drawing/2010/main" w="9525">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gn="just">
              <a:spcAft>
                <a:spcPts val="0"/>
              </a:spcAft>
            </a:pPr>
            <a:r>
              <a:rPr lang="zh-CN" altLang="zh-CN" b="1" kern="100" dirty="0">
                <a:solidFill>
                  <a:srgbClr val="FF0000"/>
                </a:solidFill>
                <a:ea typeface="黑体" panose="02010609060101010101" pitchFamily="2" charset="-122"/>
                <a:cs typeface="Times New Roman" panose="02020603050405020304"/>
              </a:rPr>
              <a:t>有勇有谋　</a:t>
            </a:r>
            <a:endParaRPr lang="zh-CN" altLang="zh-CN" sz="80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linds(horizont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blinds(horizontal)">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blinds(horizontal)">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blinds(horizontal)">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blinds(horizontal)">
                                      <p:cBhvr>
                                        <p:cTn id="32" dur="500"/>
                                        <p:tgtEl>
                                          <p:spTgt spid="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Effect transition="in" filter="blinds(horizontal)">
                                      <p:cBhvr>
                                        <p:cTn id="37" dur="500"/>
                                        <p:tgtEl>
                                          <p:spTgt spid="1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3">
                                            <p:txEl>
                                              <p:pRg st="0" end="0"/>
                                            </p:txEl>
                                          </p:spTgt>
                                        </p:tgtEl>
                                        <p:attrNameLst>
                                          <p:attrName>style.visibility</p:attrName>
                                        </p:attrNameLst>
                                      </p:cBhvr>
                                      <p:to>
                                        <p:strVal val="visible"/>
                                      </p:to>
                                    </p:set>
                                    <p:animEffect transition="in" filter="blinds(horizontal)">
                                      <p:cBhvr>
                                        <p:cTn id="42" dur="500"/>
                                        <p:tgtEl>
                                          <p:spTgt spid="13">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blinds(horizontal)">
                                      <p:cBhvr>
                                        <p:cTn id="47" dur="500"/>
                                        <p:tgtEl>
                                          <p:spTgt spid="14">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5">
                                            <p:txEl>
                                              <p:pRg st="0" end="0"/>
                                            </p:txEl>
                                          </p:spTgt>
                                        </p:tgtEl>
                                        <p:attrNameLst>
                                          <p:attrName>style.visibility</p:attrName>
                                        </p:attrNameLst>
                                      </p:cBhvr>
                                      <p:to>
                                        <p:strVal val="visible"/>
                                      </p:to>
                                    </p:set>
                                    <p:animEffect transition="in" filter="blinds(horizontal)">
                                      <p:cBhvr>
                                        <p:cTn id="52" dur="500"/>
                                        <p:tgtEl>
                                          <p:spTgt spid="15">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6">
                                            <p:txEl>
                                              <p:pRg st="0" end="0"/>
                                            </p:txEl>
                                          </p:spTgt>
                                        </p:tgtEl>
                                        <p:attrNameLst>
                                          <p:attrName>style.visibility</p:attrName>
                                        </p:attrNameLst>
                                      </p:cBhvr>
                                      <p:to>
                                        <p:strVal val="visible"/>
                                      </p:to>
                                    </p:set>
                                    <p:animEffect transition="in" filter="blinds(horizontal)">
                                      <p:cBhvr>
                                        <p:cTn id="57" dur="500"/>
                                        <p:tgtEl>
                                          <p:spTgt spid="16">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7">
                                            <p:txEl>
                                              <p:pRg st="0" end="0"/>
                                            </p:txEl>
                                          </p:spTgt>
                                        </p:tgtEl>
                                        <p:attrNameLst>
                                          <p:attrName>style.visibility</p:attrName>
                                        </p:attrNameLst>
                                      </p:cBhvr>
                                      <p:to>
                                        <p:strVal val="visible"/>
                                      </p:to>
                                    </p:set>
                                    <p:animEffect transition="in" filter="blinds(horizontal)">
                                      <p:cBhvr>
                                        <p:cTn id="62" dur="500"/>
                                        <p:tgtEl>
                                          <p:spTgt spid="17">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8">
                                            <p:txEl>
                                              <p:pRg st="0" end="0"/>
                                            </p:txEl>
                                          </p:spTgt>
                                        </p:tgtEl>
                                        <p:attrNameLst>
                                          <p:attrName>style.visibility</p:attrName>
                                        </p:attrNameLst>
                                      </p:cBhvr>
                                      <p:to>
                                        <p:strVal val="visible"/>
                                      </p:to>
                                    </p:set>
                                    <p:animEffect transition="in" filter="blinds(horizontal)">
                                      <p:cBhvr>
                                        <p:cTn id="67" dur="500"/>
                                        <p:tgtEl>
                                          <p:spTgt spid="18">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9">
                                            <p:txEl>
                                              <p:pRg st="0" end="0"/>
                                            </p:txEl>
                                          </p:spTgt>
                                        </p:tgtEl>
                                        <p:attrNameLst>
                                          <p:attrName>style.visibility</p:attrName>
                                        </p:attrNameLst>
                                      </p:cBhvr>
                                      <p:to>
                                        <p:strVal val="visible"/>
                                      </p:to>
                                    </p:set>
                                    <p:animEffect transition="in" filter="blinds(horizontal)">
                                      <p:cBhvr>
                                        <p:cTn id="72" dur="500"/>
                                        <p:tgtEl>
                                          <p:spTgt spid="19">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20">
                                            <p:txEl>
                                              <p:pRg st="0" end="0"/>
                                            </p:txEl>
                                          </p:spTgt>
                                        </p:tgtEl>
                                        <p:attrNameLst>
                                          <p:attrName>style.visibility</p:attrName>
                                        </p:attrNameLst>
                                      </p:cBhvr>
                                      <p:to>
                                        <p:strVal val="visible"/>
                                      </p:to>
                                    </p:set>
                                    <p:animEffect transition="in" filter="blinds(horizontal)">
                                      <p:cBhvr>
                                        <p:cTn id="77" dur="500"/>
                                        <p:tgtEl>
                                          <p:spTgt spid="20">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21">
                                            <p:txEl>
                                              <p:pRg st="0" end="0"/>
                                            </p:txEl>
                                          </p:spTgt>
                                        </p:tgtEl>
                                        <p:attrNameLst>
                                          <p:attrName>style.visibility</p:attrName>
                                        </p:attrNameLst>
                                      </p:cBhvr>
                                      <p:to>
                                        <p:strVal val="visible"/>
                                      </p:to>
                                    </p:set>
                                    <p:animEffect transition="in" filter="blinds(horizontal)">
                                      <p:cBhvr>
                                        <p:cTn id="82" dur="500"/>
                                        <p:tgtEl>
                                          <p:spTgt spid="21">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22">
                                            <p:txEl>
                                              <p:pRg st="0" end="0"/>
                                            </p:txEl>
                                          </p:spTgt>
                                        </p:tgtEl>
                                        <p:attrNameLst>
                                          <p:attrName>style.visibility</p:attrName>
                                        </p:attrNameLst>
                                      </p:cBhvr>
                                      <p:to>
                                        <p:strVal val="visible"/>
                                      </p:to>
                                    </p:set>
                                    <p:animEffect transition="in" filter="blinds(horizontal)">
                                      <p:cBhvr>
                                        <p:cTn id="87" dur="500"/>
                                        <p:tgtEl>
                                          <p:spTgt spid="22">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23">
                                            <p:txEl>
                                              <p:pRg st="0" end="0"/>
                                            </p:txEl>
                                          </p:spTgt>
                                        </p:tgtEl>
                                        <p:attrNameLst>
                                          <p:attrName>style.visibility</p:attrName>
                                        </p:attrNameLst>
                                      </p:cBhvr>
                                      <p:to>
                                        <p:strVal val="visible"/>
                                      </p:to>
                                    </p:set>
                                    <p:animEffect transition="in" filter="blinds(horizontal)">
                                      <p:cBhvr>
                                        <p:cTn id="92"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574" y="476672"/>
            <a:ext cx="11387979" cy="1835374"/>
          </a:xfrm>
        </p:spPr>
        <p:txBody>
          <a:bodyPr/>
          <a:lstStyle/>
          <a:p>
            <a:pPr indent="713740">
              <a:tabLst>
                <a:tab pos="5600700" algn="l"/>
                <a:tab pos="9601200" algn="l"/>
              </a:tabLst>
            </a:pPr>
            <a:r>
              <a:rPr lang="en-US" altLang="zh-CN" kern="100" dirty="0">
                <a:latin typeface="Times New Roman" panose="02020603050405020304"/>
                <a:cs typeface="Courier New" panose="02070309020205020404"/>
              </a:rPr>
              <a:t>5</a:t>
            </a:r>
            <a:r>
              <a:rPr lang="zh-CN" altLang="zh-CN" kern="100" dirty="0">
                <a:latin typeface="Times New Roman" panose="02020603050405020304"/>
                <a:cs typeface="Times New Roman" panose="02020603050405020304"/>
              </a:rPr>
              <a:t>．</a:t>
            </a:r>
            <a:r>
              <a:rPr lang="en-US" altLang="zh-CN" kern="100" dirty="0">
                <a:latin typeface="Times New Roman" panose="02020603050405020304"/>
                <a:ea typeface="黑体" panose="02010609060101010101" pitchFamily="2" charset="-122"/>
                <a:cs typeface="Courier New" panose="02070309020205020404"/>
              </a:rPr>
              <a:t>(2021</a:t>
            </a:r>
            <a:r>
              <a:rPr lang="zh-CN" altLang="zh-CN" kern="100" dirty="0">
                <a:latin typeface="Times New Roman" panose="02020603050405020304"/>
                <a:ea typeface="黑体" panose="02010609060101010101" pitchFamily="2" charset="-122"/>
                <a:cs typeface="Times New Roman" panose="02020603050405020304"/>
              </a:rPr>
              <a:t>北部湾</a:t>
            </a:r>
            <a:r>
              <a:rPr lang="en-US" altLang="zh-CN" kern="100" dirty="0">
                <a:latin typeface="Times New Roman" panose="02020603050405020304"/>
                <a:ea typeface="黑体" panose="02010609060101010101" pitchFamily="2" charset="-122"/>
                <a:cs typeface="Courier New" panose="02070309020205020404"/>
              </a:rPr>
              <a:t>5)</a:t>
            </a:r>
            <a:r>
              <a:rPr lang="zh-CN" altLang="zh-CN" kern="100" dirty="0">
                <a:latin typeface="Times New Roman" panose="02020603050405020304"/>
                <a:cs typeface="Times New Roman" panose="02020603050405020304"/>
              </a:rPr>
              <a:t>图示法是表示概念之间关系的常用方法。下列图示正确的是</a:t>
            </a:r>
            <a:r>
              <a:rPr lang="en-US" altLang="zh-CN" kern="100" dirty="0">
                <a:latin typeface="Times New Roman" panose="02020603050405020304"/>
                <a:cs typeface="Courier New" panose="02070309020205020404"/>
              </a:rPr>
              <a:t>	</a:t>
            </a:r>
            <a:r>
              <a:rPr lang="en-US" altLang="zh-CN" kern="100" dirty="0" smtClean="0">
                <a:latin typeface="Times New Roman" panose="02020603050405020304"/>
                <a:cs typeface="Courier New" panose="02070309020205020404"/>
              </a:rPr>
              <a:t>	(</a:t>
            </a:r>
            <a:r>
              <a:rPr lang="zh-CN" altLang="zh-CN" kern="100" dirty="0">
                <a:latin typeface="Times New Roman" panose="02020603050405020304"/>
                <a:cs typeface="Times New Roman" panose="02020603050405020304"/>
              </a:rPr>
              <a:t>　　</a:t>
            </a:r>
            <a:r>
              <a:rPr lang="en-US" altLang="zh-CN" kern="100" dirty="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a:p>
            <a:endParaRPr lang="zh-CN" altLang="en-US" dirty="0"/>
          </a:p>
        </p:txBody>
      </p:sp>
      <p:pic>
        <p:nvPicPr>
          <p:cNvPr id="13314" name="Picture 2" descr="2022GXDF-4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26854" y="1268760"/>
            <a:ext cx="6248400"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10404592" y="1196691"/>
            <a:ext cx="784189" cy="523220"/>
          </a:xfrm>
          <a:prstGeom prst="rect">
            <a:avLst/>
          </a:prstGeom>
          <a:noFill/>
          <a:ln>
            <a:noFill/>
          </a:ln>
          <a:effectLst/>
          <a:extLst>
            <a:ext uri="{909E8E84-426E-40DD-AFC4-6F175D3DCCD1}">
              <a14:hiddenFill xmlns:a14="http://schemas.microsoft.com/office/drawing/2010/main">
                <a:solidFill>
                  <a:srgbClr val="3FB564"/>
                </a:solidFill>
              </a14:hiddenFill>
            </a:ext>
            <a:ext uri="{91240B29-F687-4F45-9708-019B960494DF}">
              <a14:hiddenLine xmlns:a14="http://schemas.microsoft.com/office/drawing/2010/main" w="9525">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gn="just">
              <a:spcAft>
                <a:spcPts val="0"/>
              </a:spcAft>
            </a:pPr>
            <a:r>
              <a:rPr lang="en-US" altLang="zh-CN" sz="2800" b="1" kern="100" dirty="0">
                <a:solidFill>
                  <a:srgbClr val="FF0000"/>
                </a:solidFill>
                <a:cs typeface="Times New Roman" panose="02020603050405020304"/>
              </a:rPr>
              <a:t>B</a:t>
            </a:r>
            <a:r>
              <a:rPr lang="zh-CN" altLang="zh-CN" sz="2800" b="1" kern="100" dirty="0">
                <a:solidFill>
                  <a:srgbClr val="FF0000"/>
                </a:solidFill>
                <a:cs typeface="Times New Roman" panose="02020603050405020304"/>
              </a:rPr>
              <a:t>　</a:t>
            </a:r>
            <a:endParaRPr lang="zh-CN" altLang="zh-CN" sz="1050" kern="100" dirty="0">
              <a:latin typeface="Calibri" panose="020F0502020204030204"/>
              <a:cs typeface="Times New Roman" panose="0202060305040502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574" y="476672"/>
            <a:ext cx="11387979" cy="4851585"/>
          </a:xfrm>
        </p:spPr>
        <p:txBody>
          <a:bodyPr/>
          <a:lstStyle/>
          <a:p>
            <a:pPr indent="713740">
              <a:tabLst>
                <a:tab pos="5600700" algn="l"/>
                <a:tab pos="9601200" algn="l"/>
              </a:tabLst>
            </a:pPr>
            <a:r>
              <a:rPr lang="en-US" altLang="zh-CN" kern="100" dirty="0">
                <a:latin typeface="Times New Roman" panose="02020603050405020304"/>
                <a:cs typeface="Courier New" panose="02070309020205020404"/>
              </a:rPr>
              <a:t>6</a:t>
            </a:r>
            <a:r>
              <a:rPr lang="zh-CN" altLang="zh-CN" kern="100" dirty="0">
                <a:latin typeface="Times New Roman" panose="02020603050405020304"/>
                <a:cs typeface="Times New Roman" panose="02020603050405020304"/>
              </a:rPr>
              <a:t>．</a:t>
            </a:r>
            <a:r>
              <a:rPr lang="en-US" altLang="zh-CN" kern="100" dirty="0">
                <a:latin typeface="Times New Roman" panose="02020603050405020304"/>
                <a:ea typeface="黑体" panose="02010609060101010101" pitchFamily="2" charset="-122"/>
                <a:cs typeface="Courier New" panose="02070309020205020404"/>
              </a:rPr>
              <a:t>(2020</a:t>
            </a:r>
            <a:r>
              <a:rPr lang="zh-CN" altLang="zh-CN" kern="100" dirty="0">
                <a:latin typeface="Times New Roman" panose="02020603050405020304"/>
                <a:ea typeface="黑体" panose="02010609060101010101" pitchFamily="2" charset="-122"/>
                <a:cs typeface="Times New Roman" panose="02020603050405020304"/>
              </a:rPr>
              <a:t>北部湾</a:t>
            </a:r>
            <a:r>
              <a:rPr lang="en-US" altLang="zh-CN" kern="100" dirty="0">
                <a:latin typeface="宋体" panose="02010600030101010101" pitchFamily="2" charset="-122"/>
                <a:ea typeface="黑体" panose="02010609060101010101" pitchFamily="2" charset="-122"/>
                <a:cs typeface="Times New Roman" panose="02020603050405020304"/>
              </a:rPr>
              <a:t>Ⅰ</a:t>
            </a:r>
            <a:r>
              <a:rPr lang="zh-CN" altLang="zh-CN" kern="100" dirty="0">
                <a:latin typeface="Times New Roman" panose="02020603050405020304"/>
                <a:ea typeface="黑体" panose="02010609060101010101" pitchFamily="2" charset="-122"/>
                <a:cs typeface="Times New Roman" panose="02020603050405020304"/>
              </a:rPr>
              <a:t>卷</a:t>
            </a:r>
            <a:r>
              <a:rPr lang="en-US" altLang="zh-CN" kern="100" dirty="0">
                <a:latin typeface="Times New Roman" panose="02020603050405020304"/>
                <a:ea typeface="黑体" panose="02010609060101010101" pitchFamily="2" charset="-122"/>
                <a:cs typeface="Courier New" panose="02070309020205020404"/>
              </a:rPr>
              <a:t>4)</a:t>
            </a:r>
            <a:r>
              <a:rPr lang="zh-CN" altLang="zh-CN" kern="100" dirty="0">
                <a:latin typeface="Times New Roman" panose="02020603050405020304"/>
                <a:ea typeface="楷体" panose="02010609060101010101" charset="-122"/>
                <a:cs typeface="Times New Roman" panose="02020603050405020304"/>
              </a:rPr>
              <a:t>李某在某知名外卖平台注册店铺后，单独或伙同他人通过平台制造虚假交易</a:t>
            </a:r>
            <a:r>
              <a:rPr lang="en-US" altLang="zh-CN" kern="100" dirty="0">
                <a:latin typeface="Times New Roman" panose="02020603050405020304"/>
                <a:ea typeface="楷体" panose="02010609060101010101" charset="-122"/>
                <a:cs typeface="Courier New" panose="02070309020205020404"/>
              </a:rPr>
              <a:t>2 000</a:t>
            </a:r>
            <a:r>
              <a:rPr lang="zh-CN" altLang="zh-CN" kern="100" dirty="0">
                <a:latin typeface="Times New Roman" panose="02020603050405020304"/>
                <a:ea typeface="楷体" panose="02010609060101010101" charset="-122"/>
                <a:cs typeface="Times New Roman" panose="02020603050405020304"/>
              </a:rPr>
              <a:t>余次，骗取平台红包补贴共计</a:t>
            </a:r>
            <a:r>
              <a:rPr lang="en-US" altLang="zh-CN" kern="100" dirty="0">
                <a:latin typeface="Times New Roman" panose="02020603050405020304"/>
                <a:ea typeface="楷体" panose="02010609060101010101" charset="-122"/>
                <a:cs typeface="Courier New" panose="02070309020205020404"/>
              </a:rPr>
              <a:t>2</a:t>
            </a:r>
            <a:r>
              <a:rPr lang="zh-CN" altLang="zh-CN" kern="100" dirty="0">
                <a:latin typeface="Times New Roman" panose="02020603050405020304"/>
                <a:ea typeface="楷体" panose="02010609060101010101" charset="-122"/>
                <a:cs typeface="Times New Roman" panose="02020603050405020304"/>
              </a:rPr>
              <a:t>万余元。日前，经上海市徐汇区检察院提起公诉，上海市徐汇区法院以诈骗罪判处李某有期徒刑</a:t>
            </a:r>
            <a:r>
              <a:rPr lang="en-US" altLang="zh-CN" kern="100" dirty="0">
                <a:latin typeface="Times New Roman" panose="02020603050405020304"/>
                <a:ea typeface="楷体" panose="02010609060101010101" charset="-122"/>
                <a:cs typeface="Courier New" panose="02070309020205020404"/>
              </a:rPr>
              <a:t>10</a:t>
            </a:r>
            <a:r>
              <a:rPr lang="zh-CN" altLang="zh-CN" kern="100" dirty="0">
                <a:latin typeface="Times New Roman" panose="02020603050405020304"/>
                <a:ea typeface="楷体" panose="02010609060101010101" charset="-122"/>
                <a:cs typeface="Times New Roman" panose="02020603050405020304"/>
              </a:rPr>
              <a:t>个月，并处罚金</a:t>
            </a:r>
            <a:r>
              <a:rPr lang="en-US" altLang="zh-CN" kern="100" dirty="0">
                <a:latin typeface="Times New Roman" panose="02020603050405020304"/>
                <a:ea typeface="楷体" panose="02010609060101010101" charset="-122"/>
                <a:cs typeface="Courier New" panose="02070309020205020404"/>
              </a:rPr>
              <a:t>2 000</a:t>
            </a:r>
            <a:r>
              <a:rPr lang="zh-CN" altLang="zh-CN" kern="100" dirty="0">
                <a:latin typeface="Times New Roman" panose="02020603050405020304"/>
                <a:ea typeface="楷体" panose="02010609060101010101" charset="-122"/>
                <a:cs typeface="Times New Roman" panose="02020603050405020304"/>
              </a:rPr>
              <a:t>元。</a:t>
            </a:r>
            <a:r>
              <a:rPr lang="zh-CN" altLang="zh-CN" kern="100" dirty="0">
                <a:latin typeface="Times New Roman" panose="02020603050405020304"/>
                <a:cs typeface="Times New Roman" panose="02020603050405020304"/>
              </a:rPr>
              <a:t>李某的行为</a:t>
            </a:r>
            <a:r>
              <a:rPr lang="zh-CN" altLang="zh-CN" kern="100" dirty="0" smtClean="0">
                <a:latin typeface="Times New Roman" panose="02020603050405020304"/>
                <a:cs typeface="Times New Roman" panose="02020603050405020304"/>
              </a:rPr>
              <a:t>属于</a:t>
            </a:r>
            <a:endParaRPr lang="en-US" altLang="zh-CN" kern="100" dirty="0" smtClean="0">
              <a:latin typeface="Times New Roman" panose="02020603050405020304"/>
              <a:cs typeface="Times New Roman" panose="02020603050405020304"/>
            </a:endParaRPr>
          </a:p>
          <a:p>
            <a:pPr indent="713740">
              <a:tabLst>
                <a:tab pos="5600700" algn="l"/>
                <a:tab pos="9601200" algn="l"/>
              </a:tabLst>
            </a:pPr>
            <a:r>
              <a:rPr lang="en-US" altLang="zh-CN" kern="100" dirty="0">
                <a:latin typeface="Times New Roman" panose="02020603050405020304"/>
                <a:cs typeface="Times New Roman" panose="02020603050405020304"/>
              </a:rPr>
              <a:t>	</a:t>
            </a:r>
            <a:r>
              <a:rPr lang="en-US" altLang="zh-CN" kern="100" dirty="0">
                <a:latin typeface="Times New Roman" panose="02020603050405020304"/>
                <a:cs typeface="Courier New" panose="02070309020205020404"/>
              </a:rPr>
              <a:t>	(</a:t>
            </a:r>
            <a:r>
              <a:rPr lang="zh-CN" altLang="zh-CN" kern="100" dirty="0">
                <a:latin typeface="Times New Roman" panose="02020603050405020304"/>
                <a:cs typeface="Times New Roman" panose="02020603050405020304"/>
              </a:rPr>
              <a:t>　　</a:t>
            </a:r>
            <a:r>
              <a:rPr lang="en-US" altLang="zh-CN" kern="100" dirty="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A</a:t>
            </a:r>
            <a:r>
              <a:rPr lang="zh-CN" altLang="zh-CN" kern="100" dirty="0">
                <a:latin typeface="Times New Roman" panose="02020603050405020304"/>
                <a:cs typeface="Times New Roman" panose="02020603050405020304"/>
              </a:rPr>
              <a:t>．刑事违法行为　　</a:t>
            </a:r>
            <a:r>
              <a:rPr lang="en-US" altLang="zh-CN" kern="100" dirty="0">
                <a:latin typeface="Times New Roman" panose="02020603050405020304"/>
                <a:cs typeface="Courier New" panose="02070309020205020404"/>
              </a:rPr>
              <a:t>	B</a:t>
            </a:r>
            <a:r>
              <a:rPr lang="zh-CN" altLang="zh-CN" kern="100" dirty="0">
                <a:latin typeface="Times New Roman" panose="02020603050405020304"/>
                <a:cs typeface="Times New Roman" panose="02020603050405020304"/>
              </a:rPr>
              <a:t>．民事违法行为</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C</a:t>
            </a:r>
            <a:r>
              <a:rPr lang="zh-CN" altLang="zh-CN" kern="100" dirty="0">
                <a:latin typeface="Times New Roman" panose="02020603050405020304"/>
                <a:cs typeface="Times New Roman" panose="02020603050405020304"/>
              </a:rPr>
              <a:t>．行政违法行为　　</a:t>
            </a:r>
            <a:r>
              <a:rPr lang="en-US" altLang="zh-CN" kern="100" dirty="0">
                <a:latin typeface="Times New Roman" panose="02020603050405020304"/>
                <a:cs typeface="Courier New" panose="02070309020205020404"/>
              </a:rPr>
              <a:t>	D</a:t>
            </a:r>
            <a:r>
              <a:rPr lang="zh-CN" altLang="zh-CN" kern="100" dirty="0">
                <a:latin typeface="Times New Roman" panose="02020603050405020304"/>
                <a:cs typeface="Times New Roman" panose="02020603050405020304"/>
              </a:rPr>
              <a:t>．一般违法行为</a:t>
            </a:r>
            <a:endParaRPr lang="zh-CN" altLang="zh-CN" sz="1050" kern="100" dirty="0">
              <a:latin typeface="宋体" panose="02010600030101010101" pitchFamily="2" charset="-122"/>
              <a:cs typeface="Courier New" panose="02070309020205020404"/>
            </a:endParaRPr>
          </a:p>
          <a:p>
            <a:endParaRPr lang="zh-CN" altLang="en-US" dirty="0"/>
          </a:p>
        </p:txBody>
      </p:sp>
      <p:sp>
        <p:nvSpPr>
          <p:cNvPr id="4" name="Rectangle 3"/>
          <p:cNvSpPr>
            <a:spLocks noChangeArrowheads="1"/>
          </p:cNvSpPr>
          <p:nvPr/>
        </p:nvSpPr>
        <p:spPr bwMode="auto">
          <a:xfrm>
            <a:off x="10352251" y="2924884"/>
            <a:ext cx="805029" cy="523220"/>
          </a:xfrm>
          <a:prstGeom prst="rect">
            <a:avLst/>
          </a:prstGeom>
          <a:noFill/>
          <a:ln>
            <a:noFill/>
          </a:ln>
          <a:effectLst/>
          <a:extLst>
            <a:ext uri="{909E8E84-426E-40DD-AFC4-6F175D3DCCD1}">
              <a14:hiddenFill xmlns:a14="http://schemas.microsoft.com/office/drawing/2010/main">
                <a:solidFill>
                  <a:srgbClr val="3FB564"/>
                </a:solidFill>
              </a14:hiddenFill>
            </a:ext>
            <a:ext uri="{91240B29-F687-4F45-9708-019B960494DF}">
              <a14:hiddenLine xmlns:a14="http://schemas.microsoft.com/office/drawing/2010/main" w="9525">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gn="just">
              <a:spcAft>
                <a:spcPts val="0"/>
              </a:spcAft>
            </a:pPr>
            <a:r>
              <a:rPr lang="en-US" altLang="zh-CN" sz="2800" b="1" kern="100" dirty="0">
                <a:solidFill>
                  <a:srgbClr val="FF0000"/>
                </a:solidFill>
                <a:cs typeface="Times New Roman" panose="02020603050405020304"/>
              </a:rPr>
              <a:t>A</a:t>
            </a:r>
            <a:r>
              <a:rPr lang="zh-CN" altLang="zh-CN" sz="2800" b="1" kern="100" dirty="0">
                <a:solidFill>
                  <a:srgbClr val="FF0000"/>
                </a:solidFill>
                <a:cs typeface="Times New Roman" panose="02020603050405020304"/>
              </a:rPr>
              <a:t>　</a:t>
            </a:r>
            <a:endParaRPr lang="zh-CN" altLang="zh-CN" sz="1050" kern="100" dirty="0">
              <a:latin typeface="Calibri" panose="020F0502020204030204"/>
              <a:cs typeface="Times New Roman" panose="0202060305040502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574" y="476672"/>
            <a:ext cx="11387979" cy="3711785"/>
          </a:xfrm>
        </p:spPr>
        <p:txBody>
          <a:bodyPr/>
          <a:lstStyle/>
          <a:p>
            <a:pPr indent="713740">
              <a:tabLst>
                <a:tab pos="5600700" algn="l"/>
                <a:tab pos="9601200" algn="l"/>
              </a:tabLst>
            </a:pPr>
            <a:r>
              <a:rPr lang="en-US" altLang="zh-CN" kern="100" dirty="0">
                <a:latin typeface="Times New Roman" panose="02020603050405020304"/>
                <a:cs typeface="Courier New" panose="02070309020205020404"/>
              </a:rPr>
              <a:t>7</a:t>
            </a:r>
            <a:r>
              <a:rPr lang="zh-CN" altLang="zh-CN" kern="100" dirty="0">
                <a:latin typeface="Times New Roman" panose="02020603050405020304"/>
                <a:cs typeface="Times New Roman" panose="02020603050405020304"/>
              </a:rPr>
              <a:t>．</a:t>
            </a:r>
            <a:r>
              <a:rPr lang="en-US" altLang="zh-CN" kern="100" dirty="0">
                <a:latin typeface="Times New Roman" panose="02020603050405020304"/>
                <a:ea typeface="黑体" panose="02010609060101010101" pitchFamily="2" charset="-122"/>
                <a:cs typeface="Courier New" panose="02070309020205020404"/>
              </a:rPr>
              <a:t>(2020</a:t>
            </a:r>
            <a:r>
              <a:rPr lang="zh-CN" altLang="zh-CN" kern="100" dirty="0">
                <a:latin typeface="Times New Roman" panose="02020603050405020304"/>
                <a:ea typeface="黑体" panose="02010609060101010101" pitchFamily="2" charset="-122"/>
                <a:cs typeface="Times New Roman" panose="02020603050405020304"/>
              </a:rPr>
              <a:t>北部湾</a:t>
            </a:r>
            <a:r>
              <a:rPr lang="en-US" altLang="zh-CN" kern="100" dirty="0">
                <a:latin typeface="宋体" panose="02010600030101010101" pitchFamily="2" charset="-122"/>
                <a:ea typeface="黑体" panose="02010609060101010101" pitchFamily="2" charset="-122"/>
                <a:cs typeface="Times New Roman" panose="02020603050405020304"/>
              </a:rPr>
              <a:t>Ⅱ</a:t>
            </a:r>
            <a:r>
              <a:rPr lang="zh-CN" altLang="zh-CN" kern="100" dirty="0">
                <a:latin typeface="Times New Roman" panose="02020603050405020304"/>
                <a:ea typeface="黑体" panose="02010609060101010101" pitchFamily="2" charset="-122"/>
                <a:cs typeface="Times New Roman" panose="02020603050405020304"/>
              </a:rPr>
              <a:t>卷</a:t>
            </a:r>
            <a:r>
              <a:rPr lang="en-US" altLang="zh-CN" kern="100" dirty="0">
                <a:latin typeface="Times New Roman" panose="02020603050405020304"/>
                <a:ea typeface="黑体" panose="02010609060101010101" pitchFamily="2" charset="-122"/>
                <a:cs typeface="Courier New" panose="02070309020205020404"/>
              </a:rPr>
              <a:t>7)</a:t>
            </a:r>
            <a:r>
              <a:rPr lang="zh-CN" altLang="zh-CN" kern="100" dirty="0">
                <a:latin typeface="Times New Roman" panose="02020603050405020304"/>
                <a:cs typeface="Times New Roman" panose="02020603050405020304"/>
              </a:rPr>
              <a:t>下列案例与违法行为类别对应正确的</a:t>
            </a:r>
            <a:r>
              <a:rPr lang="zh-CN" altLang="zh-CN" kern="100" dirty="0" smtClean="0">
                <a:latin typeface="Times New Roman" panose="02020603050405020304"/>
                <a:cs typeface="Times New Roman" panose="02020603050405020304"/>
              </a:rPr>
              <a:t>是</a:t>
            </a:r>
            <a:endParaRPr lang="en-US" altLang="zh-CN" kern="100" dirty="0" smtClean="0">
              <a:latin typeface="Times New Roman" panose="02020603050405020304"/>
              <a:cs typeface="Times New Roman" panose="02020603050405020304"/>
            </a:endParaRPr>
          </a:p>
          <a:p>
            <a:pPr indent="713740">
              <a:tabLst>
                <a:tab pos="5600700" algn="l"/>
                <a:tab pos="9601200" algn="l"/>
              </a:tabLst>
            </a:pPr>
            <a:r>
              <a:rPr lang="en-US" altLang="zh-CN" kern="100" dirty="0">
                <a:latin typeface="Times New Roman" panose="02020603050405020304"/>
                <a:cs typeface="Times New Roman" panose="02020603050405020304"/>
              </a:rPr>
              <a:t>	</a:t>
            </a:r>
            <a:r>
              <a:rPr lang="en-US" altLang="zh-CN" kern="100" dirty="0">
                <a:latin typeface="Times New Roman" panose="02020603050405020304"/>
                <a:cs typeface="Courier New" panose="02070309020205020404"/>
              </a:rPr>
              <a:t>	(</a:t>
            </a:r>
            <a:r>
              <a:rPr lang="zh-CN" altLang="zh-CN" kern="100" dirty="0">
                <a:latin typeface="Times New Roman" panose="02020603050405020304"/>
                <a:cs typeface="Times New Roman" panose="02020603050405020304"/>
              </a:rPr>
              <a:t>　　</a:t>
            </a:r>
            <a:r>
              <a:rPr lang="en-US" altLang="zh-CN" kern="100" dirty="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A</a:t>
            </a:r>
            <a:r>
              <a:rPr lang="zh-CN" altLang="zh-CN" kern="100" dirty="0">
                <a:latin typeface="Times New Roman" panose="02020603050405020304"/>
                <a:cs typeface="Times New Roman" panose="02020603050405020304"/>
              </a:rPr>
              <a:t>．</a:t>
            </a:r>
            <a:r>
              <a:rPr lang="en-US" altLang="zh-CN" kern="100" dirty="0">
                <a:latin typeface="宋体" panose="02010600030101010101" pitchFamily="2" charset="-122"/>
                <a:cs typeface="Times New Roman" panose="02020603050405020304"/>
              </a:rPr>
              <a:t>①②</a:t>
            </a:r>
            <a:r>
              <a:rPr lang="zh-CN" altLang="zh-CN" kern="100" dirty="0">
                <a:latin typeface="Times New Roman" panose="02020603050405020304"/>
                <a:cs typeface="Times New Roman" panose="02020603050405020304"/>
              </a:rPr>
              <a:t>　　　　　　　</a:t>
            </a:r>
            <a:r>
              <a:rPr lang="en-US" altLang="zh-CN" kern="100" dirty="0">
                <a:latin typeface="Times New Roman" panose="02020603050405020304"/>
                <a:cs typeface="Courier New" panose="02070309020205020404"/>
              </a:rPr>
              <a:t>	</a:t>
            </a:r>
            <a:endParaRPr lang="en-US" altLang="zh-CN" kern="100" dirty="0" smtClean="0">
              <a:latin typeface="Times New Roman" panose="02020603050405020304"/>
              <a:cs typeface="Courier New" panose="02070309020205020404"/>
            </a:endParaRPr>
          </a:p>
          <a:p>
            <a:pPr indent="713740">
              <a:tabLst>
                <a:tab pos="5600700" algn="l"/>
                <a:tab pos="9601200" algn="l"/>
              </a:tabLst>
            </a:pPr>
            <a:r>
              <a:rPr lang="en-US" altLang="zh-CN" kern="100" dirty="0" smtClean="0">
                <a:latin typeface="Times New Roman" panose="02020603050405020304"/>
                <a:cs typeface="Courier New" panose="02070309020205020404"/>
              </a:rPr>
              <a:t>B</a:t>
            </a:r>
            <a:r>
              <a:rPr lang="zh-CN" altLang="zh-CN" kern="100" dirty="0">
                <a:latin typeface="Times New Roman" panose="02020603050405020304"/>
                <a:cs typeface="Times New Roman" panose="02020603050405020304"/>
              </a:rPr>
              <a:t>．</a:t>
            </a:r>
            <a:r>
              <a:rPr lang="en-US" altLang="zh-CN" kern="100" dirty="0">
                <a:latin typeface="宋体" panose="02010600030101010101" pitchFamily="2" charset="-122"/>
                <a:cs typeface="Times New Roman" panose="02020603050405020304"/>
              </a:rPr>
              <a:t>①④</a:t>
            </a:r>
            <a:r>
              <a:rPr lang="zh-CN" altLang="zh-CN" kern="100" dirty="0">
                <a:latin typeface="Times New Roman" panose="02020603050405020304"/>
                <a:cs typeface="Times New Roman" panose="02020603050405020304"/>
              </a:rPr>
              <a:t>　　　　　　　</a:t>
            </a:r>
            <a:endParaRPr lang="zh-CN" altLang="zh-CN" sz="1050" kern="100" dirty="0">
              <a:latin typeface="宋体" panose="02010600030101010101" pitchFamily="2" charset="-122"/>
              <a:cs typeface="Courier New" panose="02070309020205020404"/>
            </a:endParaRPr>
          </a:p>
          <a:p>
            <a:r>
              <a:rPr lang="en-US" altLang="zh-CN" dirty="0">
                <a:latin typeface="Times New Roman" panose="02020603050405020304"/>
              </a:rPr>
              <a:t>C</a:t>
            </a:r>
            <a:r>
              <a:rPr lang="zh-CN" altLang="zh-CN" dirty="0">
                <a:latin typeface="Times New Roman" panose="02020603050405020304"/>
                <a:cs typeface="Times New Roman" panose="02020603050405020304"/>
              </a:rPr>
              <a:t>．</a:t>
            </a:r>
            <a:r>
              <a:rPr lang="en-US" altLang="zh-CN" dirty="0">
                <a:latin typeface="宋体" panose="02010600030101010101" pitchFamily="2" charset="-122"/>
                <a:cs typeface="Times New Roman" panose="02020603050405020304"/>
              </a:rPr>
              <a:t>②④</a:t>
            </a:r>
            <a:r>
              <a:rPr lang="zh-CN" altLang="zh-CN" dirty="0">
                <a:latin typeface="Times New Roman" panose="02020603050405020304"/>
                <a:cs typeface="Times New Roman" panose="02020603050405020304"/>
              </a:rPr>
              <a:t>　　　　　　　</a:t>
            </a:r>
            <a:r>
              <a:rPr lang="en-US" altLang="zh-CN" dirty="0">
                <a:latin typeface="Times New Roman" panose="02020603050405020304"/>
              </a:rPr>
              <a:t>	</a:t>
            </a:r>
            <a:endParaRPr lang="en-US" altLang="zh-CN" dirty="0" smtClean="0">
              <a:latin typeface="Times New Roman" panose="02020603050405020304"/>
            </a:endParaRPr>
          </a:p>
          <a:p>
            <a:r>
              <a:rPr lang="en-US" altLang="zh-CN" dirty="0" smtClean="0">
                <a:latin typeface="Times New Roman" panose="02020603050405020304"/>
              </a:rPr>
              <a:t>D</a:t>
            </a:r>
            <a:r>
              <a:rPr lang="zh-CN" altLang="zh-CN" dirty="0">
                <a:latin typeface="Times New Roman" panose="02020603050405020304"/>
                <a:cs typeface="Times New Roman" panose="02020603050405020304"/>
              </a:rPr>
              <a:t>．</a:t>
            </a:r>
            <a:r>
              <a:rPr lang="en-US" altLang="zh-CN" dirty="0">
                <a:latin typeface="宋体" panose="02010600030101010101" pitchFamily="2" charset="-122"/>
                <a:cs typeface="Times New Roman" panose="02020603050405020304"/>
              </a:rPr>
              <a:t>③④</a:t>
            </a:r>
            <a:endParaRPr lang="zh-CN" altLang="en-US" dirty="0"/>
          </a:p>
        </p:txBody>
      </p:sp>
      <p:sp>
        <p:nvSpPr>
          <p:cNvPr id="5" name="Rectangle 3"/>
          <p:cNvSpPr>
            <a:spLocks noChangeArrowheads="1"/>
          </p:cNvSpPr>
          <p:nvPr/>
        </p:nvSpPr>
        <p:spPr bwMode="auto">
          <a:xfrm>
            <a:off x="10322164" y="1196692"/>
            <a:ext cx="805029" cy="523220"/>
          </a:xfrm>
          <a:prstGeom prst="rect">
            <a:avLst/>
          </a:prstGeom>
          <a:noFill/>
          <a:ln>
            <a:noFill/>
          </a:ln>
          <a:effectLst/>
          <a:extLst>
            <a:ext uri="{909E8E84-426E-40DD-AFC4-6F175D3DCCD1}">
              <a14:hiddenFill xmlns:a14="http://schemas.microsoft.com/office/drawing/2010/main">
                <a:solidFill>
                  <a:srgbClr val="3FB564"/>
                </a:solidFill>
              </a14:hiddenFill>
            </a:ext>
            <a:ext uri="{91240B29-F687-4F45-9708-019B960494DF}">
              <a14:hiddenLine xmlns:a14="http://schemas.microsoft.com/office/drawing/2010/main" w="9525">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gn="just">
              <a:spcAft>
                <a:spcPts val="0"/>
              </a:spcAft>
            </a:pPr>
            <a:r>
              <a:rPr lang="en-US" altLang="zh-CN" sz="2800" b="1" kern="100" dirty="0">
                <a:solidFill>
                  <a:srgbClr val="FF0000"/>
                </a:solidFill>
                <a:cs typeface="Times New Roman" panose="02020603050405020304"/>
              </a:rPr>
              <a:t>C</a:t>
            </a:r>
            <a:r>
              <a:rPr lang="zh-CN" altLang="zh-CN" sz="2800" b="1" kern="100" dirty="0">
                <a:solidFill>
                  <a:srgbClr val="FF0000"/>
                </a:solidFill>
                <a:cs typeface="Times New Roman" panose="02020603050405020304"/>
              </a:rPr>
              <a:t>　</a:t>
            </a:r>
            <a:endParaRPr lang="zh-CN" altLang="zh-CN" sz="1050" kern="100" dirty="0">
              <a:latin typeface="Calibri" panose="020F0502020204030204"/>
              <a:cs typeface="Times New Roman" panose="02020603050405020304"/>
            </a:endParaRPr>
          </a:p>
        </p:txBody>
      </p:sp>
      <p:graphicFrame>
        <p:nvGraphicFramePr>
          <p:cNvPr id="3" name="表格 2"/>
          <p:cNvGraphicFramePr>
            <a:graphicFrameLocks noGrp="1"/>
          </p:cNvGraphicFramePr>
          <p:nvPr/>
        </p:nvGraphicFramePr>
        <p:xfrm>
          <a:off x="2926854" y="1124744"/>
          <a:ext cx="6912768" cy="5349240"/>
        </p:xfrm>
        <a:graphic>
          <a:graphicData uri="http://schemas.openxmlformats.org/drawingml/2006/table">
            <a:tbl>
              <a:tblPr/>
              <a:tblGrid>
                <a:gridCol w="898496"/>
                <a:gridCol w="4718128"/>
                <a:gridCol w="1296144"/>
              </a:tblGrid>
              <a:tr h="564986">
                <a:tc>
                  <a:txBody>
                    <a:bodyPr/>
                    <a:lstStyle/>
                    <a:p>
                      <a:pPr algn="ctr">
                        <a:lnSpc>
                          <a:spcPct val="100000"/>
                        </a:lnSpc>
                        <a:spcAft>
                          <a:spcPts val="0"/>
                        </a:spcAft>
                        <a:tabLst>
                          <a:tab pos="5600700" algn="l"/>
                          <a:tab pos="9601200" algn="l"/>
                        </a:tabLst>
                      </a:pPr>
                      <a:r>
                        <a:rPr lang="zh-CN" sz="2700" b="1" kern="100">
                          <a:effectLst/>
                          <a:latin typeface="Times New Roman" panose="02020603050405020304"/>
                          <a:ea typeface="黑体" panose="02010609060101010101" pitchFamily="2" charset="-122"/>
                          <a:cs typeface="Times New Roman" panose="02020603050405020304"/>
                        </a:rPr>
                        <a:t>序号</a:t>
                      </a:r>
                      <a:endParaRPr lang="zh-CN" sz="1000" kern="100">
                        <a:effectLst/>
                        <a:latin typeface="宋体" panose="02010600030101010101" pitchFamily="2" charset="-122"/>
                        <a:cs typeface="Courier New" panose="02070309020205020404"/>
                      </a:endParaRPr>
                    </a:p>
                  </a:txBody>
                  <a:tcPr marL="64945" marR="64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600700" algn="l"/>
                          <a:tab pos="9601200" algn="l"/>
                        </a:tabLst>
                      </a:pPr>
                      <a:r>
                        <a:rPr lang="zh-CN" sz="2700" b="1" kern="100" dirty="0">
                          <a:effectLst/>
                          <a:latin typeface="Times New Roman" panose="02020603050405020304"/>
                          <a:ea typeface="黑体" panose="02010609060101010101" pitchFamily="2" charset="-122"/>
                          <a:cs typeface="Times New Roman" panose="02020603050405020304"/>
                        </a:rPr>
                        <a:t>案例</a:t>
                      </a:r>
                      <a:endParaRPr lang="zh-CN" sz="1000" kern="100" dirty="0">
                        <a:effectLst/>
                        <a:latin typeface="宋体" panose="02010600030101010101" pitchFamily="2" charset="-122"/>
                        <a:cs typeface="Courier New" panose="02070309020205020404"/>
                      </a:endParaRPr>
                    </a:p>
                  </a:txBody>
                  <a:tcPr marL="64945" marR="64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600700" algn="l"/>
                          <a:tab pos="9601200" algn="l"/>
                        </a:tabLst>
                      </a:pPr>
                      <a:r>
                        <a:rPr lang="zh-CN" sz="2700" b="1" kern="100">
                          <a:effectLst/>
                          <a:latin typeface="Times New Roman" panose="02020603050405020304"/>
                          <a:ea typeface="黑体" panose="02010609060101010101" pitchFamily="2" charset="-122"/>
                          <a:cs typeface="Times New Roman" panose="02020603050405020304"/>
                        </a:rPr>
                        <a:t>违法行为类别</a:t>
                      </a:r>
                      <a:endParaRPr lang="zh-CN" sz="1000" kern="100">
                        <a:effectLst/>
                        <a:latin typeface="宋体" panose="02010600030101010101" pitchFamily="2" charset="-122"/>
                        <a:cs typeface="Courier New" panose="02070309020205020404"/>
                      </a:endParaRPr>
                    </a:p>
                  </a:txBody>
                  <a:tcPr marL="64945" marR="64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4986">
                <a:tc>
                  <a:txBody>
                    <a:bodyPr/>
                    <a:lstStyle/>
                    <a:p>
                      <a:pPr algn="ctr">
                        <a:lnSpc>
                          <a:spcPct val="100000"/>
                        </a:lnSpc>
                        <a:spcAft>
                          <a:spcPts val="0"/>
                        </a:spcAft>
                        <a:tabLst>
                          <a:tab pos="5600700" algn="l"/>
                          <a:tab pos="9601200" algn="l"/>
                        </a:tabLst>
                      </a:pPr>
                      <a:r>
                        <a:rPr lang="en-US" sz="2700" b="1" kern="100">
                          <a:effectLst/>
                          <a:latin typeface="宋体" panose="02010600030101010101" pitchFamily="2" charset="-122"/>
                          <a:ea typeface="楷体" panose="02010609060101010101" charset="-122"/>
                          <a:cs typeface="Times New Roman" panose="02020603050405020304"/>
                        </a:rPr>
                        <a:t>①</a:t>
                      </a:r>
                      <a:endParaRPr lang="zh-CN" sz="1000" kern="100">
                        <a:effectLst/>
                        <a:latin typeface="宋体" panose="02010600030101010101" pitchFamily="2" charset="-122"/>
                        <a:cs typeface="Courier New" panose="02070309020205020404"/>
                      </a:endParaRPr>
                    </a:p>
                  </a:txBody>
                  <a:tcPr marL="64945" marR="64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tabLst>
                          <a:tab pos="5600700" algn="l"/>
                          <a:tab pos="9601200" algn="l"/>
                        </a:tabLst>
                      </a:pPr>
                      <a:r>
                        <a:rPr lang="zh-CN" sz="2700" b="1" kern="100" dirty="0">
                          <a:effectLst/>
                          <a:latin typeface="Times New Roman" panose="02020603050405020304"/>
                          <a:ea typeface="楷体" panose="02010609060101010101" charset="-122"/>
                          <a:cs typeface="Times New Roman" panose="02020603050405020304"/>
                        </a:rPr>
                        <a:t>张某因违规驾驶小车闯红灯被交警依法处以</a:t>
                      </a:r>
                      <a:r>
                        <a:rPr lang="en-US" sz="2700" b="1" kern="100" dirty="0">
                          <a:effectLst/>
                          <a:latin typeface="Times New Roman" panose="02020603050405020304"/>
                          <a:ea typeface="楷体" panose="02010609060101010101" charset="-122"/>
                          <a:cs typeface="Courier New" panose="02070309020205020404"/>
                        </a:rPr>
                        <a:t>200</a:t>
                      </a:r>
                      <a:r>
                        <a:rPr lang="zh-CN" sz="2700" b="1" kern="100" dirty="0">
                          <a:effectLst/>
                          <a:latin typeface="Times New Roman" panose="02020603050405020304"/>
                          <a:ea typeface="楷体" panose="02010609060101010101" charset="-122"/>
                          <a:cs typeface="Times New Roman" panose="02020603050405020304"/>
                        </a:rPr>
                        <a:t>元罚款。</a:t>
                      </a:r>
                      <a:endParaRPr lang="zh-CN" sz="1000" kern="100" dirty="0">
                        <a:effectLst/>
                        <a:latin typeface="宋体" panose="02010600030101010101" pitchFamily="2" charset="-122"/>
                        <a:cs typeface="Courier New" panose="02070309020205020404"/>
                      </a:endParaRPr>
                    </a:p>
                  </a:txBody>
                  <a:tcPr marL="64945" marR="64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600700" algn="l"/>
                          <a:tab pos="9601200" algn="l"/>
                        </a:tabLst>
                      </a:pPr>
                      <a:r>
                        <a:rPr lang="zh-CN" sz="2700" b="1" kern="100">
                          <a:effectLst/>
                          <a:latin typeface="Times New Roman" panose="02020603050405020304"/>
                          <a:ea typeface="楷体" panose="02010609060101010101" charset="-122"/>
                          <a:cs typeface="Times New Roman" panose="02020603050405020304"/>
                        </a:rPr>
                        <a:t>民事违法行为</a:t>
                      </a:r>
                      <a:endParaRPr lang="zh-CN" sz="1000" kern="100">
                        <a:effectLst/>
                        <a:latin typeface="宋体" panose="02010600030101010101" pitchFamily="2" charset="-122"/>
                        <a:cs typeface="Courier New" panose="02070309020205020404"/>
                      </a:endParaRPr>
                    </a:p>
                  </a:txBody>
                  <a:tcPr marL="64945" marR="64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9972">
                <a:tc>
                  <a:txBody>
                    <a:bodyPr/>
                    <a:lstStyle/>
                    <a:p>
                      <a:pPr algn="ctr">
                        <a:lnSpc>
                          <a:spcPct val="100000"/>
                        </a:lnSpc>
                        <a:spcAft>
                          <a:spcPts val="0"/>
                        </a:spcAft>
                        <a:tabLst>
                          <a:tab pos="5600700" algn="l"/>
                          <a:tab pos="9601200" algn="l"/>
                        </a:tabLst>
                      </a:pPr>
                      <a:r>
                        <a:rPr lang="en-US" sz="2700" b="1" kern="100">
                          <a:effectLst/>
                          <a:latin typeface="宋体" panose="02010600030101010101" pitchFamily="2" charset="-122"/>
                          <a:ea typeface="楷体" panose="02010609060101010101" charset="-122"/>
                          <a:cs typeface="Times New Roman" panose="02020603050405020304"/>
                        </a:rPr>
                        <a:t>②</a:t>
                      </a:r>
                      <a:endParaRPr lang="zh-CN" sz="1000" kern="100">
                        <a:effectLst/>
                        <a:latin typeface="宋体" panose="02010600030101010101" pitchFamily="2" charset="-122"/>
                        <a:cs typeface="Courier New" panose="02070309020205020404"/>
                      </a:endParaRPr>
                    </a:p>
                  </a:txBody>
                  <a:tcPr marL="64945" marR="64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600700" algn="l"/>
                          <a:tab pos="9601200" algn="l"/>
                        </a:tabLst>
                      </a:pPr>
                      <a:endParaRPr lang="en-US" sz="2700" b="1" kern="100" dirty="0" smtClean="0">
                        <a:effectLst/>
                        <a:latin typeface="Times New Roman" panose="02020603050405020304"/>
                        <a:ea typeface="楷体_GB2312"/>
                        <a:cs typeface="Courier New" panose="02070309020205020404"/>
                      </a:endParaRPr>
                    </a:p>
                    <a:p>
                      <a:pPr algn="ctr">
                        <a:lnSpc>
                          <a:spcPct val="100000"/>
                        </a:lnSpc>
                        <a:spcAft>
                          <a:spcPts val="0"/>
                        </a:spcAft>
                        <a:tabLst>
                          <a:tab pos="5600700" algn="l"/>
                          <a:tab pos="9601200" algn="l"/>
                        </a:tabLst>
                      </a:pPr>
                      <a:endParaRPr lang="en-US" sz="2700" b="1" kern="100" dirty="0" smtClean="0">
                        <a:effectLst/>
                        <a:latin typeface="Times New Roman" panose="02020603050405020304"/>
                        <a:ea typeface="楷体_GB2312"/>
                        <a:cs typeface="Courier New" panose="02070309020205020404"/>
                      </a:endParaRPr>
                    </a:p>
                    <a:p>
                      <a:pPr algn="ctr">
                        <a:lnSpc>
                          <a:spcPct val="100000"/>
                        </a:lnSpc>
                        <a:spcAft>
                          <a:spcPts val="0"/>
                        </a:spcAft>
                        <a:tabLst>
                          <a:tab pos="5600700" algn="l"/>
                          <a:tab pos="9601200" algn="l"/>
                        </a:tabLst>
                      </a:pPr>
                      <a:endParaRPr lang="en-US" sz="2700" b="1" kern="100" dirty="0" smtClean="0">
                        <a:effectLst/>
                        <a:latin typeface="Times New Roman" panose="02020603050405020304"/>
                        <a:ea typeface="楷体_GB2312"/>
                        <a:cs typeface="Courier New" panose="02070309020205020404"/>
                      </a:endParaRPr>
                    </a:p>
                    <a:p>
                      <a:pPr algn="ctr">
                        <a:lnSpc>
                          <a:spcPct val="100000"/>
                        </a:lnSpc>
                        <a:spcAft>
                          <a:spcPts val="0"/>
                        </a:spcAft>
                        <a:tabLst>
                          <a:tab pos="5600700" algn="l"/>
                          <a:tab pos="9601200" algn="l"/>
                        </a:tabLst>
                      </a:pPr>
                      <a:r>
                        <a:rPr lang="en-US" sz="2700" b="1" kern="100" dirty="0">
                          <a:effectLst/>
                          <a:latin typeface="Times New Roman" panose="02020603050405020304"/>
                          <a:ea typeface="楷体_GB2312"/>
                          <a:cs typeface="Courier New" panose="02070309020205020404"/>
                        </a:rPr>
                        <a:t> </a:t>
                      </a:r>
                      <a:endParaRPr lang="zh-CN" sz="1000" kern="100" dirty="0">
                        <a:effectLst/>
                        <a:latin typeface="宋体" panose="02010600030101010101" pitchFamily="2" charset="-122"/>
                        <a:cs typeface="Courier New" panose="02070309020205020404"/>
                      </a:endParaRPr>
                    </a:p>
                  </a:txBody>
                  <a:tcPr marL="64945" marR="64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600700" algn="l"/>
                          <a:tab pos="9601200" algn="l"/>
                        </a:tabLst>
                      </a:pPr>
                      <a:r>
                        <a:rPr lang="zh-CN" sz="2700" b="1" kern="100">
                          <a:effectLst/>
                          <a:latin typeface="Times New Roman" panose="02020603050405020304"/>
                          <a:ea typeface="楷体" panose="02010609060101010101" charset="-122"/>
                          <a:cs typeface="Times New Roman" panose="02020603050405020304"/>
                        </a:rPr>
                        <a:t>行政违法行为</a:t>
                      </a:r>
                      <a:endParaRPr lang="zh-CN" sz="1000" kern="100">
                        <a:effectLst/>
                        <a:latin typeface="宋体" panose="02010600030101010101" pitchFamily="2" charset="-122"/>
                        <a:cs typeface="Courier New" panose="02070309020205020404"/>
                      </a:endParaRPr>
                    </a:p>
                  </a:txBody>
                  <a:tcPr marL="64945" marR="64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7479">
                <a:tc>
                  <a:txBody>
                    <a:bodyPr/>
                    <a:lstStyle/>
                    <a:p>
                      <a:pPr algn="ctr">
                        <a:lnSpc>
                          <a:spcPct val="100000"/>
                        </a:lnSpc>
                        <a:spcAft>
                          <a:spcPts val="0"/>
                        </a:spcAft>
                        <a:tabLst>
                          <a:tab pos="5600700" algn="l"/>
                          <a:tab pos="9601200" algn="l"/>
                        </a:tabLst>
                      </a:pPr>
                      <a:r>
                        <a:rPr lang="en-US" sz="2700" b="1" kern="100" dirty="0">
                          <a:effectLst/>
                          <a:latin typeface="宋体" panose="02010600030101010101" pitchFamily="2" charset="-122"/>
                          <a:ea typeface="楷体" panose="02010609060101010101" charset="-122"/>
                          <a:cs typeface="Times New Roman" panose="02020603050405020304"/>
                        </a:rPr>
                        <a:t>③</a:t>
                      </a:r>
                      <a:endParaRPr lang="zh-CN" sz="1000" kern="100" dirty="0">
                        <a:effectLst/>
                        <a:latin typeface="宋体" panose="02010600030101010101" pitchFamily="2" charset="-122"/>
                        <a:cs typeface="Courier New" panose="02070309020205020404"/>
                      </a:endParaRPr>
                    </a:p>
                  </a:txBody>
                  <a:tcPr marL="64945" marR="64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tabLst>
                          <a:tab pos="5600700" algn="l"/>
                          <a:tab pos="9601200" algn="l"/>
                        </a:tabLst>
                      </a:pPr>
                      <a:r>
                        <a:rPr lang="zh-CN" sz="2700" b="1" kern="100">
                          <a:effectLst/>
                          <a:latin typeface="Times New Roman" panose="02020603050405020304"/>
                          <a:ea typeface="楷体" panose="02010609060101010101" charset="-122"/>
                          <a:cs typeface="Times New Roman" panose="02020603050405020304"/>
                        </a:rPr>
                        <a:t>陈女士拒绝履行合同义务，导致黄先生无法在合同约定的期限拿到首付款。</a:t>
                      </a:r>
                      <a:endParaRPr lang="zh-CN" sz="1000" kern="100">
                        <a:effectLst/>
                        <a:latin typeface="宋体" panose="02010600030101010101" pitchFamily="2" charset="-122"/>
                        <a:cs typeface="Courier New" panose="02070309020205020404"/>
                      </a:endParaRPr>
                    </a:p>
                  </a:txBody>
                  <a:tcPr marL="64945" marR="64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600700" algn="l"/>
                          <a:tab pos="9601200" algn="l"/>
                        </a:tabLst>
                      </a:pPr>
                      <a:r>
                        <a:rPr lang="zh-CN" sz="2700" b="1" kern="100">
                          <a:effectLst/>
                          <a:latin typeface="Times New Roman" panose="02020603050405020304"/>
                          <a:ea typeface="楷体" panose="02010609060101010101" charset="-122"/>
                          <a:cs typeface="Times New Roman" panose="02020603050405020304"/>
                        </a:rPr>
                        <a:t>刑事违法行为</a:t>
                      </a:r>
                      <a:endParaRPr lang="zh-CN" sz="1000" kern="100">
                        <a:effectLst/>
                        <a:latin typeface="宋体" panose="02010600030101010101" pitchFamily="2" charset="-122"/>
                        <a:cs typeface="Courier New" panose="02070309020205020404"/>
                      </a:endParaRPr>
                    </a:p>
                  </a:txBody>
                  <a:tcPr marL="64945" marR="64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4986">
                <a:tc>
                  <a:txBody>
                    <a:bodyPr/>
                    <a:lstStyle/>
                    <a:p>
                      <a:pPr algn="ctr">
                        <a:lnSpc>
                          <a:spcPct val="100000"/>
                        </a:lnSpc>
                        <a:spcAft>
                          <a:spcPts val="0"/>
                        </a:spcAft>
                        <a:tabLst>
                          <a:tab pos="5600700" algn="l"/>
                          <a:tab pos="9601200" algn="l"/>
                        </a:tabLst>
                      </a:pPr>
                      <a:r>
                        <a:rPr lang="en-US" sz="2700" b="1" kern="100" dirty="0">
                          <a:effectLst/>
                          <a:latin typeface="宋体" panose="02010600030101010101" pitchFamily="2" charset="-122"/>
                          <a:ea typeface="楷体" panose="02010609060101010101" charset="-122"/>
                          <a:cs typeface="Times New Roman" panose="02020603050405020304"/>
                        </a:rPr>
                        <a:t>④</a:t>
                      </a:r>
                      <a:endParaRPr lang="zh-CN" sz="1000" kern="100" dirty="0">
                        <a:effectLst/>
                        <a:latin typeface="宋体" panose="02010600030101010101" pitchFamily="2" charset="-122"/>
                        <a:cs typeface="Courier New" panose="02070309020205020404"/>
                      </a:endParaRPr>
                    </a:p>
                  </a:txBody>
                  <a:tcPr marL="64945" marR="64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tabLst>
                          <a:tab pos="5600700" algn="l"/>
                          <a:tab pos="9601200" algn="l"/>
                        </a:tabLst>
                      </a:pPr>
                      <a:r>
                        <a:rPr lang="zh-CN" sz="2700" b="1" kern="100">
                          <a:effectLst/>
                          <a:latin typeface="Times New Roman" panose="02020603050405020304"/>
                          <a:ea typeface="楷体" panose="02010609060101010101" charset="-122"/>
                          <a:cs typeface="Times New Roman" panose="02020603050405020304"/>
                        </a:rPr>
                        <a:t>李某因生产、销售伪劣产品被处以罚金。</a:t>
                      </a:r>
                      <a:endParaRPr lang="zh-CN" sz="1000" kern="100">
                        <a:effectLst/>
                        <a:latin typeface="宋体" panose="02010600030101010101" pitchFamily="2" charset="-122"/>
                        <a:cs typeface="Courier New" panose="02070309020205020404"/>
                      </a:endParaRPr>
                    </a:p>
                  </a:txBody>
                  <a:tcPr marL="64945" marR="64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600700" algn="l"/>
                          <a:tab pos="9601200" algn="l"/>
                        </a:tabLst>
                      </a:pPr>
                      <a:r>
                        <a:rPr lang="zh-CN" sz="2700" b="1" kern="100" dirty="0">
                          <a:effectLst/>
                          <a:latin typeface="Times New Roman" panose="02020603050405020304"/>
                          <a:ea typeface="楷体" panose="02010609060101010101" charset="-122"/>
                          <a:cs typeface="Times New Roman" panose="02020603050405020304"/>
                        </a:rPr>
                        <a:t>刑事违法行为</a:t>
                      </a:r>
                      <a:endParaRPr lang="zh-CN" sz="1000" kern="100" dirty="0">
                        <a:effectLst/>
                        <a:latin typeface="宋体" panose="02010600030101010101" pitchFamily="2" charset="-122"/>
                        <a:cs typeface="Courier New" panose="02070309020205020404"/>
                      </a:endParaRPr>
                    </a:p>
                  </a:txBody>
                  <a:tcPr marL="64945" marR="6494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6" name="图片 5" descr="2021SP-57"/>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35887" y="2823984"/>
            <a:ext cx="2083455" cy="155599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574" y="476672"/>
            <a:ext cx="11387979" cy="3711785"/>
          </a:xfrm>
        </p:spPr>
        <p:txBody>
          <a:bodyPr/>
          <a:lstStyle/>
          <a:p>
            <a:pPr indent="713740">
              <a:tabLst>
                <a:tab pos="5600700" algn="l"/>
                <a:tab pos="9601200" algn="l"/>
              </a:tabLst>
            </a:pPr>
            <a:endParaRPr lang="en-US" altLang="zh-CN" kern="100" dirty="0" smtClean="0">
              <a:latin typeface="Times New Roman" panose="02020603050405020304"/>
              <a:cs typeface="Courier New" panose="02070309020205020404"/>
            </a:endParaRPr>
          </a:p>
          <a:p>
            <a:pPr indent="713740">
              <a:tabLst>
                <a:tab pos="5600700" algn="l"/>
                <a:tab pos="9601200" algn="l"/>
              </a:tabLst>
            </a:pPr>
            <a:r>
              <a:rPr lang="en-US" altLang="zh-CN" kern="100" dirty="0" smtClean="0">
                <a:latin typeface="Times New Roman" panose="02020603050405020304"/>
                <a:cs typeface="Courier New" panose="02070309020205020404"/>
              </a:rPr>
              <a:t>8</a:t>
            </a:r>
            <a:r>
              <a:rPr lang="zh-CN" altLang="zh-CN" kern="100" dirty="0">
                <a:latin typeface="Times New Roman" panose="02020603050405020304"/>
                <a:cs typeface="Times New Roman" panose="02020603050405020304"/>
              </a:rPr>
              <a:t>．</a:t>
            </a:r>
            <a:r>
              <a:rPr lang="en-US" altLang="zh-CN" kern="100" dirty="0">
                <a:latin typeface="Times New Roman" panose="02020603050405020304"/>
                <a:ea typeface="黑体" panose="02010609060101010101" pitchFamily="2" charset="-122"/>
                <a:cs typeface="Courier New" panose="02070309020205020404"/>
              </a:rPr>
              <a:t>(2017</a:t>
            </a:r>
            <a:r>
              <a:rPr lang="zh-CN" altLang="zh-CN" kern="100" dirty="0">
                <a:latin typeface="Times New Roman" panose="02020603050405020304"/>
                <a:ea typeface="黑体" panose="02010609060101010101" pitchFamily="2" charset="-122"/>
                <a:cs typeface="Times New Roman" panose="02020603050405020304"/>
              </a:rPr>
              <a:t>北部湾</a:t>
            </a:r>
            <a:r>
              <a:rPr lang="en-US" altLang="zh-CN" kern="100" dirty="0">
                <a:latin typeface="Times New Roman" panose="02020603050405020304"/>
                <a:ea typeface="黑体" panose="02010609060101010101" pitchFamily="2" charset="-122"/>
                <a:cs typeface="Courier New" panose="02070309020205020404"/>
              </a:rPr>
              <a:t>2)</a:t>
            </a:r>
            <a:r>
              <a:rPr lang="zh-CN" altLang="zh-CN" kern="100" dirty="0">
                <a:latin typeface="Times New Roman" panose="02020603050405020304"/>
                <a:ea typeface="楷体" panose="02010609060101010101" charset="-122"/>
                <a:cs typeface="Times New Roman" panose="02020603050405020304"/>
              </a:rPr>
              <a:t>据报道，</a:t>
            </a:r>
            <a:r>
              <a:rPr lang="en-US" altLang="zh-CN" kern="100" dirty="0">
                <a:latin typeface="Times New Roman" panose="02020603050405020304"/>
                <a:ea typeface="楷体" panose="02010609060101010101" charset="-122"/>
                <a:cs typeface="Courier New" panose="02070309020205020404"/>
              </a:rPr>
              <a:t>2017</a:t>
            </a:r>
            <a:r>
              <a:rPr lang="zh-CN" altLang="zh-CN" kern="100" dirty="0">
                <a:latin typeface="Times New Roman" panose="02020603050405020304"/>
                <a:ea typeface="楷体" panose="02010609060101010101" charset="-122"/>
                <a:cs typeface="Times New Roman" panose="02020603050405020304"/>
              </a:rPr>
              <a:t>年</a:t>
            </a:r>
            <a:r>
              <a:rPr lang="en-US" altLang="zh-CN" kern="100" dirty="0">
                <a:latin typeface="Times New Roman" panose="02020603050405020304"/>
                <a:ea typeface="楷体" panose="02010609060101010101" charset="-122"/>
                <a:cs typeface="Courier New" panose="02070309020205020404"/>
              </a:rPr>
              <a:t>4</a:t>
            </a:r>
            <a:r>
              <a:rPr lang="zh-CN" altLang="zh-CN" kern="100" dirty="0">
                <a:latin typeface="Times New Roman" panose="02020603050405020304"/>
                <a:ea typeface="楷体" panose="02010609060101010101" charset="-122"/>
                <a:cs typeface="Times New Roman" panose="02020603050405020304"/>
              </a:rPr>
              <a:t>月</a:t>
            </a:r>
            <a:r>
              <a:rPr lang="en-US" altLang="zh-CN" kern="100" dirty="0">
                <a:latin typeface="Times New Roman" panose="02020603050405020304"/>
                <a:ea typeface="楷体" panose="02010609060101010101" charset="-122"/>
                <a:cs typeface="Courier New" panose="02070309020205020404"/>
              </a:rPr>
              <a:t>8</a:t>
            </a:r>
            <a:r>
              <a:rPr lang="zh-CN" altLang="zh-CN" kern="100" dirty="0">
                <a:latin typeface="Times New Roman" panose="02020603050405020304"/>
                <a:ea typeface="楷体" panose="02010609060101010101" charset="-122"/>
                <a:cs typeface="Times New Roman" panose="02020603050405020304"/>
              </a:rPr>
              <a:t>日凌晨，安徽男子徐某醉酒闹事，不但谩骂前来处置的特警队员，被带到派出所后还将民警打伤，最终被依法行政拘留</a:t>
            </a:r>
            <a:r>
              <a:rPr lang="en-US" altLang="zh-CN" kern="100" dirty="0">
                <a:latin typeface="Times New Roman" panose="02020603050405020304"/>
                <a:ea typeface="楷体" panose="02010609060101010101" charset="-122"/>
                <a:cs typeface="Courier New" panose="02070309020205020404"/>
              </a:rPr>
              <a:t>15</a:t>
            </a:r>
            <a:r>
              <a:rPr lang="zh-CN" altLang="zh-CN" kern="100" dirty="0">
                <a:latin typeface="Times New Roman" panose="02020603050405020304"/>
                <a:ea typeface="楷体" panose="02010609060101010101" charset="-122"/>
                <a:cs typeface="Times New Roman" panose="02020603050405020304"/>
              </a:rPr>
              <a:t>日。</a:t>
            </a:r>
            <a:r>
              <a:rPr lang="zh-CN" altLang="zh-CN" kern="100" dirty="0">
                <a:latin typeface="Times New Roman" panose="02020603050405020304"/>
                <a:cs typeface="Times New Roman" panose="02020603050405020304"/>
              </a:rPr>
              <a:t>徐某的行为属于</a:t>
            </a:r>
            <a:r>
              <a:rPr lang="en-US" altLang="zh-CN" kern="100" dirty="0">
                <a:latin typeface="Times New Roman" panose="02020603050405020304"/>
                <a:cs typeface="Courier New" panose="02070309020205020404"/>
              </a:rPr>
              <a:t>	(</a:t>
            </a:r>
            <a:r>
              <a:rPr lang="zh-CN" altLang="zh-CN" kern="100" dirty="0">
                <a:latin typeface="Times New Roman" panose="02020603050405020304"/>
                <a:cs typeface="Times New Roman" panose="02020603050405020304"/>
              </a:rPr>
              <a:t>　　</a:t>
            </a:r>
            <a:r>
              <a:rPr lang="en-US" altLang="zh-CN" kern="100" dirty="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A</a:t>
            </a:r>
            <a:r>
              <a:rPr lang="zh-CN" altLang="zh-CN" kern="100" dirty="0">
                <a:latin typeface="Times New Roman" panose="02020603050405020304"/>
                <a:cs typeface="Times New Roman" panose="02020603050405020304"/>
              </a:rPr>
              <a:t>．民事违法行为　　</a:t>
            </a:r>
            <a:r>
              <a:rPr lang="en-US" altLang="zh-CN" kern="100" dirty="0">
                <a:latin typeface="Times New Roman" panose="02020603050405020304"/>
                <a:cs typeface="Courier New" panose="02070309020205020404"/>
              </a:rPr>
              <a:t>	B</a:t>
            </a:r>
            <a:r>
              <a:rPr lang="zh-CN" altLang="zh-CN" kern="100" dirty="0">
                <a:latin typeface="Times New Roman" panose="02020603050405020304"/>
                <a:cs typeface="Times New Roman" panose="02020603050405020304"/>
              </a:rPr>
              <a:t>．行政违法行为</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C</a:t>
            </a:r>
            <a:r>
              <a:rPr lang="zh-CN" altLang="zh-CN" kern="100" dirty="0">
                <a:latin typeface="Times New Roman" panose="02020603050405020304"/>
                <a:cs typeface="Times New Roman" panose="02020603050405020304"/>
              </a:rPr>
              <a:t>．刑事违法行为　　</a:t>
            </a:r>
            <a:r>
              <a:rPr lang="en-US" altLang="zh-CN" kern="100" dirty="0">
                <a:latin typeface="Times New Roman" panose="02020603050405020304"/>
                <a:cs typeface="Courier New" panose="02070309020205020404"/>
              </a:rPr>
              <a:t>	D</a:t>
            </a:r>
            <a:r>
              <a:rPr lang="zh-CN" altLang="zh-CN" kern="100" dirty="0">
                <a:latin typeface="Times New Roman" panose="02020603050405020304"/>
                <a:cs typeface="Times New Roman" panose="02020603050405020304"/>
              </a:rPr>
              <a:t>．严重违法行为</a:t>
            </a:r>
            <a:endParaRPr lang="zh-CN" altLang="zh-CN" sz="1050" kern="100" dirty="0">
              <a:effectLst/>
              <a:latin typeface="宋体" panose="02010600030101010101" pitchFamily="2" charset="-122"/>
              <a:cs typeface="Courier New" panose="02070309020205020404"/>
            </a:endParaRPr>
          </a:p>
        </p:txBody>
      </p:sp>
      <p:sp>
        <p:nvSpPr>
          <p:cNvPr id="5" name="Rectangle 3"/>
          <p:cNvSpPr>
            <a:spLocks noChangeArrowheads="1"/>
          </p:cNvSpPr>
          <p:nvPr/>
        </p:nvSpPr>
        <p:spPr bwMode="auto">
          <a:xfrm>
            <a:off x="10362671" y="2420827"/>
            <a:ext cx="784189" cy="523220"/>
          </a:xfrm>
          <a:prstGeom prst="rect">
            <a:avLst/>
          </a:prstGeom>
          <a:noFill/>
          <a:ln>
            <a:noFill/>
          </a:ln>
          <a:effectLst/>
          <a:extLst>
            <a:ext uri="{909E8E84-426E-40DD-AFC4-6F175D3DCCD1}">
              <a14:hiddenFill xmlns:a14="http://schemas.microsoft.com/office/drawing/2010/main">
                <a:solidFill>
                  <a:srgbClr val="3FB564"/>
                </a:solidFill>
              </a14:hiddenFill>
            </a:ext>
            <a:ext uri="{91240B29-F687-4F45-9708-019B960494DF}">
              <a14:hiddenLine xmlns:a14="http://schemas.microsoft.com/office/drawing/2010/main" w="9525">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gn="just">
              <a:spcAft>
                <a:spcPts val="0"/>
              </a:spcAft>
            </a:pPr>
            <a:r>
              <a:rPr lang="en-US" altLang="zh-CN" sz="2800" b="1" kern="100" dirty="0">
                <a:solidFill>
                  <a:srgbClr val="FF0000"/>
                </a:solidFill>
                <a:cs typeface="Times New Roman" panose="02020603050405020304"/>
              </a:rPr>
              <a:t>B</a:t>
            </a:r>
            <a:r>
              <a:rPr lang="zh-CN" altLang="zh-CN" sz="2800" b="1" kern="100" dirty="0">
                <a:solidFill>
                  <a:srgbClr val="FF0000"/>
                </a:solidFill>
                <a:cs typeface="Times New Roman" panose="02020603050405020304"/>
              </a:rPr>
              <a:t>　</a:t>
            </a:r>
            <a:endParaRPr lang="zh-CN" altLang="zh-CN" sz="1050" kern="100" dirty="0">
              <a:latin typeface="Calibri" panose="020F0502020204030204"/>
              <a:cs typeface="Times New Roman" panose="0202060305040502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574" y="476672"/>
            <a:ext cx="11387979" cy="1835374"/>
          </a:xfrm>
        </p:spPr>
        <p:txBody>
          <a:bodyPr/>
          <a:lstStyle/>
          <a:p>
            <a:pPr indent="713740">
              <a:tabLst>
                <a:tab pos="5600700" algn="l"/>
                <a:tab pos="9601200" algn="l"/>
              </a:tabLst>
            </a:pPr>
            <a:r>
              <a:rPr lang="en-US" altLang="zh-CN" kern="100" dirty="0">
                <a:latin typeface="Times New Roman" panose="02020603050405020304"/>
                <a:cs typeface="Courier New" panose="02070309020205020404"/>
              </a:rPr>
              <a:t>9</a:t>
            </a:r>
            <a:r>
              <a:rPr lang="zh-CN" altLang="zh-CN" kern="100" dirty="0">
                <a:latin typeface="Times New Roman" panose="02020603050405020304"/>
                <a:cs typeface="Times New Roman" panose="02020603050405020304"/>
              </a:rPr>
              <a:t>．</a:t>
            </a:r>
            <a:r>
              <a:rPr lang="en-US" altLang="zh-CN" kern="100" dirty="0">
                <a:latin typeface="Times New Roman" panose="02020603050405020304"/>
                <a:ea typeface="黑体" panose="02010609060101010101" pitchFamily="2" charset="-122"/>
                <a:cs typeface="Courier New" panose="02070309020205020404"/>
              </a:rPr>
              <a:t>(2019</a:t>
            </a:r>
            <a:r>
              <a:rPr lang="zh-CN" altLang="zh-CN" kern="100" dirty="0">
                <a:latin typeface="Times New Roman" panose="02020603050405020304"/>
                <a:ea typeface="黑体" panose="02010609060101010101" pitchFamily="2" charset="-122"/>
                <a:cs typeface="Times New Roman" panose="02020603050405020304"/>
              </a:rPr>
              <a:t>北部湾经济区</a:t>
            </a:r>
            <a:r>
              <a:rPr lang="en-US" altLang="zh-CN" kern="100" dirty="0">
                <a:latin typeface="Times New Roman" panose="02020603050405020304"/>
                <a:ea typeface="黑体" panose="02010609060101010101" pitchFamily="2" charset="-122"/>
                <a:cs typeface="Courier New" panose="02070309020205020404"/>
              </a:rPr>
              <a:t>18</a:t>
            </a:r>
            <a:r>
              <a:rPr lang="zh-CN" altLang="zh-CN" kern="100" dirty="0">
                <a:latin typeface="Times New Roman" panose="02020603050405020304"/>
                <a:ea typeface="黑体" panose="02010609060101010101" pitchFamily="2" charset="-122"/>
                <a:cs typeface="Times New Roman" panose="02020603050405020304"/>
              </a:rPr>
              <a:t>，</a:t>
            </a:r>
            <a:r>
              <a:rPr lang="en-US" altLang="zh-CN" kern="100" dirty="0">
                <a:latin typeface="Times New Roman" panose="02020603050405020304"/>
                <a:ea typeface="黑体" panose="02010609060101010101" pitchFamily="2" charset="-122"/>
                <a:cs typeface="Courier New" panose="02070309020205020404"/>
              </a:rPr>
              <a:t>6</a:t>
            </a:r>
            <a:r>
              <a:rPr lang="zh-CN" altLang="zh-CN" kern="100" dirty="0">
                <a:latin typeface="Times New Roman" panose="02020603050405020304"/>
                <a:ea typeface="黑体" panose="02010609060101010101" pitchFamily="2" charset="-122"/>
                <a:cs typeface="Times New Roman" panose="02020603050405020304"/>
              </a:rPr>
              <a:t>分</a:t>
            </a:r>
            <a:r>
              <a:rPr lang="en-US" altLang="zh-CN" kern="100" dirty="0">
                <a:latin typeface="Times New Roman" panose="02020603050405020304"/>
                <a:ea typeface="黑体" panose="02010609060101010101" pitchFamily="2" charset="-122"/>
                <a:cs typeface="Courier New" panose="02070309020205020404"/>
              </a:rPr>
              <a:t>)</a:t>
            </a:r>
            <a:r>
              <a:rPr lang="zh-CN" altLang="zh-CN" kern="100" dirty="0">
                <a:latin typeface="Times New Roman" panose="02020603050405020304"/>
                <a:ea typeface="黑体" panose="02010609060101010101" pitchFamily="2" charset="-122"/>
                <a:cs typeface="Times New Roman" panose="02020603050405020304"/>
              </a:rPr>
              <a:t>道路千万条，安全第一条</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zh-CN" altLang="zh-CN" kern="100" dirty="0">
                <a:latin typeface="Times New Roman" panose="02020603050405020304"/>
                <a:cs typeface="Times New Roman" panose="02020603050405020304"/>
              </a:rPr>
              <a:t>观察漫画《获刑》</a:t>
            </a:r>
            <a:r>
              <a:rPr lang="en-US" altLang="zh-CN" kern="100" dirty="0">
                <a:latin typeface="Times New Roman" panose="02020603050405020304"/>
                <a:ea typeface="楷体" panose="02010609060101010101" charset="-122"/>
                <a:cs typeface="Courier New" panose="02070309020205020404"/>
              </a:rPr>
              <a:t>(</a:t>
            </a:r>
            <a:r>
              <a:rPr lang="zh-CN" altLang="zh-CN" kern="100" dirty="0">
                <a:latin typeface="Times New Roman" panose="02020603050405020304"/>
                <a:ea typeface="楷体" panose="02010609060101010101" charset="-122"/>
                <a:cs typeface="Times New Roman" panose="02020603050405020304"/>
              </a:rPr>
              <a:t>见下图</a:t>
            </a:r>
            <a:r>
              <a:rPr lang="en-US" altLang="zh-CN" kern="100" dirty="0">
                <a:latin typeface="Times New Roman" panose="02020603050405020304"/>
                <a:ea typeface="楷体" panose="02010609060101010101" charset="-122"/>
                <a:cs typeface="Courier New" panose="02070309020205020404"/>
              </a:rPr>
              <a:t>)</a:t>
            </a:r>
            <a:r>
              <a:rPr lang="zh-CN" altLang="zh-CN" kern="100" dirty="0">
                <a:latin typeface="Times New Roman" panose="02020603050405020304"/>
                <a:cs typeface="Times New Roman" panose="02020603050405020304"/>
              </a:rPr>
              <a:t>，运用所学知识回答下列问题。</a:t>
            </a:r>
            <a:endParaRPr lang="zh-CN" altLang="zh-CN" sz="1050" kern="100" dirty="0">
              <a:latin typeface="宋体" panose="02010600030101010101" pitchFamily="2" charset="-122"/>
              <a:cs typeface="Courier New" panose="02070309020205020404"/>
            </a:endParaRPr>
          </a:p>
          <a:p>
            <a:endParaRPr lang="zh-CN" altLang="en-US" dirty="0"/>
          </a:p>
        </p:txBody>
      </p:sp>
      <p:pic>
        <p:nvPicPr>
          <p:cNvPr id="15362" name="Picture 2" descr="2021SP-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67014" y="1916832"/>
            <a:ext cx="333375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591150" y="4704728"/>
            <a:ext cx="906017" cy="523220"/>
          </a:xfrm>
          <a:prstGeom prst="rect">
            <a:avLst/>
          </a:prstGeom>
        </p:spPr>
        <p:txBody>
          <a:bodyPr wrap="none">
            <a:spAutoFit/>
          </a:bodyPr>
          <a:lstStyle/>
          <a:p>
            <a:r>
              <a:rPr lang="zh-CN" altLang="zh-CN" sz="2800" b="1" dirty="0">
                <a:ea typeface="楷体" panose="02010609060101010101" charset="-122"/>
                <a:cs typeface="Times New Roman" panose="02020603050405020304"/>
              </a:rPr>
              <a:t>获刑</a:t>
            </a:r>
            <a:endParaRPr lang="zh-CN" altLang="en-US"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574" y="476672"/>
            <a:ext cx="11387979" cy="5454827"/>
          </a:xfrm>
        </p:spPr>
        <p:txBody>
          <a:bodyPr/>
          <a:lstStyle/>
          <a:p>
            <a:pPr indent="713740">
              <a:tabLst>
                <a:tab pos="5600700" algn="l"/>
                <a:tab pos="9601200" algn="l"/>
              </a:tabLst>
            </a:pPr>
            <a:r>
              <a:rPr lang="en-US" altLang="zh-CN" kern="100" dirty="0">
                <a:latin typeface="Times New Roman" panose="02020603050405020304"/>
                <a:cs typeface="Courier New" panose="02070309020205020404"/>
              </a:rPr>
              <a:t>(1)</a:t>
            </a:r>
            <a:r>
              <a:rPr lang="zh-CN" altLang="zh-CN" kern="100" dirty="0">
                <a:latin typeface="Times New Roman" panose="02020603050405020304"/>
                <a:cs typeface="Times New Roman" panose="02020603050405020304"/>
              </a:rPr>
              <a:t>漫画中某乘客的行为属于什么性质的违法行为？请从危害性角度，分析其获刑的主要原因。</a:t>
            </a:r>
            <a:r>
              <a:rPr lang="en-US" altLang="zh-CN" kern="100" dirty="0">
                <a:latin typeface="Times New Roman" panose="02020603050405020304"/>
                <a:ea typeface="楷体" panose="02010609060101010101" charset="-122"/>
                <a:cs typeface="Courier New" panose="02070309020205020404"/>
              </a:rPr>
              <a:t>(4</a:t>
            </a:r>
            <a:r>
              <a:rPr lang="zh-CN" altLang="zh-CN" kern="100" dirty="0">
                <a:latin typeface="Times New Roman" panose="02020603050405020304"/>
                <a:ea typeface="楷体" panose="02010609060101010101" charset="-122"/>
                <a:cs typeface="Times New Roman" panose="02020603050405020304"/>
              </a:rPr>
              <a:t>分</a:t>
            </a:r>
            <a:r>
              <a:rPr lang="en-US" altLang="zh-CN" kern="100" dirty="0">
                <a:latin typeface="Times New Roman" panose="02020603050405020304"/>
                <a:ea typeface="楷体" panose="02010609060101010101" charset="-122"/>
                <a:cs typeface="Courier New" panose="02070309020205020404"/>
              </a:rPr>
              <a:t>)</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zh-CN" altLang="zh-CN" kern="100" dirty="0">
                <a:solidFill>
                  <a:srgbClr val="FF0000"/>
                </a:solidFill>
                <a:latin typeface="Times New Roman" panose="02020603050405020304"/>
                <a:ea typeface="黑体" panose="02010609060101010101" pitchFamily="2" charset="-122"/>
                <a:cs typeface="Times New Roman" panose="02020603050405020304"/>
              </a:rPr>
              <a:t>【答案】犯罪</a:t>
            </a:r>
            <a:r>
              <a:rPr lang="en-US" altLang="zh-CN" kern="100" dirty="0">
                <a:solidFill>
                  <a:srgbClr val="FF0000"/>
                </a:solidFill>
                <a:latin typeface="Times New Roman" panose="02020603050405020304"/>
                <a:ea typeface="黑体" panose="02010609060101010101" pitchFamily="2" charset="-122"/>
                <a:cs typeface="Courier New" panose="02070309020205020404"/>
              </a:rPr>
              <a:t>(</a:t>
            </a:r>
            <a:r>
              <a:rPr lang="zh-CN" altLang="zh-CN" kern="100" dirty="0">
                <a:solidFill>
                  <a:srgbClr val="FF0000"/>
                </a:solidFill>
                <a:latin typeface="Times New Roman" panose="02020603050405020304"/>
                <a:ea typeface="黑体" panose="02010609060101010101" pitchFamily="2" charset="-122"/>
                <a:cs typeface="Times New Roman" panose="02020603050405020304"/>
              </a:rPr>
              <a:t>刑事违法行为</a:t>
            </a:r>
            <a:r>
              <a:rPr lang="en-US" altLang="zh-CN" kern="100" dirty="0">
                <a:solidFill>
                  <a:srgbClr val="FF0000"/>
                </a:solidFill>
                <a:latin typeface="Times New Roman" panose="02020603050405020304"/>
                <a:ea typeface="黑体" panose="02010609060101010101" pitchFamily="2" charset="-122"/>
                <a:cs typeface="Courier New" panose="02070309020205020404"/>
              </a:rPr>
              <a:t>)</a:t>
            </a:r>
            <a:r>
              <a:rPr lang="zh-CN" altLang="zh-CN" kern="100" dirty="0">
                <a:solidFill>
                  <a:srgbClr val="FF0000"/>
                </a:solidFill>
                <a:latin typeface="Times New Roman" panose="02020603050405020304"/>
                <a:ea typeface="黑体" panose="02010609060101010101" pitchFamily="2" charset="-122"/>
                <a:cs typeface="Times New Roman" panose="02020603050405020304"/>
              </a:rPr>
              <a:t>。具有严重社会危害性是犯罪的最本质特征，某乘客抢夺方向盘的行为严重危害公共安全</a:t>
            </a:r>
            <a:r>
              <a:rPr lang="en-US" altLang="zh-CN" kern="100" dirty="0">
                <a:solidFill>
                  <a:srgbClr val="FF0000"/>
                </a:solidFill>
                <a:latin typeface="Times New Roman" panose="02020603050405020304"/>
                <a:ea typeface="黑体" panose="02010609060101010101" pitchFamily="2" charset="-122"/>
                <a:cs typeface="Courier New" panose="02070309020205020404"/>
              </a:rPr>
              <a:t>(</a:t>
            </a:r>
            <a:r>
              <a:rPr lang="zh-CN" altLang="zh-CN" kern="100" dirty="0">
                <a:solidFill>
                  <a:srgbClr val="FF0000"/>
                </a:solidFill>
                <a:latin typeface="Times New Roman" panose="02020603050405020304"/>
                <a:ea typeface="黑体" panose="02010609060101010101" pitchFamily="2" charset="-122"/>
                <a:cs typeface="Times New Roman" panose="02020603050405020304"/>
              </a:rPr>
              <a:t>妨害公共交通工具运营秩序或危害公民生命财产安全</a:t>
            </a:r>
            <a:r>
              <a:rPr lang="en-US" altLang="zh-CN" kern="100" dirty="0">
                <a:solidFill>
                  <a:srgbClr val="FF0000"/>
                </a:solidFill>
                <a:latin typeface="Times New Roman" panose="02020603050405020304"/>
                <a:ea typeface="黑体" panose="02010609060101010101" pitchFamily="2" charset="-122"/>
                <a:cs typeface="Courier New" panose="02070309020205020404"/>
              </a:rPr>
              <a:t>)</a:t>
            </a:r>
            <a:r>
              <a:rPr lang="zh-CN" altLang="zh-CN" kern="100" dirty="0">
                <a:solidFill>
                  <a:srgbClr val="FF0000"/>
                </a:solidFill>
                <a:latin typeface="Times New Roman" panose="02020603050405020304"/>
                <a:cs typeface="Times New Roman" panose="02020603050405020304"/>
              </a:rPr>
              <a:t>。</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(2)</a:t>
            </a:r>
            <a:r>
              <a:rPr lang="zh-CN" altLang="zh-CN" kern="100" dirty="0">
                <a:latin typeface="Times New Roman" panose="02020603050405020304"/>
                <a:cs typeface="Times New Roman" panose="02020603050405020304"/>
              </a:rPr>
              <a:t>漫画警示我们必须增强哪些意识？</a:t>
            </a:r>
            <a:r>
              <a:rPr lang="en-US" altLang="zh-CN" kern="100" dirty="0">
                <a:latin typeface="Times New Roman" panose="02020603050405020304"/>
                <a:ea typeface="楷体" panose="02010609060101010101" charset="-122"/>
                <a:cs typeface="Courier New" panose="02070309020205020404"/>
              </a:rPr>
              <a:t>(</a:t>
            </a:r>
            <a:r>
              <a:rPr lang="zh-CN" altLang="zh-CN" kern="100" dirty="0">
                <a:latin typeface="Times New Roman" panose="02020603050405020304"/>
                <a:ea typeface="楷体" panose="02010609060101010101" charset="-122"/>
                <a:cs typeface="Times New Roman" panose="02020603050405020304"/>
              </a:rPr>
              <a:t>写出两点，</a:t>
            </a:r>
            <a:r>
              <a:rPr lang="en-US" altLang="zh-CN" kern="100" dirty="0">
                <a:latin typeface="Times New Roman" panose="02020603050405020304"/>
                <a:ea typeface="楷体" panose="02010609060101010101" charset="-122"/>
                <a:cs typeface="Courier New" panose="02070309020205020404"/>
              </a:rPr>
              <a:t>2</a:t>
            </a:r>
            <a:r>
              <a:rPr lang="zh-CN" altLang="zh-CN" kern="100" dirty="0">
                <a:latin typeface="Times New Roman" panose="02020603050405020304"/>
                <a:ea typeface="楷体" panose="02010609060101010101" charset="-122"/>
                <a:cs typeface="Times New Roman" panose="02020603050405020304"/>
              </a:rPr>
              <a:t>分</a:t>
            </a:r>
            <a:r>
              <a:rPr lang="en-US" altLang="zh-CN" kern="100" dirty="0">
                <a:latin typeface="Times New Roman" panose="02020603050405020304"/>
                <a:ea typeface="楷体" panose="02010609060101010101" charset="-122"/>
                <a:cs typeface="Courier New" panose="02070309020205020404"/>
              </a:rPr>
              <a:t>)</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zh-CN" altLang="zh-CN" kern="100" dirty="0">
                <a:solidFill>
                  <a:srgbClr val="FF0000"/>
                </a:solidFill>
                <a:latin typeface="Times New Roman" panose="02020603050405020304"/>
                <a:ea typeface="黑体" panose="02010609060101010101" pitchFamily="2" charset="-122"/>
                <a:cs typeface="Times New Roman" panose="02020603050405020304"/>
              </a:rPr>
              <a:t>【答案】法治意识、规则意识、义务意识、安全意识、公民意识等。</a:t>
            </a:r>
            <a:endParaRPr lang="zh-CN" altLang="zh-CN" sz="1050" kern="100" dirty="0">
              <a:latin typeface="宋体" panose="02010600030101010101" pitchFamily="2" charset="-122"/>
              <a:cs typeface="Courier New" panose="02070309020205020404"/>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574" y="476672"/>
            <a:ext cx="11387979" cy="6058069"/>
          </a:xfrm>
        </p:spPr>
        <p:txBody>
          <a:bodyPr/>
          <a:lstStyle/>
          <a:p>
            <a:pPr indent="713740">
              <a:tabLst>
                <a:tab pos="5600700" algn="l"/>
                <a:tab pos="9601200" algn="l"/>
              </a:tabLst>
            </a:pPr>
            <a:r>
              <a:rPr lang="en-US" altLang="zh-CN" kern="100" dirty="0">
                <a:latin typeface="Times New Roman" panose="02020603050405020304"/>
                <a:cs typeface="Courier New" panose="02070309020205020404"/>
              </a:rPr>
              <a:t>10</a:t>
            </a:r>
            <a:r>
              <a:rPr lang="zh-CN" altLang="zh-CN" kern="100" dirty="0">
                <a:latin typeface="Times New Roman" panose="02020603050405020304"/>
                <a:cs typeface="Times New Roman" panose="02020603050405020304"/>
              </a:rPr>
              <a:t>．</a:t>
            </a:r>
            <a:r>
              <a:rPr lang="zh-CN" altLang="zh-CN" kern="100" dirty="0">
                <a:latin typeface="Times New Roman" panose="02020603050405020304"/>
                <a:ea typeface="黑体" panose="02010609060101010101" pitchFamily="2" charset="-122"/>
                <a:cs typeface="Times New Roman" panose="02020603050405020304"/>
              </a:rPr>
              <a:t>【</a:t>
            </a:r>
            <a:r>
              <a:rPr lang="en-US" altLang="zh-CN" kern="100" dirty="0">
                <a:latin typeface="Times New Roman" panose="02020603050405020304"/>
                <a:ea typeface="黑体" panose="02010609060101010101" pitchFamily="2" charset="-122"/>
                <a:cs typeface="Courier New" panose="02070309020205020404"/>
              </a:rPr>
              <a:t>2017</a:t>
            </a:r>
            <a:r>
              <a:rPr lang="zh-CN" altLang="zh-CN" kern="100" dirty="0">
                <a:latin typeface="Times New Roman" panose="02020603050405020304"/>
                <a:ea typeface="黑体" panose="02010609060101010101" pitchFamily="2" charset="-122"/>
                <a:cs typeface="Times New Roman" panose="02020603050405020304"/>
              </a:rPr>
              <a:t>北部湾</a:t>
            </a:r>
            <a:r>
              <a:rPr lang="en-US" altLang="zh-CN" kern="100" dirty="0">
                <a:latin typeface="Times New Roman" panose="02020603050405020304"/>
                <a:ea typeface="黑体" panose="02010609060101010101" pitchFamily="2" charset="-122"/>
                <a:cs typeface="Courier New" panose="02070309020205020404"/>
              </a:rPr>
              <a:t>18(2)</a:t>
            </a:r>
            <a:r>
              <a:rPr lang="zh-CN" altLang="zh-CN" kern="100" dirty="0">
                <a:latin typeface="Times New Roman" panose="02020603050405020304"/>
                <a:ea typeface="黑体" panose="02010609060101010101" pitchFamily="2" charset="-122"/>
                <a:cs typeface="Times New Roman" panose="02020603050405020304"/>
              </a:rPr>
              <a:t>改编，</a:t>
            </a:r>
            <a:r>
              <a:rPr lang="en-US" altLang="zh-CN" kern="100" dirty="0">
                <a:latin typeface="Times New Roman" panose="02020603050405020304"/>
                <a:ea typeface="黑体" panose="02010609060101010101" pitchFamily="2" charset="-122"/>
                <a:cs typeface="Courier New" panose="02070309020205020404"/>
              </a:rPr>
              <a:t>4</a:t>
            </a:r>
            <a:r>
              <a:rPr lang="zh-CN" altLang="zh-CN" kern="100" dirty="0">
                <a:latin typeface="Times New Roman" panose="02020603050405020304"/>
                <a:ea typeface="黑体" panose="02010609060101010101" pitchFamily="2" charset="-122"/>
                <a:cs typeface="Times New Roman" panose="02020603050405020304"/>
              </a:rPr>
              <a:t>分】</a:t>
            </a:r>
            <a:r>
              <a:rPr lang="en-US" altLang="zh-CN" kern="100" dirty="0">
                <a:latin typeface="Times New Roman" panose="02020603050405020304"/>
                <a:ea typeface="楷体" panose="02010609060101010101" charset="-122"/>
                <a:cs typeface="Courier New" panose="02070309020205020404"/>
              </a:rPr>
              <a:t>2017</a:t>
            </a:r>
            <a:r>
              <a:rPr lang="zh-CN" altLang="zh-CN" kern="100" dirty="0">
                <a:latin typeface="Times New Roman" panose="02020603050405020304"/>
                <a:ea typeface="楷体" panose="02010609060101010101" charset="-122"/>
                <a:cs typeface="Times New Roman" panose="02020603050405020304"/>
              </a:rPr>
              <a:t>年</a:t>
            </a:r>
            <a:r>
              <a:rPr lang="en-US" altLang="zh-CN" kern="100" dirty="0">
                <a:latin typeface="Times New Roman" panose="02020603050405020304"/>
                <a:ea typeface="楷体" panose="02010609060101010101" charset="-122"/>
                <a:cs typeface="Courier New" panose="02070309020205020404"/>
              </a:rPr>
              <a:t>5</a:t>
            </a:r>
            <a:r>
              <a:rPr lang="zh-CN" altLang="zh-CN" kern="100" dirty="0">
                <a:latin typeface="Times New Roman" panose="02020603050405020304"/>
                <a:ea typeface="楷体" panose="02010609060101010101" charset="-122"/>
                <a:cs typeface="Times New Roman" panose="02020603050405020304"/>
              </a:rPr>
              <a:t>月</a:t>
            </a:r>
            <a:r>
              <a:rPr lang="en-US" altLang="zh-CN" kern="100" dirty="0">
                <a:latin typeface="Times New Roman" panose="02020603050405020304"/>
                <a:ea typeface="楷体" panose="02010609060101010101" charset="-122"/>
                <a:cs typeface="Courier New" panose="02070309020205020404"/>
              </a:rPr>
              <a:t>9</a:t>
            </a:r>
            <a:r>
              <a:rPr lang="zh-CN" altLang="zh-CN" kern="100" dirty="0">
                <a:latin typeface="Times New Roman" panose="02020603050405020304"/>
                <a:ea typeface="楷体" panose="02010609060101010101" charset="-122"/>
                <a:cs typeface="Times New Roman" panose="02020603050405020304"/>
              </a:rPr>
              <a:t>日，最高人民法院在网上公布了肖某、周某等侵犯公民个人信息案。其中，被告人肖某、周某共同出资购买了黑客软件，预谋窃取了邮局内部的公民个人信息并非法出售牟利。内蒙古自治区赤峰市红山区人民法院据此依法以侵犯公民个人信息罪判处两人各有期徒刑</a:t>
            </a:r>
            <a:r>
              <a:rPr lang="en-US" altLang="zh-CN" kern="100" dirty="0">
                <a:latin typeface="Times New Roman" panose="02020603050405020304"/>
                <a:ea typeface="楷体" panose="02010609060101010101" charset="-122"/>
                <a:cs typeface="Courier New" panose="02070309020205020404"/>
              </a:rPr>
              <a:t>2</a:t>
            </a:r>
            <a:r>
              <a:rPr lang="zh-CN" altLang="zh-CN" kern="100" dirty="0">
                <a:latin typeface="Times New Roman" panose="02020603050405020304"/>
                <a:ea typeface="楷体" panose="02010609060101010101" charset="-122"/>
                <a:cs typeface="Times New Roman" panose="02020603050405020304"/>
              </a:rPr>
              <a:t>年，并处罚金人民币</a:t>
            </a:r>
            <a:r>
              <a:rPr lang="en-US" altLang="zh-CN" kern="100" dirty="0">
                <a:latin typeface="Times New Roman" panose="02020603050405020304"/>
                <a:ea typeface="楷体" panose="02010609060101010101" charset="-122"/>
                <a:cs typeface="Courier New" panose="02070309020205020404"/>
              </a:rPr>
              <a:t>5</a:t>
            </a:r>
            <a:r>
              <a:rPr lang="zh-CN" altLang="zh-CN" kern="100" dirty="0">
                <a:latin typeface="Times New Roman" panose="02020603050405020304"/>
                <a:ea typeface="楷体" panose="02010609060101010101" charset="-122"/>
                <a:cs typeface="Times New Roman" panose="02020603050405020304"/>
              </a:rPr>
              <a:t>万元，该判决已发生法律效力。</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zh-CN" altLang="zh-CN" kern="100" dirty="0">
                <a:latin typeface="Times New Roman" panose="02020603050405020304"/>
                <a:cs typeface="Times New Roman" panose="02020603050405020304"/>
              </a:rPr>
              <a:t>该案体现了犯罪的法律标志和必然法律后果分别是什么？</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zh-CN" altLang="zh-CN" kern="100" dirty="0">
                <a:solidFill>
                  <a:srgbClr val="FF0000"/>
                </a:solidFill>
                <a:latin typeface="Times New Roman" panose="02020603050405020304"/>
                <a:ea typeface="黑体" panose="02010609060101010101" pitchFamily="2" charset="-122"/>
                <a:cs typeface="Times New Roman" panose="02020603050405020304"/>
              </a:rPr>
              <a:t>【答案】犯罪的法律标志是刑事违法性</a:t>
            </a:r>
            <a:r>
              <a:rPr lang="en-US" altLang="zh-CN" kern="100" dirty="0">
                <a:solidFill>
                  <a:srgbClr val="FF0000"/>
                </a:solidFill>
                <a:latin typeface="Times New Roman" panose="02020603050405020304"/>
                <a:ea typeface="黑体" panose="02010609060101010101" pitchFamily="2" charset="-122"/>
                <a:cs typeface="Courier New" panose="02070309020205020404"/>
              </a:rPr>
              <a:t>(</a:t>
            </a:r>
            <a:r>
              <a:rPr lang="zh-CN" altLang="zh-CN" kern="100" dirty="0">
                <a:solidFill>
                  <a:srgbClr val="FF0000"/>
                </a:solidFill>
                <a:latin typeface="Times New Roman" panose="02020603050405020304"/>
                <a:ea typeface="黑体" panose="02010609060101010101" pitchFamily="2" charset="-122"/>
                <a:cs typeface="Times New Roman" panose="02020603050405020304"/>
              </a:rPr>
              <a:t>或触犯刑法</a:t>
            </a:r>
            <a:r>
              <a:rPr lang="en-US" altLang="zh-CN" kern="100" dirty="0">
                <a:solidFill>
                  <a:srgbClr val="FF0000"/>
                </a:solidFill>
                <a:latin typeface="Times New Roman" panose="02020603050405020304"/>
                <a:ea typeface="黑体" panose="02010609060101010101" pitchFamily="2" charset="-122"/>
                <a:cs typeface="Courier New" panose="02070309020205020404"/>
              </a:rPr>
              <a:t>)</a:t>
            </a:r>
            <a:r>
              <a:rPr lang="zh-CN" altLang="zh-CN" kern="100" dirty="0">
                <a:solidFill>
                  <a:srgbClr val="FF0000"/>
                </a:solidFill>
                <a:latin typeface="Times New Roman" panose="02020603050405020304"/>
                <a:ea typeface="黑体" panose="02010609060101010101" pitchFamily="2" charset="-122"/>
                <a:cs typeface="Times New Roman" panose="02020603050405020304"/>
              </a:rPr>
              <a:t>。犯罪的必然法律后果是应受刑罚处罚性</a:t>
            </a:r>
            <a:r>
              <a:rPr lang="en-US" altLang="zh-CN" kern="100" dirty="0">
                <a:solidFill>
                  <a:srgbClr val="FF0000"/>
                </a:solidFill>
                <a:latin typeface="Times New Roman" panose="02020603050405020304"/>
                <a:ea typeface="黑体" panose="02010609060101010101" pitchFamily="2" charset="-122"/>
                <a:cs typeface="Courier New" panose="02070309020205020404"/>
              </a:rPr>
              <a:t>(</a:t>
            </a:r>
            <a:r>
              <a:rPr lang="zh-CN" altLang="zh-CN" kern="100" dirty="0">
                <a:solidFill>
                  <a:srgbClr val="FF0000"/>
                </a:solidFill>
                <a:latin typeface="Times New Roman" panose="02020603050405020304"/>
                <a:ea typeface="黑体" panose="02010609060101010101" pitchFamily="2" charset="-122"/>
                <a:cs typeface="Times New Roman" panose="02020603050405020304"/>
              </a:rPr>
              <a:t>或应受刑罚处罚</a:t>
            </a:r>
            <a:r>
              <a:rPr lang="en-US" altLang="zh-CN" kern="100" dirty="0">
                <a:solidFill>
                  <a:srgbClr val="FF0000"/>
                </a:solidFill>
                <a:latin typeface="Times New Roman" panose="02020603050405020304"/>
                <a:ea typeface="黑体" panose="02010609060101010101" pitchFamily="2" charset="-122"/>
                <a:cs typeface="Courier New" panose="02070309020205020404"/>
              </a:rPr>
              <a:t>)</a:t>
            </a:r>
            <a:r>
              <a:rPr lang="zh-CN" altLang="zh-CN" kern="100" dirty="0">
                <a:solidFill>
                  <a:srgbClr val="FF0000"/>
                </a:solidFill>
                <a:latin typeface="Times New Roman" panose="02020603050405020304"/>
                <a:cs typeface="Times New Roman" panose="02020603050405020304"/>
              </a:rPr>
              <a:t>。</a:t>
            </a:r>
            <a:endParaRPr lang="zh-CN" altLang="zh-CN" sz="1050" kern="100" dirty="0">
              <a:latin typeface="宋体" panose="02010600030101010101" pitchFamily="2" charset="-122"/>
              <a:cs typeface="Courier New" panose="02070309020205020404"/>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考点A3字"/>
          <p:cNvPicPr>
            <a:picLocks noChangeAspect="1" noChangeArrowheads="1"/>
          </p:cNvPicPr>
          <p:nvPr/>
        </p:nvPicPr>
        <p:blipFill rotWithShape="1">
          <a:blip r:embed="rId1">
            <a:extLst>
              <a:ext uri="{28A0092B-C50C-407E-A947-70E740481C1C}">
                <a14:useLocalDpi xmlns:a14="http://schemas.microsoft.com/office/drawing/2010/main" val="0"/>
              </a:ext>
            </a:extLst>
          </a:blip>
          <a:srcRect r="33867"/>
          <a:stretch>
            <a:fillRect/>
          </a:stretch>
        </p:blipFill>
        <p:spPr bwMode="auto">
          <a:xfrm>
            <a:off x="520446" y="1136229"/>
            <a:ext cx="1596454" cy="607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内容占位符 2"/>
          <p:cNvSpPr>
            <a:spLocks noGrp="1"/>
          </p:cNvSpPr>
          <p:nvPr>
            <p:ph idx="1"/>
          </p:nvPr>
        </p:nvSpPr>
        <p:spPr>
          <a:xfrm>
            <a:off x="406574" y="1868366"/>
            <a:ext cx="11387979" cy="1835374"/>
          </a:xfrm>
        </p:spPr>
        <p:txBody>
          <a:bodyPr/>
          <a:lstStyle/>
          <a:p>
            <a:pPr indent="713740">
              <a:tabLst>
                <a:tab pos="5600700" algn="l"/>
                <a:tab pos="9601200" algn="l"/>
              </a:tabLst>
            </a:pPr>
            <a:r>
              <a:rPr lang="zh-CN" altLang="zh-CN" kern="100" dirty="0">
                <a:highlight>
                  <a:srgbClr val="D3D3D3"/>
                </a:highlight>
                <a:latin typeface="Times New Roman" panose="02020603050405020304"/>
                <a:ea typeface="黑体" panose="02010609060101010101" pitchFamily="2" charset="-122"/>
                <a:cs typeface="Times New Roman" panose="02020603050405020304"/>
              </a:rPr>
              <a:t>【素材推荐】</a:t>
            </a:r>
            <a:r>
              <a:rPr lang="zh-CN" altLang="zh-CN" kern="100" dirty="0">
                <a:highlight>
                  <a:srgbClr val="D3D3D3"/>
                </a:highlight>
                <a:latin typeface="宋体" panose="02010600030101010101" pitchFamily="2" charset="-122"/>
                <a:ea typeface="C-KT"/>
                <a:cs typeface="Times New Roman" panose="02020603050405020304"/>
              </a:rPr>
              <a:t></a:t>
            </a:r>
            <a:r>
              <a:rPr lang="zh-CN" altLang="zh-CN" kern="100" dirty="0">
                <a:highlight>
                  <a:srgbClr val="D3D3D3"/>
                </a:highlight>
                <a:latin typeface="Times New Roman" panose="02020603050405020304"/>
                <a:cs typeface="Times New Roman" panose="02020603050405020304"/>
              </a:rPr>
              <a:t>农民工小杜将拖欠自己工资的包工头告上了法庭</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zh-CN" altLang="zh-CN" kern="100" dirty="0">
                <a:highlight>
                  <a:srgbClr val="D3D3D3"/>
                </a:highlight>
                <a:latin typeface="宋体" panose="02010600030101010101" pitchFamily="2" charset="-122"/>
                <a:ea typeface="C-KT"/>
                <a:cs typeface="Times New Roman" panose="02020603050405020304"/>
              </a:rPr>
              <a:t></a:t>
            </a:r>
            <a:r>
              <a:rPr lang="zh-CN" altLang="zh-CN" kern="100" dirty="0">
                <a:highlight>
                  <a:srgbClr val="D3D3D3"/>
                </a:highlight>
                <a:latin typeface="Times New Roman" panose="02020603050405020304"/>
                <a:cs typeface="Times New Roman" panose="02020603050405020304"/>
              </a:rPr>
              <a:t>小婷放学回家，看见路上有人持刀抢劫，立即拨打</a:t>
            </a:r>
            <a:r>
              <a:rPr lang="en-US" altLang="zh-CN" kern="100" dirty="0">
                <a:highlight>
                  <a:srgbClr val="D3D3D3"/>
                </a:highlight>
                <a:latin typeface="Times New Roman" panose="02020603050405020304"/>
                <a:cs typeface="Courier New" panose="02070309020205020404"/>
              </a:rPr>
              <a:t>“110”</a:t>
            </a:r>
            <a:r>
              <a:rPr lang="zh-CN" altLang="zh-CN" kern="100" dirty="0">
                <a:highlight>
                  <a:srgbClr val="D3D3D3"/>
                </a:highlight>
                <a:latin typeface="Times New Roman" panose="02020603050405020304"/>
                <a:cs typeface="Times New Roman" panose="02020603050405020304"/>
              </a:rPr>
              <a:t>报警</a:t>
            </a:r>
            <a:endParaRPr lang="zh-CN" altLang="zh-CN" sz="1050" kern="100" dirty="0">
              <a:latin typeface="宋体" panose="02010600030101010101" pitchFamily="2" charset="-122"/>
              <a:cs typeface="Courier New" panose="02070309020205020404"/>
            </a:endParaRPr>
          </a:p>
          <a:p>
            <a:endParaRPr lang="zh-CN" altLang="en-US" dirty="0"/>
          </a:p>
        </p:txBody>
      </p:sp>
      <p:sp>
        <p:nvSpPr>
          <p:cNvPr id="7" name="内容占位符 3"/>
          <p:cNvSpPr txBox="1"/>
          <p:nvPr/>
        </p:nvSpPr>
        <p:spPr>
          <a:xfrm>
            <a:off x="1054646" y="1152995"/>
            <a:ext cx="10801200" cy="521970"/>
          </a:xfrm>
          <a:prstGeom prst="rect">
            <a:avLst/>
          </a:prstGeom>
        </p:spPr>
        <p:txBody>
          <a:bodyPr vert="horz" wrap="square" lIns="91440" tIns="45720" rIns="91440" bIns="45720" rtlCol="0">
            <a:spAutoFit/>
          </a:bodyPr>
          <a:lstStyle>
            <a:lvl1pPr marL="0" indent="720090" algn="just" defTabSz="914400" rtl="0" eaLnBrk="1" latinLnBrk="0" hangingPunct="0">
              <a:lnSpc>
                <a:spcPct val="140000"/>
              </a:lnSpc>
              <a:spcBef>
                <a:spcPts val="0"/>
              </a:spcBef>
              <a:buFontTx/>
              <a:buNone/>
              <a:tabLst>
                <a:tab pos="5560695" algn="l"/>
              </a:tabLst>
              <a:defRPr sz="2800" b="1" kern="1200">
                <a:solidFill>
                  <a:schemeClr val="tx1"/>
                </a:solidFill>
                <a:latin typeface="Times New Roman" panose="02020603050405020304" pitchFamily="18" charset="0"/>
                <a:ea typeface="+mn-ea"/>
                <a:cs typeface="Times New Roman" panose="02020603050405020304" pitchFamily="18" charset="0"/>
              </a:defRPr>
            </a:lvl1pPr>
            <a:lvl2pPr marL="457200" indent="0" algn="l" defTabSz="914400" rtl="0" eaLnBrk="1" latinLnBrk="0" hangingPunct="1">
              <a:spcBef>
                <a:spcPct val="20000"/>
              </a:spcBef>
              <a:buFontTx/>
              <a:buNone/>
              <a:defRPr sz="2800" b="1" kern="1200">
                <a:solidFill>
                  <a:schemeClr val="tx1"/>
                </a:solidFill>
                <a:latin typeface="+mn-lt"/>
                <a:ea typeface="+mn-ea"/>
                <a:cs typeface="+mn-cs"/>
              </a:defRPr>
            </a:lvl2pPr>
            <a:lvl3pPr marL="914400" indent="0" algn="l" defTabSz="914400" rtl="0" eaLnBrk="1" latinLnBrk="0" hangingPunct="1">
              <a:spcBef>
                <a:spcPct val="20000"/>
              </a:spcBef>
              <a:buFontTx/>
              <a:buNone/>
              <a:defRPr sz="2800" b="1" kern="1200">
                <a:solidFill>
                  <a:schemeClr val="tx1"/>
                </a:solidFill>
                <a:latin typeface="+mn-lt"/>
                <a:ea typeface="+mn-ea"/>
                <a:cs typeface="+mn-cs"/>
              </a:defRPr>
            </a:lvl3pPr>
            <a:lvl4pPr marL="1371600" indent="0" algn="l" defTabSz="914400" rtl="0" eaLnBrk="1" latinLnBrk="0" hangingPunct="1">
              <a:spcBef>
                <a:spcPct val="20000"/>
              </a:spcBef>
              <a:buFontTx/>
              <a:buNone/>
              <a:defRPr sz="2800" b="1" kern="1200">
                <a:solidFill>
                  <a:schemeClr val="tx1"/>
                </a:solidFill>
                <a:latin typeface="+mn-lt"/>
                <a:ea typeface="+mn-ea"/>
                <a:cs typeface="+mn-cs"/>
              </a:defRPr>
            </a:lvl4pPr>
            <a:lvl5pPr marL="1828800" indent="0" algn="l" defTabSz="914400" rtl="0" eaLnBrk="1" latinLnBrk="0" hangingPunct="1">
              <a:spcBef>
                <a:spcPct val="20000"/>
              </a:spcBef>
              <a:buFontTx/>
              <a:buNone/>
              <a:defRPr sz="2800" b="1"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0">
              <a:lnSpc>
                <a:spcPct val="100000"/>
              </a:lnSpc>
            </a:pPr>
            <a:r>
              <a:rPr lang="zh-CN" altLang="zh-CN" dirty="0">
                <a:solidFill>
                  <a:srgbClr val="00ADEF"/>
                </a:solidFill>
                <a:latin typeface="Times New Roman" panose="02020603050405020304"/>
                <a:ea typeface="黑体" panose="02010609060101010101" pitchFamily="2" charset="-122"/>
                <a:cs typeface="Times New Roman" panose="02020603050405020304"/>
              </a:rPr>
              <a:t>考点　善用法律　同违法犯罪作斗争</a:t>
            </a:r>
            <a:endParaRPr lang="zh-CN" altLang="en-US" dirty="0">
              <a:solidFill>
                <a:srgbClr val="0096E0"/>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6574" y="476672"/>
            <a:ext cx="11387979" cy="5454827"/>
          </a:xfrm>
        </p:spPr>
        <p:txBody>
          <a:bodyPr/>
          <a:lstStyle/>
          <a:p>
            <a:pPr indent="713740">
              <a:tabLst>
                <a:tab pos="5600700" algn="l"/>
                <a:tab pos="9601200" algn="l"/>
              </a:tabLst>
            </a:pPr>
            <a:r>
              <a:rPr lang="en-US" altLang="zh-CN" kern="100" dirty="0">
                <a:solidFill>
                  <a:srgbClr val="00ADEF"/>
                </a:solidFill>
                <a:latin typeface="宋体" panose="02010600030101010101" pitchFamily="2" charset="-122"/>
                <a:cs typeface="Times New Roman" panose="02020603050405020304"/>
              </a:rPr>
              <a:t>★</a:t>
            </a:r>
            <a:r>
              <a:rPr lang="en-US" altLang="zh-CN" kern="100" dirty="0">
                <a:latin typeface="Times New Roman" panose="02020603050405020304"/>
                <a:cs typeface="Courier New" panose="02070309020205020404"/>
              </a:rPr>
              <a:t>1</a:t>
            </a:r>
            <a:r>
              <a:rPr lang="zh-CN" altLang="zh-CN" kern="100" dirty="0">
                <a:latin typeface="Times New Roman" panose="02020603050405020304"/>
                <a:cs typeface="Times New Roman" panose="02020603050405020304"/>
              </a:rPr>
              <a:t>．</a:t>
            </a:r>
            <a:r>
              <a:rPr lang="zh-CN" altLang="zh-CN" kern="100" dirty="0">
                <a:highlight>
                  <a:srgbClr val="D3D3D3"/>
                </a:highlight>
                <a:latin typeface="Times New Roman" panose="02020603050405020304"/>
                <a:ea typeface="黑体" panose="02010609060101010101" pitchFamily="2" charset="-122"/>
                <a:cs typeface="Times New Roman" panose="02020603050405020304"/>
              </a:rPr>
              <a:t>依法求助</a:t>
            </a:r>
            <a:r>
              <a:rPr lang="en-US" altLang="zh-CN" kern="100" dirty="0">
                <a:highlight>
                  <a:srgbClr val="D3D3D3"/>
                </a:highlight>
                <a:latin typeface="Times New Roman" panose="02020603050405020304"/>
                <a:ea typeface="黑体" panose="02010609060101010101" pitchFamily="2" charset="-122"/>
                <a:cs typeface="Courier New" panose="02070309020205020404"/>
              </a:rPr>
              <a:t>/</a:t>
            </a:r>
            <a:r>
              <a:rPr lang="zh-CN" altLang="zh-CN" kern="100" dirty="0">
                <a:highlight>
                  <a:srgbClr val="D3D3D3"/>
                </a:highlight>
                <a:latin typeface="Times New Roman" panose="02020603050405020304"/>
                <a:ea typeface="黑体" panose="02010609060101010101" pitchFamily="2" charset="-122"/>
                <a:cs typeface="Times New Roman" panose="02020603050405020304"/>
              </a:rPr>
              <a:t>维权</a:t>
            </a:r>
            <a:r>
              <a:rPr lang="zh-CN" altLang="zh-CN" kern="100" dirty="0">
                <a:latin typeface="Times New Roman" panose="02020603050405020304"/>
                <a:ea typeface="黑体" panose="02010609060101010101" pitchFamily="2" charset="-122"/>
                <a:cs typeface="Times New Roman" panose="02020603050405020304"/>
              </a:rPr>
              <a:t>的途径</a:t>
            </a:r>
            <a:r>
              <a:rPr lang="zh-CN" altLang="zh-CN" kern="100" dirty="0">
                <a:latin typeface="Times New Roman" panose="02020603050405020304"/>
                <a:cs typeface="Times New Roman" panose="02020603050405020304"/>
              </a:rPr>
              <a:t>：在遇到法律问题或权益受到侵害时，要及时寻求法律救助，依靠法律维护自己的合法权益。</a:t>
            </a:r>
            <a:r>
              <a:rPr lang="zh-CN" altLang="zh-CN" kern="100" dirty="0">
                <a:latin typeface="Times New Roman" panose="02020603050405020304"/>
                <a:ea typeface="黑体" panose="02010609060101010101" pitchFamily="2" charset="-122"/>
                <a:cs typeface="Times New Roman" panose="02020603050405020304"/>
              </a:rPr>
              <a:t>【</a:t>
            </a:r>
            <a:r>
              <a:rPr lang="en-US" altLang="zh-CN" kern="100" dirty="0">
                <a:latin typeface="Times New Roman" panose="02020603050405020304"/>
                <a:ea typeface="黑体" panose="02010609060101010101" pitchFamily="2" charset="-122"/>
                <a:cs typeface="Courier New" panose="02070309020205020404"/>
              </a:rPr>
              <a:t>2022</a:t>
            </a:r>
            <a:r>
              <a:rPr lang="zh-CN" altLang="zh-CN" kern="100" dirty="0">
                <a:latin typeface="Times New Roman" panose="02020603050405020304"/>
                <a:ea typeface="黑体" panose="02010609060101010101" pitchFamily="2" charset="-122"/>
                <a:cs typeface="Times New Roman" panose="02020603050405020304"/>
              </a:rPr>
              <a:t>贺州</a:t>
            </a:r>
            <a:r>
              <a:rPr lang="en-US" altLang="zh-CN" kern="100" dirty="0">
                <a:latin typeface="Times New Roman" panose="02020603050405020304"/>
                <a:ea typeface="黑体" panose="02010609060101010101" pitchFamily="2" charset="-122"/>
                <a:cs typeface="Courier New" panose="02070309020205020404"/>
              </a:rPr>
              <a:t>15(2)(3)</a:t>
            </a:r>
            <a:r>
              <a:rPr lang="zh-CN" altLang="zh-CN" kern="100" dirty="0">
                <a:latin typeface="Times New Roman" panose="02020603050405020304"/>
                <a:ea typeface="黑体" panose="02010609060101010101" pitchFamily="2" charset="-122"/>
                <a:cs typeface="Times New Roman" panose="02020603050405020304"/>
              </a:rPr>
              <a:t>】</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(1)</a:t>
            </a:r>
            <a:r>
              <a:rPr lang="zh-CN" altLang="zh-CN" kern="100" dirty="0">
                <a:latin typeface="Times New Roman" panose="02020603050405020304"/>
                <a:cs typeface="Times New Roman" panose="02020603050405020304"/>
              </a:rPr>
              <a:t>通过法律服务机构来维护合法权益。如法律服务所、律师事务所、公证处、法律援助中心等。</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(2)</a:t>
            </a:r>
            <a:r>
              <a:rPr lang="zh-CN" altLang="zh-CN" kern="100" dirty="0">
                <a:latin typeface="Times New Roman" panose="02020603050405020304"/>
                <a:cs typeface="Times New Roman" panose="02020603050405020304"/>
              </a:rPr>
              <a:t>受到非法侵害，可以寻求国家的法律救济。如依法到公安机关、人民法院或人民检察院中的任何一个机关控告、举报，必要时可以直接向人民法院起诉。</a:t>
            </a:r>
            <a:endParaRPr lang="zh-CN" altLang="zh-CN" sz="1050" kern="100" dirty="0">
              <a:latin typeface="宋体" panose="02010600030101010101" pitchFamily="2" charset="-122"/>
              <a:cs typeface="Courier New" panose="02070309020205020404"/>
            </a:endParaRPr>
          </a:p>
          <a:p>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574" y="476672"/>
            <a:ext cx="11387979" cy="5454827"/>
          </a:xfrm>
        </p:spPr>
        <p:txBody>
          <a:bodyPr/>
          <a:lstStyle/>
          <a:p>
            <a:pPr indent="713740">
              <a:tabLst>
                <a:tab pos="5600700" algn="l"/>
                <a:tab pos="9601200" algn="l"/>
              </a:tabLst>
            </a:pPr>
            <a:endParaRPr lang="en-US" altLang="zh-CN" kern="100" dirty="0" smtClean="0">
              <a:latin typeface="Times New Roman" panose="02020603050405020304"/>
              <a:cs typeface="Courier New" panose="02070309020205020404"/>
            </a:endParaRPr>
          </a:p>
          <a:p>
            <a:pPr indent="713740">
              <a:tabLst>
                <a:tab pos="5600700" algn="l"/>
                <a:tab pos="9601200" algn="l"/>
              </a:tabLst>
            </a:pPr>
            <a:r>
              <a:rPr lang="en-US" altLang="zh-CN" kern="100" dirty="0" smtClean="0">
                <a:latin typeface="Times New Roman" panose="02020603050405020304"/>
                <a:cs typeface="Courier New" panose="02070309020205020404"/>
              </a:rPr>
              <a:t>2</a:t>
            </a:r>
            <a:r>
              <a:rPr lang="zh-CN" altLang="zh-CN" kern="100" dirty="0">
                <a:latin typeface="Times New Roman" panose="02020603050405020304"/>
                <a:cs typeface="Times New Roman" panose="02020603050405020304"/>
              </a:rPr>
              <a:t>．</a:t>
            </a:r>
            <a:r>
              <a:rPr lang="zh-CN" altLang="zh-CN" kern="100" dirty="0">
                <a:highlight>
                  <a:srgbClr val="D3D3D3"/>
                </a:highlight>
                <a:latin typeface="Times New Roman" panose="02020603050405020304"/>
                <a:ea typeface="黑体" panose="02010609060101010101" pitchFamily="2" charset="-122"/>
                <a:cs typeface="Times New Roman" panose="02020603050405020304"/>
              </a:rPr>
              <a:t>诉讼</a:t>
            </a:r>
            <a:r>
              <a:rPr lang="zh-CN" altLang="zh-CN" kern="100" dirty="0">
                <a:latin typeface="Times New Roman" panose="02020603050405020304"/>
                <a:ea typeface="黑体" panose="02010609060101010101" pitchFamily="2" charset="-122"/>
                <a:cs typeface="Times New Roman" panose="02020603050405020304"/>
              </a:rPr>
              <a:t>【</a:t>
            </a:r>
            <a:r>
              <a:rPr lang="en-US" altLang="zh-CN" kern="100" dirty="0">
                <a:latin typeface="Times New Roman" panose="02020603050405020304"/>
                <a:ea typeface="黑体" panose="02010609060101010101" pitchFamily="2" charset="-122"/>
                <a:cs typeface="Courier New" panose="02070309020205020404"/>
              </a:rPr>
              <a:t>2021</a:t>
            </a:r>
            <a:r>
              <a:rPr lang="zh-CN" altLang="zh-CN" kern="100" dirty="0">
                <a:latin typeface="Times New Roman" panose="02020603050405020304"/>
                <a:ea typeface="黑体" panose="02010609060101010101" pitchFamily="2" charset="-122"/>
                <a:cs typeface="Times New Roman" panose="02020603050405020304"/>
              </a:rPr>
              <a:t>北部湾</a:t>
            </a:r>
            <a:r>
              <a:rPr lang="en-US" altLang="zh-CN" kern="100" dirty="0">
                <a:latin typeface="Times New Roman" panose="02020603050405020304"/>
                <a:ea typeface="黑体" panose="02010609060101010101" pitchFamily="2" charset="-122"/>
                <a:cs typeface="Courier New" panose="02070309020205020404"/>
              </a:rPr>
              <a:t>5A</a:t>
            </a:r>
            <a:r>
              <a:rPr lang="zh-CN" altLang="zh-CN" kern="100" dirty="0">
                <a:latin typeface="Times New Roman" panose="02020603050405020304"/>
                <a:ea typeface="黑体" panose="02010609060101010101" pitchFamily="2" charset="-122"/>
                <a:cs typeface="Times New Roman" panose="02020603050405020304"/>
              </a:rPr>
              <a:t>】</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(1)</a:t>
            </a:r>
            <a:r>
              <a:rPr lang="zh-CN" altLang="zh-CN" kern="100" dirty="0">
                <a:latin typeface="Times New Roman" panose="02020603050405020304"/>
                <a:ea typeface="黑体" panose="02010609060101010101" pitchFamily="2" charset="-122"/>
                <a:cs typeface="Times New Roman" panose="02020603050405020304"/>
              </a:rPr>
              <a:t>定义：</a:t>
            </a:r>
            <a:r>
              <a:rPr lang="zh-CN" altLang="zh-CN" kern="100" dirty="0">
                <a:latin typeface="Times New Roman" panose="02020603050405020304"/>
                <a:cs typeface="Times New Roman" panose="02020603050405020304"/>
              </a:rPr>
              <a:t>人民法院在诉讼当事人参与下，依照法定程序解决纠纷和冲突的活动。</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(2)</a:t>
            </a:r>
            <a:r>
              <a:rPr lang="zh-CN" altLang="zh-CN" kern="100" dirty="0">
                <a:latin typeface="Times New Roman" panose="02020603050405020304"/>
                <a:ea typeface="黑体" panose="02010609060101010101" pitchFamily="2" charset="-122"/>
                <a:cs typeface="Times New Roman" panose="02020603050405020304"/>
              </a:rPr>
              <a:t>特点</a:t>
            </a:r>
            <a:r>
              <a:rPr lang="en-US" altLang="zh-CN" kern="100" dirty="0">
                <a:latin typeface="Times New Roman" panose="02020603050405020304"/>
                <a:ea typeface="黑体" panose="02010609060101010101" pitchFamily="2" charset="-122"/>
                <a:cs typeface="Courier New" panose="02070309020205020404"/>
              </a:rPr>
              <a:t>(</a:t>
            </a:r>
            <a:r>
              <a:rPr lang="zh-CN" altLang="zh-CN" kern="100" dirty="0">
                <a:latin typeface="Times New Roman" panose="02020603050405020304"/>
                <a:ea typeface="黑体" panose="02010609060101010101" pitchFamily="2" charset="-122"/>
                <a:cs typeface="Times New Roman" panose="02020603050405020304"/>
              </a:rPr>
              <a:t>地位</a:t>
            </a:r>
            <a:r>
              <a:rPr lang="en-US" altLang="zh-CN" kern="100" dirty="0">
                <a:latin typeface="Times New Roman" panose="02020603050405020304"/>
                <a:ea typeface="黑体" panose="02010609060101010101" pitchFamily="2" charset="-122"/>
                <a:cs typeface="Courier New" panose="02070309020205020404"/>
              </a:rPr>
              <a:t>)</a:t>
            </a:r>
            <a:r>
              <a:rPr lang="zh-CN" altLang="zh-CN" kern="100" dirty="0">
                <a:latin typeface="Times New Roman" panose="02020603050405020304"/>
                <a:ea typeface="黑体" panose="02010609060101010101" pitchFamily="2" charset="-122"/>
                <a:cs typeface="Times New Roman" panose="02020603050405020304"/>
              </a:rPr>
              <a:t>：</a:t>
            </a:r>
            <a:r>
              <a:rPr lang="zh-CN" altLang="zh-CN" kern="100" dirty="0">
                <a:latin typeface="Times New Roman" panose="02020603050405020304"/>
                <a:cs typeface="Times New Roman" panose="02020603050405020304"/>
              </a:rPr>
              <a:t>是处理纠纷和应对侵害最正规、最权威的手段，是维护合法权益的最后屏障。</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(3)</a:t>
            </a:r>
            <a:r>
              <a:rPr lang="zh-CN" altLang="zh-CN" kern="100" dirty="0">
                <a:latin typeface="Times New Roman" panose="02020603050405020304"/>
                <a:ea typeface="黑体" panose="02010609060101010101" pitchFamily="2" charset="-122"/>
                <a:cs typeface="Times New Roman" panose="02020603050405020304"/>
              </a:rPr>
              <a:t>适用情况：</a:t>
            </a:r>
            <a:r>
              <a:rPr lang="zh-CN" altLang="zh-CN" kern="100" dirty="0">
                <a:latin typeface="Times New Roman" panose="02020603050405020304"/>
                <a:cs typeface="Times New Roman" panose="02020603050405020304"/>
              </a:rPr>
              <a:t>受到非法侵害后采取其他方式不能解决问题，或者认定只有通过诉讼途径才能维护合法权益。</a:t>
            </a:r>
            <a:endParaRPr lang="zh-CN" altLang="zh-CN" sz="1050" kern="100" dirty="0">
              <a:latin typeface="宋体" panose="02010600030101010101" pitchFamily="2" charset="-122"/>
              <a:cs typeface="Courier New" panose="02070309020205020404"/>
            </a:endParaRPr>
          </a:p>
          <a:p>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考点A3字"/>
          <p:cNvPicPr>
            <a:picLocks noChangeAspect="1" noChangeArrowheads="1"/>
          </p:cNvPicPr>
          <p:nvPr/>
        </p:nvPicPr>
        <p:blipFill rotWithShape="1">
          <a:blip r:embed="rId1">
            <a:extLst>
              <a:ext uri="{28A0092B-C50C-407E-A947-70E740481C1C}">
                <a14:useLocalDpi xmlns:a14="http://schemas.microsoft.com/office/drawing/2010/main" val="0"/>
              </a:ext>
            </a:extLst>
          </a:blip>
          <a:srcRect r="33867"/>
          <a:stretch>
            <a:fillRect/>
          </a:stretch>
        </p:blipFill>
        <p:spPr bwMode="auto">
          <a:xfrm>
            <a:off x="520446" y="1136229"/>
            <a:ext cx="1596454" cy="607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内容占位符 2"/>
          <p:cNvSpPr>
            <a:spLocks noGrp="1"/>
          </p:cNvSpPr>
          <p:nvPr>
            <p:ph idx="1"/>
          </p:nvPr>
        </p:nvSpPr>
        <p:spPr>
          <a:xfrm>
            <a:off x="406574" y="1868366"/>
            <a:ext cx="11387979" cy="2438616"/>
          </a:xfrm>
        </p:spPr>
        <p:txBody>
          <a:bodyPr/>
          <a:lstStyle/>
          <a:p>
            <a:pPr indent="713740">
              <a:tabLst>
                <a:tab pos="5600700" algn="l"/>
                <a:tab pos="9601200" algn="l"/>
              </a:tabLst>
            </a:pPr>
            <a:r>
              <a:rPr lang="zh-CN" altLang="zh-CN" kern="100" dirty="0">
                <a:highlight>
                  <a:srgbClr val="D3D3D3"/>
                </a:highlight>
                <a:latin typeface="Times New Roman" panose="02020603050405020304"/>
                <a:ea typeface="黑体" panose="02010609060101010101" pitchFamily="2" charset="-122"/>
                <a:cs typeface="Times New Roman" panose="02020603050405020304"/>
              </a:rPr>
              <a:t>【素材推荐】</a:t>
            </a:r>
            <a:r>
              <a:rPr lang="zh-CN" altLang="zh-CN" kern="100" dirty="0">
                <a:highlight>
                  <a:srgbClr val="D3D3D3"/>
                </a:highlight>
                <a:latin typeface="宋体" panose="02010600030101010101" pitchFamily="2" charset="-122"/>
                <a:ea typeface="C-KT"/>
                <a:cs typeface="Times New Roman" panose="02020603050405020304"/>
              </a:rPr>
              <a:t></a:t>
            </a:r>
            <a:r>
              <a:rPr lang="zh-CN" altLang="zh-CN" kern="100" dirty="0">
                <a:highlight>
                  <a:srgbClr val="D3D3D3"/>
                </a:highlight>
                <a:latin typeface="Times New Roman" panose="02020603050405020304"/>
                <a:cs typeface="Times New Roman" panose="02020603050405020304"/>
              </a:rPr>
              <a:t>李某因伪造核酸检测结果被行政拘留</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zh-CN" altLang="zh-CN" kern="100" dirty="0">
                <a:highlight>
                  <a:srgbClr val="D3D3D3"/>
                </a:highlight>
                <a:latin typeface="宋体" panose="02010600030101010101" pitchFamily="2" charset="-122"/>
                <a:ea typeface="C-KT"/>
                <a:cs typeface="Times New Roman" panose="02020603050405020304"/>
              </a:rPr>
              <a:t></a:t>
            </a:r>
            <a:r>
              <a:rPr lang="zh-CN" altLang="zh-CN" kern="100" dirty="0">
                <a:highlight>
                  <a:srgbClr val="D3D3D3"/>
                </a:highlight>
                <a:latin typeface="Times New Roman" panose="02020603050405020304"/>
                <a:cs typeface="Times New Roman" panose="02020603050405020304"/>
              </a:rPr>
              <a:t>张某因欠债不还被债主起诉</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zh-CN" altLang="zh-CN" kern="100" dirty="0">
                <a:highlight>
                  <a:srgbClr val="D3D3D3"/>
                </a:highlight>
                <a:latin typeface="宋体" panose="02010600030101010101" pitchFamily="2" charset="-122"/>
                <a:ea typeface="C-KT"/>
                <a:cs typeface="Times New Roman" panose="02020603050405020304"/>
              </a:rPr>
              <a:t></a:t>
            </a:r>
            <a:r>
              <a:rPr lang="zh-CN" altLang="zh-CN" kern="100" dirty="0">
                <a:highlight>
                  <a:srgbClr val="D3D3D3"/>
                </a:highlight>
                <a:latin typeface="Times New Roman" panose="02020603050405020304"/>
                <a:cs typeface="Times New Roman" panose="02020603050405020304"/>
              </a:rPr>
              <a:t>孙某因醉酒驾驶被人民法院判处拘役</a:t>
            </a:r>
            <a:r>
              <a:rPr lang="en-US" altLang="zh-CN" kern="100" dirty="0">
                <a:highlight>
                  <a:srgbClr val="D3D3D3"/>
                </a:highlight>
                <a:latin typeface="Times New Roman" panose="02020603050405020304"/>
                <a:cs typeface="Courier New" panose="02070309020205020404"/>
              </a:rPr>
              <a:t>3</a:t>
            </a:r>
            <a:r>
              <a:rPr lang="zh-CN" altLang="zh-CN" kern="100" dirty="0">
                <a:highlight>
                  <a:srgbClr val="D3D3D3"/>
                </a:highlight>
                <a:latin typeface="Times New Roman" panose="02020603050405020304"/>
                <a:cs typeface="Times New Roman" panose="02020603050405020304"/>
              </a:rPr>
              <a:t>个月</a:t>
            </a:r>
            <a:endParaRPr lang="zh-CN" altLang="zh-CN" sz="1050" kern="100" dirty="0">
              <a:latin typeface="宋体" panose="02010600030101010101" pitchFamily="2" charset="-122"/>
              <a:cs typeface="Courier New" panose="02070309020205020404"/>
            </a:endParaRPr>
          </a:p>
          <a:p>
            <a:endParaRPr lang="zh-CN" altLang="en-US" dirty="0"/>
          </a:p>
        </p:txBody>
      </p:sp>
      <p:sp>
        <p:nvSpPr>
          <p:cNvPr id="7" name="内容占位符 3"/>
          <p:cNvSpPr txBox="1"/>
          <p:nvPr/>
        </p:nvSpPr>
        <p:spPr>
          <a:xfrm>
            <a:off x="1054646" y="1152995"/>
            <a:ext cx="10801200" cy="521970"/>
          </a:xfrm>
          <a:prstGeom prst="rect">
            <a:avLst/>
          </a:prstGeom>
        </p:spPr>
        <p:txBody>
          <a:bodyPr vert="horz" wrap="square" lIns="91440" tIns="45720" rIns="91440" bIns="45720" rtlCol="0">
            <a:spAutoFit/>
          </a:bodyPr>
          <a:lstStyle>
            <a:lvl1pPr marL="0" indent="720090" algn="just" defTabSz="914400" rtl="0" eaLnBrk="1" latinLnBrk="0" hangingPunct="0">
              <a:lnSpc>
                <a:spcPct val="140000"/>
              </a:lnSpc>
              <a:spcBef>
                <a:spcPts val="0"/>
              </a:spcBef>
              <a:buFontTx/>
              <a:buNone/>
              <a:tabLst>
                <a:tab pos="5560695" algn="l"/>
              </a:tabLst>
              <a:defRPr sz="2800" b="1" kern="1200">
                <a:solidFill>
                  <a:schemeClr val="tx1"/>
                </a:solidFill>
                <a:latin typeface="Times New Roman" panose="02020603050405020304" pitchFamily="18" charset="0"/>
                <a:ea typeface="+mn-ea"/>
                <a:cs typeface="Times New Roman" panose="02020603050405020304" pitchFamily="18" charset="0"/>
              </a:defRPr>
            </a:lvl1pPr>
            <a:lvl2pPr marL="457200" indent="0" algn="l" defTabSz="914400" rtl="0" eaLnBrk="1" latinLnBrk="0" hangingPunct="1">
              <a:spcBef>
                <a:spcPct val="20000"/>
              </a:spcBef>
              <a:buFontTx/>
              <a:buNone/>
              <a:defRPr sz="2800" b="1" kern="1200">
                <a:solidFill>
                  <a:schemeClr val="tx1"/>
                </a:solidFill>
                <a:latin typeface="+mn-lt"/>
                <a:ea typeface="+mn-ea"/>
                <a:cs typeface="+mn-cs"/>
              </a:defRPr>
            </a:lvl2pPr>
            <a:lvl3pPr marL="914400" indent="0" algn="l" defTabSz="914400" rtl="0" eaLnBrk="1" latinLnBrk="0" hangingPunct="1">
              <a:spcBef>
                <a:spcPct val="20000"/>
              </a:spcBef>
              <a:buFontTx/>
              <a:buNone/>
              <a:defRPr sz="2800" b="1" kern="1200">
                <a:solidFill>
                  <a:schemeClr val="tx1"/>
                </a:solidFill>
                <a:latin typeface="+mn-lt"/>
                <a:ea typeface="+mn-ea"/>
                <a:cs typeface="+mn-cs"/>
              </a:defRPr>
            </a:lvl3pPr>
            <a:lvl4pPr marL="1371600" indent="0" algn="l" defTabSz="914400" rtl="0" eaLnBrk="1" latinLnBrk="0" hangingPunct="1">
              <a:spcBef>
                <a:spcPct val="20000"/>
              </a:spcBef>
              <a:buFontTx/>
              <a:buNone/>
              <a:defRPr sz="2800" b="1" kern="1200">
                <a:solidFill>
                  <a:schemeClr val="tx1"/>
                </a:solidFill>
                <a:latin typeface="+mn-lt"/>
                <a:ea typeface="+mn-ea"/>
                <a:cs typeface="+mn-cs"/>
              </a:defRPr>
            </a:lvl4pPr>
            <a:lvl5pPr marL="1828800" indent="0" algn="l" defTabSz="914400" rtl="0" eaLnBrk="1" latinLnBrk="0" hangingPunct="1">
              <a:spcBef>
                <a:spcPct val="20000"/>
              </a:spcBef>
              <a:buFontTx/>
              <a:buNone/>
              <a:defRPr sz="2800" b="1"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0">
              <a:lnSpc>
                <a:spcPct val="100000"/>
              </a:lnSpc>
            </a:pPr>
            <a:r>
              <a:rPr lang="zh-CN" altLang="zh-CN" dirty="0">
                <a:solidFill>
                  <a:srgbClr val="00ADEF"/>
                </a:solidFill>
                <a:latin typeface="Times New Roman" panose="02020603050405020304"/>
                <a:ea typeface="黑体" panose="02010609060101010101" pitchFamily="2" charset="-122"/>
                <a:cs typeface="Times New Roman" panose="02020603050405020304"/>
              </a:rPr>
              <a:t>考点　法不可违</a:t>
            </a:r>
            <a:endParaRPr lang="zh-CN" altLang="en-US" dirty="0">
              <a:solidFill>
                <a:srgbClr val="0096E0"/>
              </a:solidFill>
              <a:latin typeface="黑体" panose="02010609060101010101" pitchFamily="2" charset="-122"/>
              <a:ea typeface="黑体" panose="02010609060101010101" pitchFamily="2" charset="-122"/>
            </a:endParaRPr>
          </a:p>
        </p:txBody>
      </p:sp>
      <p:sp>
        <p:nvSpPr>
          <p:cNvPr id="8" name="内容占位符 1"/>
          <p:cNvSpPr txBox="1"/>
          <p:nvPr/>
        </p:nvSpPr>
        <p:spPr>
          <a:xfrm>
            <a:off x="406574" y="548680"/>
            <a:ext cx="11387979" cy="523220"/>
          </a:xfrm>
          <a:prstGeom prst="rect">
            <a:avLst/>
          </a:prstGeom>
        </p:spPr>
        <p:txBody>
          <a:bodyPr vert="horz" wrap="square" lIns="91440" tIns="45720" rIns="91440" bIns="45720" rtlCol="0">
            <a:spAutoFit/>
          </a:bodyPr>
          <a:lstStyle>
            <a:lvl1pPr marL="0" indent="720090" algn="just" defTabSz="914400" rtl="0" eaLnBrk="1" latinLnBrk="0" hangingPunct="0">
              <a:lnSpc>
                <a:spcPct val="140000"/>
              </a:lnSpc>
              <a:spcBef>
                <a:spcPts val="0"/>
              </a:spcBef>
              <a:buFontTx/>
              <a:buNone/>
              <a:tabLst>
                <a:tab pos="5560695" algn="l"/>
                <a:tab pos="9862820" algn="l"/>
              </a:tabLst>
              <a:defRPr sz="2800" b="1" kern="1200">
                <a:solidFill>
                  <a:schemeClr val="tx1"/>
                </a:solidFill>
                <a:latin typeface="Times New Roman" panose="02020603050405020304" pitchFamily="18" charset="0"/>
                <a:ea typeface="+mn-ea"/>
                <a:cs typeface="Times New Roman" panose="02020603050405020304" pitchFamily="18" charset="0"/>
              </a:defRPr>
            </a:lvl1pPr>
            <a:lvl2pPr marL="457200" indent="0" algn="l" defTabSz="914400" rtl="0" eaLnBrk="1" latinLnBrk="0" hangingPunct="1">
              <a:spcBef>
                <a:spcPct val="20000"/>
              </a:spcBef>
              <a:buFontTx/>
              <a:buNone/>
              <a:defRPr sz="2800" b="1" kern="1200">
                <a:solidFill>
                  <a:schemeClr val="tx1"/>
                </a:solidFill>
                <a:latin typeface="+mn-lt"/>
                <a:ea typeface="+mn-ea"/>
                <a:cs typeface="+mn-cs"/>
              </a:defRPr>
            </a:lvl2pPr>
            <a:lvl3pPr marL="914400" indent="0" algn="l" defTabSz="914400" rtl="0" eaLnBrk="1" latinLnBrk="0" hangingPunct="1">
              <a:spcBef>
                <a:spcPct val="20000"/>
              </a:spcBef>
              <a:buFontTx/>
              <a:buNone/>
              <a:defRPr sz="2800" b="1" kern="1200">
                <a:solidFill>
                  <a:schemeClr val="tx1"/>
                </a:solidFill>
                <a:latin typeface="+mn-lt"/>
                <a:ea typeface="+mn-ea"/>
                <a:cs typeface="+mn-cs"/>
              </a:defRPr>
            </a:lvl3pPr>
            <a:lvl4pPr marL="1371600" indent="0" algn="l" defTabSz="914400" rtl="0" eaLnBrk="1" latinLnBrk="0" hangingPunct="1">
              <a:spcBef>
                <a:spcPct val="20000"/>
              </a:spcBef>
              <a:buFontTx/>
              <a:buNone/>
              <a:defRPr sz="2800" b="1" kern="1200">
                <a:solidFill>
                  <a:schemeClr val="tx1"/>
                </a:solidFill>
                <a:latin typeface="+mn-lt"/>
                <a:ea typeface="+mn-ea"/>
                <a:cs typeface="+mn-cs"/>
              </a:defRPr>
            </a:lvl4pPr>
            <a:lvl5pPr marL="1828800" indent="0" algn="l" defTabSz="914400" rtl="0" eaLnBrk="1" latinLnBrk="0" hangingPunct="1">
              <a:spcBef>
                <a:spcPct val="20000"/>
              </a:spcBef>
              <a:buFontTx/>
              <a:buNone/>
              <a:defRPr sz="2800" b="1"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0" algn="ctr">
              <a:lnSpc>
                <a:spcPct val="100000"/>
              </a:lnSpc>
            </a:pPr>
            <a:r>
              <a:rPr lang="zh-CN" altLang="zh-CN" dirty="0">
                <a:latin typeface="Times New Roman" panose="02020603050405020304"/>
                <a:ea typeface="黑体" panose="02010609060101010101" pitchFamily="2" charset="-122"/>
                <a:cs typeface="Times New Roman" panose="02020603050405020304"/>
              </a:rPr>
              <a:t>第五课　做守法的公民</a:t>
            </a:r>
            <a:endParaRPr lang="zh-CN" altLang="en-US" dirty="0">
              <a:latin typeface="+mj-lt"/>
              <a:ea typeface="黑体" panose="02010609060101010101"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574" y="476672"/>
            <a:ext cx="11387979" cy="5454827"/>
          </a:xfrm>
        </p:spPr>
        <p:txBody>
          <a:bodyPr/>
          <a:lstStyle/>
          <a:p>
            <a:pPr indent="713740">
              <a:tabLst>
                <a:tab pos="5600700" algn="l"/>
                <a:tab pos="9601200" algn="l"/>
              </a:tabLst>
            </a:pPr>
            <a:r>
              <a:rPr lang="en-US" altLang="zh-CN" kern="100" dirty="0">
                <a:latin typeface="Times New Roman" panose="02020603050405020304"/>
                <a:cs typeface="Courier New" panose="02070309020205020404"/>
              </a:rPr>
              <a:t>(4)</a:t>
            </a:r>
            <a:r>
              <a:rPr lang="zh-CN" altLang="zh-CN" kern="100" dirty="0">
                <a:latin typeface="Times New Roman" panose="02020603050405020304"/>
                <a:ea typeface="黑体" panose="02010609060101010101" pitchFamily="2" charset="-122"/>
                <a:cs typeface="Times New Roman" panose="02020603050405020304"/>
              </a:rPr>
              <a:t>类型</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highlight>
                  <a:srgbClr val="D3D3D3"/>
                </a:highlight>
                <a:latin typeface="宋体" panose="02010600030101010101" pitchFamily="2" charset="-122"/>
                <a:cs typeface="Times New Roman" panose="02020603050405020304"/>
              </a:rPr>
              <a:t>①</a:t>
            </a:r>
            <a:r>
              <a:rPr lang="zh-CN" altLang="zh-CN" kern="100" dirty="0">
                <a:highlight>
                  <a:srgbClr val="D3D3D3"/>
                </a:highlight>
                <a:latin typeface="Times New Roman" panose="02020603050405020304"/>
                <a:ea typeface="黑体" panose="02010609060101010101" pitchFamily="2" charset="-122"/>
                <a:cs typeface="Times New Roman" panose="02020603050405020304"/>
              </a:rPr>
              <a:t>民事诉讼</a:t>
            </a:r>
            <a:r>
              <a:rPr lang="zh-CN" altLang="zh-CN" kern="100" dirty="0">
                <a:latin typeface="Times New Roman" panose="02020603050405020304"/>
                <a:cs typeface="Times New Roman" panose="02020603050405020304"/>
              </a:rPr>
              <a:t>：人民法院在当事人和其他诉讼参与人的参加下，依法审理民事案件和解决民事纠纷的活动。</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zh-CN" altLang="zh-CN" kern="100" dirty="0">
                <a:highlight>
                  <a:srgbClr val="D3D3D3"/>
                </a:highlight>
                <a:latin typeface="宋体" panose="02010600030101010101" pitchFamily="2" charset="-122"/>
                <a:cs typeface="Times New Roman" panose="02020603050405020304"/>
              </a:rPr>
              <a:t>②</a:t>
            </a:r>
            <a:r>
              <a:rPr lang="zh-CN" altLang="zh-CN" kern="100" dirty="0">
                <a:highlight>
                  <a:srgbClr val="D3D3D3"/>
                </a:highlight>
                <a:latin typeface="Times New Roman" panose="02020603050405020304"/>
                <a:ea typeface="黑体" panose="02010609060101010101" pitchFamily="2" charset="-122"/>
                <a:cs typeface="Times New Roman" panose="02020603050405020304"/>
              </a:rPr>
              <a:t>行政诉讼</a:t>
            </a:r>
            <a:r>
              <a:rPr lang="zh-CN" altLang="zh-CN" kern="100" dirty="0">
                <a:latin typeface="Times New Roman" panose="02020603050405020304"/>
                <a:cs typeface="Times New Roman" panose="02020603050405020304"/>
              </a:rPr>
              <a:t>：俗称</a:t>
            </a:r>
            <a:r>
              <a:rPr lang="en-US" altLang="zh-CN" kern="100" dirty="0">
                <a:latin typeface="宋体" panose="02010600030101010101" pitchFamily="2" charset="-122"/>
                <a:cs typeface="Times New Roman" panose="02020603050405020304"/>
              </a:rPr>
              <a:t>“</a:t>
            </a:r>
            <a:r>
              <a:rPr lang="zh-CN" altLang="zh-CN" kern="100" dirty="0">
                <a:latin typeface="Times New Roman" panose="02020603050405020304"/>
                <a:cs typeface="Times New Roman" panose="02020603050405020304"/>
              </a:rPr>
              <a:t>民告官</a:t>
            </a:r>
            <a:r>
              <a:rPr lang="en-US" altLang="zh-CN" kern="100" dirty="0">
                <a:latin typeface="宋体" panose="02010600030101010101" pitchFamily="2" charset="-122"/>
                <a:cs typeface="Times New Roman" panose="02020603050405020304"/>
              </a:rPr>
              <a:t>”</a:t>
            </a:r>
            <a:r>
              <a:rPr lang="zh-CN" altLang="zh-CN" kern="100" dirty="0">
                <a:latin typeface="Times New Roman" panose="02020603050405020304"/>
                <a:cs typeface="Times New Roman" panose="02020603050405020304"/>
              </a:rPr>
              <a:t>，是指人民法院在双方当事人的参与下，依照司法诉讼程序解决行政争议案件的活动。</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highlight>
                  <a:srgbClr val="D3D3D3"/>
                </a:highlight>
                <a:latin typeface="宋体" panose="02010600030101010101" pitchFamily="2" charset="-122"/>
                <a:cs typeface="Times New Roman" panose="02020603050405020304"/>
              </a:rPr>
              <a:t>③</a:t>
            </a:r>
            <a:r>
              <a:rPr lang="zh-CN" altLang="zh-CN" kern="100" dirty="0">
                <a:highlight>
                  <a:srgbClr val="D3D3D3"/>
                </a:highlight>
                <a:latin typeface="Times New Roman" panose="02020603050405020304"/>
                <a:ea typeface="黑体" panose="02010609060101010101" pitchFamily="2" charset="-122"/>
                <a:cs typeface="Times New Roman" panose="02020603050405020304"/>
              </a:rPr>
              <a:t>刑事诉讼</a:t>
            </a:r>
            <a:r>
              <a:rPr lang="zh-CN" altLang="zh-CN" kern="100" dirty="0">
                <a:latin typeface="Times New Roman" panose="02020603050405020304"/>
                <a:cs typeface="Times New Roman" panose="02020603050405020304"/>
              </a:rPr>
              <a:t>：国家司法机关在当事人和其他诉讼参与人的参加下，依法查明犯罪事实、惩罚犯罪分子、保障无罪的人不受刑事追究的活动。</a:t>
            </a:r>
            <a:endParaRPr lang="zh-CN" altLang="zh-CN" sz="1050" kern="100" dirty="0">
              <a:latin typeface="宋体" panose="02010600030101010101" pitchFamily="2" charset="-122"/>
              <a:cs typeface="Courier New" panose="02070309020205020404"/>
            </a:endParaRPr>
          </a:p>
          <a:p>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574" y="476672"/>
            <a:ext cx="11387979" cy="6034537"/>
          </a:xfrm>
        </p:spPr>
        <p:txBody>
          <a:bodyPr/>
          <a:lstStyle/>
          <a:p>
            <a:pPr indent="713740">
              <a:tabLst>
                <a:tab pos="5600700" algn="l"/>
                <a:tab pos="9601200" algn="l"/>
              </a:tabLst>
            </a:pPr>
            <a:r>
              <a:rPr lang="en-US" altLang="zh-CN" kern="100" dirty="0">
                <a:solidFill>
                  <a:srgbClr val="00ADEF"/>
                </a:solidFill>
                <a:highlight>
                  <a:srgbClr val="D3D3D3"/>
                </a:highlight>
                <a:latin typeface="宋体" panose="02010600030101010101" pitchFamily="2" charset="-122"/>
                <a:cs typeface="Times New Roman" panose="02020603050405020304"/>
              </a:rPr>
              <a:t>★</a:t>
            </a:r>
            <a:r>
              <a:rPr lang="en-US" altLang="zh-CN" kern="100" dirty="0">
                <a:highlight>
                  <a:srgbClr val="D3D3D3"/>
                </a:highlight>
                <a:latin typeface="Times New Roman" panose="02020603050405020304"/>
                <a:cs typeface="Courier New" panose="02070309020205020404"/>
              </a:rPr>
              <a:t>3</a:t>
            </a:r>
            <a:r>
              <a:rPr lang="zh-CN" altLang="zh-CN" kern="100" dirty="0">
                <a:highlight>
                  <a:srgbClr val="D3D3D3"/>
                </a:highlight>
                <a:latin typeface="Times New Roman" panose="02020603050405020304"/>
                <a:cs typeface="Times New Roman" panose="02020603050405020304"/>
              </a:rPr>
              <a:t>．</a:t>
            </a:r>
            <a:r>
              <a:rPr lang="zh-CN" altLang="zh-CN" kern="100" dirty="0">
                <a:highlight>
                  <a:srgbClr val="D3D3D3"/>
                </a:highlight>
                <a:latin typeface="Times New Roman" panose="02020603050405020304"/>
                <a:ea typeface="黑体" panose="02010609060101010101" pitchFamily="2" charset="-122"/>
                <a:cs typeface="Times New Roman" panose="02020603050405020304"/>
              </a:rPr>
              <a:t>同违法犯罪作斗争</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(1)</a:t>
            </a:r>
            <a:r>
              <a:rPr lang="zh-CN" altLang="zh-CN" kern="100" dirty="0">
                <a:latin typeface="Times New Roman" panose="02020603050405020304"/>
                <a:ea typeface="黑体" panose="02010609060101010101" pitchFamily="2" charset="-122"/>
                <a:cs typeface="Times New Roman" panose="02020603050405020304"/>
              </a:rPr>
              <a:t>原因：</a:t>
            </a:r>
            <a:r>
              <a:rPr lang="en-US" altLang="zh-CN" kern="100" dirty="0">
                <a:latin typeface="宋体" panose="02010600030101010101" pitchFamily="2" charset="-122"/>
                <a:cs typeface="Times New Roman" panose="02020603050405020304"/>
              </a:rPr>
              <a:t>①</a:t>
            </a:r>
            <a:r>
              <a:rPr lang="zh-CN" altLang="zh-CN" kern="100" dirty="0">
                <a:latin typeface="Times New Roman" panose="02020603050405020304"/>
                <a:cs typeface="Times New Roman" panose="02020603050405020304"/>
              </a:rPr>
              <a:t>同违法犯罪作斗争，是包括我们青少年在内的全体公民义不容辞的责任。</a:t>
            </a:r>
            <a:r>
              <a:rPr lang="en-US" altLang="zh-CN" kern="100" dirty="0">
                <a:latin typeface="宋体" panose="02010600030101010101" pitchFamily="2" charset="-122"/>
                <a:cs typeface="Times New Roman" panose="02020603050405020304"/>
              </a:rPr>
              <a:t>②</a:t>
            </a:r>
            <a:r>
              <a:rPr lang="zh-CN" altLang="zh-CN" kern="100" dirty="0">
                <a:latin typeface="Times New Roman" panose="02020603050405020304"/>
                <a:cs typeface="Times New Roman" panose="02020603050405020304"/>
              </a:rPr>
              <a:t>见义勇为作为高尚的品质，历来受到全社会的褒扬和敬佩。</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(2)</a:t>
            </a:r>
            <a:r>
              <a:rPr lang="zh-CN" altLang="zh-CN" kern="100" dirty="0">
                <a:latin typeface="Times New Roman" panose="02020603050405020304"/>
                <a:ea typeface="黑体" panose="02010609060101010101" pitchFamily="2" charset="-122"/>
                <a:cs typeface="Times New Roman" panose="02020603050405020304"/>
              </a:rPr>
              <a:t>要求：</a:t>
            </a:r>
            <a:r>
              <a:rPr lang="zh-CN" altLang="zh-CN" kern="100" dirty="0">
                <a:latin typeface="Times New Roman" panose="02020603050405020304"/>
                <a:cs typeface="Times New Roman" panose="02020603050405020304"/>
              </a:rPr>
              <a:t>在面对违法犯罪时，我们要善于斗争，在保全自己、减少伤害的前提下，巧妙地借助他人或社会的力量，采取机智灵活的方式，同违法犯罪作斗争。</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(3)</a:t>
            </a:r>
            <a:r>
              <a:rPr lang="zh-CN" altLang="zh-CN" kern="100" dirty="0">
                <a:latin typeface="Times New Roman" panose="02020603050405020304"/>
                <a:ea typeface="黑体" panose="02010609060101010101" pitchFamily="2" charset="-122"/>
                <a:cs typeface="Times New Roman" panose="02020603050405020304"/>
              </a:rPr>
              <a:t>常见方法：</a:t>
            </a:r>
            <a:r>
              <a:rPr lang="en-US" altLang="zh-CN" kern="100" dirty="0">
                <a:latin typeface="宋体" panose="02010600030101010101" pitchFamily="2" charset="-122"/>
                <a:cs typeface="Times New Roman" panose="02020603050405020304"/>
              </a:rPr>
              <a:t>①</a:t>
            </a:r>
            <a:r>
              <a:rPr lang="zh-CN" altLang="zh-CN" kern="100" dirty="0">
                <a:latin typeface="Times New Roman" panose="02020603050405020304"/>
                <a:cs typeface="Times New Roman" panose="02020603050405020304"/>
              </a:rPr>
              <a:t>及时拨打</a:t>
            </a:r>
            <a:r>
              <a:rPr lang="en-US" altLang="zh-CN" kern="100" dirty="0">
                <a:latin typeface="Times New Roman" panose="02020603050405020304"/>
                <a:cs typeface="Courier New" panose="02070309020205020404"/>
              </a:rPr>
              <a:t>110</a:t>
            </a:r>
            <a:r>
              <a:rPr lang="zh-CN" altLang="zh-CN" kern="100" dirty="0">
                <a:latin typeface="Times New Roman" panose="02020603050405020304"/>
                <a:cs typeface="Times New Roman" panose="02020603050405020304"/>
              </a:rPr>
              <a:t>报警电话或争取其他成人的帮助。</a:t>
            </a:r>
            <a:r>
              <a:rPr lang="en-US" altLang="zh-CN" kern="100" dirty="0">
                <a:latin typeface="宋体" panose="02010600030101010101" pitchFamily="2" charset="-122"/>
                <a:cs typeface="Times New Roman" panose="02020603050405020304"/>
              </a:rPr>
              <a:t>②</a:t>
            </a:r>
            <a:r>
              <a:rPr lang="zh-CN" altLang="zh-CN" kern="100" dirty="0">
                <a:latin typeface="Times New Roman" panose="02020603050405020304"/>
                <a:cs typeface="Times New Roman" panose="02020603050405020304"/>
              </a:rPr>
              <a:t>虚张声势，与违法犯罪分子巧妙周旋。</a:t>
            </a:r>
            <a:r>
              <a:rPr lang="en-US" altLang="zh-CN" kern="100" dirty="0">
                <a:latin typeface="宋体" panose="02010600030101010101" pitchFamily="2" charset="-122"/>
                <a:cs typeface="Times New Roman" panose="02020603050405020304"/>
              </a:rPr>
              <a:t>③</a:t>
            </a:r>
            <a:r>
              <a:rPr lang="zh-CN" altLang="zh-CN" kern="100" dirty="0">
                <a:latin typeface="Times New Roman" panose="02020603050405020304"/>
                <a:cs typeface="Times New Roman" panose="02020603050405020304"/>
              </a:rPr>
              <a:t>记住违法犯罪分子的体貌特征。</a:t>
            </a:r>
            <a:r>
              <a:rPr lang="en-US" altLang="zh-CN" kern="100" dirty="0">
                <a:latin typeface="宋体" panose="02010600030101010101" pitchFamily="2" charset="-122"/>
                <a:cs typeface="Times New Roman" panose="02020603050405020304"/>
              </a:rPr>
              <a:t>④</a:t>
            </a:r>
            <a:r>
              <a:rPr lang="zh-CN" altLang="zh-CN" kern="100" dirty="0">
                <a:latin typeface="Times New Roman" panose="02020603050405020304"/>
                <a:cs typeface="Times New Roman" panose="02020603050405020304"/>
              </a:rPr>
              <a:t>了解违法犯罪分子的去向。</a:t>
            </a:r>
            <a:r>
              <a:rPr lang="zh-CN" altLang="zh-CN" kern="100" dirty="0">
                <a:latin typeface="宋体" panose="02010600030101010101" pitchFamily="2" charset="-122"/>
                <a:cs typeface="Times New Roman" panose="02020603050405020304"/>
              </a:rPr>
              <a:t>⑤</a:t>
            </a:r>
            <a:r>
              <a:rPr lang="zh-CN" altLang="zh-CN" kern="100" dirty="0">
                <a:latin typeface="Times New Roman" panose="02020603050405020304"/>
                <a:cs typeface="Times New Roman" panose="02020603050405020304"/>
              </a:rPr>
              <a:t>保护好作案现场</a:t>
            </a:r>
            <a:r>
              <a:rPr lang="zh-CN" altLang="zh-CN" kern="100" dirty="0" smtClean="0">
                <a:latin typeface="Times New Roman" panose="02020603050405020304"/>
                <a:cs typeface="Times New Roman" panose="02020603050405020304"/>
              </a:rPr>
              <a:t>。</a:t>
            </a:r>
            <a:endParaRPr lang="zh-CN" altLang="zh-CN" sz="1050" kern="100" dirty="0">
              <a:latin typeface="宋体" panose="02010600030101010101" pitchFamily="2" charset="-122"/>
              <a:cs typeface="Courier New" panose="02070309020205020404"/>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574" y="476672"/>
            <a:ext cx="11387979" cy="3645100"/>
          </a:xfrm>
        </p:spPr>
        <p:txBody>
          <a:bodyPr/>
          <a:lstStyle/>
          <a:p>
            <a:pPr indent="713740">
              <a:tabLst>
                <a:tab pos="5600700" algn="l"/>
                <a:tab pos="9601200" algn="l"/>
              </a:tabLst>
            </a:pPr>
            <a:endParaRPr lang="en-US" altLang="zh-CN" kern="100" dirty="0" smtClean="0">
              <a:latin typeface="Times New Roman" panose="02020603050405020304"/>
              <a:cs typeface="Courier New" panose="02070309020205020404"/>
            </a:endParaRPr>
          </a:p>
          <a:p>
            <a:pPr indent="713740">
              <a:tabLst>
                <a:tab pos="5600700" algn="l"/>
                <a:tab pos="9601200" algn="l"/>
              </a:tabLst>
            </a:pPr>
            <a:r>
              <a:rPr lang="en-US" altLang="zh-CN" kern="100" dirty="0" smtClean="0">
                <a:latin typeface="Times New Roman" panose="02020603050405020304"/>
                <a:cs typeface="Courier New" panose="02070309020205020404"/>
              </a:rPr>
              <a:t>4</a:t>
            </a:r>
            <a:r>
              <a:rPr lang="zh-CN" altLang="zh-CN" kern="100" dirty="0">
                <a:latin typeface="Times New Roman" panose="02020603050405020304"/>
                <a:cs typeface="Times New Roman" panose="02020603050405020304"/>
              </a:rPr>
              <a:t>．</a:t>
            </a:r>
            <a:r>
              <a:rPr lang="zh-CN" altLang="zh-CN" kern="100" dirty="0">
                <a:latin typeface="Times New Roman" panose="02020603050405020304"/>
                <a:ea typeface="黑体" panose="02010609060101010101" pitchFamily="2" charset="-122"/>
                <a:cs typeface="Times New Roman" panose="02020603050405020304"/>
              </a:rPr>
              <a:t>青少年遵纪守法的做法</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(1)</a:t>
            </a:r>
            <a:r>
              <a:rPr lang="zh-CN" altLang="zh-CN" kern="100" dirty="0">
                <a:latin typeface="Times New Roman" panose="02020603050405020304"/>
                <a:cs typeface="Times New Roman" panose="02020603050405020304"/>
              </a:rPr>
              <a:t>弘扬社会主义法治精神，形成守法光荣、违法可耻的观念。</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(2)</a:t>
            </a:r>
            <a:r>
              <a:rPr lang="zh-CN" altLang="zh-CN" kern="100" dirty="0">
                <a:highlight>
                  <a:srgbClr val="D3D3D3"/>
                </a:highlight>
                <a:latin typeface="Times New Roman" panose="02020603050405020304"/>
                <a:ea typeface="黑体" panose="02010609060101010101" pitchFamily="2" charset="-122"/>
                <a:cs typeface="Times New Roman" panose="02020603050405020304"/>
              </a:rPr>
              <a:t>做到自觉守法、遇事找法、解决问题靠法，努力成为一名社会主义法治的忠实崇尚者、自觉遵守者和坚定捍卫者</a:t>
            </a:r>
            <a:r>
              <a:rPr lang="zh-CN" altLang="zh-CN" kern="100" dirty="0">
                <a:latin typeface="Times New Roman" panose="02020603050405020304"/>
                <a:cs typeface="Times New Roman" panose="02020603050405020304"/>
              </a:rPr>
              <a:t>。</a:t>
            </a:r>
            <a:endParaRPr lang="zh-CN" altLang="zh-CN" sz="1050" kern="100" dirty="0">
              <a:latin typeface="宋体" panose="02010600030101010101" pitchFamily="2" charset="-122"/>
              <a:cs typeface="Courier New" panose="02070309020205020404"/>
            </a:endParaRPr>
          </a:p>
          <a:p>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descr="考点3字"/>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6574" y="620688"/>
            <a:ext cx="2860248" cy="607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1"/>
          <p:cNvSpPr>
            <a:spLocks noGrp="1"/>
          </p:cNvSpPr>
          <p:nvPr>
            <p:ph idx="1"/>
          </p:nvPr>
        </p:nvSpPr>
        <p:spPr>
          <a:xfrm>
            <a:off x="406574" y="1365077"/>
            <a:ext cx="11387979" cy="4248342"/>
          </a:xfrm>
        </p:spPr>
        <p:txBody>
          <a:bodyPr/>
          <a:lstStyle/>
          <a:p>
            <a:pPr indent="713740">
              <a:tabLst>
                <a:tab pos="5600700" algn="l"/>
                <a:tab pos="9601200" algn="l"/>
              </a:tabLst>
            </a:pPr>
            <a:r>
              <a:rPr lang="en-US" altLang="zh-CN" kern="100" dirty="0">
                <a:latin typeface="Times New Roman" panose="02020603050405020304"/>
                <a:cs typeface="Courier New" panose="02070309020205020404"/>
              </a:rPr>
              <a:t>1</a:t>
            </a:r>
            <a:r>
              <a:rPr lang="zh-CN" altLang="zh-CN" kern="100" dirty="0">
                <a:latin typeface="Times New Roman" panose="02020603050405020304"/>
                <a:cs typeface="Times New Roman" panose="02020603050405020304"/>
              </a:rPr>
              <a:t>．</a:t>
            </a:r>
            <a:r>
              <a:rPr lang="en-US" altLang="zh-CN" kern="100" dirty="0">
                <a:latin typeface="Times New Roman" panose="02020603050405020304"/>
                <a:ea typeface="黑体" panose="02010609060101010101" pitchFamily="2" charset="-122"/>
                <a:cs typeface="Courier New" panose="02070309020205020404"/>
              </a:rPr>
              <a:t>(2022</a:t>
            </a:r>
            <a:r>
              <a:rPr lang="zh-CN" altLang="zh-CN" kern="100" dirty="0">
                <a:latin typeface="Times New Roman" panose="02020603050405020304"/>
                <a:ea typeface="黑体" panose="02010609060101010101" pitchFamily="2" charset="-122"/>
                <a:cs typeface="Times New Roman" panose="02020603050405020304"/>
              </a:rPr>
              <a:t>玉林</a:t>
            </a:r>
            <a:r>
              <a:rPr lang="en-US" altLang="zh-CN" kern="100" dirty="0">
                <a:latin typeface="Times New Roman" panose="02020603050405020304"/>
                <a:ea typeface="黑体" panose="02010609060101010101" pitchFamily="2" charset="-122"/>
                <a:cs typeface="Courier New" panose="02070309020205020404"/>
              </a:rPr>
              <a:t>6)</a:t>
            </a:r>
            <a:r>
              <a:rPr lang="en-US" altLang="zh-CN" kern="100" dirty="0">
                <a:latin typeface="Times New Roman" panose="02020603050405020304"/>
                <a:ea typeface="楷体" panose="02010609060101010101" charset="-122"/>
                <a:cs typeface="Courier New" panose="02070309020205020404"/>
              </a:rPr>
              <a:t>2022</a:t>
            </a:r>
            <a:r>
              <a:rPr lang="zh-CN" altLang="zh-CN" kern="100" dirty="0">
                <a:latin typeface="Times New Roman" panose="02020603050405020304"/>
                <a:ea typeface="楷体" panose="02010609060101010101" charset="-122"/>
                <a:cs typeface="Times New Roman" panose="02020603050405020304"/>
              </a:rPr>
              <a:t>年</a:t>
            </a:r>
            <a:r>
              <a:rPr lang="en-US" altLang="zh-CN" kern="100" dirty="0">
                <a:latin typeface="Times New Roman" panose="02020603050405020304"/>
                <a:ea typeface="楷体" panose="02010609060101010101" charset="-122"/>
                <a:cs typeface="Courier New" panose="02070309020205020404"/>
              </a:rPr>
              <a:t>1</a:t>
            </a:r>
            <a:r>
              <a:rPr lang="zh-CN" altLang="zh-CN" kern="100" dirty="0">
                <a:latin typeface="Times New Roman" panose="02020603050405020304"/>
                <a:ea typeface="楷体" panose="02010609060101010101" charset="-122"/>
                <a:cs typeface="Times New Roman" panose="02020603050405020304"/>
              </a:rPr>
              <a:t>月</a:t>
            </a:r>
            <a:r>
              <a:rPr lang="en-US" altLang="zh-CN" kern="100" dirty="0">
                <a:latin typeface="Times New Roman" panose="02020603050405020304"/>
                <a:ea typeface="楷体" panose="02010609060101010101" charset="-122"/>
                <a:cs typeface="Courier New" panose="02070309020205020404"/>
              </a:rPr>
              <a:t>17</a:t>
            </a:r>
            <a:r>
              <a:rPr lang="zh-CN" altLang="zh-CN" kern="100" dirty="0">
                <a:latin typeface="Times New Roman" panose="02020603050405020304"/>
                <a:ea typeface="楷体" panose="02010609060101010101" charset="-122"/>
                <a:cs typeface="Times New Roman" panose="02020603050405020304"/>
              </a:rPr>
              <a:t>日，天津市第一中级人民法院公开宣判贵州省政协原党组书记、主席王富玉受贿、利用影响力受贿一案，对被告人王富玉决定执行死刑，缓期</a:t>
            </a:r>
            <a:r>
              <a:rPr lang="en-US" altLang="zh-CN" kern="100" dirty="0">
                <a:latin typeface="Times New Roman" panose="02020603050405020304"/>
                <a:ea typeface="楷体" panose="02010609060101010101" charset="-122"/>
                <a:cs typeface="Courier New" panose="02070309020205020404"/>
              </a:rPr>
              <a:t>2</a:t>
            </a:r>
            <a:r>
              <a:rPr lang="zh-CN" altLang="zh-CN" kern="100" dirty="0">
                <a:latin typeface="Times New Roman" panose="02020603050405020304"/>
                <a:ea typeface="楷体" panose="02010609060101010101" charset="-122"/>
                <a:cs typeface="Times New Roman" panose="02020603050405020304"/>
              </a:rPr>
              <a:t>年执行。</a:t>
            </a:r>
            <a:r>
              <a:rPr lang="zh-CN" altLang="zh-CN" kern="100" dirty="0">
                <a:latin typeface="Times New Roman" panose="02020603050405020304"/>
                <a:cs typeface="Times New Roman" panose="02020603050405020304"/>
              </a:rPr>
              <a:t>王富玉这一违法行为的最本质特征是</a:t>
            </a:r>
            <a:r>
              <a:rPr lang="en-US" altLang="zh-CN" kern="100" dirty="0">
                <a:latin typeface="Times New Roman" panose="02020603050405020304"/>
                <a:cs typeface="Courier New" panose="02070309020205020404"/>
              </a:rPr>
              <a:t>	</a:t>
            </a:r>
            <a:r>
              <a:rPr lang="en-US" altLang="zh-CN" kern="100" dirty="0" smtClean="0">
                <a:latin typeface="Times New Roman" panose="02020603050405020304"/>
                <a:cs typeface="Courier New" panose="02070309020205020404"/>
              </a:rPr>
              <a:t>	(</a:t>
            </a:r>
            <a:r>
              <a:rPr lang="zh-CN" altLang="zh-CN" kern="100" dirty="0">
                <a:latin typeface="Times New Roman" panose="02020603050405020304"/>
                <a:cs typeface="Times New Roman" panose="02020603050405020304"/>
              </a:rPr>
              <a:t>　　</a:t>
            </a:r>
            <a:r>
              <a:rPr lang="en-US" altLang="zh-CN" kern="100" dirty="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A</a:t>
            </a:r>
            <a:r>
              <a:rPr lang="zh-CN" altLang="zh-CN" kern="100" dirty="0">
                <a:latin typeface="Times New Roman" panose="02020603050405020304"/>
                <a:cs typeface="Times New Roman" panose="02020603050405020304"/>
              </a:rPr>
              <a:t>．行政违法性　　</a:t>
            </a:r>
            <a:r>
              <a:rPr lang="en-US" altLang="zh-CN" kern="100" dirty="0">
                <a:latin typeface="Times New Roman" panose="02020603050405020304"/>
                <a:cs typeface="Courier New" panose="02070309020205020404"/>
              </a:rPr>
              <a:t>	B</a:t>
            </a:r>
            <a:r>
              <a:rPr lang="zh-CN" altLang="zh-CN" kern="100" dirty="0">
                <a:latin typeface="Times New Roman" panose="02020603050405020304"/>
                <a:cs typeface="Times New Roman" panose="02020603050405020304"/>
              </a:rPr>
              <a:t>．应受刑罚处罚性</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C</a:t>
            </a:r>
            <a:r>
              <a:rPr lang="zh-CN" altLang="zh-CN" kern="100" dirty="0">
                <a:latin typeface="Times New Roman" panose="02020603050405020304"/>
                <a:cs typeface="Times New Roman" panose="02020603050405020304"/>
              </a:rPr>
              <a:t>．民事违法性　　</a:t>
            </a:r>
            <a:r>
              <a:rPr lang="en-US" altLang="zh-CN" kern="100" dirty="0">
                <a:latin typeface="Times New Roman" panose="02020603050405020304"/>
                <a:cs typeface="Courier New" panose="02070309020205020404"/>
              </a:rPr>
              <a:t>	D</a:t>
            </a:r>
            <a:r>
              <a:rPr lang="zh-CN" altLang="zh-CN" kern="100" dirty="0">
                <a:latin typeface="Times New Roman" panose="02020603050405020304"/>
                <a:cs typeface="Times New Roman" panose="02020603050405020304"/>
              </a:rPr>
              <a:t>．严重社会危害性</a:t>
            </a:r>
            <a:endParaRPr lang="zh-CN" altLang="zh-CN" sz="1050" kern="100" dirty="0">
              <a:latin typeface="宋体" panose="02010600030101010101" pitchFamily="2" charset="-122"/>
              <a:cs typeface="Courier New" panose="02070309020205020404"/>
            </a:endParaRPr>
          </a:p>
          <a:p>
            <a:endParaRPr lang="zh-CN" altLang="en-US" dirty="0"/>
          </a:p>
        </p:txBody>
      </p:sp>
      <p:sp>
        <p:nvSpPr>
          <p:cNvPr id="7" name="内容占位符 3"/>
          <p:cNvSpPr txBox="1"/>
          <p:nvPr/>
        </p:nvSpPr>
        <p:spPr>
          <a:xfrm>
            <a:off x="1486695" y="644816"/>
            <a:ext cx="1584175" cy="521970"/>
          </a:xfrm>
          <a:prstGeom prst="rect">
            <a:avLst/>
          </a:prstGeom>
        </p:spPr>
        <p:txBody>
          <a:bodyPr vert="horz" wrap="square" lIns="91440" tIns="45720" rIns="91440" bIns="45720" rtlCol="0">
            <a:spAutoFit/>
          </a:bodyPr>
          <a:lstStyle>
            <a:lvl1pPr marL="0" indent="720090" algn="just" defTabSz="914400" rtl="0" eaLnBrk="1" latinLnBrk="0" hangingPunct="0">
              <a:lnSpc>
                <a:spcPct val="140000"/>
              </a:lnSpc>
              <a:spcBef>
                <a:spcPts val="0"/>
              </a:spcBef>
              <a:buFontTx/>
              <a:buNone/>
              <a:tabLst>
                <a:tab pos="5560695" algn="l"/>
              </a:tabLst>
              <a:defRPr sz="2800" b="1" kern="1200">
                <a:solidFill>
                  <a:schemeClr val="tx1"/>
                </a:solidFill>
                <a:latin typeface="Times New Roman" panose="02020603050405020304" pitchFamily="18" charset="0"/>
                <a:ea typeface="+mn-ea"/>
                <a:cs typeface="Times New Roman" panose="02020603050405020304" pitchFamily="18" charset="0"/>
              </a:defRPr>
            </a:lvl1pPr>
            <a:lvl2pPr marL="457200" indent="0" algn="l" defTabSz="914400" rtl="0" eaLnBrk="1" latinLnBrk="0" hangingPunct="1">
              <a:spcBef>
                <a:spcPct val="20000"/>
              </a:spcBef>
              <a:buFontTx/>
              <a:buNone/>
              <a:defRPr sz="2800" b="1" kern="1200">
                <a:solidFill>
                  <a:schemeClr val="tx1"/>
                </a:solidFill>
                <a:latin typeface="+mn-lt"/>
                <a:ea typeface="+mn-ea"/>
                <a:cs typeface="+mn-cs"/>
              </a:defRPr>
            </a:lvl2pPr>
            <a:lvl3pPr marL="914400" indent="0" algn="l" defTabSz="914400" rtl="0" eaLnBrk="1" latinLnBrk="0" hangingPunct="1">
              <a:spcBef>
                <a:spcPct val="20000"/>
              </a:spcBef>
              <a:buFontTx/>
              <a:buNone/>
              <a:defRPr sz="2800" b="1" kern="1200">
                <a:solidFill>
                  <a:schemeClr val="tx1"/>
                </a:solidFill>
                <a:latin typeface="+mn-lt"/>
                <a:ea typeface="+mn-ea"/>
                <a:cs typeface="+mn-cs"/>
              </a:defRPr>
            </a:lvl3pPr>
            <a:lvl4pPr marL="1371600" indent="0" algn="l" defTabSz="914400" rtl="0" eaLnBrk="1" latinLnBrk="0" hangingPunct="1">
              <a:spcBef>
                <a:spcPct val="20000"/>
              </a:spcBef>
              <a:buFontTx/>
              <a:buNone/>
              <a:defRPr sz="2800" b="1" kern="1200">
                <a:solidFill>
                  <a:schemeClr val="tx1"/>
                </a:solidFill>
                <a:latin typeface="+mn-lt"/>
                <a:ea typeface="+mn-ea"/>
                <a:cs typeface="+mn-cs"/>
              </a:defRPr>
            </a:lvl4pPr>
            <a:lvl5pPr marL="1828800" indent="0" algn="l" defTabSz="914400" rtl="0" eaLnBrk="1" latinLnBrk="0" hangingPunct="1">
              <a:spcBef>
                <a:spcPct val="20000"/>
              </a:spcBef>
              <a:buFontTx/>
              <a:buNone/>
              <a:defRPr sz="2800" b="1"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0">
              <a:lnSpc>
                <a:spcPct val="100000"/>
              </a:lnSpc>
            </a:pPr>
            <a:r>
              <a:rPr lang="zh-CN" altLang="en-US" dirty="0" smtClean="0">
                <a:solidFill>
                  <a:schemeClr val="bg1"/>
                </a:solidFill>
                <a:latin typeface="黑体" panose="02010609060101010101" pitchFamily="2" charset="-122"/>
                <a:ea typeface="黑体" panose="02010609060101010101" pitchFamily="2" charset="-122"/>
              </a:rPr>
              <a:t>命题点 </a:t>
            </a:r>
            <a:endParaRPr lang="zh-CN" altLang="en-US" dirty="0">
              <a:solidFill>
                <a:schemeClr val="bg1"/>
              </a:solidFill>
              <a:latin typeface="黑体" panose="02010609060101010101" pitchFamily="2" charset="-122"/>
              <a:ea typeface="黑体" panose="02010609060101010101" pitchFamily="2" charset="-122"/>
            </a:endParaRPr>
          </a:p>
        </p:txBody>
      </p:sp>
      <p:sp>
        <p:nvSpPr>
          <p:cNvPr id="8" name="内容占位符 3"/>
          <p:cNvSpPr txBox="1"/>
          <p:nvPr/>
        </p:nvSpPr>
        <p:spPr>
          <a:xfrm>
            <a:off x="3266822" y="644816"/>
            <a:ext cx="8589024" cy="523220"/>
          </a:xfrm>
          <a:prstGeom prst="rect">
            <a:avLst/>
          </a:prstGeom>
        </p:spPr>
        <p:txBody>
          <a:bodyPr vert="horz" wrap="square" lIns="91440" tIns="45720" rIns="91440" bIns="45720" rtlCol="0">
            <a:spAutoFit/>
          </a:bodyPr>
          <a:lstStyle>
            <a:lvl1pPr marL="0" indent="720090" algn="just" defTabSz="914400" rtl="0" eaLnBrk="1" latinLnBrk="0" hangingPunct="0">
              <a:lnSpc>
                <a:spcPct val="140000"/>
              </a:lnSpc>
              <a:spcBef>
                <a:spcPts val="0"/>
              </a:spcBef>
              <a:buFontTx/>
              <a:buNone/>
              <a:tabLst>
                <a:tab pos="5560695" algn="l"/>
              </a:tabLst>
              <a:defRPr sz="2800" b="1" kern="1200">
                <a:solidFill>
                  <a:schemeClr val="tx1"/>
                </a:solidFill>
                <a:latin typeface="Times New Roman" panose="02020603050405020304" pitchFamily="18" charset="0"/>
                <a:ea typeface="+mn-ea"/>
                <a:cs typeface="Times New Roman" panose="02020603050405020304" pitchFamily="18" charset="0"/>
              </a:defRPr>
            </a:lvl1pPr>
            <a:lvl2pPr marL="457200" indent="0" algn="l" defTabSz="914400" rtl="0" eaLnBrk="1" latinLnBrk="0" hangingPunct="1">
              <a:spcBef>
                <a:spcPct val="20000"/>
              </a:spcBef>
              <a:buFontTx/>
              <a:buNone/>
              <a:defRPr sz="2800" b="1" kern="1200">
                <a:solidFill>
                  <a:schemeClr val="tx1"/>
                </a:solidFill>
                <a:latin typeface="+mn-lt"/>
                <a:ea typeface="+mn-ea"/>
                <a:cs typeface="+mn-cs"/>
              </a:defRPr>
            </a:lvl2pPr>
            <a:lvl3pPr marL="914400" indent="0" algn="l" defTabSz="914400" rtl="0" eaLnBrk="1" latinLnBrk="0" hangingPunct="1">
              <a:spcBef>
                <a:spcPct val="20000"/>
              </a:spcBef>
              <a:buFontTx/>
              <a:buNone/>
              <a:defRPr sz="2800" b="1" kern="1200">
                <a:solidFill>
                  <a:schemeClr val="tx1"/>
                </a:solidFill>
                <a:latin typeface="+mn-lt"/>
                <a:ea typeface="+mn-ea"/>
                <a:cs typeface="+mn-cs"/>
              </a:defRPr>
            </a:lvl3pPr>
            <a:lvl4pPr marL="1371600" indent="0" algn="l" defTabSz="914400" rtl="0" eaLnBrk="1" latinLnBrk="0" hangingPunct="1">
              <a:spcBef>
                <a:spcPct val="20000"/>
              </a:spcBef>
              <a:buFontTx/>
              <a:buNone/>
              <a:defRPr sz="2800" b="1" kern="1200">
                <a:solidFill>
                  <a:schemeClr val="tx1"/>
                </a:solidFill>
                <a:latin typeface="+mn-lt"/>
                <a:ea typeface="+mn-ea"/>
                <a:cs typeface="+mn-cs"/>
              </a:defRPr>
            </a:lvl4pPr>
            <a:lvl5pPr marL="1828800" indent="0" algn="l" defTabSz="914400" rtl="0" eaLnBrk="1" latinLnBrk="0" hangingPunct="1">
              <a:spcBef>
                <a:spcPct val="20000"/>
              </a:spcBef>
              <a:buFontTx/>
              <a:buNone/>
              <a:defRPr sz="2800" b="1"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0">
              <a:lnSpc>
                <a:spcPct val="100000"/>
              </a:lnSpc>
            </a:pPr>
            <a:r>
              <a:rPr lang="zh-CN" altLang="zh-CN" dirty="0">
                <a:solidFill>
                  <a:srgbClr val="000000"/>
                </a:solidFill>
                <a:latin typeface="Times New Roman" panose="02020603050405020304"/>
                <a:ea typeface="黑体" panose="02010609060101010101" pitchFamily="2" charset="-122"/>
                <a:cs typeface="Times New Roman" panose="02020603050405020304"/>
              </a:rPr>
              <a:t>加强自我防范　预防犯罪</a:t>
            </a:r>
            <a:endParaRPr lang="zh-CN" altLang="en-US" dirty="0">
              <a:latin typeface="黑体" panose="02010609060101010101" pitchFamily="2" charset="-122"/>
              <a:ea typeface="黑体" panose="02010609060101010101" pitchFamily="2" charset="-122"/>
            </a:endParaRPr>
          </a:p>
        </p:txBody>
      </p:sp>
      <p:sp>
        <p:nvSpPr>
          <p:cNvPr id="10" name="Rectangle 3"/>
          <p:cNvSpPr>
            <a:spLocks noChangeArrowheads="1"/>
          </p:cNvSpPr>
          <p:nvPr/>
        </p:nvSpPr>
        <p:spPr bwMode="auto">
          <a:xfrm>
            <a:off x="10288905" y="3212916"/>
            <a:ext cx="805029" cy="523220"/>
          </a:xfrm>
          <a:prstGeom prst="rect">
            <a:avLst/>
          </a:prstGeom>
          <a:noFill/>
          <a:ln>
            <a:noFill/>
          </a:ln>
          <a:effectLst/>
          <a:extLst>
            <a:ext uri="{909E8E84-426E-40DD-AFC4-6F175D3DCCD1}">
              <a14:hiddenFill xmlns:a14="http://schemas.microsoft.com/office/drawing/2010/main">
                <a:solidFill>
                  <a:srgbClr val="3FB564"/>
                </a:solidFill>
              </a14:hiddenFill>
            </a:ext>
            <a:ext uri="{91240B29-F687-4F45-9708-019B960494DF}">
              <a14:hiddenLine xmlns:a14="http://schemas.microsoft.com/office/drawing/2010/main" w="9525">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gn="just">
              <a:spcAft>
                <a:spcPts val="0"/>
              </a:spcAft>
            </a:pPr>
            <a:r>
              <a:rPr lang="en-US" altLang="zh-CN" sz="2800" b="1" kern="100" dirty="0">
                <a:solidFill>
                  <a:srgbClr val="FF0000"/>
                </a:solidFill>
                <a:cs typeface="Times New Roman" panose="02020603050405020304"/>
              </a:rPr>
              <a:t>D</a:t>
            </a:r>
            <a:r>
              <a:rPr lang="zh-CN" altLang="zh-CN" sz="2800" b="1" kern="100" dirty="0">
                <a:solidFill>
                  <a:srgbClr val="FF0000"/>
                </a:solidFill>
                <a:cs typeface="Times New Roman" panose="02020603050405020304"/>
              </a:rPr>
              <a:t>　</a:t>
            </a:r>
            <a:endParaRPr lang="zh-CN" altLang="zh-CN" sz="1050" kern="100" dirty="0">
              <a:latin typeface="Calibri" panose="020F0502020204030204"/>
              <a:cs typeface="Times New Roman" panose="0202060305040502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574" y="476672"/>
            <a:ext cx="11387979" cy="5521512"/>
          </a:xfrm>
        </p:spPr>
        <p:txBody>
          <a:bodyPr/>
          <a:lstStyle/>
          <a:p>
            <a:pPr indent="713740">
              <a:tabLst>
                <a:tab pos="5600700" algn="l"/>
                <a:tab pos="9601200" algn="l"/>
              </a:tabLst>
            </a:pPr>
            <a:r>
              <a:rPr lang="en-US" altLang="zh-CN" kern="100" dirty="0">
                <a:latin typeface="Times New Roman" panose="02020603050405020304"/>
                <a:cs typeface="Courier New" panose="02070309020205020404"/>
              </a:rPr>
              <a:t>2</a:t>
            </a:r>
            <a:r>
              <a:rPr lang="zh-CN" altLang="zh-CN" kern="100" dirty="0">
                <a:latin typeface="Times New Roman" panose="02020603050405020304"/>
                <a:cs typeface="Times New Roman" panose="02020603050405020304"/>
              </a:rPr>
              <a:t>．</a:t>
            </a:r>
            <a:r>
              <a:rPr lang="en-US" altLang="zh-CN" kern="100" dirty="0">
                <a:latin typeface="Times New Roman" panose="02020603050405020304"/>
                <a:ea typeface="黑体" panose="02010609060101010101" pitchFamily="2" charset="-122"/>
                <a:cs typeface="Courier New" panose="02070309020205020404"/>
              </a:rPr>
              <a:t>(2022</a:t>
            </a:r>
            <a:r>
              <a:rPr lang="zh-CN" altLang="zh-CN" kern="100" dirty="0">
                <a:latin typeface="Times New Roman" panose="02020603050405020304"/>
                <a:ea typeface="黑体" panose="02010609060101010101" pitchFamily="2" charset="-122"/>
                <a:cs typeface="Times New Roman" panose="02020603050405020304"/>
              </a:rPr>
              <a:t>桂林</a:t>
            </a:r>
            <a:r>
              <a:rPr lang="en-US" altLang="zh-CN" kern="100" dirty="0">
                <a:latin typeface="Times New Roman" panose="02020603050405020304"/>
                <a:ea typeface="黑体" panose="02010609060101010101" pitchFamily="2" charset="-122"/>
                <a:cs typeface="Courier New" panose="02070309020205020404"/>
              </a:rPr>
              <a:t>8</a:t>
            </a:r>
            <a:r>
              <a:rPr lang="zh-CN" altLang="zh-CN" kern="100" dirty="0">
                <a:latin typeface="Times New Roman" panose="02020603050405020304"/>
                <a:ea typeface="黑体" panose="02010609060101010101" pitchFamily="2" charset="-122"/>
                <a:cs typeface="Times New Roman" panose="02020603050405020304"/>
              </a:rPr>
              <a:t>、</a:t>
            </a:r>
            <a:r>
              <a:rPr lang="en-US" altLang="zh-CN" kern="100" dirty="0">
                <a:latin typeface="Times New Roman" panose="02020603050405020304"/>
                <a:ea typeface="黑体" panose="02010609060101010101" pitchFamily="2" charset="-122"/>
                <a:cs typeface="Courier New" panose="02070309020205020404"/>
              </a:rPr>
              <a:t>9)</a:t>
            </a:r>
            <a:r>
              <a:rPr lang="zh-CN" altLang="zh-CN" kern="100" dirty="0">
                <a:latin typeface="Times New Roman" panose="02020603050405020304"/>
                <a:cs typeface="Times New Roman" panose="02020603050405020304"/>
              </a:rPr>
              <a:t>犯罪是成长路上最凶险的陷阱，如图是</a:t>
            </a:r>
            <a:r>
              <a:rPr lang="en-US" altLang="zh-CN" kern="100" dirty="0">
                <a:latin typeface="Times New Roman" panose="02020603050405020304"/>
                <a:cs typeface="Courier New" panose="02070309020205020404"/>
              </a:rPr>
              <a:t>15</a:t>
            </a:r>
            <a:r>
              <a:rPr lang="zh-CN" altLang="zh-CN" kern="100" dirty="0">
                <a:latin typeface="Times New Roman" panose="02020603050405020304"/>
                <a:cs typeface="Times New Roman" panose="02020603050405020304"/>
              </a:rPr>
              <a:t>岁中学生陈某的变化轨迹。据此完成下面两题。</a:t>
            </a:r>
            <a:endParaRPr lang="zh-CN" altLang="zh-CN" sz="1050" kern="100" dirty="0">
              <a:latin typeface="宋体" panose="02010600030101010101" pitchFamily="2" charset="-122"/>
              <a:cs typeface="Courier New" panose="02070309020205020404"/>
            </a:endParaRPr>
          </a:p>
          <a:p>
            <a:pPr indent="713740" algn="ctr">
              <a:tabLst>
                <a:tab pos="5600700" algn="l"/>
                <a:tab pos="9601200" algn="l"/>
              </a:tabLst>
            </a:pPr>
            <a:r>
              <a:rPr lang="en-US" altLang="zh-CN" kern="100" dirty="0">
                <a:latin typeface="Times New Roman" panose="02020603050405020304"/>
                <a:cs typeface="Courier New" panose="02070309020205020404"/>
              </a:rPr>
              <a:t> </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endParaRPr lang="en-US" altLang="zh-CN" kern="100" dirty="0" smtClean="0">
              <a:latin typeface="Times New Roman" panose="02020603050405020304"/>
              <a:cs typeface="Times New Roman" panose="02020603050405020304"/>
            </a:endParaRPr>
          </a:p>
          <a:p>
            <a:pPr indent="713740">
              <a:tabLst>
                <a:tab pos="5600700" algn="l"/>
                <a:tab pos="9601200" algn="l"/>
              </a:tabLst>
            </a:pPr>
            <a:r>
              <a:rPr lang="zh-CN" altLang="zh-CN" kern="100" dirty="0" smtClean="0">
                <a:latin typeface="Times New Roman" panose="02020603050405020304"/>
                <a:cs typeface="Times New Roman" panose="02020603050405020304"/>
              </a:rPr>
              <a:t>对于</a:t>
            </a:r>
            <a:r>
              <a:rPr lang="zh-CN" altLang="zh-CN" kern="100" dirty="0">
                <a:latin typeface="Times New Roman" panose="02020603050405020304"/>
                <a:cs typeface="Times New Roman" panose="02020603050405020304"/>
              </a:rPr>
              <a:t>陈某的上述行为，判断正确的是</a:t>
            </a:r>
            <a:r>
              <a:rPr lang="en-US" altLang="zh-CN" kern="100" dirty="0">
                <a:latin typeface="Times New Roman" panose="02020603050405020304"/>
                <a:cs typeface="Courier New" panose="02070309020205020404"/>
              </a:rPr>
              <a:t>	(</a:t>
            </a:r>
            <a:r>
              <a:rPr lang="zh-CN" altLang="zh-CN" kern="100" dirty="0">
                <a:latin typeface="Times New Roman" panose="02020603050405020304"/>
                <a:cs typeface="Times New Roman" panose="02020603050405020304"/>
              </a:rPr>
              <a:t>　　</a:t>
            </a:r>
            <a:r>
              <a:rPr lang="en-US" altLang="zh-CN" kern="100" dirty="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A</a:t>
            </a:r>
            <a:r>
              <a:rPr lang="zh-CN" altLang="zh-CN" kern="100" dirty="0">
                <a:latin typeface="Times New Roman" panose="02020603050405020304"/>
                <a:cs typeface="Times New Roman" panose="02020603050405020304"/>
              </a:rPr>
              <a:t>．旷课属于严重不良行为</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B</a:t>
            </a:r>
            <a:r>
              <a:rPr lang="zh-CN" altLang="zh-CN" kern="100" dirty="0">
                <a:latin typeface="Times New Roman" panose="02020603050405020304"/>
                <a:cs typeface="Times New Roman" panose="02020603050405020304"/>
              </a:rPr>
              <a:t>．辱骂同学属于行政违法行为</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C</a:t>
            </a:r>
            <a:r>
              <a:rPr lang="zh-CN" altLang="zh-CN" kern="100" dirty="0">
                <a:latin typeface="Times New Roman" panose="02020603050405020304"/>
                <a:cs typeface="Times New Roman" panose="02020603050405020304"/>
              </a:rPr>
              <a:t>．偷窃属于民事违法行为</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D</a:t>
            </a:r>
            <a:r>
              <a:rPr lang="zh-CN" altLang="zh-CN" kern="100" dirty="0">
                <a:latin typeface="Times New Roman" panose="02020603050405020304"/>
                <a:cs typeface="Times New Roman" panose="02020603050405020304"/>
              </a:rPr>
              <a:t>．持刀抢劫属于严重</a:t>
            </a:r>
            <a:r>
              <a:rPr lang="zh-CN" altLang="zh-CN" kern="100" dirty="0" smtClean="0">
                <a:latin typeface="Times New Roman" panose="02020603050405020304"/>
                <a:cs typeface="Times New Roman" panose="02020603050405020304"/>
              </a:rPr>
              <a:t>违法行为</a:t>
            </a:r>
            <a:endParaRPr lang="zh-CN" altLang="zh-CN" sz="1050" kern="100" dirty="0">
              <a:latin typeface="宋体" panose="02010600030101010101" pitchFamily="2" charset="-122"/>
              <a:cs typeface="Courier New" panose="02070309020205020404"/>
            </a:endParaRPr>
          </a:p>
        </p:txBody>
      </p:sp>
      <p:sp>
        <p:nvSpPr>
          <p:cNvPr id="4" name="Rectangle 3"/>
          <p:cNvSpPr>
            <a:spLocks noChangeArrowheads="1"/>
          </p:cNvSpPr>
          <p:nvPr/>
        </p:nvSpPr>
        <p:spPr bwMode="auto">
          <a:xfrm>
            <a:off x="10352251" y="2996891"/>
            <a:ext cx="805029" cy="523220"/>
          </a:xfrm>
          <a:prstGeom prst="rect">
            <a:avLst/>
          </a:prstGeom>
          <a:noFill/>
          <a:ln>
            <a:noFill/>
          </a:ln>
          <a:effectLst/>
          <a:extLst>
            <a:ext uri="{909E8E84-426E-40DD-AFC4-6F175D3DCCD1}">
              <a14:hiddenFill xmlns:a14="http://schemas.microsoft.com/office/drawing/2010/main">
                <a:solidFill>
                  <a:srgbClr val="3FB564"/>
                </a:solidFill>
              </a14:hiddenFill>
            </a:ext>
            <a:ext uri="{91240B29-F687-4F45-9708-019B960494DF}">
              <a14:hiddenLine xmlns:a14="http://schemas.microsoft.com/office/drawing/2010/main" w="9525">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gn="just">
              <a:spcAft>
                <a:spcPts val="0"/>
              </a:spcAft>
            </a:pPr>
            <a:r>
              <a:rPr lang="en-US" altLang="zh-CN" sz="2800" b="1" kern="100" dirty="0">
                <a:solidFill>
                  <a:srgbClr val="FF0000"/>
                </a:solidFill>
                <a:cs typeface="Times New Roman" panose="02020603050405020304"/>
              </a:rPr>
              <a:t>D</a:t>
            </a:r>
            <a:r>
              <a:rPr lang="zh-CN" altLang="zh-CN" sz="2800" b="1" kern="100" dirty="0">
                <a:solidFill>
                  <a:srgbClr val="FF0000"/>
                </a:solidFill>
                <a:cs typeface="Times New Roman" panose="02020603050405020304"/>
              </a:rPr>
              <a:t>　</a:t>
            </a:r>
            <a:endParaRPr lang="zh-CN" altLang="zh-CN" sz="1050" kern="100" dirty="0">
              <a:latin typeface="Calibri" panose="020F0502020204030204"/>
              <a:cs typeface="Times New Roman" panose="02020603050405020304"/>
            </a:endParaRPr>
          </a:p>
        </p:txBody>
      </p:sp>
      <p:pic>
        <p:nvPicPr>
          <p:cNvPr id="5" name="图片 4" descr="GX104"/>
          <p:cNvPicPr/>
          <p:nvPr/>
        </p:nvPicPr>
        <p:blipFill>
          <a:blip r:embed="rId1">
            <a:extLst>
              <a:ext uri="{28A0092B-C50C-407E-A947-70E740481C1C}">
                <a14:useLocalDpi xmlns:a14="http://schemas.microsoft.com/office/drawing/2010/main" val="0"/>
              </a:ext>
            </a:extLst>
          </a:blip>
          <a:srcRect/>
          <a:stretch>
            <a:fillRect/>
          </a:stretch>
        </p:blipFill>
        <p:spPr bwMode="auto">
          <a:xfrm>
            <a:off x="2370931" y="1686692"/>
            <a:ext cx="7448550" cy="1333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574" y="476672"/>
            <a:ext cx="11387979" cy="4248342"/>
          </a:xfrm>
        </p:spPr>
        <p:txBody>
          <a:bodyPr/>
          <a:lstStyle/>
          <a:p>
            <a:pPr indent="713740">
              <a:tabLst>
                <a:tab pos="5600700" algn="l"/>
                <a:tab pos="9601200" algn="l"/>
              </a:tabLst>
            </a:pPr>
            <a:endParaRPr lang="en-US" altLang="zh-CN" kern="100" dirty="0" smtClean="0">
              <a:latin typeface="Times New Roman" panose="02020603050405020304"/>
              <a:cs typeface="Times New Roman" panose="02020603050405020304"/>
            </a:endParaRPr>
          </a:p>
          <a:p>
            <a:pPr indent="713740">
              <a:tabLst>
                <a:tab pos="5600700" algn="l"/>
                <a:tab pos="9601200" algn="l"/>
              </a:tabLst>
            </a:pPr>
            <a:r>
              <a:rPr lang="zh-CN" altLang="zh-CN" kern="100" dirty="0" smtClean="0">
                <a:latin typeface="Times New Roman" panose="02020603050405020304"/>
                <a:cs typeface="Times New Roman" panose="02020603050405020304"/>
              </a:rPr>
              <a:t>对于</a:t>
            </a:r>
            <a:r>
              <a:rPr lang="zh-CN" altLang="zh-CN" kern="100" dirty="0">
                <a:latin typeface="Times New Roman" panose="02020603050405020304"/>
                <a:cs typeface="Times New Roman" panose="02020603050405020304"/>
              </a:rPr>
              <a:t>陈某的变化轨迹，下列认识正确的是</a:t>
            </a:r>
            <a:r>
              <a:rPr lang="en-US" altLang="zh-CN" kern="100" dirty="0">
                <a:latin typeface="Times New Roman" panose="02020603050405020304"/>
                <a:cs typeface="Courier New" panose="02070309020205020404"/>
              </a:rPr>
              <a:t>	(</a:t>
            </a:r>
            <a:r>
              <a:rPr lang="zh-CN" altLang="zh-CN" kern="100" dirty="0">
                <a:latin typeface="Times New Roman" panose="02020603050405020304"/>
                <a:cs typeface="Times New Roman" panose="02020603050405020304"/>
              </a:rPr>
              <a:t>　　</a:t>
            </a:r>
            <a:r>
              <a:rPr lang="en-US" altLang="zh-CN" kern="100" dirty="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A</a:t>
            </a:r>
            <a:r>
              <a:rPr lang="zh-CN" altLang="zh-CN" kern="100" dirty="0">
                <a:latin typeface="Times New Roman" panose="02020603050405020304"/>
                <a:cs typeface="Times New Roman" panose="02020603050405020304"/>
              </a:rPr>
              <a:t>．陈某走上违法犯罪的道路，都是</a:t>
            </a:r>
            <a:r>
              <a:rPr lang="en-US" altLang="zh-CN" kern="100" dirty="0">
                <a:latin typeface="宋体" panose="02010600030101010101" pitchFamily="2" charset="-122"/>
                <a:cs typeface="Times New Roman" panose="02020603050405020304"/>
              </a:rPr>
              <a:t>“</a:t>
            </a:r>
            <a:r>
              <a:rPr lang="zh-CN" altLang="zh-CN" kern="100" dirty="0">
                <a:latin typeface="Times New Roman" panose="02020603050405020304"/>
                <a:cs typeface="Times New Roman" panose="02020603050405020304"/>
              </a:rPr>
              <a:t>朋友</a:t>
            </a:r>
            <a:r>
              <a:rPr lang="en-US" altLang="zh-CN" kern="100" dirty="0">
                <a:latin typeface="宋体" panose="02010600030101010101" pitchFamily="2" charset="-122"/>
                <a:cs typeface="Times New Roman" panose="02020603050405020304"/>
              </a:rPr>
              <a:t>”</a:t>
            </a:r>
            <a:r>
              <a:rPr lang="zh-CN" altLang="zh-CN" kern="100" dirty="0">
                <a:latin typeface="Times New Roman" panose="02020603050405020304"/>
                <a:cs typeface="Times New Roman" panose="02020603050405020304"/>
              </a:rPr>
              <a:t>的责任</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B</a:t>
            </a:r>
            <a:r>
              <a:rPr lang="zh-CN" altLang="zh-CN" kern="100" dirty="0">
                <a:latin typeface="Times New Roman" panose="02020603050405020304"/>
                <a:cs typeface="Times New Roman" panose="02020603050405020304"/>
              </a:rPr>
              <a:t>．我们要从小事做起，自觉遵纪守法，防患于未然</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C</a:t>
            </a:r>
            <a:r>
              <a:rPr lang="zh-CN" altLang="zh-CN" kern="100" dirty="0">
                <a:latin typeface="Times New Roman" panose="02020603050405020304"/>
                <a:cs typeface="Times New Roman" panose="02020603050405020304"/>
              </a:rPr>
              <a:t>．法网恢恢，疏而不漏，任何违法行为都要受到刑罚处罚</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D</a:t>
            </a:r>
            <a:r>
              <a:rPr lang="zh-CN" altLang="zh-CN" kern="100" dirty="0">
                <a:latin typeface="Times New Roman" panose="02020603050405020304"/>
                <a:cs typeface="Times New Roman" panose="02020603050405020304"/>
              </a:rPr>
              <a:t>．法律对未成年人有特殊保护，我们年龄小，违法犯罪也没关系</a:t>
            </a:r>
            <a:endParaRPr lang="zh-CN" altLang="zh-CN" sz="1050" kern="100" dirty="0">
              <a:latin typeface="宋体" panose="02010600030101010101" pitchFamily="2" charset="-122"/>
              <a:cs typeface="Courier New" panose="02070309020205020404"/>
            </a:endParaRPr>
          </a:p>
          <a:p>
            <a:endParaRPr lang="zh-CN" altLang="en-US" dirty="0"/>
          </a:p>
        </p:txBody>
      </p:sp>
      <p:sp>
        <p:nvSpPr>
          <p:cNvPr id="5" name="Rectangle 3"/>
          <p:cNvSpPr>
            <a:spLocks noChangeArrowheads="1"/>
          </p:cNvSpPr>
          <p:nvPr/>
        </p:nvSpPr>
        <p:spPr bwMode="auto">
          <a:xfrm>
            <a:off x="10332584" y="1177648"/>
            <a:ext cx="784189" cy="523220"/>
          </a:xfrm>
          <a:prstGeom prst="rect">
            <a:avLst/>
          </a:prstGeom>
          <a:noFill/>
          <a:ln>
            <a:noFill/>
          </a:ln>
          <a:effectLst/>
          <a:extLst>
            <a:ext uri="{909E8E84-426E-40DD-AFC4-6F175D3DCCD1}">
              <a14:hiddenFill xmlns:a14="http://schemas.microsoft.com/office/drawing/2010/main">
                <a:solidFill>
                  <a:srgbClr val="3FB564"/>
                </a:solidFill>
              </a14:hiddenFill>
            </a:ext>
            <a:ext uri="{91240B29-F687-4F45-9708-019B960494DF}">
              <a14:hiddenLine xmlns:a14="http://schemas.microsoft.com/office/drawing/2010/main" w="9525">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gn="just">
              <a:spcAft>
                <a:spcPts val="0"/>
              </a:spcAft>
            </a:pPr>
            <a:r>
              <a:rPr lang="en-US" altLang="zh-CN" sz="2800" b="1" kern="100" dirty="0">
                <a:solidFill>
                  <a:srgbClr val="FF0000"/>
                </a:solidFill>
                <a:cs typeface="Times New Roman" panose="02020603050405020304"/>
              </a:rPr>
              <a:t>B</a:t>
            </a:r>
            <a:r>
              <a:rPr lang="zh-CN" altLang="zh-CN" sz="2800" b="1" kern="100" dirty="0">
                <a:solidFill>
                  <a:srgbClr val="FF0000"/>
                </a:solidFill>
                <a:cs typeface="Times New Roman" panose="02020603050405020304"/>
              </a:rPr>
              <a:t>　</a:t>
            </a:r>
            <a:endParaRPr lang="zh-CN" altLang="zh-CN" sz="1050" kern="100" dirty="0">
              <a:latin typeface="Calibri" panose="020F0502020204030204"/>
              <a:cs typeface="Times New Roman" panose="0202060305040502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574" y="476672"/>
            <a:ext cx="11387979" cy="6661311"/>
          </a:xfrm>
        </p:spPr>
        <p:txBody>
          <a:bodyPr/>
          <a:lstStyle/>
          <a:p>
            <a:pPr indent="713740">
              <a:tabLst>
                <a:tab pos="5600700" algn="l"/>
                <a:tab pos="9601200" algn="l"/>
              </a:tabLst>
            </a:pPr>
            <a:r>
              <a:rPr lang="en-US" altLang="zh-CN" kern="100" dirty="0">
                <a:latin typeface="Times New Roman" panose="02020603050405020304"/>
                <a:cs typeface="Courier New" panose="02070309020205020404"/>
              </a:rPr>
              <a:t>3</a:t>
            </a:r>
            <a:r>
              <a:rPr lang="zh-CN" altLang="zh-CN" kern="100" dirty="0">
                <a:latin typeface="Times New Roman" panose="02020603050405020304"/>
                <a:cs typeface="Times New Roman" panose="02020603050405020304"/>
              </a:rPr>
              <a:t>．</a:t>
            </a:r>
            <a:r>
              <a:rPr lang="en-US" altLang="zh-CN" kern="100" dirty="0">
                <a:latin typeface="Times New Roman" panose="02020603050405020304"/>
                <a:ea typeface="黑体" panose="02010609060101010101" pitchFamily="2" charset="-122"/>
                <a:cs typeface="Courier New" panose="02070309020205020404"/>
              </a:rPr>
              <a:t>(2017</a:t>
            </a:r>
            <a:r>
              <a:rPr lang="zh-CN" altLang="zh-CN" kern="100" dirty="0">
                <a:latin typeface="Times New Roman" panose="02020603050405020304"/>
                <a:ea typeface="黑体" panose="02010609060101010101" pitchFamily="2" charset="-122"/>
                <a:cs typeface="Times New Roman" panose="02020603050405020304"/>
              </a:rPr>
              <a:t>北部湾</a:t>
            </a:r>
            <a:r>
              <a:rPr lang="en-US" altLang="zh-CN" kern="100" dirty="0">
                <a:latin typeface="Times New Roman" panose="02020603050405020304"/>
                <a:ea typeface="黑体" panose="02010609060101010101" pitchFamily="2" charset="-122"/>
                <a:cs typeface="Courier New" panose="02070309020205020404"/>
              </a:rPr>
              <a:t>4</a:t>
            </a:r>
            <a:r>
              <a:rPr lang="zh-CN" altLang="zh-CN" kern="100" dirty="0">
                <a:latin typeface="Times New Roman" panose="02020603050405020304"/>
                <a:ea typeface="黑体" panose="02010609060101010101" pitchFamily="2" charset="-122"/>
                <a:cs typeface="Times New Roman" panose="02020603050405020304"/>
              </a:rPr>
              <a:t>改编</a:t>
            </a:r>
            <a:r>
              <a:rPr lang="en-US" altLang="zh-CN" kern="100" dirty="0">
                <a:latin typeface="Times New Roman" panose="02020603050405020304"/>
                <a:ea typeface="黑体" panose="02010609060101010101" pitchFamily="2" charset="-122"/>
                <a:cs typeface="Courier New" panose="02070309020205020404"/>
              </a:rPr>
              <a:t>)</a:t>
            </a:r>
            <a:r>
              <a:rPr lang="zh-CN" altLang="zh-CN" kern="100" dirty="0">
                <a:latin typeface="Times New Roman" panose="02020603050405020304"/>
                <a:ea typeface="楷体" panose="02010609060101010101" charset="-122"/>
                <a:cs typeface="Times New Roman" panose="02020603050405020304"/>
              </a:rPr>
              <a:t>中学生小刚沉迷网络游戏，无心向学，经常参与打架斗殴，曾被公安机关拘留。但他仍不悔改，后因在网吧玩游戏时与他人发生冲突，造成对方重伤，被法院依法判刑。</a:t>
            </a:r>
            <a:r>
              <a:rPr lang="zh-CN" altLang="zh-CN" kern="100" dirty="0">
                <a:latin typeface="Times New Roman" panose="02020603050405020304"/>
                <a:cs typeface="Times New Roman" panose="02020603050405020304"/>
              </a:rPr>
              <a:t>这告诉</a:t>
            </a:r>
            <a:r>
              <a:rPr lang="zh-CN" altLang="zh-CN" kern="100" dirty="0" smtClean="0">
                <a:latin typeface="Times New Roman" panose="02020603050405020304"/>
                <a:cs typeface="Times New Roman" panose="02020603050405020304"/>
              </a:rPr>
              <a:t>我们</a:t>
            </a:r>
            <a:endParaRPr lang="en-US" altLang="zh-CN" kern="100" dirty="0" smtClean="0">
              <a:latin typeface="Times New Roman" panose="02020603050405020304"/>
              <a:cs typeface="Times New Roman" panose="02020603050405020304"/>
            </a:endParaRPr>
          </a:p>
          <a:p>
            <a:pPr indent="713740">
              <a:tabLst>
                <a:tab pos="5600700" algn="l"/>
                <a:tab pos="9601200" algn="l"/>
              </a:tabLst>
            </a:pPr>
            <a:r>
              <a:rPr lang="en-US" altLang="zh-CN" kern="100" dirty="0">
                <a:latin typeface="Times New Roman" panose="02020603050405020304"/>
                <a:cs typeface="Times New Roman" panose="02020603050405020304"/>
              </a:rPr>
              <a:t>	</a:t>
            </a:r>
            <a:r>
              <a:rPr lang="en-US" altLang="zh-CN" kern="100" dirty="0">
                <a:latin typeface="Times New Roman" panose="02020603050405020304"/>
                <a:cs typeface="Courier New" panose="02070309020205020404"/>
              </a:rPr>
              <a:t>	(</a:t>
            </a:r>
            <a:r>
              <a:rPr lang="zh-CN" altLang="zh-CN" kern="100" dirty="0">
                <a:latin typeface="Times New Roman" panose="02020603050405020304"/>
                <a:cs typeface="Times New Roman" panose="02020603050405020304"/>
              </a:rPr>
              <a:t>　　</a:t>
            </a:r>
            <a:r>
              <a:rPr lang="en-US" altLang="zh-CN" kern="100" dirty="0">
                <a:latin typeface="Times New Roman" panose="02020603050405020304"/>
                <a:cs typeface="Courier New" panose="02070309020205020404"/>
              </a:rPr>
              <a:t>)</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宋体" panose="02010600030101010101" pitchFamily="2" charset="-122"/>
                <a:cs typeface="Times New Roman" panose="02020603050405020304"/>
              </a:rPr>
              <a:t>①</a:t>
            </a:r>
            <a:r>
              <a:rPr lang="zh-CN" altLang="zh-CN" kern="100" dirty="0">
                <a:latin typeface="Times New Roman" panose="02020603050405020304"/>
                <a:cs typeface="Times New Roman" panose="02020603050405020304"/>
              </a:rPr>
              <a:t>有错不改必然走上犯罪的道路</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宋体" panose="02010600030101010101" pitchFamily="2" charset="-122"/>
                <a:cs typeface="Times New Roman" panose="02020603050405020304"/>
              </a:rPr>
              <a:t>②</a:t>
            </a:r>
            <a:r>
              <a:rPr lang="zh-CN" altLang="zh-CN" kern="100" dirty="0">
                <a:latin typeface="Times New Roman" panose="02020603050405020304"/>
                <a:cs typeface="Times New Roman" panose="02020603050405020304"/>
              </a:rPr>
              <a:t>玩游戏属于严重不良行为</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宋体" panose="02010600030101010101" pitchFamily="2" charset="-122"/>
                <a:cs typeface="Times New Roman" panose="02020603050405020304"/>
              </a:rPr>
              <a:t>③</a:t>
            </a:r>
            <a:r>
              <a:rPr lang="zh-CN" altLang="zh-CN" kern="100" dirty="0">
                <a:latin typeface="Times New Roman" panose="02020603050405020304"/>
                <a:cs typeface="Times New Roman" panose="02020603050405020304"/>
              </a:rPr>
              <a:t>公民的生命健康权受法律保护</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宋体" panose="02010600030101010101" pitchFamily="2" charset="-122"/>
                <a:cs typeface="Times New Roman" panose="02020603050405020304"/>
              </a:rPr>
              <a:t>④</a:t>
            </a:r>
            <a:r>
              <a:rPr lang="zh-CN" altLang="zh-CN" kern="100" dirty="0">
                <a:latin typeface="Times New Roman" panose="02020603050405020304"/>
                <a:cs typeface="Times New Roman" panose="02020603050405020304"/>
              </a:rPr>
              <a:t>要自觉遵纪守法、防微杜渐</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A</a:t>
            </a:r>
            <a:r>
              <a:rPr lang="zh-CN" altLang="zh-CN" kern="100" dirty="0">
                <a:latin typeface="Times New Roman" panose="02020603050405020304"/>
                <a:cs typeface="Times New Roman" panose="02020603050405020304"/>
              </a:rPr>
              <a:t>．</a:t>
            </a:r>
            <a:r>
              <a:rPr lang="en-US" altLang="zh-CN" kern="100" dirty="0">
                <a:latin typeface="宋体" panose="02010600030101010101" pitchFamily="2" charset="-122"/>
                <a:cs typeface="Times New Roman" panose="02020603050405020304"/>
              </a:rPr>
              <a:t>①④</a:t>
            </a:r>
            <a:r>
              <a:rPr lang="zh-CN" altLang="zh-CN" kern="100" dirty="0">
                <a:latin typeface="Times New Roman" panose="02020603050405020304"/>
                <a:cs typeface="Times New Roman" panose="02020603050405020304"/>
              </a:rPr>
              <a:t>　　　　　　　</a:t>
            </a:r>
            <a:r>
              <a:rPr lang="en-US" altLang="zh-CN" kern="100" dirty="0">
                <a:latin typeface="Times New Roman" panose="02020603050405020304"/>
                <a:cs typeface="Courier New" panose="02070309020205020404"/>
              </a:rPr>
              <a:t>	B</a:t>
            </a:r>
            <a:r>
              <a:rPr lang="zh-CN" altLang="zh-CN" kern="100" dirty="0">
                <a:latin typeface="Times New Roman" panose="02020603050405020304"/>
                <a:cs typeface="Times New Roman" panose="02020603050405020304"/>
              </a:rPr>
              <a:t>．</a:t>
            </a:r>
            <a:r>
              <a:rPr lang="en-US" altLang="zh-CN" kern="100" dirty="0">
                <a:latin typeface="宋体" panose="02010600030101010101" pitchFamily="2" charset="-122"/>
                <a:cs typeface="Times New Roman" panose="02020603050405020304"/>
              </a:rPr>
              <a:t>②③</a:t>
            </a:r>
            <a:r>
              <a:rPr lang="zh-CN" altLang="zh-CN" kern="100" dirty="0">
                <a:latin typeface="Times New Roman" panose="02020603050405020304"/>
                <a:cs typeface="Times New Roman" panose="02020603050405020304"/>
              </a:rPr>
              <a:t>　　　　　　　</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C</a:t>
            </a:r>
            <a:r>
              <a:rPr lang="zh-CN" altLang="zh-CN" kern="100" dirty="0">
                <a:latin typeface="Times New Roman" panose="02020603050405020304"/>
                <a:cs typeface="Times New Roman" panose="02020603050405020304"/>
              </a:rPr>
              <a:t>．</a:t>
            </a:r>
            <a:r>
              <a:rPr lang="en-US" altLang="zh-CN" kern="100" dirty="0">
                <a:latin typeface="宋体" panose="02010600030101010101" pitchFamily="2" charset="-122"/>
                <a:cs typeface="Times New Roman" panose="02020603050405020304"/>
              </a:rPr>
              <a:t>②④</a:t>
            </a:r>
            <a:r>
              <a:rPr lang="zh-CN" altLang="zh-CN" kern="100" dirty="0">
                <a:latin typeface="Times New Roman" panose="02020603050405020304"/>
                <a:cs typeface="Times New Roman" panose="02020603050405020304"/>
              </a:rPr>
              <a:t>　　　　　　　</a:t>
            </a:r>
            <a:r>
              <a:rPr lang="en-US" altLang="zh-CN" kern="100" dirty="0">
                <a:latin typeface="Times New Roman" panose="02020603050405020304"/>
                <a:cs typeface="Courier New" panose="02070309020205020404"/>
              </a:rPr>
              <a:t>	D</a:t>
            </a:r>
            <a:r>
              <a:rPr lang="zh-CN" altLang="zh-CN" kern="100" dirty="0">
                <a:latin typeface="Times New Roman" panose="02020603050405020304"/>
                <a:cs typeface="Times New Roman" panose="02020603050405020304"/>
              </a:rPr>
              <a:t>．</a:t>
            </a:r>
            <a:r>
              <a:rPr lang="en-US" altLang="zh-CN" kern="100" dirty="0">
                <a:latin typeface="宋体" panose="02010600030101010101" pitchFamily="2" charset="-122"/>
                <a:cs typeface="Times New Roman" panose="02020603050405020304"/>
              </a:rPr>
              <a:t>③④</a:t>
            </a:r>
            <a:endParaRPr lang="zh-CN" altLang="zh-CN" sz="1050" kern="100" dirty="0">
              <a:latin typeface="宋体" panose="02010600030101010101" pitchFamily="2" charset="-122"/>
              <a:cs typeface="Courier New" panose="02070309020205020404"/>
            </a:endParaRPr>
          </a:p>
          <a:p>
            <a:endParaRPr lang="zh-CN" altLang="en-US" dirty="0"/>
          </a:p>
        </p:txBody>
      </p:sp>
      <p:sp>
        <p:nvSpPr>
          <p:cNvPr id="4" name="Rectangle 3"/>
          <p:cNvSpPr>
            <a:spLocks noChangeArrowheads="1"/>
          </p:cNvSpPr>
          <p:nvPr/>
        </p:nvSpPr>
        <p:spPr bwMode="auto">
          <a:xfrm>
            <a:off x="10322164" y="2420828"/>
            <a:ext cx="805029" cy="523220"/>
          </a:xfrm>
          <a:prstGeom prst="rect">
            <a:avLst/>
          </a:prstGeom>
          <a:noFill/>
          <a:ln>
            <a:noFill/>
          </a:ln>
          <a:effectLst/>
          <a:extLst>
            <a:ext uri="{909E8E84-426E-40DD-AFC4-6F175D3DCCD1}">
              <a14:hiddenFill xmlns:a14="http://schemas.microsoft.com/office/drawing/2010/main">
                <a:solidFill>
                  <a:srgbClr val="3FB564"/>
                </a:solidFill>
              </a14:hiddenFill>
            </a:ext>
            <a:ext uri="{91240B29-F687-4F45-9708-019B960494DF}">
              <a14:hiddenLine xmlns:a14="http://schemas.microsoft.com/office/drawing/2010/main" w="9525">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gn="just">
              <a:spcAft>
                <a:spcPts val="0"/>
              </a:spcAft>
            </a:pPr>
            <a:r>
              <a:rPr lang="en-US" altLang="zh-CN" sz="2800" b="1" kern="100" dirty="0">
                <a:solidFill>
                  <a:srgbClr val="FF0000"/>
                </a:solidFill>
                <a:cs typeface="Times New Roman" panose="02020603050405020304"/>
              </a:rPr>
              <a:t>D</a:t>
            </a:r>
            <a:r>
              <a:rPr lang="zh-CN" altLang="zh-CN" sz="2800" b="1" kern="100" dirty="0">
                <a:solidFill>
                  <a:srgbClr val="FF0000"/>
                </a:solidFill>
                <a:cs typeface="Times New Roman" panose="02020603050405020304"/>
              </a:rPr>
              <a:t>　</a:t>
            </a:r>
            <a:endParaRPr lang="zh-CN" altLang="zh-CN" sz="1050" kern="100" dirty="0">
              <a:latin typeface="Calibri" panose="020F0502020204030204"/>
              <a:cs typeface="Times New Roman" panose="0202060305040502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574" y="476672"/>
            <a:ext cx="11387979" cy="6505114"/>
          </a:xfrm>
        </p:spPr>
        <p:txBody>
          <a:bodyPr/>
          <a:lstStyle/>
          <a:p>
            <a:pPr indent="713740">
              <a:lnSpc>
                <a:spcPct val="125000"/>
              </a:lnSpc>
              <a:tabLst>
                <a:tab pos="5600700" algn="l"/>
                <a:tab pos="9601200" algn="l"/>
              </a:tabLst>
            </a:pPr>
            <a:r>
              <a:rPr lang="en-US" altLang="zh-CN" kern="100" dirty="0">
                <a:latin typeface="Times New Roman" panose="02020603050405020304"/>
                <a:cs typeface="Courier New" panose="02070309020205020404"/>
              </a:rPr>
              <a:t>4</a:t>
            </a:r>
            <a:r>
              <a:rPr lang="zh-CN" altLang="zh-CN" kern="100" dirty="0">
                <a:latin typeface="Times New Roman" panose="02020603050405020304"/>
                <a:cs typeface="Times New Roman" panose="02020603050405020304"/>
              </a:rPr>
              <a:t>．</a:t>
            </a:r>
            <a:r>
              <a:rPr lang="en-US" altLang="zh-CN" kern="100" dirty="0">
                <a:latin typeface="Times New Roman" panose="02020603050405020304"/>
                <a:ea typeface="黑体" panose="02010609060101010101" pitchFamily="2" charset="-122"/>
                <a:cs typeface="Courier New" panose="02070309020205020404"/>
              </a:rPr>
              <a:t>(2022</a:t>
            </a:r>
            <a:r>
              <a:rPr lang="zh-CN" altLang="zh-CN" kern="100" dirty="0">
                <a:latin typeface="Times New Roman" panose="02020603050405020304"/>
                <a:ea typeface="黑体" panose="02010609060101010101" pitchFamily="2" charset="-122"/>
                <a:cs typeface="Times New Roman" panose="02020603050405020304"/>
              </a:rPr>
              <a:t>贺州</a:t>
            </a:r>
            <a:r>
              <a:rPr lang="en-US" altLang="zh-CN" kern="100" dirty="0">
                <a:latin typeface="Times New Roman" panose="02020603050405020304"/>
                <a:ea typeface="黑体" panose="02010609060101010101" pitchFamily="2" charset="-122"/>
                <a:cs typeface="Courier New" panose="02070309020205020404"/>
              </a:rPr>
              <a:t>15</a:t>
            </a:r>
            <a:r>
              <a:rPr lang="zh-CN" altLang="zh-CN" kern="100" dirty="0">
                <a:latin typeface="Times New Roman" panose="02020603050405020304"/>
                <a:ea typeface="黑体" panose="02010609060101010101" pitchFamily="2" charset="-122"/>
                <a:cs typeface="Times New Roman" panose="02020603050405020304"/>
              </a:rPr>
              <a:t>，</a:t>
            </a:r>
            <a:r>
              <a:rPr lang="en-US" altLang="zh-CN" kern="100" dirty="0">
                <a:latin typeface="Times New Roman" panose="02020603050405020304"/>
                <a:ea typeface="黑体" panose="02010609060101010101" pitchFamily="2" charset="-122"/>
                <a:cs typeface="Courier New" panose="02070309020205020404"/>
              </a:rPr>
              <a:t>7</a:t>
            </a:r>
            <a:r>
              <a:rPr lang="zh-CN" altLang="zh-CN" kern="100" dirty="0">
                <a:latin typeface="Times New Roman" panose="02020603050405020304"/>
                <a:ea typeface="黑体" panose="02010609060101010101" pitchFamily="2" charset="-122"/>
                <a:cs typeface="Times New Roman" panose="02020603050405020304"/>
              </a:rPr>
              <a:t>分</a:t>
            </a:r>
            <a:r>
              <a:rPr lang="en-US" altLang="zh-CN" kern="100" dirty="0">
                <a:latin typeface="Times New Roman" panose="02020603050405020304"/>
                <a:ea typeface="黑体" panose="02010609060101010101" pitchFamily="2" charset="-122"/>
                <a:cs typeface="Courier New" panose="02070309020205020404"/>
              </a:rPr>
              <a:t>)</a:t>
            </a:r>
            <a:r>
              <a:rPr lang="zh-CN" altLang="zh-CN" kern="100" dirty="0">
                <a:latin typeface="Times New Roman" panose="02020603050405020304"/>
                <a:ea typeface="楷体" panose="02010609060101010101" charset="-122"/>
                <a:cs typeface="Times New Roman" panose="02020603050405020304"/>
              </a:rPr>
              <a:t>小强</a:t>
            </a:r>
            <a:r>
              <a:rPr lang="en-US" altLang="zh-CN" kern="100" dirty="0">
                <a:latin typeface="Times New Roman" panose="02020603050405020304"/>
                <a:ea typeface="楷体" panose="02010609060101010101" charset="-122"/>
                <a:cs typeface="Courier New" panose="02070309020205020404"/>
              </a:rPr>
              <a:t>7</a:t>
            </a:r>
            <a:r>
              <a:rPr lang="zh-CN" altLang="zh-CN" kern="100" dirty="0">
                <a:latin typeface="Times New Roman" panose="02020603050405020304"/>
                <a:ea typeface="楷体" panose="02010609060101010101" charset="-122"/>
                <a:cs typeface="Times New Roman" panose="02020603050405020304"/>
              </a:rPr>
              <a:t>岁时父母离异，被判归父亲抚养。父亲脾气暴躁，时常打骂他，母亲也很少来看望他。进入初中后，他常常和一帮</a:t>
            </a:r>
            <a:r>
              <a:rPr lang="en-US" altLang="zh-CN" kern="100" dirty="0">
                <a:latin typeface="宋体" panose="02010600030101010101" pitchFamily="2" charset="-122"/>
                <a:cs typeface="Times New Roman" panose="02020603050405020304"/>
              </a:rPr>
              <a:t>“</a:t>
            </a:r>
            <a:r>
              <a:rPr lang="zh-CN" altLang="zh-CN" kern="100" dirty="0">
                <a:latin typeface="Times New Roman" panose="02020603050405020304"/>
                <a:ea typeface="楷体" panose="02010609060101010101" charset="-122"/>
                <a:cs typeface="Times New Roman" panose="02020603050405020304"/>
              </a:rPr>
              <a:t>哥们儿</a:t>
            </a:r>
            <a:r>
              <a:rPr lang="en-US" altLang="zh-CN" kern="100" dirty="0">
                <a:latin typeface="宋体" panose="02010600030101010101" pitchFamily="2" charset="-122"/>
                <a:cs typeface="Times New Roman" panose="02020603050405020304"/>
              </a:rPr>
              <a:t>”</a:t>
            </a:r>
            <a:r>
              <a:rPr lang="zh-CN" altLang="zh-CN" kern="100" dirty="0">
                <a:latin typeface="Times New Roman" panose="02020603050405020304"/>
                <a:ea typeface="楷体" panose="02010609060101010101" charset="-122"/>
                <a:cs typeface="Times New Roman" panose="02020603050405020304"/>
              </a:rPr>
              <a:t>聚在一起打牌、飙车或去网吧上网玩游戏，经常上课迟到或者旷课，即便勉强坐进了教室，也是心不在焉。</a:t>
            </a:r>
            <a:endParaRPr lang="zh-CN" altLang="zh-CN" sz="1050" kern="100" dirty="0">
              <a:latin typeface="宋体" panose="02010600030101010101" pitchFamily="2" charset="-122"/>
              <a:cs typeface="Courier New" panose="02070309020205020404"/>
            </a:endParaRPr>
          </a:p>
          <a:p>
            <a:pPr indent="713740">
              <a:lnSpc>
                <a:spcPct val="125000"/>
              </a:lnSpc>
              <a:tabLst>
                <a:tab pos="5600700" algn="l"/>
                <a:tab pos="9601200" algn="l"/>
              </a:tabLst>
            </a:pPr>
            <a:r>
              <a:rPr lang="en-US" altLang="zh-CN" kern="100" dirty="0">
                <a:latin typeface="Times New Roman" panose="02020603050405020304"/>
                <a:cs typeface="Courier New" panose="02070309020205020404"/>
              </a:rPr>
              <a:t>(1)</a:t>
            </a:r>
            <a:r>
              <a:rPr lang="zh-CN" altLang="zh-CN" kern="100" dirty="0">
                <a:latin typeface="Times New Roman" panose="02020603050405020304"/>
                <a:cs typeface="Times New Roman" panose="02020603050405020304"/>
              </a:rPr>
              <a:t>请你运用所学法律知识评价小强父母的行为。</a:t>
            </a:r>
            <a:r>
              <a:rPr lang="en-US" altLang="zh-CN" kern="100" dirty="0">
                <a:latin typeface="Times New Roman" panose="02020603050405020304"/>
                <a:ea typeface="楷体" panose="02010609060101010101" charset="-122"/>
                <a:cs typeface="Courier New" panose="02070309020205020404"/>
              </a:rPr>
              <a:t>(</a:t>
            </a:r>
            <a:r>
              <a:rPr lang="zh-CN" altLang="zh-CN" kern="100" dirty="0">
                <a:latin typeface="Times New Roman" panose="02020603050405020304"/>
                <a:ea typeface="楷体" panose="02010609060101010101" charset="-122"/>
                <a:cs typeface="Times New Roman" panose="02020603050405020304"/>
              </a:rPr>
              <a:t>至少回答两点</a:t>
            </a:r>
            <a:r>
              <a:rPr lang="en-US" altLang="zh-CN" kern="100" dirty="0">
                <a:latin typeface="Times New Roman" panose="02020603050405020304"/>
                <a:ea typeface="楷体" panose="02010609060101010101" charset="-122"/>
                <a:cs typeface="Courier New" panose="02070309020205020404"/>
              </a:rPr>
              <a:t>)(3</a:t>
            </a:r>
            <a:r>
              <a:rPr lang="zh-CN" altLang="zh-CN" kern="100" dirty="0">
                <a:latin typeface="Times New Roman" panose="02020603050405020304"/>
                <a:ea typeface="楷体" panose="02010609060101010101" charset="-122"/>
                <a:cs typeface="Times New Roman" panose="02020603050405020304"/>
              </a:rPr>
              <a:t>分</a:t>
            </a:r>
            <a:r>
              <a:rPr lang="en-US" altLang="zh-CN" kern="100" dirty="0">
                <a:latin typeface="Times New Roman" panose="02020603050405020304"/>
                <a:ea typeface="楷体" panose="02010609060101010101" charset="-122"/>
                <a:cs typeface="Courier New" panose="02070309020205020404"/>
              </a:rPr>
              <a:t>)</a:t>
            </a:r>
            <a:endParaRPr lang="zh-CN" altLang="zh-CN" sz="1050" kern="100" dirty="0">
              <a:latin typeface="宋体" panose="02010600030101010101" pitchFamily="2" charset="-122"/>
              <a:cs typeface="Courier New" panose="02070309020205020404"/>
            </a:endParaRPr>
          </a:p>
          <a:p>
            <a:pPr indent="713740">
              <a:lnSpc>
                <a:spcPct val="125000"/>
              </a:lnSpc>
              <a:tabLst>
                <a:tab pos="5600700" algn="l"/>
                <a:tab pos="9601200" algn="l"/>
              </a:tabLst>
            </a:pPr>
            <a:r>
              <a:rPr lang="zh-CN" altLang="zh-CN" kern="100" dirty="0">
                <a:solidFill>
                  <a:srgbClr val="FF0000"/>
                </a:solidFill>
                <a:latin typeface="Times New Roman" panose="02020603050405020304"/>
                <a:ea typeface="黑体" panose="02010609060101010101" pitchFamily="2" charset="-122"/>
                <a:cs typeface="Times New Roman" panose="02020603050405020304"/>
              </a:rPr>
              <a:t>【答案】小强父母的行为是违法行为。理由：</a:t>
            </a:r>
            <a:r>
              <a:rPr lang="en-US" altLang="zh-CN" kern="100" dirty="0">
                <a:solidFill>
                  <a:srgbClr val="FF0000"/>
                </a:solidFill>
                <a:latin typeface="宋体" panose="02010600030101010101" pitchFamily="2" charset="-122"/>
                <a:ea typeface="黑体" panose="02010609060101010101" pitchFamily="2" charset="-122"/>
                <a:cs typeface="Times New Roman" panose="02020603050405020304"/>
              </a:rPr>
              <a:t>①</a:t>
            </a:r>
            <a:r>
              <a:rPr lang="zh-CN" altLang="zh-CN" kern="100" dirty="0">
                <a:solidFill>
                  <a:srgbClr val="FF0000"/>
                </a:solidFill>
                <a:latin typeface="Times New Roman" panose="02020603050405020304"/>
                <a:ea typeface="黑体" panose="02010609060101010101" pitchFamily="2" charset="-122"/>
                <a:cs typeface="Times New Roman" panose="02020603050405020304"/>
              </a:rPr>
              <a:t>我国法律规定：父母有抚养教育未成年子女的义务，小强父母没有履行抚养教育子女的义务。</a:t>
            </a:r>
            <a:r>
              <a:rPr lang="zh-CN" altLang="zh-CN" kern="100" dirty="0">
                <a:solidFill>
                  <a:srgbClr val="FF0000"/>
                </a:solidFill>
                <a:latin typeface="宋体" panose="02010600030101010101" pitchFamily="2" charset="-122"/>
                <a:ea typeface="黑体" panose="02010609060101010101" pitchFamily="2" charset="-122"/>
                <a:cs typeface="Times New Roman" panose="02020603050405020304"/>
              </a:rPr>
              <a:t>②</a:t>
            </a:r>
            <a:r>
              <a:rPr lang="zh-CN" altLang="zh-CN" kern="100" dirty="0">
                <a:solidFill>
                  <a:srgbClr val="FF0000"/>
                </a:solidFill>
                <a:latin typeface="Times New Roman" panose="02020603050405020304"/>
                <a:ea typeface="黑体" panose="02010609060101010101" pitchFamily="2" charset="-122"/>
                <a:cs typeface="Times New Roman" panose="02020603050405020304"/>
              </a:rPr>
              <a:t>小强父母的行为违反未成年人保护法有关家庭保护的规定。</a:t>
            </a:r>
            <a:r>
              <a:rPr lang="zh-CN" altLang="zh-CN" kern="100" dirty="0">
                <a:solidFill>
                  <a:srgbClr val="FF0000"/>
                </a:solidFill>
                <a:latin typeface="宋体" panose="02010600030101010101" pitchFamily="2" charset="-122"/>
                <a:ea typeface="黑体" panose="02010609060101010101" pitchFamily="2" charset="-122"/>
                <a:cs typeface="Times New Roman" panose="02020603050405020304"/>
              </a:rPr>
              <a:t>③</a:t>
            </a:r>
            <a:r>
              <a:rPr lang="zh-CN" altLang="zh-CN" kern="100" dirty="0">
                <a:solidFill>
                  <a:srgbClr val="FF0000"/>
                </a:solidFill>
                <a:latin typeface="Times New Roman" panose="02020603050405020304"/>
                <a:ea typeface="黑体" panose="02010609060101010101" pitchFamily="2" charset="-122"/>
                <a:cs typeface="Times New Roman" panose="02020603050405020304"/>
              </a:rPr>
              <a:t>父亲打骂小强，侵犯了小强的合法权益。</a:t>
            </a:r>
            <a:r>
              <a:rPr lang="zh-CN" altLang="zh-CN" kern="100" dirty="0">
                <a:solidFill>
                  <a:srgbClr val="FF0000"/>
                </a:solidFill>
                <a:latin typeface="宋体" panose="02010600030101010101" pitchFamily="2" charset="-122"/>
                <a:ea typeface="黑体" panose="02010609060101010101" pitchFamily="2" charset="-122"/>
                <a:cs typeface="Times New Roman" panose="02020603050405020304"/>
              </a:rPr>
              <a:t>④</a:t>
            </a:r>
            <a:r>
              <a:rPr lang="zh-CN" altLang="zh-CN" kern="100" dirty="0">
                <a:solidFill>
                  <a:srgbClr val="FF0000"/>
                </a:solidFill>
                <a:latin typeface="Times New Roman" panose="02020603050405020304"/>
                <a:ea typeface="黑体" panose="02010609060101010101" pitchFamily="2" charset="-122"/>
                <a:cs typeface="Times New Roman" panose="02020603050405020304"/>
              </a:rPr>
              <a:t>小强父母的行为违反了家庭教育促进法的有关规定；等等。</a:t>
            </a:r>
            <a:endParaRPr lang="zh-CN" altLang="zh-CN" sz="1050" kern="100" dirty="0">
              <a:latin typeface="宋体" panose="02010600030101010101" pitchFamily="2" charset="-122"/>
              <a:cs typeface="Courier New" panose="02070309020205020404"/>
            </a:endParaRPr>
          </a:p>
          <a:p>
            <a:pPr>
              <a:lnSpc>
                <a:spcPct val="125000"/>
              </a:lnSpc>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574" y="476672"/>
            <a:ext cx="11387979" cy="6058069"/>
          </a:xfrm>
        </p:spPr>
        <p:txBody>
          <a:bodyPr/>
          <a:lstStyle/>
          <a:p>
            <a:pPr indent="713740">
              <a:tabLst>
                <a:tab pos="5600700" algn="l"/>
                <a:tab pos="9601200" algn="l"/>
              </a:tabLst>
            </a:pPr>
            <a:r>
              <a:rPr lang="en-US" altLang="zh-CN" kern="100" dirty="0">
                <a:latin typeface="Times New Roman" panose="02020603050405020304"/>
                <a:cs typeface="Courier New" panose="02070309020205020404"/>
              </a:rPr>
              <a:t>(2)</a:t>
            </a:r>
            <a:r>
              <a:rPr lang="zh-CN" altLang="zh-CN" kern="100" dirty="0">
                <a:latin typeface="Times New Roman" panose="02020603050405020304"/>
                <a:cs typeface="Times New Roman" panose="02020603050405020304"/>
              </a:rPr>
              <a:t>针对父母的行为，小强可以通过哪些途径求助？</a:t>
            </a:r>
            <a:r>
              <a:rPr lang="en-US" altLang="zh-CN" kern="100" dirty="0">
                <a:latin typeface="Times New Roman" panose="02020603050405020304"/>
                <a:ea typeface="楷体" panose="02010609060101010101" charset="-122"/>
                <a:cs typeface="Courier New" panose="02070309020205020404"/>
              </a:rPr>
              <a:t>(</a:t>
            </a:r>
            <a:r>
              <a:rPr lang="zh-CN" altLang="zh-CN" kern="100" dirty="0">
                <a:latin typeface="Times New Roman" panose="02020603050405020304"/>
                <a:ea typeface="楷体" panose="02010609060101010101" charset="-122"/>
                <a:cs typeface="Times New Roman" panose="02020603050405020304"/>
              </a:rPr>
              <a:t>至少回答两点</a:t>
            </a:r>
            <a:r>
              <a:rPr lang="en-US" altLang="zh-CN" kern="100" dirty="0">
                <a:latin typeface="Times New Roman" panose="02020603050405020304"/>
                <a:ea typeface="楷体" panose="02010609060101010101" charset="-122"/>
                <a:cs typeface="Courier New" panose="02070309020205020404"/>
              </a:rPr>
              <a:t>)(2</a:t>
            </a:r>
            <a:r>
              <a:rPr lang="zh-CN" altLang="zh-CN" kern="100" dirty="0">
                <a:latin typeface="Times New Roman" panose="02020603050405020304"/>
                <a:ea typeface="楷体" panose="02010609060101010101" charset="-122"/>
                <a:cs typeface="Times New Roman" panose="02020603050405020304"/>
              </a:rPr>
              <a:t>分</a:t>
            </a:r>
            <a:r>
              <a:rPr lang="en-US" altLang="zh-CN" kern="100" dirty="0">
                <a:latin typeface="Times New Roman" panose="02020603050405020304"/>
                <a:ea typeface="楷体" panose="02010609060101010101" charset="-122"/>
                <a:cs typeface="Courier New" panose="02070309020205020404"/>
              </a:rPr>
              <a:t>)</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zh-CN" altLang="zh-CN" kern="100" dirty="0">
                <a:solidFill>
                  <a:srgbClr val="FF0000"/>
                </a:solidFill>
                <a:latin typeface="Times New Roman" panose="02020603050405020304"/>
                <a:ea typeface="黑体" panose="02010609060101010101" pitchFamily="2" charset="-122"/>
                <a:cs typeface="Times New Roman" panose="02020603050405020304"/>
              </a:rPr>
              <a:t>【答案】</a:t>
            </a:r>
            <a:r>
              <a:rPr lang="en-US" altLang="zh-CN" kern="100" dirty="0">
                <a:solidFill>
                  <a:srgbClr val="FF0000"/>
                </a:solidFill>
                <a:latin typeface="宋体" panose="02010600030101010101" pitchFamily="2" charset="-122"/>
                <a:ea typeface="黑体" panose="02010609060101010101" pitchFamily="2" charset="-122"/>
                <a:cs typeface="Times New Roman" panose="02020603050405020304"/>
              </a:rPr>
              <a:t>①</a:t>
            </a:r>
            <a:r>
              <a:rPr lang="zh-CN" altLang="zh-CN" kern="100" dirty="0">
                <a:solidFill>
                  <a:srgbClr val="FF0000"/>
                </a:solidFill>
                <a:latin typeface="Times New Roman" panose="02020603050405020304"/>
                <a:ea typeface="黑体" panose="02010609060101010101" pitchFamily="2" charset="-122"/>
                <a:cs typeface="Times New Roman" panose="02020603050405020304"/>
              </a:rPr>
              <a:t>向居委会或村委会求助。</a:t>
            </a:r>
            <a:r>
              <a:rPr lang="en-US" altLang="zh-CN" kern="100" dirty="0">
                <a:solidFill>
                  <a:srgbClr val="FF0000"/>
                </a:solidFill>
                <a:latin typeface="宋体" panose="02010600030101010101" pitchFamily="2" charset="-122"/>
                <a:ea typeface="黑体" panose="02010609060101010101" pitchFamily="2" charset="-122"/>
                <a:cs typeface="Times New Roman" panose="02020603050405020304"/>
              </a:rPr>
              <a:t>②</a:t>
            </a:r>
            <a:r>
              <a:rPr lang="zh-CN" altLang="zh-CN" kern="100" dirty="0">
                <a:solidFill>
                  <a:srgbClr val="FF0000"/>
                </a:solidFill>
                <a:latin typeface="Times New Roman" panose="02020603050405020304"/>
                <a:ea typeface="黑体" panose="02010609060101010101" pitchFamily="2" charset="-122"/>
                <a:cs typeface="Times New Roman" panose="02020603050405020304"/>
              </a:rPr>
              <a:t>向当地公安机关求助。</a:t>
            </a:r>
            <a:r>
              <a:rPr lang="en-US" altLang="zh-CN" kern="100" dirty="0">
                <a:solidFill>
                  <a:srgbClr val="FF0000"/>
                </a:solidFill>
                <a:latin typeface="宋体" panose="02010600030101010101" pitchFamily="2" charset="-122"/>
                <a:ea typeface="黑体" panose="02010609060101010101" pitchFamily="2" charset="-122"/>
                <a:cs typeface="Times New Roman" panose="02020603050405020304"/>
              </a:rPr>
              <a:t>③</a:t>
            </a:r>
            <a:r>
              <a:rPr lang="zh-CN" altLang="zh-CN" kern="100" dirty="0">
                <a:solidFill>
                  <a:srgbClr val="FF0000"/>
                </a:solidFill>
                <a:latin typeface="Times New Roman" panose="02020603050405020304"/>
                <a:ea typeface="黑体" panose="02010609060101010101" pitchFamily="2" charset="-122"/>
                <a:cs typeface="Times New Roman" panose="02020603050405020304"/>
              </a:rPr>
              <a:t>向学校求助。</a:t>
            </a:r>
            <a:r>
              <a:rPr lang="en-US" altLang="zh-CN" kern="100" dirty="0">
                <a:solidFill>
                  <a:srgbClr val="FF0000"/>
                </a:solidFill>
                <a:latin typeface="宋体" panose="02010600030101010101" pitchFamily="2" charset="-122"/>
                <a:ea typeface="黑体" panose="02010609060101010101" pitchFamily="2" charset="-122"/>
                <a:cs typeface="Times New Roman" panose="02020603050405020304"/>
              </a:rPr>
              <a:t>④</a:t>
            </a:r>
            <a:r>
              <a:rPr lang="zh-CN" altLang="zh-CN" kern="100" dirty="0">
                <a:solidFill>
                  <a:srgbClr val="FF0000"/>
                </a:solidFill>
                <a:latin typeface="Times New Roman" panose="02020603050405020304"/>
                <a:ea typeface="黑体" panose="02010609060101010101" pitchFamily="2" charset="-122"/>
                <a:cs typeface="Times New Roman" panose="02020603050405020304"/>
              </a:rPr>
              <a:t>向当地妇联求助；等等。</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(3)</a:t>
            </a:r>
            <a:r>
              <a:rPr lang="zh-CN" altLang="zh-CN" kern="100" dirty="0">
                <a:latin typeface="Times New Roman" panose="02020603050405020304"/>
                <a:cs typeface="Times New Roman" panose="02020603050405020304"/>
              </a:rPr>
              <a:t>小强的经历对未成年人的成长有什么启示？</a:t>
            </a:r>
            <a:r>
              <a:rPr lang="en-US" altLang="zh-CN" kern="100" dirty="0">
                <a:latin typeface="Times New Roman" panose="02020603050405020304"/>
                <a:ea typeface="楷体" panose="02010609060101010101" charset="-122"/>
                <a:cs typeface="Courier New" panose="02070309020205020404"/>
              </a:rPr>
              <a:t>(</a:t>
            </a:r>
            <a:r>
              <a:rPr lang="zh-CN" altLang="zh-CN" kern="100" dirty="0">
                <a:latin typeface="Times New Roman" panose="02020603050405020304"/>
                <a:ea typeface="楷体" panose="02010609060101010101" charset="-122"/>
                <a:cs typeface="Times New Roman" panose="02020603050405020304"/>
              </a:rPr>
              <a:t>至少回答两点</a:t>
            </a:r>
            <a:r>
              <a:rPr lang="en-US" altLang="zh-CN" kern="100" dirty="0">
                <a:latin typeface="Times New Roman" panose="02020603050405020304"/>
                <a:ea typeface="楷体" panose="02010609060101010101" charset="-122"/>
                <a:cs typeface="Courier New" panose="02070309020205020404"/>
              </a:rPr>
              <a:t>)(2</a:t>
            </a:r>
            <a:r>
              <a:rPr lang="zh-CN" altLang="zh-CN" kern="100" dirty="0">
                <a:latin typeface="Times New Roman" panose="02020603050405020304"/>
                <a:ea typeface="楷体" panose="02010609060101010101" charset="-122"/>
                <a:cs typeface="Times New Roman" panose="02020603050405020304"/>
              </a:rPr>
              <a:t>分</a:t>
            </a:r>
            <a:r>
              <a:rPr lang="en-US" altLang="zh-CN" kern="100" dirty="0">
                <a:latin typeface="Times New Roman" panose="02020603050405020304"/>
                <a:ea typeface="楷体" panose="02010609060101010101" charset="-122"/>
                <a:cs typeface="Courier New" panose="02070309020205020404"/>
              </a:rPr>
              <a:t>)</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zh-CN" altLang="zh-CN" kern="100" dirty="0">
                <a:solidFill>
                  <a:srgbClr val="FF0000"/>
                </a:solidFill>
                <a:latin typeface="Times New Roman" panose="02020603050405020304"/>
                <a:ea typeface="黑体" panose="02010609060101010101" pitchFamily="2" charset="-122"/>
                <a:cs typeface="Times New Roman" panose="02020603050405020304"/>
              </a:rPr>
              <a:t>【答案】</a:t>
            </a:r>
            <a:r>
              <a:rPr lang="en-US" altLang="zh-CN" kern="100" dirty="0">
                <a:solidFill>
                  <a:srgbClr val="FF0000"/>
                </a:solidFill>
                <a:latin typeface="宋体" panose="02010600030101010101" pitchFamily="2" charset="-122"/>
                <a:ea typeface="黑体" panose="02010609060101010101" pitchFamily="2" charset="-122"/>
                <a:cs typeface="Times New Roman" panose="02020603050405020304"/>
              </a:rPr>
              <a:t>①</a:t>
            </a:r>
            <a:r>
              <a:rPr lang="zh-CN" altLang="zh-CN" kern="100" dirty="0">
                <a:solidFill>
                  <a:srgbClr val="FF0000"/>
                </a:solidFill>
                <a:latin typeface="Times New Roman" panose="02020603050405020304"/>
                <a:ea typeface="黑体" panose="02010609060101010101" pitchFamily="2" charset="-122"/>
                <a:cs typeface="Times New Roman" panose="02020603050405020304"/>
              </a:rPr>
              <a:t>未成年人的健康成长需要法律的特殊保护。</a:t>
            </a:r>
            <a:r>
              <a:rPr lang="en-US" altLang="zh-CN" kern="100" dirty="0">
                <a:solidFill>
                  <a:srgbClr val="FF0000"/>
                </a:solidFill>
                <a:latin typeface="宋体" panose="02010600030101010101" pitchFamily="2" charset="-122"/>
                <a:ea typeface="黑体" panose="02010609060101010101" pitchFamily="2" charset="-122"/>
                <a:cs typeface="Times New Roman" panose="02020603050405020304"/>
              </a:rPr>
              <a:t>②</a:t>
            </a:r>
            <a:r>
              <a:rPr lang="zh-CN" altLang="zh-CN" kern="100" dirty="0">
                <a:solidFill>
                  <a:srgbClr val="FF0000"/>
                </a:solidFill>
                <a:latin typeface="Times New Roman" panose="02020603050405020304"/>
                <a:ea typeface="黑体" panose="02010609060101010101" pitchFamily="2" charset="-122"/>
                <a:cs typeface="Times New Roman" panose="02020603050405020304"/>
              </a:rPr>
              <a:t>家庭教育或家庭保护对未成年人的健康成长非常重要。</a:t>
            </a:r>
            <a:r>
              <a:rPr lang="en-US" altLang="zh-CN" kern="100" dirty="0">
                <a:solidFill>
                  <a:srgbClr val="FF0000"/>
                </a:solidFill>
                <a:latin typeface="宋体" panose="02010600030101010101" pitchFamily="2" charset="-122"/>
                <a:ea typeface="黑体" panose="02010609060101010101" pitchFamily="2" charset="-122"/>
                <a:cs typeface="Times New Roman" panose="02020603050405020304"/>
              </a:rPr>
              <a:t>③</a:t>
            </a:r>
            <a:r>
              <a:rPr lang="zh-CN" altLang="zh-CN" kern="100" dirty="0">
                <a:solidFill>
                  <a:srgbClr val="FF0000"/>
                </a:solidFill>
                <a:latin typeface="Times New Roman" panose="02020603050405020304"/>
                <a:ea typeface="黑体" panose="02010609060101010101" pitchFamily="2" charset="-122"/>
                <a:cs typeface="Times New Roman" panose="02020603050405020304"/>
              </a:rPr>
              <a:t>当自身合法权益受到侵害时，要懂得依法维权。</a:t>
            </a:r>
            <a:r>
              <a:rPr lang="en-US" altLang="zh-CN" kern="100" dirty="0">
                <a:solidFill>
                  <a:srgbClr val="FF0000"/>
                </a:solidFill>
                <a:latin typeface="宋体" panose="02010600030101010101" pitchFamily="2" charset="-122"/>
                <a:ea typeface="黑体" panose="02010609060101010101" pitchFamily="2" charset="-122"/>
                <a:cs typeface="Times New Roman" panose="02020603050405020304"/>
              </a:rPr>
              <a:t>④</a:t>
            </a:r>
            <a:r>
              <a:rPr lang="zh-CN" altLang="zh-CN" kern="100" dirty="0">
                <a:solidFill>
                  <a:srgbClr val="FF0000"/>
                </a:solidFill>
                <a:latin typeface="Times New Roman" panose="02020603050405020304"/>
                <a:ea typeface="黑体" panose="02010609060101010101" pitchFamily="2" charset="-122"/>
                <a:cs typeface="Times New Roman" panose="02020603050405020304"/>
              </a:rPr>
              <a:t>青少年要增强规则意识和法律意识。</a:t>
            </a:r>
            <a:r>
              <a:rPr lang="en-US" altLang="zh-CN" kern="100" dirty="0">
                <a:solidFill>
                  <a:srgbClr val="FF0000"/>
                </a:solidFill>
                <a:latin typeface="宋体" panose="02010600030101010101" pitchFamily="2" charset="-122"/>
                <a:ea typeface="黑体" panose="02010609060101010101" pitchFamily="2" charset="-122"/>
                <a:cs typeface="Times New Roman" panose="02020603050405020304"/>
              </a:rPr>
              <a:t>⑤</a:t>
            </a:r>
            <a:r>
              <a:rPr lang="zh-CN" altLang="zh-CN" kern="100" dirty="0">
                <a:solidFill>
                  <a:srgbClr val="FF0000"/>
                </a:solidFill>
                <a:latin typeface="Times New Roman" panose="02020603050405020304"/>
                <a:ea typeface="黑体" panose="02010609060101010101" pitchFamily="2" charset="-122"/>
                <a:cs typeface="Times New Roman" panose="02020603050405020304"/>
              </a:rPr>
              <a:t>青少年要提高抵制不良诱惑的能力。</a:t>
            </a:r>
            <a:r>
              <a:rPr lang="en-US" altLang="zh-CN" kern="100" dirty="0">
                <a:solidFill>
                  <a:srgbClr val="FF0000"/>
                </a:solidFill>
                <a:latin typeface="宋体" panose="02010600030101010101" pitchFamily="2" charset="-122"/>
                <a:ea typeface="黑体" panose="02010609060101010101" pitchFamily="2" charset="-122"/>
                <a:cs typeface="Times New Roman" panose="02020603050405020304"/>
              </a:rPr>
              <a:t>⑥</a:t>
            </a:r>
            <a:r>
              <a:rPr lang="zh-CN" altLang="zh-CN" kern="100" dirty="0">
                <a:solidFill>
                  <a:srgbClr val="FF0000"/>
                </a:solidFill>
                <a:latin typeface="Times New Roman" panose="02020603050405020304"/>
                <a:ea typeface="黑体" panose="02010609060101010101" pitchFamily="2" charset="-122"/>
                <a:cs typeface="Times New Roman" panose="02020603050405020304"/>
              </a:rPr>
              <a:t>交友要谨慎；等等。</a:t>
            </a:r>
            <a:endParaRPr lang="zh-CN" altLang="zh-CN" sz="1050" kern="100" dirty="0">
              <a:latin typeface="宋体" panose="02010600030101010101" pitchFamily="2" charset="-122"/>
              <a:cs typeface="Courier New" panose="02070309020205020404"/>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6574" y="476672"/>
            <a:ext cx="11387979" cy="4248342"/>
          </a:xfrm>
        </p:spPr>
        <p:txBody>
          <a:bodyPr/>
          <a:lstStyle/>
          <a:p>
            <a:pPr indent="713740">
              <a:tabLst>
                <a:tab pos="5600700" algn="l"/>
                <a:tab pos="9601200" algn="l"/>
              </a:tabLst>
            </a:pPr>
            <a:endParaRPr lang="en-US" altLang="zh-CN" kern="100" dirty="0" smtClean="0">
              <a:latin typeface="Times New Roman" panose="02020603050405020304"/>
              <a:cs typeface="Courier New" panose="02070309020205020404"/>
            </a:endParaRPr>
          </a:p>
          <a:p>
            <a:pPr indent="713740">
              <a:tabLst>
                <a:tab pos="5600700" algn="l"/>
                <a:tab pos="9601200" algn="l"/>
              </a:tabLst>
            </a:pPr>
            <a:r>
              <a:rPr lang="en-US" altLang="zh-CN" kern="100" dirty="0" smtClean="0">
                <a:latin typeface="Times New Roman" panose="02020603050405020304"/>
                <a:cs typeface="Courier New" panose="02070309020205020404"/>
              </a:rPr>
              <a:t>1</a:t>
            </a:r>
            <a:r>
              <a:rPr lang="zh-CN" altLang="zh-CN" kern="100" dirty="0">
                <a:latin typeface="Times New Roman" panose="02020603050405020304"/>
                <a:cs typeface="Times New Roman" panose="02020603050405020304"/>
              </a:rPr>
              <a:t>．</a:t>
            </a:r>
            <a:r>
              <a:rPr lang="zh-CN" altLang="zh-CN" kern="100" dirty="0">
                <a:latin typeface="Times New Roman" panose="02020603050405020304"/>
                <a:ea typeface="黑体" panose="02010609060101010101" pitchFamily="2" charset="-122"/>
                <a:cs typeface="Times New Roman" panose="02020603050405020304"/>
              </a:rPr>
              <a:t>认识</a:t>
            </a:r>
            <a:r>
              <a:rPr lang="zh-CN" altLang="zh-CN" kern="100" dirty="0">
                <a:highlight>
                  <a:srgbClr val="D3D3D3"/>
                </a:highlight>
                <a:latin typeface="Times New Roman" panose="02020603050405020304"/>
                <a:ea typeface="黑体" panose="02010609060101010101" pitchFamily="2" charset="-122"/>
                <a:cs typeface="Times New Roman" panose="02020603050405020304"/>
              </a:rPr>
              <a:t>法律</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(1)</a:t>
            </a:r>
            <a:r>
              <a:rPr lang="zh-CN" altLang="zh-CN" kern="100" dirty="0">
                <a:latin typeface="Times New Roman" panose="02020603050405020304"/>
                <a:cs typeface="Times New Roman" panose="02020603050405020304"/>
              </a:rPr>
              <a:t>法律是全体社会成员都要共同遵守的行为规范，为人们的行为提供一个模式、标准或方向。</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(2)</a:t>
            </a:r>
            <a:r>
              <a:rPr lang="zh-CN" altLang="zh-CN" kern="100" dirty="0">
                <a:latin typeface="Times New Roman" panose="02020603050405020304"/>
                <a:cs typeface="Times New Roman" panose="02020603050405020304"/>
              </a:rPr>
              <a:t>法律是评价人们的行为是否合法有效的准绳。</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(3)</a:t>
            </a:r>
            <a:r>
              <a:rPr lang="zh-CN" altLang="zh-CN" kern="100" dirty="0">
                <a:highlight>
                  <a:srgbClr val="D3D3D3"/>
                </a:highlight>
                <a:latin typeface="Times New Roman" panose="02020603050405020304"/>
                <a:ea typeface="黑体" panose="02010609060101010101" pitchFamily="2" charset="-122"/>
                <a:cs typeface="Times New Roman" panose="02020603050405020304"/>
              </a:rPr>
              <a:t>法律是最刚性的社会规则，不违法是人们行为的底线</a:t>
            </a:r>
            <a:r>
              <a:rPr lang="zh-CN" altLang="zh-CN" kern="100" dirty="0">
                <a:latin typeface="Times New Roman" panose="02020603050405020304"/>
                <a:cs typeface="Times New Roman" panose="02020603050405020304"/>
              </a:rPr>
              <a:t>。</a:t>
            </a:r>
            <a:endParaRPr lang="zh-CN" altLang="zh-CN" sz="1050" kern="100" dirty="0">
              <a:latin typeface="宋体" panose="02010600030101010101" pitchFamily="2" charset="-122"/>
              <a:cs typeface="Courier New" panose="02070309020205020404"/>
            </a:endParaRPr>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574" y="476672"/>
            <a:ext cx="11387979" cy="6124754"/>
          </a:xfrm>
        </p:spPr>
        <p:txBody>
          <a:bodyPr/>
          <a:lstStyle/>
          <a:p>
            <a:pPr indent="713740">
              <a:tabLst>
                <a:tab pos="5600700" algn="l"/>
                <a:tab pos="9601200" algn="l"/>
              </a:tabLst>
            </a:pPr>
            <a:r>
              <a:rPr lang="en-US" altLang="zh-CN" kern="100" dirty="0">
                <a:solidFill>
                  <a:srgbClr val="00ADEF"/>
                </a:solidFill>
                <a:latin typeface="宋体" panose="02010600030101010101" pitchFamily="2" charset="-122"/>
                <a:cs typeface="Times New Roman" panose="02020603050405020304"/>
              </a:rPr>
              <a:t>★</a:t>
            </a:r>
            <a:r>
              <a:rPr lang="en-US" altLang="zh-CN" kern="100" dirty="0">
                <a:latin typeface="Times New Roman" panose="02020603050405020304"/>
                <a:cs typeface="Courier New" panose="02070309020205020404"/>
              </a:rPr>
              <a:t>2</a:t>
            </a:r>
            <a:r>
              <a:rPr lang="zh-CN" altLang="zh-CN" kern="100" dirty="0">
                <a:latin typeface="Times New Roman" panose="02020603050405020304"/>
                <a:cs typeface="Times New Roman" panose="02020603050405020304"/>
              </a:rPr>
              <a:t>．</a:t>
            </a:r>
            <a:r>
              <a:rPr lang="zh-CN" altLang="zh-CN" kern="100" dirty="0">
                <a:highlight>
                  <a:srgbClr val="D3D3D3"/>
                </a:highlight>
                <a:latin typeface="Times New Roman" panose="02020603050405020304"/>
                <a:ea typeface="黑体" panose="02010609060101010101" pitchFamily="2" charset="-122"/>
                <a:cs typeface="Times New Roman" panose="02020603050405020304"/>
              </a:rPr>
              <a:t>违法行为</a:t>
            </a:r>
            <a:r>
              <a:rPr lang="zh-CN" altLang="zh-CN" kern="100" dirty="0">
                <a:latin typeface="Times New Roman" panose="02020603050405020304"/>
                <a:ea typeface="黑体" panose="02010609060101010101" pitchFamily="2" charset="-122"/>
                <a:cs typeface="Times New Roman" panose="02020603050405020304"/>
              </a:rPr>
              <a:t>的类别</a:t>
            </a:r>
            <a:endParaRPr lang="zh-CN" altLang="zh-CN" sz="1050" kern="100" dirty="0">
              <a:latin typeface="宋体" panose="02010600030101010101" pitchFamily="2" charset="-122"/>
              <a:cs typeface="Courier New" panose="02070309020205020404"/>
            </a:endParaRPr>
          </a:p>
          <a:p>
            <a:pPr indent="713740">
              <a:tabLst>
                <a:tab pos="5600700" algn="l"/>
                <a:tab pos="9601200" algn="l"/>
              </a:tabLst>
            </a:pPr>
            <a:r>
              <a:rPr lang="en-US" altLang="zh-CN" kern="100" dirty="0">
                <a:latin typeface="Times New Roman" panose="02020603050405020304"/>
                <a:cs typeface="Courier New" panose="02070309020205020404"/>
              </a:rPr>
              <a:t>(1)</a:t>
            </a:r>
            <a:r>
              <a:rPr lang="zh-CN" altLang="zh-CN" kern="100" dirty="0">
                <a:latin typeface="Times New Roman" panose="02020603050405020304"/>
                <a:cs typeface="Times New Roman" panose="02020603050405020304"/>
              </a:rPr>
              <a:t>根据违反法律的类别，违法行为分为</a:t>
            </a:r>
            <a:r>
              <a:rPr lang="zh-CN" altLang="zh-CN" kern="100" dirty="0">
                <a:highlight>
                  <a:srgbClr val="D3D3D3"/>
                </a:highlight>
                <a:latin typeface="Times New Roman" panose="02020603050405020304"/>
                <a:ea typeface="黑体" panose="02010609060101010101" pitchFamily="2" charset="-122"/>
                <a:cs typeface="Times New Roman" panose="02020603050405020304"/>
              </a:rPr>
              <a:t>民事违法行为</a:t>
            </a:r>
            <a:r>
              <a:rPr lang="zh-CN" altLang="zh-CN" kern="100" dirty="0">
                <a:highlight>
                  <a:srgbClr val="D3D3D3"/>
                </a:highlight>
                <a:latin typeface="Times New Roman" panose="02020603050405020304"/>
                <a:cs typeface="Times New Roman" panose="02020603050405020304"/>
              </a:rPr>
              <a:t>、</a:t>
            </a:r>
            <a:r>
              <a:rPr lang="zh-CN" altLang="zh-CN" kern="100" dirty="0">
                <a:highlight>
                  <a:srgbClr val="D3D3D3"/>
                </a:highlight>
                <a:latin typeface="Times New Roman" panose="02020603050405020304"/>
                <a:ea typeface="黑体" panose="02010609060101010101" pitchFamily="2" charset="-122"/>
                <a:cs typeface="Times New Roman" panose="02020603050405020304"/>
              </a:rPr>
              <a:t>行政违法行为</a:t>
            </a:r>
            <a:r>
              <a:rPr lang="zh-CN" altLang="zh-CN" kern="100" dirty="0">
                <a:highlight>
                  <a:srgbClr val="D3D3D3"/>
                </a:highlight>
                <a:latin typeface="Times New Roman" panose="02020603050405020304"/>
                <a:cs typeface="Times New Roman" panose="02020603050405020304"/>
              </a:rPr>
              <a:t>和</a:t>
            </a:r>
            <a:r>
              <a:rPr lang="zh-CN" altLang="zh-CN" kern="100" dirty="0">
                <a:highlight>
                  <a:srgbClr val="D3D3D3"/>
                </a:highlight>
                <a:latin typeface="Times New Roman" panose="02020603050405020304"/>
                <a:ea typeface="黑体" panose="02010609060101010101" pitchFamily="2" charset="-122"/>
                <a:cs typeface="Times New Roman" panose="02020603050405020304"/>
              </a:rPr>
              <a:t>刑事违法行为</a:t>
            </a:r>
            <a:r>
              <a:rPr lang="zh-CN" altLang="zh-CN" kern="100" dirty="0">
                <a:latin typeface="Times New Roman" panose="02020603050405020304"/>
                <a:cs typeface="Times New Roman" panose="02020603050405020304"/>
              </a:rPr>
              <a:t>。</a:t>
            </a:r>
            <a:endParaRPr lang="zh-CN" altLang="zh-CN" sz="1050" kern="100" dirty="0">
              <a:latin typeface="宋体" panose="02010600030101010101" pitchFamily="2" charset="-122"/>
              <a:cs typeface="Courier New" panose="02070309020205020404"/>
            </a:endParaRPr>
          </a:p>
          <a:p>
            <a:endParaRPr lang="en-US" altLang="zh-CN" dirty="0" smtClean="0"/>
          </a:p>
          <a:p>
            <a:endParaRPr lang="en-US" altLang="zh-CN" dirty="0"/>
          </a:p>
          <a:p>
            <a:endParaRPr lang="en-US" altLang="zh-CN" dirty="0" smtClean="0"/>
          </a:p>
          <a:p>
            <a:endParaRPr lang="en-US" altLang="zh-CN" dirty="0"/>
          </a:p>
          <a:p>
            <a:endParaRPr lang="en-US" altLang="zh-CN" dirty="0" smtClean="0"/>
          </a:p>
          <a:p>
            <a:pPr indent="713740">
              <a:tabLst>
                <a:tab pos="5600700" algn="l"/>
                <a:tab pos="9601200" algn="l"/>
              </a:tabLst>
            </a:pPr>
            <a:r>
              <a:rPr lang="en-US" altLang="zh-CN" kern="100" dirty="0">
                <a:latin typeface="Times New Roman" panose="02020603050405020304"/>
                <a:cs typeface="Courier New" panose="02070309020205020404"/>
              </a:rPr>
              <a:t>(2)</a:t>
            </a:r>
            <a:r>
              <a:rPr lang="zh-CN" altLang="zh-CN" kern="100" dirty="0">
                <a:latin typeface="Times New Roman" panose="02020603050405020304"/>
                <a:cs typeface="Times New Roman" panose="02020603050405020304"/>
              </a:rPr>
              <a:t>根据对社会的危害程度可分为一般违法行为和犯罪。</a:t>
            </a:r>
            <a:endParaRPr lang="zh-CN" altLang="zh-CN" sz="1050" kern="100" dirty="0">
              <a:latin typeface="宋体" panose="02010600030101010101" pitchFamily="2" charset="-122"/>
              <a:cs typeface="Courier New" panose="02070309020205020404"/>
            </a:endParaRPr>
          </a:p>
          <a:p>
            <a:endParaRPr lang="zh-CN" altLang="en-US" dirty="0"/>
          </a:p>
        </p:txBody>
      </p:sp>
      <p:pic>
        <p:nvPicPr>
          <p:cNvPr id="5122" name="Picture 2" descr="GX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34766" y="2492896"/>
            <a:ext cx="8267700"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456902" y="4816996"/>
            <a:ext cx="2709396" cy="523220"/>
          </a:xfrm>
          <a:prstGeom prst="rect">
            <a:avLst/>
          </a:prstGeom>
        </p:spPr>
        <p:txBody>
          <a:bodyPr wrap="none">
            <a:spAutoFit/>
          </a:bodyPr>
          <a:lstStyle/>
          <a:p>
            <a:r>
              <a:rPr lang="zh-CN" altLang="zh-CN" sz="2800" b="1" dirty="0">
                <a:ea typeface="楷体" panose="02010609060101010101" charset="-122"/>
                <a:cs typeface="Times New Roman" panose="02020603050405020304"/>
              </a:rPr>
              <a:t>违法行为的分类</a:t>
            </a:r>
            <a:endParaRPr lang="zh-CN" alt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574" y="404664"/>
            <a:ext cx="11387979" cy="624530"/>
          </a:xfrm>
        </p:spPr>
        <p:txBody>
          <a:bodyPr/>
          <a:lstStyle/>
          <a:p>
            <a:r>
              <a:rPr lang="en-US" altLang="zh-CN" dirty="0">
                <a:solidFill>
                  <a:srgbClr val="00ADEF"/>
                </a:solidFill>
                <a:latin typeface="宋体" panose="02010600030101010101" pitchFamily="2" charset="-122"/>
                <a:cs typeface="Times New Roman" panose="02020603050405020304"/>
              </a:rPr>
              <a:t>★</a:t>
            </a:r>
            <a:r>
              <a:rPr lang="en-US" altLang="zh-CN" dirty="0">
                <a:latin typeface="Times New Roman" panose="02020603050405020304"/>
              </a:rPr>
              <a:t>3</a:t>
            </a:r>
            <a:r>
              <a:rPr lang="zh-CN" altLang="zh-CN" dirty="0">
                <a:latin typeface="Times New Roman" panose="02020603050405020304"/>
                <a:cs typeface="Times New Roman" panose="02020603050405020304"/>
              </a:rPr>
              <a:t>．</a:t>
            </a:r>
            <a:r>
              <a:rPr lang="zh-CN" altLang="zh-CN" dirty="0">
                <a:latin typeface="Times New Roman" panose="02020603050405020304"/>
                <a:ea typeface="黑体" panose="02010609060101010101" pitchFamily="2" charset="-122"/>
                <a:cs typeface="Times New Roman" panose="02020603050405020304"/>
              </a:rPr>
              <a:t>一般违法行为与犯罪【</a:t>
            </a:r>
            <a:r>
              <a:rPr lang="en-US" altLang="zh-CN" dirty="0">
                <a:latin typeface="Times New Roman" panose="02020603050405020304"/>
                <a:ea typeface="黑体" panose="02010609060101010101" pitchFamily="2" charset="-122"/>
              </a:rPr>
              <a:t>2022</a:t>
            </a:r>
            <a:r>
              <a:rPr lang="zh-CN" altLang="zh-CN" dirty="0">
                <a:latin typeface="Times New Roman" panose="02020603050405020304"/>
                <a:ea typeface="黑体" panose="02010609060101010101" pitchFamily="2" charset="-122"/>
                <a:cs typeface="Times New Roman" panose="02020603050405020304"/>
              </a:rPr>
              <a:t>桂林</a:t>
            </a:r>
            <a:r>
              <a:rPr lang="en-US" altLang="zh-CN" dirty="0">
                <a:latin typeface="Times New Roman" panose="02020603050405020304"/>
                <a:ea typeface="黑体" panose="02010609060101010101" pitchFamily="2" charset="-122"/>
              </a:rPr>
              <a:t>8</a:t>
            </a:r>
            <a:r>
              <a:rPr lang="zh-CN" altLang="zh-CN" dirty="0">
                <a:latin typeface="Times New Roman" panose="02020603050405020304"/>
                <a:ea typeface="黑体" panose="02010609060101010101" pitchFamily="2" charset="-122"/>
                <a:cs typeface="Times New Roman" panose="02020603050405020304"/>
              </a:rPr>
              <a:t>，</a:t>
            </a:r>
            <a:r>
              <a:rPr lang="en-US" altLang="zh-CN" dirty="0">
                <a:latin typeface="Times New Roman" panose="02020603050405020304"/>
                <a:ea typeface="黑体" panose="02010609060101010101" pitchFamily="2" charset="-122"/>
              </a:rPr>
              <a:t>2020</a:t>
            </a:r>
            <a:r>
              <a:rPr lang="zh-CN" altLang="zh-CN" dirty="0">
                <a:latin typeface="Times New Roman" panose="02020603050405020304"/>
                <a:ea typeface="黑体" panose="02010609060101010101" pitchFamily="2" charset="-122"/>
                <a:cs typeface="Times New Roman" panose="02020603050405020304"/>
              </a:rPr>
              <a:t>北部湾</a:t>
            </a:r>
            <a:r>
              <a:rPr lang="en-US" altLang="zh-CN" dirty="0">
                <a:latin typeface="宋体" panose="02010600030101010101" pitchFamily="2" charset="-122"/>
                <a:ea typeface="黑体" panose="02010609060101010101" pitchFamily="2" charset="-122"/>
                <a:cs typeface="Times New Roman" panose="02020603050405020304"/>
              </a:rPr>
              <a:t>Ⅱ</a:t>
            </a:r>
            <a:r>
              <a:rPr lang="zh-CN" altLang="zh-CN" dirty="0">
                <a:latin typeface="Times New Roman" panose="02020603050405020304"/>
                <a:ea typeface="黑体" panose="02010609060101010101" pitchFamily="2" charset="-122"/>
                <a:cs typeface="Times New Roman" panose="02020603050405020304"/>
              </a:rPr>
              <a:t>卷</a:t>
            </a:r>
            <a:r>
              <a:rPr lang="en-US" altLang="zh-CN" dirty="0">
                <a:latin typeface="Times New Roman" panose="02020603050405020304"/>
                <a:ea typeface="黑体" panose="02010609060101010101" pitchFamily="2" charset="-122"/>
              </a:rPr>
              <a:t>7</a:t>
            </a:r>
            <a:r>
              <a:rPr lang="zh-CN" altLang="zh-CN" dirty="0">
                <a:latin typeface="Times New Roman" panose="02020603050405020304"/>
                <a:ea typeface="黑体" panose="02010609060101010101" pitchFamily="2" charset="-122"/>
                <a:cs typeface="Times New Roman" panose="02020603050405020304"/>
              </a:rPr>
              <a:t>】</a:t>
            </a:r>
            <a:endParaRPr lang="zh-CN" altLang="en-US" dirty="0"/>
          </a:p>
        </p:txBody>
      </p:sp>
      <p:graphicFrame>
        <p:nvGraphicFramePr>
          <p:cNvPr id="3" name="表格 2"/>
          <p:cNvGraphicFramePr>
            <a:graphicFrameLocks noGrp="1"/>
          </p:cNvGraphicFramePr>
          <p:nvPr/>
        </p:nvGraphicFramePr>
        <p:xfrm>
          <a:off x="118542" y="1052736"/>
          <a:ext cx="11737303" cy="5376672"/>
        </p:xfrm>
        <a:graphic>
          <a:graphicData uri="http://schemas.openxmlformats.org/drawingml/2006/table">
            <a:tbl>
              <a:tblPr/>
              <a:tblGrid>
                <a:gridCol w="1512168"/>
                <a:gridCol w="1584176"/>
                <a:gridCol w="2664296"/>
                <a:gridCol w="2736304"/>
                <a:gridCol w="3240359"/>
              </a:tblGrid>
              <a:tr h="189021">
                <a:tc rowSpan="2" gridSpan="2">
                  <a:txBody>
                    <a:bodyPr/>
                    <a:lstStyle/>
                    <a:p>
                      <a:pPr algn="ctr">
                        <a:lnSpc>
                          <a:spcPct val="140000"/>
                        </a:lnSpc>
                        <a:spcAft>
                          <a:spcPts val="0"/>
                        </a:spcAft>
                        <a:tabLst>
                          <a:tab pos="5600700" algn="l"/>
                          <a:tab pos="9601200" algn="l"/>
                        </a:tabLst>
                      </a:pPr>
                      <a:r>
                        <a:rPr lang="zh-CN" sz="2800" b="1" kern="100" dirty="0">
                          <a:effectLst/>
                          <a:latin typeface="Times New Roman" panose="02020603050405020304"/>
                          <a:ea typeface="黑体" panose="02010609060101010101" pitchFamily="2" charset="-122"/>
                          <a:cs typeface="Times New Roman" panose="02020603050405020304"/>
                        </a:rPr>
                        <a:t>比较</a:t>
                      </a:r>
                      <a:endParaRPr lang="zh-CN" sz="2800" kern="100" dirty="0">
                        <a:effectLst/>
                        <a:latin typeface="宋体" panose="02010600030101010101" pitchFamily="2" charset="-122"/>
                        <a:cs typeface="Courier New" panose="02070309020205020404"/>
                      </a:endParaRPr>
                    </a:p>
                  </a:txBody>
                  <a:tcPr marL="52021" marR="520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cPr/>
                </a:tc>
                <a:tc gridSpan="2">
                  <a:txBody>
                    <a:bodyPr/>
                    <a:lstStyle/>
                    <a:p>
                      <a:pPr algn="ctr">
                        <a:lnSpc>
                          <a:spcPct val="140000"/>
                        </a:lnSpc>
                        <a:spcAft>
                          <a:spcPts val="0"/>
                        </a:spcAft>
                        <a:tabLst>
                          <a:tab pos="5600700" algn="l"/>
                          <a:tab pos="9601200" algn="l"/>
                        </a:tabLst>
                      </a:pPr>
                      <a:r>
                        <a:rPr lang="zh-CN" sz="2800" b="1" kern="100" dirty="0">
                          <a:effectLst/>
                          <a:latin typeface="Times New Roman" panose="02020603050405020304"/>
                          <a:ea typeface="黑体" panose="02010609060101010101" pitchFamily="2" charset="-122"/>
                          <a:cs typeface="Times New Roman" panose="02020603050405020304"/>
                        </a:rPr>
                        <a:t>一般违法行为【</a:t>
                      </a:r>
                      <a:r>
                        <a:rPr lang="en-US" sz="2800" b="1" kern="100" dirty="0">
                          <a:effectLst/>
                          <a:latin typeface="Times New Roman" panose="02020603050405020304"/>
                          <a:ea typeface="黑体" panose="02010609060101010101" pitchFamily="2" charset="-122"/>
                          <a:cs typeface="Courier New" panose="02070309020205020404"/>
                        </a:rPr>
                        <a:t>2022</a:t>
                      </a:r>
                      <a:r>
                        <a:rPr lang="zh-CN" sz="2800" b="1" kern="100" dirty="0">
                          <a:effectLst/>
                          <a:latin typeface="Times New Roman" panose="02020603050405020304"/>
                          <a:ea typeface="黑体" panose="02010609060101010101" pitchFamily="2" charset="-122"/>
                          <a:cs typeface="Times New Roman" panose="02020603050405020304"/>
                        </a:rPr>
                        <a:t>梧州</a:t>
                      </a:r>
                      <a:r>
                        <a:rPr lang="en-US" sz="2800" b="1" kern="100" dirty="0">
                          <a:effectLst/>
                          <a:latin typeface="Times New Roman" panose="02020603050405020304"/>
                          <a:ea typeface="黑体" panose="02010609060101010101" pitchFamily="2" charset="-122"/>
                          <a:cs typeface="Courier New" panose="02070309020205020404"/>
                        </a:rPr>
                        <a:t>3</a:t>
                      </a:r>
                      <a:r>
                        <a:rPr lang="zh-CN" sz="2800" b="1" kern="100" dirty="0">
                          <a:effectLst/>
                          <a:latin typeface="Times New Roman" panose="02020603050405020304"/>
                          <a:ea typeface="黑体" panose="02010609060101010101" pitchFamily="2" charset="-122"/>
                          <a:cs typeface="Times New Roman" panose="02020603050405020304"/>
                        </a:rPr>
                        <a:t>】</a:t>
                      </a:r>
                      <a:endParaRPr lang="zh-CN" sz="2800" kern="100" dirty="0">
                        <a:effectLst/>
                        <a:latin typeface="宋体" panose="02010600030101010101" pitchFamily="2" charset="-122"/>
                        <a:cs typeface="Courier New" panose="02070309020205020404"/>
                      </a:endParaRPr>
                    </a:p>
                  </a:txBody>
                  <a:tcPr marL="52021" marR="520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rowSpan="2">
                  <a:txBody>
                    <a:bodyPr/>
                    <a:lstStyle/>
                    <a:p>
                      <a:pPr algn="ctr">
                        <a:lnSpc>
                          <a:spcPct val="140000"/>
                        </a:lnSpc>
                        <a:spcAft>
                          <a:spcPts val="0"/>
                        </a:spcAft>
                        <a:tabLst>
                          <a:tab pos="5600700" algn="l"/>
                          <a:tab pos="9601200" algn="l"/>
                        </a:tabLst>
                      </a:pPr>
                      <a:r>
                        <a:rPr lang="zh-CN" sz="2800" b="1" kern="100" dirty="0">
                          <a:effectLst/>
                          <a:highlight>
                            <a:srgbClr val="D3D3D3"/>
                          </a:highlight>
                          <a:latin typeface="+mj-lt"/>
                          <a:ea typeface="黑体" panose="02010609060101010101" pitchFamily="2" charset="-122"/>
                          <a:cs typeface="Times New Roman" panose="02020603050405020304"/>
                        </a:rPr>
                        <a:t>犯罪</a:t>
                      </a:r>
                      <a:r>
                        <a:rPr lang="en-US" sz="2800" b="1" kern="100" dirty="0">
                          <a:effectLst/>
                          <a:highlight>
                            <a:srgbClr val="D3D3D3"/>
                          </a:highlight>
                          <a:latin typeface="+mj-lt"/>
                          <a:ea typeface="黑体" panose="02010609060101010101" pitchFamily="2" charset="-122"/>
                          <a:cs typeface="Courier New" panose="02070309020205020404"/>
                        </a:rPr>
                        <a:t>(</a:t>
                      </a:r>
                      <a:r>
                        <a:rPr lang="zh-CN" sz="2800" b="1" kern="100" dirty="0">
                          <a:effectLst/>
                          <a:highlight>
                            <a:srgbClr val="D3D3D3"/>
                          </a:highlight>
                          <a:latin typeface="+mj-lt"/>
                          <a:ea typeface="黑体" panose="02010609060101010101" pitchFamily="2" charset="-122"/>
                          <a:cs typeface="Times New Roman" panose="02020603050405020304"/>
                        </a:rPr>
                        <a:t>刑事违法行为</a:t>
                      </a:r>
                      <a:r>
                        <a:rPr lang="en-US" sz="2800" b="1" kern="100" dirty="0">
                          <a:effectLst/>
                          <a:highlight>
                            <a:srgbClr val="D3D3D3"/>
                          </a:highlight>
                          <a:latin typeface="+mj-lt"/>
                          <a:ea typeface="黑体" panose="02010609060101010101" pitchFamily="2" charset="-122"/>
                          <a:cs typeface="Courier New" panose="02070309020205020404"/>
                        </a:rPr>
                        <a:t>)</a:t>
                      </a:r>
                      <a:r>
                        <a:rPr lang="zh-CN" sz="2800" b="1" kern="100" dirty="0">
                          <a:effectLst/>
                          <a:latin typeface="+mj-lt"/>
                          <a:ea typeface="黑体" panose="02010609060101010101" pitchFamily="2" charset="-122"/>
                          <a:cs typeface="Times New Roman" panose="02020603050405020304"/>
                        </a:rPr>
                        <a:t>【</a:t>
                      </a:r>
                      <a:r>
                        <a:rPr lang="en-US" sz="2800" b="1" kern="100" dirty="0">
                          <a:effectLst/>
                          <a:latin typeface="+mj-lt"/>
                          <a:ea typeface="黑体" panose="02010609060101010101" pitchFamily="2" charset="-122"/>
                          <a:cs typeface="Courier New" panose="02070309020205020404"/>
                        </a:rPr>
                        <a:t>2022</a:t>
                      </a:r>
                      <a:r>
                        <a:rPr lang="zh-CN" sz="2800" b="1" kern="100" dirty="0">
                          <a:effectLst/>
                          <a:latin typeface="+mj-lt"/>
                          <a:ea typeface="黑体" panose="02010609060101010101" pitchFamily="2" charset="-122"/>
                          <a:cs typeface="Times New Roman" panose="02020603050405020304"/>
                        </a:rPr>
                        <a:t>北部湾</a:t>
                      </a:r>
                      <a:r>
                        <a:rPr lang="en-US" sz="2800" b="1" kern="100" dirty="0">
                          <a:effectLst/>
                          <a:latin typeface="+mj-lt"/>
                          <a:ea typeface="黑体" panose="02010609060101010101" pitchFamily="2" charset="-122"/>
                          <a:cs typeface="Courier New" panose="02070309020205020404"/>
                        </a:rPr>
                        <a:t>12</a:t>
                      </a:r>
                      <a:r>
                        <a:rPr lang="en-US" sz="2800" b="1" kern="100" dirty="0">
                          <a:effectLst/>
                          <a:latin typeface="+mj-lt"/>
                          <a:ea typeface="黑体" panose="02010609060101010101" pitchFamily="2" charset="-122"/>
                          <a:cs typeface="Times New Roman" panose="02020603050405020304"/>
                        </a:rPr>
                        <a:t>②</a:t>
                      </a:r>
                      <a:r>
                        <a:rPr lang="zh-CN" sz="2800" b="1" kern="100" dirty="0">
                          <a:effectLst/>
                          <a:latin typeface="+mj-lt"/>
                          <a:ea typeface="黑体" panose="02010609060101010101" pitchFamily="2" charset="-122"/>
                          <a:cs typeface="Times New Roman" panose="02020603050405020304"/>
                        </a:rPr>
                        <a:t>，百色</a:t>
                      </a:r>
                      <a:r>
                        <a:rPr lang="en-US" sz="2800" b="1" kern="100" dirty="0">
                          <a:effectLst/>
                          <a:latin typeface="+mj-lt"/>
                          <a:ea typeface="黑体" panose="02010609060101010101" pitchFamily="2" charset="-122"/>
                          <a:cs typeface="Courier New" panose="02070309020205020404"/>
                        </a:rPr>
                        <a:t>6</a:t>
                      </a:r>
                      <a:r>
                        <a:rPr lang="zh-CN" sz="2800" b="1" kern="100" dirty="0">
                          <a:effectLst/>
                          <a:latin typeface="+mj-lt"/>
                          <a:ea typeface="黑体" panose="02010609060101010101" pitchFamily="2" charset="-122"/>
                          <a:cs typeface="Times New Roman" panose="02020603050405020304"/>
                        </a:rPr>
                        <a:t>，</a:t>
                      </a:r>
                      <a:r>
                        <a:rPr lang="en-US" sz="2800" b="1" kern="100" dirty="0">
                          <a:effectLst/>
                          <a:latin typeface="+mj-lt"/>
                          <a:ea typeface="黑体" panose="02010609060101010101" pitchFamily="2" charset="-122"/>
                          <a:cs typeface="Courier New" panose="02070309020205020404"/>
                        </a:rPr>
                        <a:t>2020</a:t>
                      </a:r>
                      <a:r>
                        <a:rPr lang="zh-CN" sz="2800" b="1" kern="100" dirty="0">
                          <a:effectLst/>
                          <a:latin typeface="+mj-lt"/>
                          <a:ea typeface="黑体" panose="02010609060101010101" pitchFamily="2" charset="-122"/>
                          <a:cs typeface="Times New Roman" panose="02020603050405020304"/>
                        </a:rPr>
                        <a:t>北部湾</a:t>
                      </a:r>
                      <a:r>
                        <a:rPr lang="en-US" sz="2800" b="1" kern="100" dirty="0">
                          <a:effectLst/>
                          <a:latin typeface="+mj-lt"/>
                          <a:ea typeface="黑体" panose="02010609060101010101" pitchFamily="2" charset="-122"/>
                          <a:cs typeface="Times New Roman" panose="02020603050405020304"/>
                        </a:rPr>
                        <a:t>Ⅰ</a:t>
                      </a:r>
                      <a:r>
                        <a:rPr lang="zh-CN" sz="2800" b="1" kern="100" dirty="0">
                          <a:effectLst/>
                          <a:latin typeface="+mj-lt"/>
                          <a:ea typeface="黑体" panose="02010609060101010101" pitchFamily="2" charset="-122"/>
                          <a:cs typeface="Times New Roman" panose="02020603050405020304"/>
                        </a:rPr>
                        <a:t>卷</a:t>
                      </a:r>
                      <a:r>
                        <a:rPr lang="en-US" sz="2800" b="1" kern="100" dirty="0">
                          <a:effectLst/>
                          <a:latin typeface="+mj-lt"/>
                          <a:ea typeface="黑体" panose="02010609060101010101" pitchFamily="2" charset="-122"/>
                          <a:cs typeface="Courier New" panose="02070309020205020404"/>
                        </a:rPr>
                        <a:t>4</a:t>
                      </a:r>
                      <a:r>
                        <a:rPr lang="zh-CN" sz="2800" b="1" kern="100" dirty="0">
                          <a:effectLst/>
                          <a:latin typeface="+mj-lt"/>
                          <a:ea typeface="黑体" panose="02010609060101010101" pitchFamily="2" charset="-122"/>
                          <a:cs typeface="Times New Roman" panose="02020603050405020304"/>
                        </a:rPr>
                        <a:t>】</a:t>
                      </a:r>
                      <a:endParaRPr lang="zh-CN" sz="2800" kern="100" dirty="0">
                        <a:effectLst/>
                        <a:latin typeface="+mj-lt"/>
                        <a:ea typeface="黑体" panose="02010609060101010101" pitchFamily="2" charset="-122"/>
                        <a:cs typeface="Courier New" panose="02070309020205020404"/>
                      </a:endParaRPr>
                    </a:p>
                  </a:txBody>
                  <a:tcPr marL="52021" marR="520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7063">
                <a:tc vMerge="1" gridSpan="2">
                  <a:tcPr/>
                </a:tc>
                <a:tc vMerge="1" hMerge="1">
                  <a:tcPr/>
                </a:tc>
                <a:tc>
                  <a:txBody>
                    <a:bodyPr/>
                    <a:lstStyle/>
                    <a:p>
                      <a:pPr algn="ctr">
                        <a:lnSpc>
                          <a:spcPct val="140000"/>
                        </a:lnSpc>
                        <a:spcAft>
                          <a:spcPts val="0"/>
                        </a:spcAft>
                        <a:tabLst>
                          <a:tab pos="5600700" algn="l"/>
                          <a:tab pos="9601200" algn="l"/>
                        </a:tabLst>
                      </a:pPr>
                      <a:r>
                        <a:rPr lang="zh-CN" sz="2800" b="1" kern="100">
                          <a:effectLst/>
                          <a:highlight>
                            <a:srgbClr val="D3D3D3"/>
                          </a:highlight>
                          <a:latin typeface="Times New Roman" panose="02020603050405020304"/>
                          <a:ea typeface="黑体" panose="02010609060101010101" pitchFamily="2" charset="-122"/>
                          <a:cs typeface="Times New Roman" panose="02020603050405020304"/>
                        </a:rPr>
                        <a:t>民事违法行为</a:t>
                      </a:r>
                      <a:r>
                        <a:rPr lang="zh-CN" sz="2800" b="1" kern="100">
                          <a:effectLst/>
                          <a:latin typeface="Times New Roman" panose="02020603050405020304"/>
                          <a:ea typeface="黑体" panose="02010609060101010101" pitchFamily="2" charset="-122"/>
                          <a:cs typeface="Times New Roman" panose="02020603050405020304"/>
                        </a:rPr>
                        <a:t>【</a:t>
                      </a:r>
                      <a:r>
                        <a:rPr lang="en-US" sz="2800" b="1" kern="100">
                          <a:effectLst/>
                          <a:latin typeface="Times New Roman" panose="02020603050405020304"/>
                          <a:ea typeface="黑体" panose="02010609060101010101" pitchFamily="2" charset="-122"/>
                          <a:cs typeface="Courier New" panose="02070309020205020404"/>
                        </a:rPr>
                        <a:t>2022</a:t>
                      </a:r>
                      <a:r>
                        <a:rPr lang="zh-CN" sz="2800" b="1" kern="100">
                          <a:effectLst/>
                          <a:latin typeface="Times New Roman" panose="02020603050405020304"/>
                          <a:ea typeface="黑体" panose="02010609060101010101" pitchFamily="2" charset="-122"/>
                          <a:cs typeface="Times New Roman" panose="02020603050405020304"/>
                        </a:rPr>
                        <a:t>北部湾</a:t>
                      </a:r>
                      <a:r>
                        <a:rPr lang="en-US" sz="2800" b="1" kern="100">
                          <a:effectLst/>
                          <a:latin typeface="Times New Roman" panose="02020603050405020304"/>
                          <a:ea typeface="黑体" panose="02010609060101010101" pitchFamily="2" charset="-122"/>
                          <a:cs typeface="Courier New" panose="02070309020205020404"/>
                        </a:rPr>
                        <a:t>2</a:t>
                      </a:r>
                      <a:r>
                        <a:rPr lang="en-US" sz="2800" b="1" kern="100">
                          <a:effectLst/>
                          <a:latin typeface="宋体" panose="02010600030101010101" pitchFamily="2" charset="-122"/>
                          <a:ea typeface="黑体" panose="02010609060101010101" pitchFamily="2" charset="-122"/>
                          <a:cs typeface="Times New Roman" panose="02020603050405020304"/>
                        </a:rPr>
                        <a:t>④</a:t>
                      </a:r>
                      <a:r>
                        <a:rPr lang="zh-CN" sz="2800" b="1" kern="100">
                          <a:effectLst/>
                          <a:latin typeface="Times New Roman" panose="02020603050405020304"/>
                          <a:ea typeface="黑体" panose="02010609060101010101" pitchFamily="2" charset="-122"/>
                          <a:cs typeface="Times New Roman" panose="02020603050405020304"/>
                        </a:rPr>
                        <a:t>，柳州</a:t>
                      </a:r>
                      <a:r>
                        <a:rPr lang="en-US" sz="2800" b="1" kern="100">
                          <a:effectLst/>
                          <a:latin typeface="Times New Roman" panose="02020603050405020304"/>
                          <a:ea typeface="黑体" panose="02010609060101010101" pitchFamily="2" charset="-122"/>
                          <a:cs typeface="Courier New" panose="02070309020205020404"/>
                        </a:rPr>
                        <a:t>10</a:t>
                      </a:r>
                      <a:r>
                        <a:rPr lang="zh-CN" sz="2800" b="1" kern="100">
                          <a:effectLst/>
                          <a:latin typeface="Times New Roman" panose="02020603050405020304"/>
                          <a:ea typeface="黑体" panose="02010609060101010101" pitchFamily="2" charset="-122"/>
                          <a:cs typeface="Times New Roman" panose="02020603050405020304"/>
                        </a:rPr>
                        <a:t>】</a:t>
                      </a:r>
                      <a:endParaRPr lang="zh-CN" sz="2800" kern="100">
                        <a:effectLst/>
                        <a:latin typeface="宋体" panose="02010600030101010101" pitchFamily="2" charset="-122"/>
                        <a:cs typeface="Courier New" panose="02070309020205020404"/>
                      </a:endParaRPr>
                    </a:p>
                  </a:txBody>
                  <a:tcPr marL="52021" marR="520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tabLst>
                          <a:tab pos="5600700" algn="l"/>
                          <a:tab pos="9601200" algn="l"/>
                        </a:tabLst>
                      </a:pPr>
                      <a:r>
                        <a:rPr lang="zh-CN" sz="2800" b="1" kern="100" dirty="0">
                          <a:effectLst/>
                          <a:highlight>
                            <a:srgbClr val="D3D3D3"/>
                          </a:highlight>
                          <a:latin typeface="+mj-lt"/>
                          <a:ea typeface="黑体" panose="02010609060101010101" pitchFamily="2" charset="-122"/>
                          <a:cs typeface="Times New Roman" panose="02020603050405020304"/>
                        </a:rPr>
                        <a:t>行政违法行为</a:t>
                      </a:r>
                      <a:r>
                        <a:rPr lang="zh-CN" sz="2800" b="1" kern="100" dirty="0">
                          <a:effectLst/>
                          <a:latin typeface="+mj-lt"/>
                          <a:ea typeface="黑体" panose="02010609060101010101" pitchFamily="2" charset="-122"/>
                          <a:cs typeface="Times New Roman" panose="02020603050405020304"/>
                        </a:rPr>
                        <a:t>【</a:t>
                      </a:r>
                      <a:r>
                        <a:rPr lang="en-US" sz="2800" b="1" kern="100" dirty="0">
                          <a:effectLst/>
                          <a:latin typeface="+mj-lt"/>
                          <a:ea typeface="黑体" panose="02010609060101010101" pitchFamily="2" charset="-122"/>
                          <a:cs typeface="Courier New" panose="02070309020205020404"/>
                        </a:rPr>
                        <a:t>2017</a:t>
                      </a:r>
                      <a:r>
                        <a:rPr lang="zh-CN" sz="2800" b="1" kern="100" dirty="0" smtClean="0">
                          <a:effectLst/>
                          <a:latin typeface="+mj-lt"/>
                          <a:ea typeface="黑体" panose="02010609060101010101" pitchFamily="2" charset="-122"/>
                          <a:cs typeface="Times New Roman" panose="02020603050405020304"/>
                        </a:rPr>
                        <a:t>北部湾</a:t>
                      </a:r>
                      <a:r>
                        <a:rPr lang="en-US" sz="2800" b="1" kern="100" dirty="0">
                          <a:effectLst/>
                          <a:latin typeface="+mj-lt"/>
                          <a:ea typeface="黑体" panose="02010609060101010101" pitchFamily="2" charset="-122"/>
                          <a:cs typeface="Courier New" panose="02070309020205020404"/>
                        </a:rPr>
                        <a:t>2</a:t>
                      </a:r>
                      <a:r>
                        <a:rPr lang="zh-CN" sz="2800" b="1" kern="100" dirty="0">
                          <a:effectLst/>
                          <a:latin typeface="+mj-lt"/>
                          <a:ea typeface="黑体" panose="02010609060101010101" pitchFamily="2" charset="-122"/>
                          <a:cs typeface="Times New Roman" panose="02020603050405020304"/>
                        </a:rPr>
                        <a:t>】</a:t>
                      </a:r>
                      <a:endParaRPr lang="zh-CN" sz="2800" kern="100" dirty="0">
                        <a:effectLst/>
                        <a:latin typeface="+mj-lt"/>
                        <a:ea typeface="黑体" panose="02010609060101010101" pitchFamily="2" charset="-122"/>
                        <a:cs typeface="Courier New" panose="02070309020205020404"/>
                      </a:endParaRPr>
                    </a:p>
                  </a:txBody>
                  <a:tcPr marL="52021" marR="520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cPr/>
                </a:tc>
              </a:tr>
              <a:tr h="567063">
                <a:tc rowSpan="2">
                  <a:txBody>
                    <a:bodyPr/>
                    <a:lstStyle/>
                    <a:p>
                      <a:pPr algn="ctr">
                        <a:lnSpc>
                          <a:spcPct val="140000"/>
                        </a:lnSpc>
                        <a:spcAft>
                          <a:spcPts val="0"/>
                        </a:spcAft>
                        <a:tabLst>
                          <a:tab pos="5600700" algn="l"/>
                          <a:tab pos="9601200" algn="l"/>
                        </a:tabLst>
                      </a:pPr>
                      <a:r>
                        <a:rPr lang="zh-CN" sz="2800" b="1" kern="100" dirty="0">
                          <a:effectLst/>
                          <a:latin typeface="Times New Roman" panose="02020603050405020304"/>
                          <a:ea typeface="黑体" panose="02010609060101010101" pitchFamily="2" charset="-122"/>
                          <a:cs typeface="Times New Roman" panose="02020603050405020304"/>
                        </a:rPr>
                        <a:t>区别【</a:t>
                      </a:r>
                      <a:r>
                        <a:rPr lang="en-US" sz="2800" b="1" kern="100" dirty="0">
                          <a:effectLst/>
                          <a:latin typeface="Times New Roman" panose="02020603050405020304"/>
                          <a:ea typeface="黑体" panose="02010609060101010101" pitchFamily="2" charset="-122"/>
                          <a:cs typeface="Courier New" panose="02070309020205020404"/>
                        </a:rPr>
                        <a:t>2021</a:t>
                      </a:r>
                      <a:r>
                        <a:rPr lang="zh-CN" sz="2800" b="1" kern="100" dirty="0">
                          <a:effectLst/>
                          <a:latin typeface="Times New Roman" panose="02020603050405020304"/>
                          <a:ea typeface="黑体" panose="02010609060101010101" pitchFamily="2" charset="-122"/>
                          <a:cs typeface="Times New Roman" panose="02020603050405020304"/>
                        </a:rPr>
                        <a:t>北部湾</a:t>
                      </a:r>
                      <a:r>
                        <a:rPr lang="en-US" sz="2800" b="1" kern="100" dirty="0">
                          <a:effectLst/>
                          <a:latin typeface="Times New Roman" panose="02020603050405020304"/>
                          <a:ea typeface="黑体" panose="02010609060101010101" pitchFamily="2" charset="-122"/>
                          <a:cs typeface="Courier New" panose="02070309020205020404"/>
                        </a:rPr>
                        <a:t>5C</a:t>
                      </a:r>
                      <a:r>
                        <a:rPr lang="zh-CN" sz="2800" b="1" kern="100" dirty="0">
                          <a:effectLst/>
                          <a:latin typeface="Times New Roman" panose="02020603050405020304"/>
                          <a:ea typeface="黑体" panose="02010609060101010101" pitchFamily="2" charset="-122"/>
                          <a:cs typeface="Times New Roman" panose="02020603050405020304"/>
                        </a:rPr>
                        <a:t>】</a:t>
                      </a:r>
                      <a:endParaRPr lang="zh-CN" sz="2800" kern="100" dirty="0">
                        <a:effectLst/>
                        <a:latin typeface="宋体" panose="02010600030101010101" pitchFamily="2" charset="-122"/>
                        <a:cs typeface="Courier New" panose="02070309020205020404"/>
                      </a:endParaRPr>
                    </a:p>
                  </a:txBody>
                  <a:tcPr marL="52021" marR="520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tabLst>
                          <a:tab pos="5600700" algn="l"/>
                          <a:tab pos="9601200" algn="l"/>
                        </a:tabLst>
                      </a:pPr>
                      <a:r>
                        <a:rPr lang="zh-CN" sz="2800" b="1" kern="100" dirty="0">
                          <a:effectLst/>
                          <a:latin typeface="Times New Roman" panose="02020603050405020304"/>
                          <a:ea typeface="黑体" panose="02010609060101010101" pitchFamily="2" charset="-122"/>
                          <a:cs typeface="Times New Roman" panose="02020603050405020304"/>
                        </a:rPr>
                        <a:t>含义</a:t>
                      </a:r>
                      <a:endParaRPr lang="zh-CN" sz="2800" kern="100" dirty="0">
                        <a:effectLst/>
                        <a:latin typeface="宋体" panose="02010600030101010101" pitchFamily="2" charset="-122"/>
                        <a:cs typeface="Courier New" panose="02070309020205020404"/>
                      </a:endParaRPr>
                    </a:p>
                  </a:txBody>
                  <a:tcPr marL="52021" marR="520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40000"/>
                        </a:lnSpc>
                        <a:spcAft>
                          <a:spcPts val="0"/>
                        </a:spcAft>
                        <a:tabLst>
                          <a:tab pos="5600700" algn="l"/>
                          <a:tab pos="9601200" algn="l"/>
                        </a:tabLst>
                      </a:pPr>
                      <a:r>
                        <a:rPr lang="zh-CN" sz="2800" b="1" kern="100">
                          <a:effectLst/>
                          <a:latin typeface="Times New Roman" panose="02020603050405020304"/>
                          <a:cs typeface="Times New Roman" panose="02020603050405020304"/>
                        </a:rPr>
                        <a:t>违反民事法律规范，应当承担民事责任的行为</a:t>
                      </a:r>
                      <a:endParaRPr lang="zh-CN" sz="2800" kern="100">
                        <a:effectLst/>
                        <a:latin typeface="宋体" panose="02010600030101010101" pitchFamily="2" charset="-122"/>
                        <a:cs typeface="Courier New" panose="02070309020205020404"/>
                      </a:endParaRPr>
                    </a:p>
                  </a:txBody>
                  <a:tcPr marL="52021" marR="520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40000"/>
                        </a:lnSpc>
                        <a:spcAft>
                          <a:spcPts val="0"/>
                        </a:spcAft>
                        <a:tabLst>
                          <a:tab pos="5600700" algn="l"/>
                          <a:tab pos="9601200" algn="l"/>
                        </a:tabLst>
                      </a:pPr>
                      <a:r>
                        <a:rPr lang="zh-CN" sz="2800" b="1" kern="100">
                          <a:effectLst/>
                          <a:latin typeface="Times New Roman" panose="02020603050405020304"/>
                          <a:cs typeface="Times New Roman" panose="02020603050405020304"/>
                        </a:rPr>
                        <a:t>违反行政法律规范，应当受到行政处分或行政处罚的行为</a:t>
                      </a:r>
                      <a:endParaRPr lang="zh-CN" sz="2800" kern="100">
                        <a:effectLst/>
                        <a:latin typeface="宋体" panose="02010600030101010101" pitchFamily="2" charset="-122"/>
                        <a:cs typeface="Courier New" panose="02070309020205020404"/>
                      </a:endParaRPr>
                    </a:p>
                  </a:txBody>
                  <a:tcPr marL="52021" marR="520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40000"/>
                        </a:lnSpc>
                        <a:spcAft>
                          <a:spcPts val="0"/>
                        </a:spcAft>
                        <a:tabLst>
                          <a:tab pos="5600700" algn="l"/>
                          <a:tab pos="9601200" algn="l"/>
                        </a:tabLst>
                      </a:pPr>
                      <a:r>
                        <a:rPr lang="zh-CN" sz="2800" b="1" kern="100">
                          <a:effectLst/>
                          <a:latin typeface="Times New Roman" panose="02020603050405020304"/>
                          <a:cs typeface="Times New Roman" panose="02020603050405020304"/>
                        </a:rPr>
                        <a:t>违反刑事法律规范，应当受到刑罚处罚的行为</a:t>
                      </a:r>
                      <a:endParaRPr lang="zh-CN" sz="2800" kern="100">
                        <a:effectLst/>
                        <a:latin typeface="宋体" panose="02010600030101010101" pitchFamily="2" charset="-122"/>
                        <a:cs typeface="Courier New" panose="02070309020205020404"/>
                      </a:endParaRPr>
                    </a:p>
                  </a:txBody>
                  <a:tcPr marL="52021" marR="520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9021">
                <a:tc vMerge="1">
                  <a:tcPr/>
                </a:tc>
                <a:tc>
                  <a:txBody>
                    <a:bodyPr/>
                    <a:lstStyle/>
                    <a:p>
                      <a:pPr algn="ctr">
                        <a:lnSpc>
                          <a:spcPct val="140000"/>
                        </a:lnSpc>
                        <a:spcAft>
                          <a:spcPts val="0"/>
                        </a:spcAft>
                        <a:tabLst>
                          <a:tab pos="5600700" algn="l"/>
                          <a:tab pos="9601200" algn="l"/>
                        </a:tabLst>
                      </a:pPr>
                      <a:r>
                        <a:rPr lang="zh-CN" sz="2800" b="1" kern="100" dirty="0">
                          <a:effectLst/>
                          <a:latin typeface="Times New Roman" panose="02020603050405020304"/>
                          <a:ea typeface="黑体" panose="02010609060101010101" pitchFamily="2" charset="-122"/>
                          <a:cs typeface="Times New Roman" panose="02020603050405020304"/>
                        </a:rPr>
                        <a:t>违反法律</a:t>
                      </a:r>
                      <a:endParaRPr lang="zh-CN" sz="2800" kern="100" dirty="0">
                        <a:effectLst/>
                        <a:latin typeface="宋体" panose="02010600030101010101" pitchFamily="2" charset="-122"/>
                        <a:cs typeface="Courier New" panose="02070309020205020404"/>
                      </a:endParaRPr>
                    </a:p>
                  </a:txBody>
                  <a:tcPr marL="52021" marR="520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tabLst>
                          <a:tab pos="5600700" algn="l"/>
                          <a:tab pos="9601200" algn="l"/>
                        </a:tabLst>
                      </a:pPr>
                      <a:r>
                        <a:rPr lang="zh-CN" sz="2800" b="1" kern="100" dirty="0">
                          <a:effectLst/>
                          <a:latin typeface="Times New Roman" panose="02020603050405020304"/>
                          <a:cs typeface="Times New Roman" panose="02020603050405020304"/>
                        </a:rPr>
                        <a:t>民事法律规范</a:t>
                      </a:r>
                      <a:endParaRPr lang="zh-CN" sz="2800" kern="100" dirty="0">
                        <a:effectLst/>
                        <a:latin typeface="宋体" panose="02010600030101010101" pitchFamily="2" charset="-122"/>
                        <a:cs typeface="Courier New" panose="02070309020205020404"/>
                      </a:endParaRPr>
                    </a:p>
                  </a:txBody>
                  <a:tcPr marL="52021" marR="520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tabLst>
                          <a:tab pos="5600700" algn="l"/>
                          <a:tab pos="9601200" algn="l"/>
                        </a:tabLst>
                      </a:pPr>
                      <a:r>
                        <a:rPr lang="zh-CN" sz="2800" b="1" kern="100">
                          <a:effectLst/>
                          <a:latin typeface="Times New Roman" panose="02020603050405020304"/>
                          <a:cs typeface="Times New Roman" panose="02020603050405020304"/>
                        </a:rPr>
                        <a:t>行政法律规范</a:t>
                      </a:r>
                      <a:endParaRPr lang="zh-CN" sz="2800" kern="100">
                        <a:effectLst/>
                        <a:latin typeface="宋体" panose="02010600030101010101" pitchFamily="2" charset="-122"/>
                        <a:cs typeface="Courier New" panose="02070309020205020404"/>
                      </a:endParaRPr>
                    </a:p>
                  </a:txBody>
                  <a:tcPr marL="52021" marR="520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tabLst>
                          <a:tab pos="5600700" algn="l"/>
                          <a:tab pos="9601200" algn="l"/>
                        </a:tabLst>
                      </a:pPr>
                      <a:r>
                        <a:rPr lang="zh-CN" sz="2800" b="1" kern="100" dirty="0">
                          <a:effectLst/>
                          <a:latin typeface="Times New Roman" panose="02020603050405020304"/>
                          <a:cs typeface="Times New Roman" panose="02020603050405020304"/>
                        </a:rPr>
                        <a:t>刑事法律规范</a:t>
                      </a:r>
                      <a:endParaRPr lang="zh-CN" sz="2800" kern="100" dirty="0">
                        <a:effectLst/>
                        <a:latin typeface="宋体" panose="02010600030101010101" pitchFamily="2" charset="-122"/>
                        <a:cs typeface="Courier New" panose="02070309020205020404"/>
                      </a:endParaRPr>
                    </a:p>
                  </a:txBody>
                  <a:tcPr marL="52021" marR="5202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118543" y="548680"/>
          <a:ext cx="11881319" cy="5974080"/>
        </p:xfrm>
        <a:graphic>
          <a:graphicData uri="http://schemas.openxmlformats.org/drawingml/2006/table">
            <a:tbl>
              <a:tblPr/>
              <a:tblGrid>
                <a:gridCol w="1152127"/>
                <a:gridCol w="720080"/>
                <a:gridCol w="3384376"/>
                <a:gridCol w="2736304"/>
                <a:gridCol w="3888432"/>
              </a:tblGrid>
              <a:tr h="189021">
                <a:tc rowSpan="2" gridSpan="2">
                  <a:txBody>
                    <a:bodyPr/>
                    <a:lstStyle/>
                    <a:p>
                      <a:pPr algn="ctr">
                        <a:lnSpc>
                          <a:spcPct val="100000"/>
                        </a:lnSpc>
                        <a:spcAft>
                          <a:spcPts val="0"/>
                        </a:spcAft>
                        <a:tabLst>
                          <a:tab pos="5600700" algn="l"/>
                          <a:tab pos="9601200" algn="l"/>
                        </a:tabLst>
                      </a:pPr>
                      <a:r>
                        <a:rPr lang="zh-CN" sz="2800" b="1" kern="100" dirty="0">
                          <a:effectLst/>
                          <a:latin typeface="Times New Roman" panose="02020603050405020304"/>
                          <a:ea typeface="黑体" panose="02010609060101010101" pitchFamily="2" charset="-122"/>
                          <a:cs typeface="Times New Roman" panose="02020603050405020304"/>
                        </a:rPr>
                        <a:t>比较</a:t>
                      </a:r>
                      <a:endParaRPr lang="zh-CN" sz="1050" kern="100" dirty="0">
                        <a:effectLst/>
                        <a:latin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cPr/>
                </a:tc>
                <a:tc gridSpan="2">
                  <a:txBody>
                    <a:bodyPr/>
                    <a:lstStyle/>
                    <a:p>
                      <a:pPr algn="ctr">
                        <a:lnSpc>
                          <a:spcPct val="100000"/>
                        </a:lnSpc>
                        <a:spcAft>
                          <a:spcPts val="0"/>
                        </a:spcAft>
                        <a:tabLst>
                          <a:tab pos="5600700" algn="l"/>
                          <a:tab pos="9601200" algn="l"/>
                        </a:tabLst>
                      </a:pPr>
                      <a:r>
                        <a:rPr lang="zh-CN" sz="2800" b="1" kern="100">
                          <a:effectLst/>
                          <a:latin typeface="Times New Roman" panose="02020603050405020304"/>
                          <a:ea typeface="黑体" panose="02010609060101010101" pitchFamily="2" charset="-122"/>
                          <a:cs typeface="Times New Roman" panose="02020603050405020304"/>
                        </a:rPr>
                        <a:t>一般违法行为【</a:t>
                      </a:r>
                      <a:r>
                        <a:rPr lang="en-US" sz="2800" b="1" kern="100">
                          <a:effectLst/>
                          <a:latin typeface="Times New Roman" panose="02020603050405020304"/>
                          <a:ea typeface="黑体" panose="02010609060101010101" pitchFamily="2" charset="-122"/>
                          <a:cs typeface="Courier New" panose="02070309020205020404"/>
                        </a:rPr>
                        <a:t>2022</a:t>
                      </a:r>
                      <a:r>
                        <a:rPr lang="zh-CN" sz="2800" b="1" kern="100">
                          <a:effectLst/>
                          <a:latin typeface="Times New Roman" panose="02020603050405020304"/>
                          <a:ea typeface="黑体" panose="02010609060101010101" pitchFamily="2" charset="-122"/>
                          <a:cs typeface="Times New Roman" panose="02020603050405020304"/>
                        </a:rPr>
                        <a:t>梧州</a:t>
                      </a:r>
                      <a:r>
                        <a:rPr lang="en-US" sz="2800" b="1" kern="100">
                          <a:effectLst/>
                          <a:latin typeface="Times New Roman" panose="02020603050405020304"/>
                          <a:ea typeface="黑体" panose="02010609060101010101" pitchFamily="2" charset="-122"/>
                          <a:cs typeface="Courier New" panose="02070309020205020404"/>
                        </a:rPr>
                        <a:t>3</a:t>
                      </a:r>
                      <a:r>
                        <a:rPr lang="zh-CN" sz="2800" b="1" kern="100">
                          <a:effectLst/>
                          <a:latin typeface="Times New Roman" panose="02020603050405020304"/>
                          <a:ea typeface="黑体" panose="02010609060101010101" pitchFamily="2" charset="-122"/>
                          <a:cs typeface="Times New Roman" panose="02020603050405020304"/>
                        </a:rPr>
                        <a:t>】</a:t>
                      </a:r>
                      <a:endParaRPr lang="zh-CN" sz="1050" kern="100">
                        <a:effectLst/>
                        <a:latin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rowSpan="2">
                  <a:txBody>
                    <a:bodyPr/>
                    <a:lstStyle/>
                    <a:p>
                      <a:pPr algn="ctr">
                        <a:lnSpc>
                          <a:spcPct val="100000"/>
                        </a:lnSpc>
                        <a:spcAft>
                          <a:spcPts val="0"/>
                        </a:spcAft>
                        <a:tabLst>
                          <a:tab pos="5600700" algn="l"/>
                          <a:tab pos="9601200" algn="l"/>
                        </a:tabLst>
                      </a:pPr>
                      <a:r>
                        <a:rPr lang="zh-CN" sz="2800" b="1" kern="100">
                          <a:effectLst/>
                          <a:highlight>
                            <a:srgbClr val="D3D3D3"/>
                          </a:highlight>
                          <a:latin typeface="Times New Roman" panose="02020603050405020304"/>
                          <a:ea typeface="黑体" panose="02010609060101010101" pitchFamily="2" charset="-122"/>
                          <a:cs typeface="Times New Roman" panose="02020603050405020304"/>
                        </a:rPr>
                        <a:t>犯罪</a:t>
                      </a:r>
                      <a:r>
                        <a:rPr lang="en-US" sz="2800" b="1" kern="100">
                          <a:effectLst/>
                          <a:highlight>
                            <a:srgbClr val="D3D3D3"/>
                          </a:highlight>
                          <a:latin typeface="Times New Roman" panose="02020603050405020304"/>
                          <a:ea typeface="黑体" panose="02010609060101010101" pitchFamily="2" charset="-122"/>
                          <a:cs typeface="Courier New" panose="02070309020205020404"/>
                        </a:rPr>
                        <a:t>(</a:t>
                      </a:r>
                      <a:r>
                        <a:rPr lang="zh-CN" sz="2800" b="1" kern="100">
                          <a:effectLst/>
                          <a:highlight>
                            <a:srgbClr val="D3D3D3"/>
                          </a:highlight>
                          <a:latin typeface="Times New Roman" panose="02020603050405020304"/>
                          <a:ea typeface="黑体" panose="02010609060101010101" pitchFamily="2" charset="-122"/>
                          <a:cs typeface="Times New Roman" panose="02020603050405020304"/>
                        </a:rPr>
                        <a:t>刑事违法行为</a:t>
                      </a:r>
                      <a:r>
                        <a:rPr lang="en-US" sz="2800" b="1" kern="100">
                          <a:effectLst/>
                          <a:highlight>
                            <a:srgbClr val="D3D3D3"/>
                          </a:highlight>
                          <a:latin typeface="Times New Roman" panose="02020603050405020304"/>
                          <a:ea typeface="黑体" panose="02010609060101010101" pitchFamily="2" charset="-122"/>
                          <a:cs typeface="Courier New" panose="02070309020205020404"/>
                        </a:rPr>
                        <a:t>)</a:t>
                      </a:r>
                      <a:r>
                        <a:rPr lang="zh-CN" sz="2800" b="1" kern="100">
                          <a:effectLst/>
                          <a:latin typeface="Times New Roman" panose="02020603050405020304"/>
                          <a:ea typeface="黑体" panose="02010609060101010101" pitchFamily="2" charset="-122"/>
                          <a:cs typeface="Times New Roman" panose="02020603050405020304"/>
                        </a:rPr>
                        <a:t>【</a:t>
                      </a:r>
                      <a:r>
                        <a:rPr lang="en-US" sz="2800" b="1" kern="100">
                          <a:effectLst/>
                          <a:latin typeface="Times New Roman" panose="02020603050405020304"/>
                          <a:ea typeface="黑体" panose="02010609060101010101" pitchFamily="2" charset="-122"/>
                          <a:cs typeface="Courier New" panose="02070309020205020404"/>
                        </a:rPr>
                        <a:t>2022</a:t>
                      </a:r>
                      <a:r>
                        <a:rPr lang="zh-CN" sz="2800" b="1" kern="100">
                          <a:effectLst/>
                          <a:latin typeface="Times New Roman" panose="02020603050405020304"/>
                          <a:ea typeface="黑体" panose="02010609060101010101" pitchFamily="2" charset="-122"/>
                          <a:cs typeface="Times New Roman" panose="02020603050405020304"/>
                        </a:rPr>
                        <a:t>北部湾</a:t>
                      </a:r>
                      <a:r>
                        <a:rPr lang="en-US" sz="2800" b="1" kern="100">
                          <a:effectLst/>
                          <a:latin typeface="Times New Roman" panose="02020603050405020304"/>
                          <a:ea typeface="黑体" panose="02010609060101010101" pitchFamily="2" charset="-122"/>
                          <a:cs typeface="Courier New" panose="02070309020205020404"/>
                        </a:rPr>
                        <a:t>12②</a:t>
                      </a:r>
                      <a:r>
                        <a:rPr lang="zh-CN" sz="2800" b="1" kern="100">
                          <a:effectLst/>
                          <a:latin typeface="Times New Roman" panose="02020603050405020304"/>
                          <a:ea typeface="黑体" panose="02010609060101010101" pitchFamily="2" charset="-122"/>
                          <a:cs typeface="Times New Roman" panose="02020603050405020304"/>
                        </a:rPr>
                        <a:t>，百色</a:t>
                      </a:r>
                      <a:r>
                        <a:rPr lang="en-US" sz="2800" b="1" kern="100">
                          <a:effectLst/>
                          <a:latin typeface="Times New Roman" panose="02020603050405020304"/>
                          <a:ea typeface="黑体" panose="02010609060101010101" pitchFamily="2" charset="-122"/>
                          <a:cs typeface="Courier New" panose="02070309020205020404"/>
                        </a:rPr>
                        <a:t>6</a:t>
                      </a:r>
                      <a:r>
                        <a:rPr lang="zh-CN" sz="2800" b="1" kern="100">
                          <a:effectLst/>
                          <a:latin typeface="Times New Roman" panose="02020603050405020304"/>
                          <a:ea typeface="黑体" panose="02010609060101010101" pitchFamily="2" charset="-122"/>
                          <a:cs typeface="Times New Roman" panose="02020603050405020304"/>
                        </a:rPr>
                        <a:t>，</a:t>
                      </a:r>
                      <a:r>
                        <a:rPr lang="en-US" sz="2800" b="1" kern="100">
                          <a:effectLst/>
                          <a:latin typeface="Times New Roman" panose="02020603050405020304"/>
                          <a:ea typeface="黑体" panose="02010609060101010101" pitchFamily="2" charset="-122"/>
                          <a:cs typeface="Courier New" panose="02070309020205020404"/>
                        </a:rPr>
                        <a:t>2020</a:t>
                      </a:r>
                      <a:r>
                        <a:rPr lang="zh-CN" sz="2800" b="1" kern="100">
                          <a:effectLst/>
                          <a:latin typeface="Times New Roman" panose="02020603050405020304"/>
                          <a:ea typeface="黑体" panose="02010609060101010101" pitchFamily="2" charset="-122"/>
                          <a:cs typeface="Times New Roman" panose="02020603050405020304"/>
                        </a:rPr>
                        <a:t>北部湾</a:t>
                      </a:r>
                      <a:r>
                        <a:rPr lang="en-US" sz="2800" b="1" kern="100">
                          <a:effectLst/>
                          <a:latin typeface="Times New Roman" panose="02020603050405020304"/>
                          <a:ea typeface="黑体" panose="02010609060101010101" pitchFamily="2" charset="-122"/>
                          <a:cs typeface="Courier New" panose="02070309020205020404"/>
                        </a:rPr>
                        <a:t>Ⅰ</a:t>
                      </a:r>
                      <a:r>
                        <a:rPr lang="zh-CN" sz="2800" b="1" kern="100">
                          <a:effectLst/>
                          <a:latin typeface="Times New Roman" panose="02020603050405020304"/>
                          <a:ea typeface="黑体" panose="02010609060101010101" pitchFamily="2" charset="-122"/>
                          <a:cs typeface="Times New Roman" panose="02020603050405020304"/>
                        </a:rPr>
                        <a:t>卷</a:t>
                      </a:r>
                      <a:r>
                        <a:rPr lang="en-US" sz="2800" b="1" kern="100">
                          <a:effectLst/>
                          <a:latin typeface="Times New Roman" panose="02020603050405020304"/>
                          <a:ea typeface="黑体" panose="02010609060101010101" pitchFamily="2" charset="-122"/>
                          <a:cs typeface="Courier New" panose="02070309020205020404"/>
                        </a:rPr>
                        <a:t>4</a:t>
                      </a:r>
                      <a:r>
                        <a:rPr lang="zh-CN" sz="2800" b="1" kern="100">
                          <a:effectLst/>
                          <a:latin typeface="Times New Roman" panose="02020603050405020304"/>
                          <a:ea typeface="黑体" panose="02010609060101010101" pitchFamily="2" charset="-122"/>
                          <a:cs typeface="Times New Roman" panose="02020603050405020304"/>
                        </a:rPr>
                        <a:t>】</a:t>
                      </a:r>
                      <a:endParaRPr lang="zh-CN" sz="1050" kern="100">
                        <a:effectLst/>
                        <a:latin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7063">
                <a:tc vMerge="1" gridSpan="2">
                  <a:tcPr/>
                </a:tc>
                <a:tc vMerge="1" hMerge="1">
                  <a:tcPr/>
                </a:tc>
                <a:tc>
                  <a:txBody>
                    <a:bodyPr/>
                    <a:lstStyle/>
                    <a:p>
                      <a:pPr algn="ctr">
                        <a:lnSpc>
                          <a:spcPct val="100000"/>
                        </a:lnSpc>
                        <a:spcAft>
                          <a:spcPts val="0"/>
                        </a:spcAft>
                        <a:tabLst>
                          <a:tab pos="5600700" algn="l"/>
                          <a:tab pos="9601200" algn="l"/>
                        </a:tabLst>
                      </a:pPr>
                      <a:r>
                        <a:rPr lang="zh-CN" sz="2800" b="1" kern="100">
                          <a:effectLst/>
                          <a:highlight>
                            <a:srgbClr val="D3D3D3"/>
                          </a:highlight>
                          <a:latin typeface="Times New Roman" panose="02020603050405020304"/>
                          <a:ea typeface="黑体" panose="02010609060101010101" pitchFamily="2" charset="-122"/>
                          <a:cs typeface="Times New Roman" panose="02020603050405020304"/>
                        </a:rPr>
                        <a:t>民事违法行为</a:t>
                      </a:r>
                      <a:r>
                        <a:rPr lang="zh-CN" sz="2800" b="1" kern="100">
                          <a:effectLst/>
                          <a:latin typeface="Times New Roman" panose="02020603050405020304"/>
                          <a:ea typeface="黑体" panose="02010609060101010101" pitchFamily="2" charset="-122"/>
                          <a:cs typeface="Times New Roman" panose="02020603050405020304"/>
                        </a:rPr>
                        <a:t>【</a:t>
                      </a:r>
                      <a:r>
                        <a:rPr lang="en-US" sz="2800" b="1" kern="100">
                          <a:effectLst/>
                          <a:latin typeface="Times New Roman" panose="02020603050405020304"/>
                          <a:ea typeface="黑体" panose="02010609060101010101" pitchFamily="2" charset="-122"/>
                          <a:cs typeface="Courier New" panose="02070309020205020404"/>
                        </a:rPr>
                        <a:t>2022</a:t>
                      </a:r>
                      <a:r>
                        <a:rPr lang="zh-CN" sz="2800" b="1" kern="100">
                          <a:effectLst/>
                          <a:latin typeface="Times New Roman" panose="02020603050405020304"/>
                          <a:ea typeface="黑体" panose="02010609060101010101" pitchFamily="2" charset="-122"/>
                          <a:cs typeface="Times New Roman" panose="02020603050405020304"/>
                        </a:rPr>
                        <a:t>北部湾</a:t>
                      </a:r>
                      <a:r>
                        <a:rPr lang="en-US" sz="2800" b="1" kern="100">
                          <a:effectLst/>
                          <a:latin typeface="Times New Roman" panose="02020603050405020304"/>
                          <a:ea typeface="黑体" panose="02010609060101010101" pitchFamily="2" charset="-122"/>
                          <a:cs typeface="Courier New" panose="02070309020205020404"/>
                        </a:rPr>
                        <a:t>2④</a:t>
                      </a:r>
                      <a:r>
                        <a:rPr lang="zh-CN" sz="2800" b="1" kern="100">
                          <a:effectLst/>
                          <a:latin typeface="Times New Roman" panose="02020603050405020304"/>
                          <a:ea typeface="黑体" panose="02010609060101010101" pitchFamily="2" charset="-122"/>
                          <a:cs typeface="Times New Roman" panose="02020603050405020304"/>
                        </a:rPr>
                        <a:t>，柳州</a:t>
                      </a:r>
                      <a:r>
                        <a:rPr lang="en-US" sz="2800" b="1" kern="100">
                          <a:effectLst/>
                          <a:latin typeface="Times New Roman" panose="02020603050405020304"/>
                          <a:ea typeface="黑体" panose="02010609060101010101" pitchFamily="2" charset="-122"/>
                          <a:cs typeface="Courier New" panose="02070309020205020404"/>
                        </a:rPr>
                        <a:t>10</a:t>
                      </a:r>
                      <a:r>
                        <a:rPr lang="zh-CN" sz="2800" b="1" kern="100">
                          <a:effectLst/>
                          <a:latin typeface="Times New Roman" panose="02020603050405020304"/>
                          <a:ea typeface="黑体" panose="02010609060101010101" pitchFamily="2" charset="-122"/>
                          <a:cs typeface="Times New Roman" panose="02020603050405020304"/>
                        </a:rPr>
                        <a:t>】</a:t>
                      </a:r>
                      <a:endParaRPr lang="zh-CN" sz="1050" kern="100">
                        <a:effectLst/>
                        <a:latin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600700" algn="l"/>
                          <a:tab pos="9601200" algn="l"/>
                        </a:tabLst>
                      </a:pPr>
                      <a:r>
                        <a:rPr lang="zh-CN" sz="2800" b="1" kern="100" dirty="0">
                          <a:effectLst/>
                          <a:highlight>
                            <a:srgbClr val="D3D3D3"/>
                          </a:highlight>
                          <a:latin typeface="Times New Roman" panose="02020603050405020304"/>
                          <a:ea typeface="黑体" panose="02010609060101010101" pitchFamily="2" charset="-122"/>
                          <a:cs typeface="Times New Roman" panose="02020603050405020304"/>
                        </a:rPr>
                        <a:t>行政违法行为</a:t>
                      </a:r>
                      <a:r>
                        <a:rPr lang="zh-CN" sz="2800" b="1" kern="100" dirty="0">
                          <a:effectLst/>
                          <a:latin typeface="Times New Roman" panose="02020603050405020304"/>
                          <a:ea typeface="黑体" panose="02010609060101010101" pitchFamily="2" charset="-122"/>
                          <a:cs typeface="Times New Roman" panose="02020603050405020304"/>
                        </a:rPr>
                        <a:t>【</a:t>
                      </a:r>
                      <a:r>
                        <a:rPr lang="en-US" sz="2800" b="1" kern="100" dirty="0">
                          <a:effectLst/>
                          <a:latin typeface="Times New Roman" panose="02020603050405020304"/>
                          <a:ea typeface="黑体" panose="02010609060101010101" pitchFamily="2" charset="-122"/>
                          <a:cs typeface="Courier New" panose="02070309020205020404"/>
                        </a:rPr>
                        <a:t>2017</a:t>
                      </a:r>
                      <a:r>
                        <a:rPr lang="zh-CN" sz="2800" b="1" kern="100" dirty="0" smtClean="0">
                          <a:effectLst/>
                          <a:latin typeface="Times New Roman" panose="02020603050405020304"/>
                          <a:ea typeface="黑体" panose="02010609060101010101" pitchFamily="2" charset="-122"/>
                          <a:cs typeface="Times New Roman" panose="02020603050405020304"/>
                        </a:rPr>
                        <a:t>北部湾</a:t>
                      </a:r>
                      <a:r>
                        <a:rPr lang="en-US" sz="2800" b="1" kern="100" dirty="0">
                          <a:effectLst/>
                          <a:latin typeface="Times New Roman" panose="02020603050405020304"/>
                          <a:ea typeface="黑体" panose="02010609060101010101" pitchFamily="2" charset="-122"/>
                          <a:cs typeface="Courier New" panose="02070309020205020404"/>
                        </a:rPr>
                        <a:t>2</a:t>
                      </a:r>
                      <a:r>
                        <a:rPr lang="zh-CN" sz="2800" b="1" kern="100" dirty="0">
                          <a:effectLst/>
                          <a:latin typeface="Times New Roman" panose="02020603050405020304"/>
                          <a:ea typeface="黑体" panose="02010609060101010101" pitchFamily="2" charset="-122"/>
                          <a:cs typeface="Times New Roman" panose="02020603050405020304"/>
                        </a:rPr>
                        <a:t>】</a:t>
                      </a:r>
                      <a:endParaRPr lang="zh-CN" sz="1050" kern="100" dirty="0">
                        <a:effectLst/>
                        <a:latin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cPr/>
                </a:tc>
              </a:tr>
              <a:tr h="567063">
                <a:tc>
                  <a:txBody>
                    <a:bodyPr/>
                    <a:lstStyle/>
                    <a:p>
                      <a:pPr algn="ctr">
                        <a:lnSpc>
                          <a:spcPct val="100000"/>
                        </a:lnSpc>
                        <a:spcAft>
                          <a:spcPts val="0"/>
                        </a:spcAft>
                        <a:tabLst>
                          <a:tab pos="5600700" algn="l"/>
                          <a:tab pos="9601200" algn="l"/>
                        </a:tabLst>
                      </a:pPr>
                      <a:r>
                        <a:rPr lang="zh-CN" sz="2800" b="1" kern="100" dirty="0">
                          <a:effectLst/>
                          <a:latin typeface="Times New Roman" panose="02020603050405020304"/>
                          <a:ea typeface="黑体" panose="02010609060101010101" pitchFamily="2" charset="-122"/>
                          <a:cs typeface="Times New Roman" panose="02020603050405020304"/>
                        </a:rPr>
                        <a:t>区别【</a:t>
                      </a:r>
                      <a:r>
                        <a:rPr lang="en-US" sz="2800" b="1" kern="100" dirty="0">
                          <a:effectLst/>
                          <a:latin typeface="Times New Roman" panose="02020603050405020304"/>
                          <a:ea typeface="黑体" panose="02010609060101010101" pitchFamily="2" charset="-122"/>
                          <a:cs typeface="Courier New" panose="02070309020205020404"/>
                        </a:rPr>
                        <a:t>2021</a:t>
                      </a:r>
                      <a:r>
                        <a:rPr lang="zh-CN" sz="2800" b="1" kern="100" dirty="0">
                          <a:effectLst/>
                          <a:latin typeface="Times New Roman" panose="02020603050405020304"/>
                          <a:ea typeface="黑体" panose="02010609060101010101" pitchFamily="2" charset="-122"/>
                          <a:cs typeface="Times New Roman" panose="02020603050405020304"/>
                        </a:rPr>
                        <a:t>北部湾</a:t>
                      </a:r>
                      <a:r>
                        <a:rPr lang="en-US" sz="2800" b="1" kern="100" dirty="0">
                          <a:effectLst/>
                          <a:latin typeface="Times New Roman" panose="02020603050405020304"/>
                          <a:ea typeface="黑体" panose="02010609060101010101" pitchFamily="2" charset="-122"/>
                          <a:cs typeface="Courier New" panose="02070309020205020404"/>
                        </a:rPr>
                        <a:t>5C</a:t>
                      </a:r>
                      <a:r>
                        <a:rPr lang="zh-CN" sz="2800" b="1" kern="100" dirty="0">
                          <a:effectLst/>
                          <a:latin typeface="Times New Roman" panose="02020603050405020304"/>
                          <a:ea typeface="黑体" panose="02010609060101010101" pitchFamily="2" charset="-122"/>
                          <a:cs typeface="Times New Roman" panose="02020603050405020304"/>
                        </a:rPr>
                        <a:t>】</a:t>
                      </a:r>
                      <a:endParaRPr lang="zh-CN" sz="1050" kern="100" dirty="0">
                        <a:effectLst/>
                        <a:latin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5600700" algn="l"/>
                          <a:tab pos="9601200" algn="l"/>
                        </a:tabLst>
                      </a:pPr>
                      <a:r>
                        <a:rPr lang="zh-CN" sz="2800" b="1" kern="100">
                          <a:effectLst/>
                          <a:latin typeface="Times New Roman" panose="02020603050405020304"/>
                          <a:ea typeface="黑体" panose="02010609060101010101" pitchFamily="2" charset="-122"/>
                          <a:cs typeface="Times New Roman" panose="02020603050405020304"/>
                        </a:rPr>
                        <a:t>法律责任</a:t>
                      </a:r>
                      <a:endParaRPr lang="zh-CN" sz="1050" kern="100">
                        <a:effectLst/>
                        <a:latin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tcPr>
                </a:tc>
                <a:tc>
                  <a:txBody>
                    <a:bodyPr/>
                    <a:lstStyle/>
                    <a:p>
                      <a:pPr algn="l">
                        <a:lnSpc>
                          <a:spcPct val="100000"/>
                        </a:lnSpc>
                        <a:spcAft>
                          <a:spcPts val="0"/>
                        </a:spcAft>
                        <a:tabLst>
                          <a:tab pos="5600700" algn="l"/>
                          <a:tab pos="9601200" algn="l"/>
                        </a:tabLst>
                      </a:pPr>
                      <a:r>
                        <a:rPr lang="zh-CN" sz="2800" b="1" kern="100">
                          <a:effectLst/>
                          <a:highlight>
                            <a:srgbClr val="D3D3D3"/>
                          </a:highlight>
                          <a:latin typeface="Times New Roman" panose="02020603050405020304"/>
                          <a:ea typeface="黑体" panose="02010609060101010101" pitchFamily="2" charset="-122"/>
                          <a:cs typeface="Times New Roman" panose="02020603050405020304"/>
                        </a:rPr>
                        <a:t>民事责任</a:t>
                      </a:r>
                      <a:r>
                        <a:rPr lang="en-US" sz="2800" b="1" kern="100">
                          <a:effectLst/>
                          <a:latin typeface="Times New Roman" panose="02020603050405020304"/>
                          <a:ea typeface="楷体" panose="02010609060101010101" charset="-122"/>
                          <a:cs typeface="Courier New" panose="02070309020205020404"/>
                        </a:rPr>
                        <a:t>(</a:t>
                      </a:r>
                      <a:r>
                        <a:rPr lang="zh-CN" sz="2800" b="1" kern="100">
                          <a:effectLst/>
                          <a:latin typeface="Times New Roman" panose="02020603050405020304"/>
                          <a:ea typeface="楷体" panose="02010609060101010101" charset="-122"/>
                          <a:cs typeface="Times New Roman" panose="02020603050405020304"/>
                        </a:rPr>
                        <a:t>包括停止侵害，消除危险，返还财产，赔偿损失，支付违约金，消除影响、恢复名誉，赔礼道歉，等等。法律规定惩罚性赔偿的，依照其规定</a:t>
                      </a:r>
                      <a:r>
                        <a:rPr lang="en-US" sz="2800" b="1" kern="100">
                          <a:effectLst/>
                          <a:latin typeface="Times New Roman" panose="02020603050405020304"/>
                          <a:ea typeface="楷体" panose="02010609060101010101" charset="-122"/>
                          <a:cs typeface="Courier New" panose="02070309020205020404"/>
                        </a:rPr>
                        <a:t>)</a:t>
                      </a:r>
                      <a:endParaRPr lang="zh-CN" sz="1050" kern="100">
                        <a:effectLst/>
                        <a:latin typeface="宋体" panose="02010600030101010101" pitchFamily="2" charset="-122"/>
                        <a:cs typeface="Courier New" panose="02070309020205020404"/>
                      </a:endParaRPr>
                    </a:p>
                  </a:txBody>
                  <a:tcPr marL="68580" marR="68580" marT="0"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tabLst>
                          <a:tab pos="5600700" algn="l"/>
                          <a:tab pos="9601200" algn="l"/>
                        </a:tabLst>
                      </a:pPr>
                      <a:r>
                        <a:rPr lang="zh-CN" sz="2800" b="1" kern="100">
                          <a:effectLst/>
                          <a:highlight>
                            <a:srgbClr val="D3D3D3"/>
                          </a:highlight>
                          <a:latin typeface="Times New Roman" panose="02020603050405020304"/>
                          <a:ea typeface="黑体" panose="02010609060101010101" pitchFamily="2" charset="-122"/>
                          <a:cs typeface="Times New Roman" panose="02020603050405020304"/>
                        </a:rPr>
                        <a:t>行政制裁</a:t>
                      </a:r>
                      <a:r>
                        <a:rPr lang="en-US" sz="2800" b="1" kern="100">
                          <a:effectLst/>
                          <a:latin typeface="Times New Roman" panose="02020603050405020304"/>
                          <a:ea typeface="楷体" panose="02010609060101010101" charset="-122"/>
                          <a:cs typeface="Courier New" panose="02070309020205020404"/>
                        </a:rPr>
                        <a:t>(</a:t>
                      </a:r>
                      <a:r>
                        <a:rPr lang="zh-CN" sz="2800" b="1" kern="100">
                          <a:effectLst/>
                          <a:latin typeface="Times New Roman" panose="02020603050405020304"/>
                          <a:ea typeface="楷体" panose="02010609060101010101" charset="-122"/>
                          <a:cs typeface="Times New Roman" panose="02020603050405020304"/>
                        </a:rPr>
                        <a:t>包括行政处分和行政处罚等形式。行政处分包括警告、记过、记大过、降级、撤职、开除等；行政处罚包括警告、罚款、没收违法所得、行政拘留等</a:t>
                      </a:r>
                      <a:r>
                        <a:rPr lang="en-US" sz="2800" b="1" kern="100">
                          <a:effectLst/>
                          <a:latin typeface="Times New Roman" panose="02020603050405020304"/>
                          <a:ea typeface="楷体" panose="02010609060101010101" charset="-122"/>
                          <a:cs typeface="Courier New" panose="02070309020205020404"/>
                        </a:rPr>
                        <a:t>)</a:t>
                      </a:r>
                      <a:r>
                        <a:rPr lang="zh-CN" sz="2800" b="1" kern="100">
                          <a:effectLst/>
                          <a:latin typeface="Times New Roman" panose="02020603050405020304"/>
                          <a:ea typeface="黑体" panose="02010609060101010101" pitchFamily="2" charset="-122"/>
                          <a:cs typeface="Times New Roman" panose="02020603050405020304"/>
                        </a:rPr>
                        <a:t>【</a:t>
                      </a:r>
                      <a:r>
                        <a:rPr lang="en-US" sz="2800" b="1" kern="100">
                          <a:effectLst/>
                          <a:latin typeface="Times New Roman" panose="02020603050405020304"/>
                          <a:ea typeface="黑体" panose="02010609060101010101" pitchFamily="2" charset="-122"/>
                          <a:cs typeface="Courier New" panose="02070309020205020404"/>
                        </a:rPr>
                        <a:t>2022</a:t>
                      </a:r>
                      <a:r>
                        <a:rPr lang="zh-CN" sz="2800" b="1" kern="100">
                          <a:effectLst/>
                          <a:latin typeface="Times New Roman" panose="02020603050405020304"/>
                          <a:ea typeface="黑体" panose="02010609060101010101" pitchFamily="2" charset="-122"/>
                          <a:cs typeface="Times New Roman" panose="02020603050405020304"/>
                        </a:rPr>
                        <a:t>柳州</a:t>
                      </a:r>
                      <a:r>
                        <a:rPr lang="en-US" sz="2800" b="1" kern="100">
                          <a:effectLst/>
                          <a:latin typeface="Times New Roman" panose="02020603050405020304"/>
                          <a:ea typeface="黑体" panose="02010609060101010101" pitchFamily="2" charset="-122"/>
                          <a:cs typeface="Courier New" panose="02070309020205020404"/>
                        </a:rPr>
                        <a:t>13</a:t>
                      </a:r>
                      <a:r>
                        <a:rPr lang="zh-CN" sz="2800" b="1" kern="100">
                          <a:effectLst/>
                          <a:latin typeface="Times New Roman" panose="02020603050405020304"/>
                          <a:ea typeface="黑体" panose="02010609060101010101" pitchFamily="2" charset="-122"/>
                          <a:cs typeface="Times New Roman" panose="02020603050405020304"/>
                        </a:rPr>
                        <a:t>】</a:t>
                      </a:r>
                      <a:endParaRPr lang="zh-CN" sz="1050" kern="100">
                        <a:effectLst/>
                        <a:latin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tabLst>
                          <a:tab pos="5600700" algn="l"/>
                          <a:tab pos="9601200" algn="l"/>
                        </a:tabLst>
                      </a:pPr>
                      <a:r>
                        <a:rPr lang="zh-CN" sz="2800" b="1" kern="100" dirty="0">
                          <a:effectLst/>
                          <a:highlight>
                            <a:srgbClr val="D3D3D3"/>
                          </a:highlight>
                          <a:latin typeface="Times New Roman" panose="02020603050405020304"/>
                          <a:ea typeface="黑体" panose="02010609060101010101" pitchFamily="2" charset="-122"/>
                          <a:cs typeface="Times New Roman" panose="02020603050405020304"/>
                        </a:rPr>
                        <a:t>刑罚处罚</a:t>
                      </a:r>
                      <a:r>
                        <a:rPr lang="en-US" sz="2800" b="1" kern="100" dirty="0">
                          <a:effectLst/>
                          <a:latin typeface="Times New Roman" panose="02020603050405020304"/>
                          <a:ea typeface="楷体" panose="02010609060101010101" charset="-122"/>
                          <a:cs typeface="Courier New" panose="02070309020205020404"/>
                        </a:rPr>
                        <a:t>(</a:t>
                      </a:r>
                      <a:r>
                        <a:rPr lang="zh-CN" sz="2800" b="1" kern="100" dirty="0">
                          <a:effectLst/>
                          <a:latin typeface="Times New Roman" panose="02020603050405020304"/>
                          <a:ea typeface="楷体" panose="02010609060101010101" charset="-122"/>
                          <a:cs typeface="Times New Roman" panose="02020603050405020304"/>
                        </a:rPr>
                        <a:t>包括主刑和附加刑。主刑包括管制、拘役、有期徒刑、无期徒刑、死刑；附加刑包括罚金、剥夺政治权利、没收财产、驱逐出境</a:t>
                      </a:r>
                      <a:r>
                        <a:rPr lang="en-US" sz="2800" b="1" kern="100" dirty="0">
                          <a:effectLst/>
                          <a:latin typeface="Times New Roman" panose="02020603050405020304"/>
                          <a:ea typeface="楷体" panose="02010609060101010101" charset="-122"/>
                          <a:cs typeface="Courier New" panose="02070309020205020404"/>
                        </a:rPr>
                        <a:t>)</a:t>
                      </a:r>
                      <a:endParaRPr lang="zh-CN" sz="1050" kern="100" dirty="0">
                        <a:effectLst/>
                        <a:latin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118543" y="548680"/>
          <a:ext cx="11737303" cy="5867400"/>
        </p:xfrm>
        <a:graphic>
          <a:graphicData uri="http://schemas.openxmlformats.org/drawingml/2006/table">
            <a:tbl>
              <a:tblPr/>
              <a:tblGrid>
                <a:gridCol w="1296143"/>
                <a:gridCol w="1800201"/>
                <a:gridCol w="2664296"/>
                <a:gridCol w="3096343"/>
                <a:gridCol w="2880320"/>
              </a:tblGrid>
              <a:tr h="189021">
                <a:tc rowSpan="2" gridSpan="2">
                  <a:txBody>
                    <a:bodyPr/>
                    <a:lstStyle/>
                    <a:p>
                      <a:pPr algn="ctr">
                        <a:lnSpc>
                          <a:spcPct val="125000"/>
                        </a:lnSpc>
                        <a:spcAft>
                          <a:spcPts val="0"/>
                        </a:spcAft>
                        <a:tabLst>
                          <a:tab pos="5600700" algn="l"/>
                          <a:tab pos="9601200" algn="l"/>
                        </a:tabLst>
                      </a:pPr>
                      <a:r>
                        <a:rPr lang="zh-CN" sz="2800" b="1" kern="100" dirty="0">
                          <a:effectLst/>
                          <a:latin typeface="Times New Roman" panose="02020603050405020304"/>
                          <a:ea typeface="黑体" panose="02010609060101010101" pitchFamily="2" charset="-122"/>
                          <a:cs typeface="Times New Roman" panose="02020603050405020304"/>
                        </a:rPr>
                        <a:t>比较</a:t>
                      </a:r>
                      <a:endParaRPr lang="zh-CN" sz="1050" kern="100" dirty="0">
                        <a:effectLst/>
                        <a:latin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cPr/>
                </a:tc>
                <a:tc gridSpan="2">
                  <a:txBody>
                    <a:bodyPr/>
                    <a:lstStyle/>
                    <a:p>
                      <a:pPr algn="ctr">
                        <a:lnSpc>
                          <a:spcPct val="125000"/>
                        </a:lnSpc>
                        <a:spcAft>
                          <a:spcPts val="0"/>
                        </a:spcAft>
                        <a:tabLst>
                          <a:tab pos="5600700" algn="l"/>
                          <a:tab pos="9601200" algn="l"/>
                        </a:tabLst>
                      </a:pPr>
                      <a:r>
                        <a:rPr lang="zh-CN" sz="2800" b="1" kern="100">
                          <a:effectLst/>
                          <a:latin typeface="Times New Roman" panose="02020603050405020304"/>
                          <a:ea typeface="黑体" panose="02010609060101010101" pitchFamily="2" charset="-122"/>
                          <a:cs typeface="Times New Roman" panose="02020603050405020304"/>
                        </a:rPr>
                        <a:t>一般违法行为【</a:t>
                      </a:r>
                      <a:r>
                        <a:rPr lang="en-US" sz="2800" b="1" kern="100">
                          <a:effectLst/>
                          <a:latin typeface="Times New Roman" panose="02020603050405020304"/>
                          <a:ea typeface="黑体" panose="02010609060101010101" pitchFamily="2" charset="-122"/>
                          <a:cs typeface="Courier New" panose="02070309020205020404"/>
                        </a:rPr>
                        <a:t>2022</a:t>
                      </a:r>
                      <a:r>
                        <a:rPr lang="zh-CN" sz="2800" b="1" kern="100">
                          <a:effectLst/>
                          <a:latin typeface="Times New Roman" panose="02020603050405020304"/>
                          <a:ea typeface="黑体" panose="02010609060101010101" pitchFamily="2" charset="-122"/>
                          <a:cs typeface="Times New Roman" panose="02020603050405020304"/>
                        </a:rPr>
                        <a:t>梧州</a:t>
                      </a:r>
                      <a:r>
                        <a:rPr lang="en-US" sz="2800" b="1" kern="100">
                          <a:effectLst/>
                          <a:latin typeface="Times New Roman" panose="02020603050405020304"/>
                          <a:ea typeface="黑体" panose="02010609060101010101" pitchFamily="2" charset="-122"/>
                          <a:cs typeface="Courier New" panose="02070309020205020404"/>
                        </a:rPr>
                        <a:t>3</a:t>
                      </a:r>
                      <a:r>
                        <a:rPr lang="zh-CN" sz="2800" b="1" kern="100">
                          <a:effectLst/>
                          <a:latin typeface="Times New Roman" panose="02020603050405020304"/>
                          <a:ea typeface="黑体" panose="02010609060101010101" pitchFamily="2" charset="-122"/>
                          <a:cs typeface="Times New Roman" panose="02020603050405020304"/>
                        </a:rPr>
                        <a:t>】</a:t>
                      </a:r>
                      <a:endParaRPr lang="zh-CN" sz="1050" kern="100">
                        <a:effectLst/>
                        <a:latin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rowSpan="2">
                  <a:txBody>
                    <a:bodyPr/>
                    <a:lstStyle/>
                    <a:p>
                      <a:pPr algn="ctr">
                        <a:lnSpc>
                          <a:spcPct val="125000"/>
                        </a:lnSpc>
                        <a:spcAft>
                          <a:spcPts val="0"/>
                        </a:spcAft>
                        <a:tabLst>
                          <a:tab pos="5600700" algn="l"/>
                          <a:tab pos="9601200" algn="l"/>
                        </a:tabLst>
                      </a:pPr>
                      <a:r>
                        <a:rPr lang="zh-CN" sz="2800" b="1" kern="100">
                          <a:effectLst/>
                          <a:highlight>
                            <a:srgbClr val="D3D3D3"/>
                          </a:highlight>
                          <a:latin typeface="Times New Roman" panose="02020603050405020304"/>
                          <a:ea typeface="黑体" panose="02010609060101010101" pitchFamily="2" charset="-122"/>
                          <a:cs typeface="Times New Roman" panose="02020603050405020304"/>
                        </a:rPr>
                        <a:t>犯罪</a:t>
                      </a:r>
                      <a:r>
                        <a:rPr lang="en-US" sz="2800" b="1" kern="100">
                          <a:effectLst/>
                          <a:highlight>
                            <a:srgbClr val="D3D3D3"/>
                          </a:highlight>
                          <a:latin typeface="Times New Roman" panose="02020603050405020304"/>
                          <a:ea typeface="黑体" panose="02010609060101010101" pitchFamily="2" charset="-122"/>
                          <a:cs typeface="Courier New" panose="02070309020205020404"/>
                        </a:rPr>
                        <a:t>(</a:t>
                      </a:r>
                      <a:r>
                        <a:rPr lang="zh-CN" sz="2800" b="1" kern="100">
                          <a:effectLst/>
                          <a:highlight>
                            <a:srgbClr val="D3D3D3"/>
                          </a:highlight>
                          <a:latin typeface="Times New Roman" panose="02020603050405020304"/>
                          <a:ea typeface="黑体" panose="02010609060101010101" pitchFamily="2" charset="-122"/>
                          <a:cs typeface="Times New Roman" panose="02020603050405020304"/>
                        </a:rPr>
                        <a:t>刑事违法行为</a:t>
                      </a:r>
                      <a:r>
                        <a:rPr lang="en-US" sz="2800" b="1" kern="100">
                          <a:effectLst/>
                          <a:highlight>
                            <a:srgbClr val="D3D3D3"/>
                          </a:highlight>
                          <a:latin typeface="Times New Roman" panose="02020603050405020304"/>
                          <a:ea typeface="黑体" panose="02010609060101010101" pitchFamily="2" charset="-122"/>
                          <a:cs typeface="Courier New" panose="02070309020205020404"/>
                        </a:rPr>
                        <a:t>)</a:t>
                      </a:r>
                      <a:r>
                        <a:rPr lang="zh-CN" sz="2800" b="1" kern="100">
                          <a:effectLst/>
                          <a:latin typeface="Times New Roman" panose="02020603050405020304"/>
                          <a:ea typeface="黑体" panose="02010609060101010101" pitchFamily="2" charset="-122"/>
                          <a:cs typeface="Times New Roman" panose="02020603050405020304"/>
                        </a:rPr>
                        <a:t>【</a:t>
                      </a:r>
                      <a:r>
                        <a:rPr lang="en-US" sz="2800" b="1" kern="100">
                          <a:effectLst/>
                          <a:latin typeface="Times New Roman" panose="02020603050405020304"/>
                          <a:ea typeface="黑体" panose="02010609060101010101" pitchFamily="2" charset="-122"/>
                          <a:cs typeface="Courier New" panose="02070309020205020404"/>
                        </a:rPr>
                        <a:t>2022</a:t>
                      </a:r>
                      <a:r>
                        <a:rPr lang="zh-CN" sz="2800" b="1" kern="100">
                          <a:effectLst/>
                          <a:latin typeface="Times New Roman" panose="02020603050405020304"/>
                          <a:ea typeface="黑体" panose="02010609060101010101" pitchFamily="2" charset="-122"/>
                          <a:cs typeface="Times New Roman" panose="02020603050405020304"/>
                        </a:rPr>
                        <a:t>北部湾</a:t>
                      </a:r>
                      <a:r>
                        <a:rPr lang="en-US" sz="2800" b="1" kern="100">
                          <a:effectLst/>
                          <a:latin typeface="Times New Roman" panose="02020603050405020304"/>
                          <a:ea typeface="黑体" panose="02010609060101010101" pitchFamily="2" charset="-122"/>
                          <a:cs typeface="Courier New" panose="02070309020205020404"/>
                        </a:rPr>
                        <a:t>12②</a:t>
                      </a:r>
                      <a:r>
                        <a:rPr lang="zh-CN" sz="2800" b="1" kern="100">
                          <a:effectLst/>
                          <a:latin typeface="Times New Roman" panose="02020603050405020304"/>
                          <a:ea typeface="黑体" panose="02010609060101010101" pitchFamily="2" charset="-122"/>
                          <a:cs typeface="Times New Roman" panose="02020603050405020304"/>
                        </a:rPr>
                        <a:t>，百色</a:t>
                      </a:r>
                      <a:r>
                        <a:rPr lang="en-US" sz="2800" b="1" kern="100">
                          <a:effectLst/>
                          <a:latin typeface="Times New Roman" panose="02020603050405020304"/>
                          <a:ea typeface="黑体" panose="02010609060101010101" pitchFamily="2" charset="-122"/>
                          <a:cs typeface="Courier New" panose="02070309020205020404"/>
                        </a:rPr>
                        <a:t>6</a:t>
                      </a:r>
                      <a:r>
                        <a:rPr lang="zh-CN" sz="2800" b="1" kern="100">
                          <a:effectLst/>
                          <a:latin typeface="Times New Roman" panose="02020603050405020304"/>
                          <a:ea typeface="黑体" panose="02010609060101010101" pitchFamily="2" charset="-122"/>
                          <a:cs typeface="Times New Roman" panose="02020603050405020304"/>
                        </a:rPr>
                        <a:t>，</a:t>
                      </a:r>
                      <a:r>
                        <a:rPr lang="en-US" sz="2800" b="1" kern="100">
                          <a:effectLst/>
                          <a:latin typeface="Times New Roman" panose="02020603050405020304"/>
                          <a:ea typeface="黑体" panose="02010609060101010101" pitchFamily="2" charset="-122"/>
                          <a:cs typeface="Courier New" panose="02070309020205020404"/>
                        </a:rPr>
                        <a:t>2020</a:t>
                      </a:r>
                      <a:r>
                        <a:rPr lang="zh-CN" sz="2800" b="1" kern="100">
                          <a:effectLst/>
                          <a:latin typeface="Times New Roman" panose="02020603050405020304"/>
                          <a:ea typeface="黑体" panose="02010609060101010101" pitchFamily="2" charset="-122"/>
                          <a:cs typeface="Times New Roman" panose="02020603050405020304"/>
                        </a:rPr>
                        <a:t>北部湾</a:t>
                      </a:r>
                      <a:r>
                        <a:rPr lang="en-US" sz="2800" b="1" kern="100">
                          <a:effectLst/>
                          <a:latin typeface="Times New Roman" panose="02020603050405020304"/>
                          <a:ea typeface="黑体" panose="02010609060101010101" pitchFamily="2" charset="-122"/>
                          <a:cs typeface="Courier New" panose="02070309020205020404"/>
                        </a:rPr>
                        <a:t>Ⅰ</a:t>
                      </a:r>
                      <a:r>
                        <a:rPr lang="zh-CN" sz="2800" b="1" kern="100">
                          <a:effectLst/>
                          <a:latin typeface="Times New Roman" panose="02020603050405020304"/>
                          <a:ea typeface="黑体" panose="02010609060101010101" pitchFamily="2" charset="-122"/>
                          <a:cs typeface="Times New Roman" panose="02020603050405020304"/>
                        </a:rPr>
                        <a:t>卷</a:t>
                      </a:r>
                      <a:r>
                        <a:rPr lang="en-US" sz="2800" b="1" kern="100">
                          <a:effectLst/>
                          <a:latin typeface="Times New Roman" panose="02020603050405020304"/>
                          <a:ea typeface="黑体" panose="02010609060101010101" pitchFamily="2" charset="-122"/>
                          <a:cs typeface="Courier New" panose="02070309020205020404"/>
                        </a:rPr>
                        <a:t>4</a:t>
                      </a:r>
                      <a:r>
                        <a:rPr lang="zh-CN" sz="2800" b="1" kern="100">
                          <a:effectLst/>
                          <a:latin typeface="Times New Roman" panose="02020603050405020304"/>
                          <a:ea typeface="黑体" panose="02010609060101010101" pitchFamily="2" charset="-122"/>
                          <a:cs typeface="Times New Roman" panose="02020603050405020304"/>
                        </a:rPr>
                        <a:t>】</a:t>
                      </a:r>
                      <a:endParaRPr lang="zh-CN" sz="1050" kern="100">
                        <a:effectLst/>
                        <a:latin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7063">
                <a:tc vMerge="1" gridSpan="2">
                  <a:tcPr/>
                </a:tc>
                <a:tc vMerge="1" hMerge="1">
                  <a:tcPr/>
                </a:tc>
                <a:tc>
                  <a:txBody>
                    <a:bodyPr/>
                    <a:lstStyle/>
                    <a:p>
                      <a:pPr algn="ctr">
                        <a:lnSpc>
                          <a:spcPct val="125000"/>
                        </a:lnSpc>
                        <a:spcAft>
                          <a:spcPts val="0"/>
                        </a:spcAft>
                        <a:tabLst>
                          <a:tab pos="5600700" algn="l"/>
                          <a:tab pos="9601200" algn="l"/>
                        </a:tabLst>
                      </a:pPr>
                      <a:r>
                        <a:rPr lang="zh-CN" sz="2800" b="1" kern="100">
                          <a:effectLst/>
                          <a:highlight>
                            <a:srgbClr val="D3D3D3"/>
                          </a:highlight>
                          <a:latin typeface="Times New Roman" panose="02020603050405020304"/>
                          <a:ea typeface="黑体" panose="02010609060101010101" pitchFamily="2" charset="-122"/>
                          <a:cs typeface="Times New Roman" panose="02020603050405020304"/>
                        </a:rPr>
                        <a:t>民事违法行为</a:t>
                      </a:r>
                      <a:r>
                        <a:rPr lang="zh-CN" sz="2800" b="1" kern="100">
                          <a:effectLst/>
                          <a:latin typeface="Times New Roman" panose="02020603050405020304"/>
                          <a:ea typeface="黑体" panose="02010609060101010101" pitchFamily="2" charset="-122"/>
                          <a:cs typeface="Times New Roman" panose="02020603050405020304"/>
                        </a:rPr>
                        <a:t>【</a:t>
                      </a:r>
                      <a:r>
                        <a:rPr lang="en-US" sz="2800" b="1" kern="100">
                          <a:effectLst/>
                          <a:latin typeface="Times New Roman" panose="02020603050405020304"/>
                          <a:ea typeface="黑体" panose="02010609060101010101" pitchFamily="2" charset="-122"/>
                          <a:cs typeface="Courier New" panose="02070309020205020404"/>
                        </a:rPr>
                        <a:t>2022</a:t>
                      </a:r>
                      <a:r>
                        <a:rPr lang="zh-CN" sz="2800" b="1" kern="100">
                          <a:effectLst/>
                          <a:latin typeface="Times New Roman" panose="02020603050405020304"/>
                          <a:ea typeface="黑体" panose="02010609060101010101" pitchFamily="2" charset="-122"/>
                          <a:cs typeface="Times New Roman" panose="02020603050405020304"/>
                        </a:rPr>
                        <a:t>北部湾</a:t>
                      </a:r>
                      <a:r>
                        <a:rPr lang="en-US" sz="2800" b="1" kern="100">
                          <a:effectLst/>
                          <a:latin typeface="Times New Roman" panose="02020603050405020304"/>
                          <a:ea typeface="黑体" panose="02010609060101010101" pitchFamily="2" charset="-122"/>
                          <a:cs typeface="Courier New" panose="02070309020205020404"/>
                        </a:rPr>
                        <a:t>2④</a:t>
                      </a:r>
                      <a:r>
                        <a:rPr lang="zh-CN" sz="2800" b="1" kern="100">
                          <a:effectLst/>
                          <a:latin typeface="Times New Roman" panose="02020603050405020304"/>
                          <a:ea typeface="黑体" panose="02010609060101010101" pitchFamily="2" charset="-122"/>
                          <a:cs typeface="Times New Roman" panose="02020603050405020304"/>
                        </a:rPr>
                        <a:t>，柳州</a:t>
                      </a:r>
                      <a:r>
                        <a:rPr lang="en-US" sz="2800" b="1" kern="100">
                          <a:effectLst/>
                          <a:latin typeface="Times New Roman" panose="02020603050405020304"/>
                          <a:ea typeface="黑体" panose="02010609060101010101" pitchFamily="2" charset="-122"/>
                          <a:cs typeface="Courier New" panose="02070309020205020404"/>
                        </a:rPr>
                        <a:t>10</a:t>
                      </a:r>
                      <a:r>
                        <a:rPr lang="zh-CN" sz="2800" b="1" kern="100">
                          <a:effectLst/>
                          <a:latin typeface="Times New Roman" panose="02020603050405020304"/>
                          <a:ea typeface="黑体" panose="02010609060101010101" pitchFamily="2" charset="-122"/>
                          <a:cs typeface="Times New Roman" panose="02020603050405020304"/>
                        </a:rPr>
                        <a:t>】</a:t>
                      </a:r>
                      <a:endParaRPr lang="zh-CN" sz="1050" kern="100">
                        <a:effectLst/>
                        <a:latin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tabLst>
                          <a:tab pos="5600700" algn="l"/>
                          <a:tab pos="9601200" algn="l"/>
                        </a:tabLst>
                      </a:pPr>
                      <a:r>
                        <a:rPr lang="zh-CN" sz="2800" b="1" kern="100">
                          <a:effectLst/>
                          <a:highlight>
                            <a:srgbClr val="D3D3D3"/>
                          </a:highlight>
                          <a:latin typeface="Times New Roman" panose="02020603050405020304"/>
                          <a:ea typeface="黑体" panose="02010609060101010101" pitchFamily="2" charset="-122"/>
                          <a:cs typeface="Times New Roman" panose="02020603050405020304"/>
                        </a:rPr>
                        <a:t>行政违法行为</a:t>
                      </a:r>
                      <a:r>
                        <a:rPr lang="zh-CN" sz="2800" b="1" kern="100">
                          <a:effectLst/>
                          <a:latin typeface="Times New Roman" panose="02020603050405020304"/>
                          <a:ea typeface="黑体" panose="02010609060101010101" pitchFamily="2" charset="-122"/>
                          <a:cs typeface="Times New Roman" panose="02020603050405020304"/>
                        </a:rPr>
                        <a:t>【</a:t>
                      </a:r>
                      <a:r>
                        <a:rPr lang="en-US" sz="2800" b="1" kern="100">
                          <a:effectLst/>
                          <a:latin typeface="Times New Roman" panose="02020603050405020304"/>
                          <a:ea typeface="黑体" panose="02010609060101010101" pitchFamily="2" charset="-122"/>
                          <a:cs typeface="Courier New" panose="02070309020205020404"/>
                        </a:rPr>
                        <a:t>2017</a:t>
                      </a:r>
                      <a:r>
                        <a:rPr lang="zh-CN" sz="2800" b="1" kern="100">
                          <a:effectLst/>
                          <a:latin typeface="Times New Roman" panose="02020603050405020304"/>
                          <a:ea typeface="黑体" panose="02010609060101010101" pitchFamily="2" charset="-122"/>
                          <a:cs typeface="Times New Roman" panose="02020603050405020304"/>
                        </a:rPr>
                        <a:t>北</a:t>
                      </a:r>
                      <a:endParaRPr lang="zh-CN" sz="1050" kern="100">
                        <a:effectLst/>
                        <a:latin typeface="宋体" panose="02010600030101010101" pitchFamily="2" charset="-122"/>
                        <a:cs typeface="Courier New" panose="02070309020205020404"/>
                      </a:endParaRPr>
                    </a:p>
                    <a:p>
                      <a:pPr algn="ctr">
                        <a:lnSpc>
                          <a:spcPct val="125000"/>
                        </a:lnSpc>
                        <a:spcAft>
                          <a:spcPts val="0"/>
                        </a:spcAft>
                        <a:tabLst>
                          <a:tab pos="5600700" algn="l"/>
                          <a:tab pos="9601200" algn="l"/>
                        </a:tabLst>
                      </a:pPr>
                      <a:r>
                        <a:rPr lang="zh-CN" sz="2800" b="1" kern="100">
                          <a:effectLst/>
                          <a:latin typeface="Times New Roman" panose="02020603050405020304"/>
                          <a:ea typeface="黑体" panose="02010609060101010101" pitchFamily="2" charset="-122"/>
                          <a:cs typeface="Times New Roman" panose="02020603050405020304"/>
                        </a:rPr>
                        <a:t>部湾</a:t>
                      </a:r>
                      <a:r>
                        <a:rPr lang="en-US" sz="2800" b="1" kern="100">
                          <a:effectLst/>
                          <a:latin typeface="Times New Roman" panose="02020603050405020304"/>
                          <a:ea typeface="黑体" panose="02010609060101010101" pitchFamily="2" charset="-122"/>
                          <a:cs typeface="Courier New" panose="02070309020205020404"/>
                        </a:rPr>
                        <a:t>2</a:t>
                      </a:r>
                      <a:r>
                        <a:rPr lang="zh-CN" sz="2800" b="1" kern="100">
                          <a:effectLst/>
                          <a:latin typeface="Times New Roman" panose="02020603050405020304"/>
                          <a:ea typeface="黑体" panose="02010609060101010101" pitchFamily="2" charset="-122"/>
                          <a:cs typeface="Times New Roman" panose="02020603050405020304"/>
                        </a:rPr>
                        <a:t>】</a:t>
                      </a:r>
                      <a:endParaRPr lang="zh-CN" sz="1050" kern="100">
                        <a:effectLst/>
                        <a:latin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cPr/>
                </a:tc>
              </a:tr>
              <a:tr h="567063">
                <a:tc rowSpan="2">
                  <a:txBody>
                    <a:bodyPr/>
                    <a:lstStyle/>
                    <a:p>
                      <a:pPr algn="ctr">
                        <a:lnSpc>
                          <a:spcPct val="125000"/>
                        </a:lnSpc>
                        <a:spcAft>
                          <a:spcPts val="0"/>
                        </a:spcAft>
                        <a:tabLst>
                          <a:tab pos="5600700" algn="l"/>
                          <a:tab pos="9601200" algn="l"/>
                        </a:tabLst>
                      </a:pPr>
                      <a:r>
                        <a:rPr lang="zh-CN" sz="2800" b="1" kern="100">
                          <a:effectLst/>
                          <a:latin typeface="Times New Roman" panose="02020603050405020304"/>
                          <a:ea typeface="黑体" panose="02010609060101010101" pitchFamily="2" charset="-122"/>
                          <a:cs typeface="Times New Roman" panose="02020603050405020304"/>
                        </a:rPr>
                        <a:t>区别【</a:t>
                      </a:r>
                      <a:r>
                        <a:rPr lang="en-US" sz="2800" b="1" kern="100">
                          <a:effectLst/>
                          <a:latin typeface="Times New Roman" panose="02020603050405020304"/>
                          <a:ea typeface="黑体" panose="02010609060101010101" pitchFamily="2" charset="-122"/>
                          <a:cs typeface="Courier New" panose="02070309020205020404"/>
                        </a:rPr>
                        <a:t>2021</a:t>
                      </a:r>
                      <a:r>
                        <a:rPr lang="zh-CN" sz="2800" b="1" kern="100">
                          <a:effectLst/>
                          <a:latin typeface="Times New Roman" panose="02020603050405020304"/>
                          <a:ea typeface="黑体" panose="02010609060101010101" pitchFamily="2" charset="-122"/>
                          <a:cs typeface="Times New Roman" panose="02020603050405020304"/>
                        </a:rPr>
                        <a:t>北部湾</a:t>
                      </a:r>
                      <a:r>
                        <a:rPr lang="en-US" sz="2800" b="1" kern="100">
                          <a:effectLst/>
                          <a:latin typeface="Times New Roman" panose="02020603050405020304"/>
                          <a:ea typeface="黑体" panose="02010609060101010101" pitchFamily="2" charset="-122"/>
                          <a:cs typeface="Courier New" panose="02070309020205020404"/>
                        </a:rPr>
                        <a:t>5C</a:t>
                      </a:r>
                      <a:r>
                        <a:rPr lang="zh-CN" sz="2800" b="1" kern="100">
                          <a:effectLst/>
                          <a:latin typeface="Times New Roman" panose="02020603050405020304"/>
                          <a:ea typeface="黑体" panose="02010609060101010101" pitchFamily="2" charset="-122"/>
                          <a:cs typeface="Times New Roman" panose="02020603050405020304"/>
                        </a:rPr>
                        <a:t>】</a:t>
                      </a:r>
                      <a:endParaRPr lang="zh-CN" sz="1050" kern="100">
                        <a:effectLst/>
                        <a:latin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tabLst>
                          <a:tab pos="5600700" algn="l"/>
                          <a:tab pos="9601200" algn="l"/>
                        </a:tabLst>
                      </a:pPr>
                      <a:r>
                        <a:rPr lang="zh-CN" sz="2800" b="1" kern="100">
                          <a:effectLst/>
                          <a:latin typeface="Times New Roman" panose="02020603050405020304"/>
                          <a:ea typeface="黑体" panose="02010609060101010101" pitchFamily="2" charset="-122"/>
                          <a:cs typeface="Times New Roman" panose="02020603050405020304"/>
                        </a:rPr>
                        <a:t>违法行</a:t>
                      </a:r>
                      <a:endParaRPr lang="zh-CN" sz="1050" kern="100">
                        <a:effectLst/>
                        <a:latin typeface="宋体" panose="02010600030101010101" pitchFamily="2" charset="-122"/>
                        <a:cs typeface="Courier New" panose="02070309020205020404"/>
                      </a:endParaRPr>
                    </a:p>
                    <a:p>
                      <a:pPr algn="ctr">
                        <a:lnSpc>
                          <a:spcPct val="125000"/>
                        </a:lnSpc>
                        <a:spcAft>
                          <a:spcPts val="0"/>
                        </a:spcAft>
                        <a:tabLst>
                          <a:tab pos="5600700" algn="l"/>
                          <a:tab pos="9601200" algn="l"/>
                        </a:tabLst>
                      </a:pPr>
                      <a:r>
                        <a:rPr lang="zh-CN" sz="2800" b="1" kern="100">
                          <a:effectLst/>
                          <a:latin typeface="Times New Roman" panose="02020603050405020304"/>
                          <a:ea typeface="黑体" panose="02010609060101010101" pitchFamily="2" charset="-122"/>
                          <a:cs typeface="Times New Roman" panose="02020603050405020304"/>
                        </a:rPr>
                        <a:t>为</a:t>
                      </a:r>
                      <a:r>
                        <a:rPr lang="en-US" sz="2800" b="1" kern="100">
                          <a:effectLst/>
                          <a:latin typeface="Times New Roman" panose="02020603050405020304"/>
                          <a:ea typeface="黑体" panose="02010609060101010101" pitchFamily="2" charset="-122"/>
                          <a:cs typeface="Courier New" panose="02070309020205020404"/>
                        </a:rPr>
                        <a:t>(</a:t>
                      </a:r>
                      <a:r>
                        <a:rPr lang="zh-CN" sz="2800" b="1" kern="100">
                          <a:effectLst/>
                          <a:latin typeface="Times New Roman" panose="02020603050405020304"/>
                          <a:ea typeface="黑体" panose="02010609060101010101" pitchFamily="2" charset="-122"/>
                          <a:cs typeface="Times New Roman" panose="02020603050405020304"/>
                        </a:rPr>
                        <a:t>典型</a:t>
                      </a:r>
                      <a:endParaRPr lang="zh-CN" sz="1050" kern="100">
                        <a:effectLst/>
                        <a:latin typeface="宋体" panose="02010600030101010101" pitchFamily="2" charset="-122"/>
                        <a:cs typeface="Courier New" panose="02070309020205020404"/>
                      </a:endParaRPr>
                    </a:p>
                    <a:p>
                      <a:pPr algn="ctr">
                        <a:lnSpc>
                          <a:spcPct val="125000"/>
                        </a:lnSpc>
                        <a:spcAft>
                          <a:spcPts val="0"/>
                        </a:spcAft>
                        <a:tabLst>
                          <a:tab pos="5600700" algn="l"/>
                          <a:tab pos="9601200" algn="l"/>
                        </a:tabLst>
                      </a:pPr>
                      <a:r>
                        <a:rPr lang="zh-CN" sz="2800" b="1" kern="100">
                          <a:effectLst/>
                          <a:latin typeface="Times New Roman" panose="02020603050405020304"/>
                          <a:ea typeface="黑体" panose="02010609060101010101" pitchFamily="2" charset="-122"/>
                          <a:cs typeface="Times New Roman" panose="02020603050405020304"/>
                        </a:rPr>
                        <a:t>表现</a:t>
                      </a:r>
                      <a:r>
                        <a:rPr lang="en-US" sz="2800" b="1" kern="100">
                          <a:effectLst/>
                          <a:latin typeface="Times New Roman" panose="02020603050405020304"/>
                          <a:ea typeface="黑体" panose="02010609060101010101" pitchFamily="2" charset="-122"/>
                          <a:cs typeface="Courier New" panose="02070309020205020404"/>
                        </a:rPr>
                        <a:t>)</a:t>
                      </a:r>
                      <a:endParaRPr lang="zh-CN" sz="1050" kern="100">
                        <a:effectLst/>
                        <a:latin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tcPr>
                </a:tc>
                <a:tc>
                  <a:txBody>
                    <a:bodyPr/>
                    <a:lstStyle/>
                    <a:p>
                      <a:pPr algn="l">
                        <a:lnSpc>
                          <a:spcPct val="125000"/>
                        </a:lnSpc>
                        <a:spcAft>
                          <a:spcPts val="0"/>
                        </a:spcAft>
                        <a:tabLst>
                          <a:tab pos="5600700" algn="l"/>
                          <a:tab pos="9601200" algn="l"/>
                        </a:tabLst>
                      </a:pPr>
                      <a:r>
                        <a:rPr lang="zh-CN" sz="2800" b="1" kern="100">
                          <a:effectLst/>
                          <a:latin typeface="Times New Roman" panose="02020603050405020304"/>
                          <a:cs typeface="Times New Roman" panose="02020603050405020304"/>
                        </a:rPr>
                        <a:t>欠债不还、侵犯他人</a:t>
                      </a:r>
                      <a:r>
                        <a:rPr lang="zh-CN" sz="2800" b="1" kern="100">
                          <a:effectLst/>
                          <a:highlight>
                            <a:srgbClr val="D3D3D3"/>
                          </a:highlight>
                          <a:latin typeface="Times New Roman" panose="02020603050405020304"/>
                          <a:ea typeface="黑体" panose="02010609060101010101" pitchFamily="2" charset="-122"/>
                          <a:cs typeface="Times New Roman" panose="02020603050405020304"/>
                        </a:rPr>
                        <a:t>民事权利</a:t>
                      </a:r>
                      <a:r>
                        <a:rPr lang="zh-CN" sz="2800" b="1" kern="100">
                          <a:effectLst/>
                          <a:latin typeface="Times New Roman" panose="02020603050405020304"/>
                          <a:cs typeface="Times New Roman" panose="02020603050405020304"/>
                        </a:rPr>
                        <a:t>、没有依法履行合同义务等</a:t>
                      </a:r>
                      <a:endParaRPr lang="zh-CN" sz="1050" kern="100">
                        <a:effectLst/>
                        <a:latin typeface="宋体" panose="02010600030101010101" pitchFamily="2" charset="-122"/>
                        <a:cs typeface="Courier New" panose="02070309020205020404"/>
                      </a:endParaRPr>
                    </a:p>
                  </a:txBody>
                  <a:tcPr marL="68580" marR="68580" marT="0"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25000"/>
                        </a:lnSpc>
                        <a:spcAft>
                          <a:spcPts val="0"/>
                        </a:spcAft>
                        <a:tabLst>
                          <a:tab pos="5600700" algn="l"/>
                          <a:tab pos="9601200" algn="l"/>
                        </a:tabLst>
                      </a:pPr>
                      <a:r>
                        <a:rPr lang="zh-CN" sz="2800" b="1" kern="100" dirty="0">
                          <a:effectLst/>
                          <a:latin typeface="Times New Roman" panose="02020603050405020304"/>
                          <a:cs typeface="Times New Roman" panose="02020603050405020304"/>
                        </a:rPr>
                        <a:t>最常见的行政违法行为是违反治安管理的行为，如谎报险情、破坏铁路封闭网、殴打他人等</a:t>
                      </a:r>
                      <a:endParaRPr lang="zh-CN" sz="1050" kern="100" dirty="0">
                        <a:effectLst/>
                        <a:latin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25000"/>
                        </a:lnSpc>
                        <a:spcAft>
                          <a:spcPts val="0"/>
                        </a:spcAft>
                        <a:tabLst>
                          <a:tab pos="5600700" algn="l"/>
                          <a:tab pos="9601200" algn="l"/>
                        </a:tabLst>
                      </a:pPr>
                      <a:r>
                        <a:rPr lang="zh-CN" sz="2800" b="1" kern="100">
                          <a:effectLst/>
                          <a:latin typeface="Times New Roman" panose="02020603050405020304"/>
                          <a:cs typeface="Times New Roman" panose="02020603050405020304"/>
                        </a:rPr>
                        <a:t>故意杀人、拦路抢劫、殴打他人致人重伤或死亡等</a:t>
                      </a:r>
                      <a:endParaRPr lang="zh-CN" sz="1050" kern="100">
                        <a:effectLst/>
                        <a:latin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7063">
                <a:tc v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tabLst>
                          <a:tab pos="5600700" algn="l"/>
                          <a:tab pos="9601200" algn="l"/>
                        </a:tabLst>
                      </a:pPr>
                      <a:r>
                        <a:rPr lang="zh-CN" sz="2800" b="1" kern="100">
                          <a:effectLst/>
                          <a:latin typeface="Times New Roman" panose="02020603050405020304"/>
                          <a:ea typeface="黑体" panose="02010609060101010101" pitchFamily="2" charset="-122"/>
                          <a:cs typeface="Times New Roman" panose="02020603050405020304"/>
                        </a:rPr>
                        <a:t>社会危</a:t>
                      </a:r>
                      <a:endParaRPr lang="zh-CN" sz="1050" kern="100">
                        <a:effectLst/>
                        <a:latin typeface="宋体" panose="02010600030101010101" pitchFamily="2" charset="-122"/>
                        <a:cs typeface="Courier New" panose="02070309020205020404"/>
                      </a:endParaRPr>
                    </a:p>
                    <a:p>
                      <a:pPr algn="ctr">
                        <a:lnSpc>
                          <a:spcPct val="125000"/>
                        </a:lnSpc>
                        <a:spcAft>
                          <a:spcPts val="0"/>
                        </a:spcAft>
                        <a:tabLst>
                          <a:tab pos="5600700" algn="l"/>
                          <a:tab pos="9601200" algn="l"/>
                        </a:tabLst>
                      </a:pPr>
                      <a:r>
                        <a:rPr lang="zh-CN" sz="2800" b="1" kern="100">
                          <a:effectLst/>
                          <a:latin typeface="Times New Roman" panose="02020603050405020304"/>
                          <a:ea typeface="黑体" panose="02010609060101010101" pitchFamily="2" charset="-122"/>
                          <a:cs typeface="Times New Roman" panose="02020603050405020304"/>
                        </a:rPr>
                        <a:t>害性</a:t>
                      </a:r>
                      <a:endParaRPr lang="zh-CN" sz="1050" kern="100">
                        <a:effectLst/>
                        <a:latin typeface="宋体" panose="02010600030101010101" pitchFamily="2" charset="-122"/>
                        <a:cs typeface="Courier New" panose="02070309020205020404"/>
                      </a:endParaRPr>
                    </a:p>
                  </a:txBody>
                  <a:tcPr marL="68580" marR="68580" marT="0" marB="0" anchor="ctr"/>
                </a:tc>
                <a:tc gridSpan="2">
                  <a:txBody>
                    <a:bodyPr/>
                    <a:lstStyle/>
                    <a:p>
                      <a:pPr algn="ctr">
                        <a:lnSpc>
                          <a:spcPct val="125000"/>
                        </a:lnSpc>
                        <a:spcAft>
                          <a:spcPts val="0"/>
                        </a:spcAft>
                        <a:tabLst>
                          <a:tab pos="5600700" algn="l"/>
                          <a:tab pos="9601200" algn="l"/>
                        </a:tabLst>
                      </a:pPr>
                      <a:r>
                        <a:rPr lang="zh-CN" sz="2800" b="1" kern="100" dirty="0">
                          <a:effectLst/>
                          <a:latin typeface="Times New Roman" panose="02020603050405020304"/>
                          <a:cs typeface="Times New Roman" panose="02020603050405020304"/>
                        </a:rPr>
                        <a:t>相对轻微</a:t>
                      </a:r>
                      <a:endParaRPr lang="zh-CN" sz="1050" kern="100" dirty="0">
                        <a:effectLst/>
                        <a:latin typeface="宋体" panose="02010600030101010101" pitchFamily="2" charset="-122"/>
                        <a:cs typeface="Courier New" panose="02070309020205020404"/>
                      </a:endParaRPr>
                    </a:p>
                  </a:txBody>
                  <a:tcPr marL="68580" marR="68580" marT="0"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tabLst>
                          <a:tab pos="5600700" algn="l"/>
                          <a:tab pos="9601200" algn="l"/>
                        </a:tabLst>
                      </a:pPr>
                      <a:r>
                        <a:rPr lang="zh-CN" sz="2800" b="1" kern="100" dirty="0">
                          <a:effectLst/>
                          <a:latin typeface="Times New Roman" panose="02020603050405020304"/>
                          <a:cs typeface="Times New Roman" panose="02020603050405020304"/>
                        </a:rPr>
                        <a:t>最严重</a:t>
                      </a:r>
                      <a:endParaRPr lang="zh-CN" sz="1050" kern="100" dirty="0">
                        <a:effectLst/>
                        <a:latin typeface="宋体" panose="02010600030101010101" pitchFamily="2" charset="-122"/>
                        <a:cs typeface="Courier New" panose="020703090202050204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262558" y="901678"/>
          <a:ext cx="11737304" cy="4181856"/>
        </p:xfrm>
        <a:graphic>
          <a:graphicData uri="http://schemas.openxmlformats.org/drawingml/2006/table">
            <a:tbl>
              <a:tblPr/>
              <a:tblGrid>
                <a:gridCol w="1512168"/>
                <a:gridCol w="3240360"/>
                <a:gridCol w="2952328"/>
                <a:gridCol w="4032448"/>
              </a:tblGrid>
              <a:tr h="0">
                <a:tc rowSpan="2">
                  <a:txBody>
                    <a:bodyPr/>
                    <a:lstStyle/>
                    <a:p>
                      <a:pPr algn="ctr">
                        <a:lnSpc>
                          <a:spcPct val="140000"/>
                        </a:lnSpc>
                        <a:spcAft>
                          <a:spcPts val="0"/>
                        </a:spcAft>
                        <a:tabLst>
                          <a:tab pos="5600700" algn="l"/>
                          <a:tab pos="9601200" algn="l"/>
                        </a:tabLst>
                      </a:pPr>
                      <a:r>
                        <a:rPr lang="zh-CN" sz="2800" b="1" kern="100">
                          <a:effectLst/>
                          <a:latin typeface="Times New Roman" panose="02020603050405020304"/>
                          <a:ea typeface="黑体" panose="02010609060101010101" pitchFamily="2" charset="-122"/>
                          <a:cs typeface="Times New Roman" panose="02020603050405020304"/>
                        </a:rPr>
                        <a:t>比较</a:t>
                      </a:r>
                      <a:endParaRPr lang="zh-CN" sz="2800" kern="100">
                        <a:effectLst/>
                        <a:latin typeface="宋体" panose="02010600030101010101" pitchFamily="2" charset="-122"/>
                        <a:cs typeface="Courier New" panose="02070309020205020404"/>
                      </a:endParaRPr>
                    </a:p>
                  </a:txBody>
                  <a:tcPr marL="21648" marR="21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40000"/>
                        </a:lnSpc>
                        <a:spcAft>
                          <a:spcPts val="0"/>
                        </a:spcAft>
                        <a:tabLst>
                          <a:tab pos="5600700" algn="l"/>
                          <a:tab pos="9601200" algn="l"/>
                        </a:tabLst>
                      </a:pPr>
                      <a:r>
                        <a:rPr lang="zh-CN" sz="2800" b="1" kern="100">
                          <a:effectLst/>
                          <a:latin typeface="Times New Roman" panose="02020603050405020304"/>
                          <a:ea typeface="黑体" panose="02010609060101010101" pitchFamily="2" charset="-122"/>
                          <a:cs typeface="Times New Roman" panose="02020603050405020304"/>
                        </a:rPr>
                        <a:t>一般违法行为【</a:t>
                      </a:r>
                      <a:r>
                        <a:rPr lang="en-US" sz="2800" b="1" kern="100">
                          <a:effectLst/>
                          <a:latin typeface="Times New Roman" panose="02020603050405020304"/>
                          <a:ea typeface="黑体" panose="02010609060101010101" pitchFamily="2" charset="-122"/>
                          <a:cs typeface="Courier New" panose="02070309020205020404"/>
                        </a:rPr>
                        <a:t>2022</a:t>
                      </a:r>
                      <a:r>
                        <a:rPr lang="zh-CN" sz="2800" b="1" kern="100">
                          <a:effectLst/>
                          <a:latin typeface="Times New Roman" panose="02020603050405020304"/>
                          <a:ea typeface="黑体" panose="02010609060101010101" pitchFamily="2" charset="-122"/>
                          <a:cs typeface="Times New Roman" panose="02020603050405020304"/>
                        </a:rPr>
                        <a:t>梧州</a:t>
                      </a:r>
                      <a:r>
                        <a:rPr lang="en-US" sz="2800" b="1" kern="100">
                          <a:effectLst/>
                          <a:latin typeface="Times New Roman" panose="02020603050405020304"/>
                          <a:ea typeface="黑体" panose="02010609060101010101" pitchFamily="2" charset="-122"/>
                          <a:cs typeface="Courier New" panose="02070309020205020404"/>
                        </a:rPr>
                        <a:t>3</a:t>
                      </a:r>
                      <a:r>
                        <a:rPr lang="zh-CN" sz="2800" b="1" kern="100">
                          <a:effectLst/>
                          <a:latin typeface="Times New Roman" panose="02020603050405020304"/>
                          <a:ea typeface="黑体" panose="02010609060101010101" pitchFamily="2" charset="-122"/>
                          <a:cs typeface="Times New Roman" panose="02020603050405020304"/>
                        </a:rPr>
                        <a:t>】</a:t>
                      </a:r>
                      <a:endParaRPr lang="zh-CN" sz="2800" kern="100">
                        <a:effectLst/>
                        <a:latin typeface="宋体" panose="02010600030101010101" pitchFamily="2" charset="-122"/>
                        <a:cs typeface="Courier New" panose="02070309020205020404"/>
                      </a:endParaRPr>
                    </a:p>
                  </a:txBody>
                  <a:tcPr marL="21648" marR="21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rowSpan="2">
                  <a:txBody>
                    <a:bodyPr/>
                    <a:lstStyle/>
                    <a:p>
                      <a:pPr algn="ctr">
                        <a:lnSpc>
                          <a:spcPct val="140000"/>
                        </a:lnSpc>
                        <a:spcAft>
                          <a:spcPts val="0"/>
                        </a:spcAft>
                        <a:tabLst>
                          <a:tab pos="5600700" algn="l"/>
                          <a:tab pos="9601200" algn="l"/>
                        </a:tabLst>
                      </a:pPr>
                      <a:r>
                        <a:rPr lang="zh-CN" sz="2800" b="1" kern="100">
                          <a:effectLst/>
                          <a:highlight>
                            <a:srgbClr val="D3D3D3"/>
                          </a:highlight>
                          <a:latin typeface="Times New Roman" panose="02020603050405020304"/>
                          <a:ea typeface="黑体" panose="02010609060101010101" pitchFamily="2" charset="-122"/>
                          <a:cs typeface="Times New Roman" panose="02020603050405020304"/>
                        </a:rPr>
                        <a:t>犯罪</a:t>
                      </a:r>
                      <a:r>
                        <a:rPr lang="en-US" sz="2800" b="1" kern="100">
                          <a:effectLst/>
                          <a:highlight>
                            <a:srgbClr val="D3D3D3"/>
                          </a:highlight>
                          <a:latin typeface="Times New Roman" panose="02020603050405020304"/>
                          <a:ea typeface="黑体" panose="02010609060101010101" pitchFamily="2" charset="-122"/>
                          <a:cs typeface="Courier New" panose="02070309020205020404"/>
                        </a:rPr>
                        <a:t>(</a:t>
                      </a:r>
                      <a:r>
                        <a:rPr lang="zh-CN" sz="2800" b="1" kern="100">
                          <a:effectLst/>
                          <a:highlight>
                            <a:srgbClr val="D3D3D3"/>
                          </a:highlight>
                          <a:latin typeface="Times New Roman" panose="02020603050405020304"/>
                          <a:ea typeface="黑体" panose="02010609060101010101" pitchFamily="2" charset="-122"/>
                          <a:cs typeface="Times New Roman" panose="02020603050405020304"/>
                        </a:rPr>
                        <a:t>刑事违法行为</a:t>
                      </a:r>
                      <a:r>
                        <a:rPr lang="en-US" sz="2800" b="1" kern="100">
                          <a:effectLst/>
                          <a:highlight>
                            <a:srgbClr val="D3D3D3"/>
                          </a:highlight>
                          <a:latin typeface="Times New Roman" panose="02020603050405020304"/>
                          <a:ea typeface="黑体" panose="02010609060101010101" pitchFamily="2" charset="-122"/>
                          <a:cs typeface="Courier New" panose="02070309020205020404"/>
                        </a:rPr>
                        <a:t>)</a:t>
                      </a:r>
                      <a:r>
                        <a:rPr lang="zh-CN" sz="2800" b="1" kern="100">
                          <a:effectLst/>
                          <a:latin typeface="Times New Roman" panose="02020603050405020304"/>
                          <a:ea typeface="黑体" panose="02010609060101010101" pitchFamily="2" charset="-122"/>
                          <a:cs typeface="Times New Roman" panose="02020603050405020304"/>
                        </a:rPr>
                        <a:t>【</a:t>
                      </a:r>
                      <a:r>
                        <a:rPr lang="en-US" sz="2800" b="1" kern="100">
                          <a:effectLst/>
                          <a:latin typeface="Times New Roman" panose="02020603050405020304"/>
                          <a:ea typeface="黑体" panose="02010609060101010101" pitchFamily="2" charset="-122"/>
                          <a:cs typeface="Courier New" panose="02070309020205020404"/>
                        </a:rPr>
                        <a:t>2022</a:t>
                      </a:r>
                      <a:r>
                        <a:rPr lang="zh-CN" sz="2800" b="1" kern="100">
                          <a:effectLst/>
                          <a:latin typeface="Times New Roman" panose="02020603050405020304"/>
                          <a:ea typeface="黑体" panose="02010609060101010101" pitchFamily="2" charset="-122"/>
                          <a:cs typeface="Times New Roman" panose="02020603050405020304"/>
                        </a:rPr>
                        <a:t>北部湾</a:t>
                      </a:r>
                      <a:r>
                        <a:rPr lang="en-US" sz="2800" b="1" kern="100">
                          <a:effectLst/>
                          <a:latin typeface="Times New Roman" panose="02020603050405020304"/>
                          <a:ea typeface="黑体" panose="02010609060101010101" pitchFamily="2" charset="-122"/>
                          <a:cs typeface="Courier New" panose="02070309020205020404"/>
                        </a:rPr>
                        <a:t>12②</a:t>
                      </a:r>
                      <a:r>
                        <a:rPr lang="zh-CN" sz="2800" b="1" kern="100">
                          <a:effectLst/>
                          <a:latin typeface="Times New Roman" panose="02020603050405020304"/>
                          <a:ea typeface="黑体" panose="02010609060101010101" pitchFamily="2" charset="-122"/>
                          <a:cs typeface="Times New Roman" panose="02020603050405020304"/>
                        </a:rPr>
                        <a:t>，百色</a:t>
                      </a:r>
                      <a:r>
                        <a:rPr lang="en-US" sz="2800" b="1" kern="100">
                          <a:effectLst/>
                          <a:latin typeface="Times New Roman" panose="02020603050405020304"/>
                          <a:ea typeface="黑体" panose="02010609060101010101" pitchFamily="2" charset="-122"/>
                          <a:cs typeface="Courier New" panose="02070309020205020404"/>
                        </a:rPr>
                        <a:t>6</a:t>
                      </a:r>
                      <a:r>
                        <a:rPr lang="zh-CN" sz="2800" b="1" kern="100">
                          <a:effectLst/>
                          <a:latin typeface="Times New Roman" panose="02020603050405020304"/>
                          <a:ea typeface="黑体" panose="02010609060101010101" pitchFamily="2" charset="-122"/>
                          <a:cs typeface="Times New Roman" panose="02020603050405020304"/>
                        </a:rPr>
                        <a:t>，</a:t>
                      </a:r>
                      <a:r>
                        <a:rPr lang="en-US" sz="2800" b="1" kern="100">
                          <a:effectLst/>
                          <a:latin typeface="Times New Roman" panose="02020603050405020304"/>
                          <a:ea typeface="黑体" panose="02010609060101010101" pitchFamily="2" charset="-122"/>
                          <a:cs typeface="Courier New" panose="02070309020205020404"/>
                        </a:rPr>
                        <a:t>2020</a:t>
                      </a:r>
                      <a:r>
                        <a:rPr lang="zh-CN" sz="2800" b="1" kern="100">
                          <a:effectLst/>
                          <a:latin typeface="Times New Roman" panose="02020603050405020304"/>
                          <a:ea typeface="黑体" panose="02010609060101010101" pitchFamily="2" charset="-122"/>
                          <a:cs typeface="Times New Roman" panose="02020603050405020304"/>
                        </a:rPr>
                        <a:t>北部湾</a:t>
                      </a:r>
                      <a:r>
                        <a:rPr lang="en-US" sz="2800" b="1" kern="100">
                          <a:effectLst/>
                          <a:latin typeface="Times New Roman" panose="02020603050405020304"/>
                          <a:ea typeface="黑体" panose="02010609060101010101" pitchFamily="2" charset="-122"/>
                          <a:cs typeface="Courier New" panose="02070309020205020404"/>
                        </a:rPr>
                        <a:t>Ⅰ</a:t>
                      </a:r>
                      <a:r>
                        <a:rPr lang="zh-CN" sz="2800" b="1" kern="100">
                          <a:effectLst/>
                          <a:latin typeface="Times New Roman" panose="02020603050405020304"/>
                          <a:ea typeface="黑体" panose="02010609060101010101" pitchFamily="2" charset="-122"/>
                          <a:cs typeface="Times New Roman" panose="02020603050405020304"/>
                        </a:rPr>
                        <a:t>卷</a:t>
                      </a:r>
                      <a:r>
                        <a:rPr lang="en-US" sz="2800" b="1" kern="100">
                          <a:effectLst/>
                          <a:latin typeface="Times New Roman" panose="02020603050405020304"/>
                          <a:ea typeface="黑体" panose="02010609060101010101" pitchFamily="2" charset="-122"/>
                          <a:cs typeface="Courier New" panose="02070309020205020404"/>
                        </a:rPr>
                        <a:t>4</a:t>
                      </a:r>
                      <a:r>
                        <a:rPr lang="zh-CN" sz="2800" b="1" kern="100">
                          <a:effectLst/>
                          <a:latin typeface="Times New Roman" panose="02020603050405020304"/>
                          <a:ea typeface="黑体" panose="02010609060101010101" pitchFamily="2" charset="-122"/>
                          <a:cs typeface="Times New Roman" panose="02020603050405020304"/>
                        </a:rPr>
                        <a:t>】</a:t>
                      </a:r>
                      <a:endParaRPr lang="zh-CN" sz="2800" kern="100">
                        <a:effectLst/>
                        <a:latin typeface="宋体" panose="02010600030101010101" pitchFamily="2" charset="-122"/>
                        <a:cs typeface="Courier New" panose="02070309020205020404"/>
                      </a:endParaRPr>
                    </a:p>
                  </a:txBody>
                  <a:tcPr marL="21648" marR="21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069">
                <a:tc vMerge="1">
                  <a:tcPr/>
                </a:tc>
                <a:tc>
                  <a:txBody>
                    <a:bodyPr/>
                    <a:lstStyle/>
                    <a:p>
                      <a:pPr algn="ctr">
                        <a:lnSpc>
                          <a:spcPct val="140000"/>
                        </a:lnSpc>
                        <a:spcAft>
                          <a:spcPts val="0"/>
                        </a:spcAft>
                        <a:tabLst>
                          <a:tab pos="5600700" algn="l"/>
                          <a:tab pos="9601200" algn="l"/>
                        </a:tabLst>
                      </a:pPr>
                      <a:r>
                        <a:rPr lang="zh-CN" sz="2800" b="1" kern="100">
                          <a:effectLst/>
                          <a:highlight>
                            <a:srgbClr val="D3D3D3"/>
                          </a:highlight>
                          <a:latin typeface="Times New Roman" panose="02020603050405020304"/>
                          <a:ea typeface="黑体" panose="02010609060101010101" pitchFamily="2" charset="-122"/>
                          <a:cs typeface="Times New Roman" panose="02020603050405020304"/>
                        </a:rPr>
                        <a:t>民事违法行为</a:t>
                      </a:r>
                      <a:r>
                        <a:rPr lang="zh-CN" sz="2800" b="1" kern="100">
                          <a:effectLst/>
                          <a:latin typeface="Times New Roman" panose="02020603050405020304"/>
                          <a:ea typeface="黑体" panose="02010609060101010101" pitchFamily="2" charset="-122"/>
                          <a:cs typeface="Times New Roman" panose="02020603050405020304"/>
                        </a:rPr>
                        <a:t>【</a:t>
                      </a:r>
                      <a:r>
                        <a:rPr lang="en-US" sz="2800" b="1" kern="100">
                          <a:effectLst/>
                          <a:latin typeface="Times New Roman" panose="02020603050405020304"/>
                          <a:ea typeface="黑体" panose="02010609060101010101" pitchFamily="2" charset="-122"/>
                          <a:cs typeface="Courier New" panose="02070309020205020404"/>
                        </a:rPr>
                        <a:t>2022</a:t>
                      </a:r>
                      <a:r>
                        <a:rPr lang="zh-CN" sz="2800" b="1" kern="100">
                          <a:effectLst/>
                          <a:latin typeface="Times New Roman" panose="02020603050405020304"/>
                          <a:ea typeface="黑体" panose="02010609060101010101" pitchFamily="2" charset="-122"/>
                          <a:cs typeface="Times New Roman" panose="02020603050405020304"/>
                        </a:rPr>
                        <a:t>北部湾</a:t>
                      </a:r>
                      <a:r>
                        <a:rPr lang="en-US" sz="2800" b="1" kern="100">
                          <a:effectLst/>
                          <a:latin typeface="Times New Roman" panose="02020603050405020304"/>
                          <a:ea typeface="黑体" panose="02010609060101010101" pitchFamily="2" charset="-122"/>
                          <a:cs typeface="Courier New" panose="02070309020205020404"/>
                        </a:rPr>
                        <a:t>2④</a:t>
                      </a:r>
                      <a:r>
                        <a:rPr lang="zh-CN" sz="2800" b="1" kern="100">
                          <a:effectLst/>
                          <a:latin typeface="Times New Roman" panose="02020603050405020304"/>
                          <a:ea typeface="黑体" panose="02010609060101010101" pitchFamily="2" charset="-122"/>
                          <a:cs typeface="Times New Roman" panose="02020603050405020304"/>
                        </a:rPr>
                        <a:t>，柳州</a:t>
                      </a:r>
                      <a:r>
                        <a:rPr lang="en-US" sz="2800" b="1" kern="100">
                          <a:effectLst/>
                          <a:latin typeface="Times New Roman" panose="02020603050405020304"/>
                          <a:ea typeface="黑体" panose="02010609060101010101" pitchFamily="2" charset="-122"/>
                          <a:cs typeface="Courier New" panose="02070309020205020404"/>
                        </a:rPr>
                        <a:t>10</a:t>
                      </a:r>
                      <a:r>
                        <a:rPr lang="zh-CN" sz="2800" b="1" kern="100">
                          <a:effectLst/>
                          <a:latin typeface="Times New Roman" panose="02020603050405020304"/>
                          <a:ea typeface="黑体" panose="02010609060101010101" pitchFamily="2" charset="-122"/>
                          <a:cs typeface="Times New Roman" panose="02020603050405020304"/>
                        </a:rPr>
                        <a:t>】</a:t>
                      </a:r>
                      <a:endParaRPr lang="zh-CN" sz="2800" kern="100">
                        <a:effectLst/>
                        <a:latin typeface="宋体" panose="02010600030101010101" pitchFamily="2" charset="-122"/>
                        <a:cs typeface="Courier New" panose="02070309020205020404"/>
                      </a:endParaRPr>
                    </a:p>
                  </a:txBody>
                  <a:tcPr marL="21648" marR="21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tabLst>
                          <a:tab pos="5600700" algn="l"/>
                          <a:tab pos="9601200" algn="l"/>
                        </a:tabLst>
                      </a:pPr>
                      <a:r>
                        <a:rPr lang="zh-CN" sz="2800" b="1" kern="100" dirty="0">
                          <a:effectLst/>
                          <a:highlight>
                            <a:srgbClr val="D3D3D3"/>
                          </a:highlight>
                          <a:latin typeface="Times New Roman" panose="02020603050405020304"/>
                          <a:ea typeface="黑体" panose="02010609060101010101" pitchFamily="2" charset="-122"/>
                          <a:cs typeface="Times New Roman" panose="02020603050405020304"/>
                        </a:rPr>
                        <a:t>行政违法行为</a:t>
                      </a:r>
                      <a:r>
                        <a:rPr lang="zh-CN" sz="2800" b="1" kern="100" dirty="0">
                          <a:effectLst/>
                          <a:latin typeface="Times New Roman" panose="02020603050405020304"/>
                          <a:ea typeface="黑体" panose="02010609060101010101" pitchFamily="2" charset="-122"/>
                          <a:cs typeface="Times New Roman" panose="02020603050405020304"/>
                        </a:rPr>
                        <a:t>【</a:t>
                      </a:r>
                      <a:r>
                        <a:rPr lang="en-US" sz="2800" b="1" kern="100" dirty="0">
                          <a:effectLst/>
                          <a:latin typeface="Times New Roman" panose="02020603050405020304"/>
                          <a:ea typeface="黑体" panose="02010609060101010101" pitchFamily="2" charset="-122"/>
                          <a:cs typeface="Courier New" panose="02070309020205020404"/>
                        </a:rPr>
                        <a:t>2017</a:t>
                      </a:r>
                      <a:r>
                        <a:rPr lang="zh-CN" sz="2800" b="1" kern="100" dirty="0" smtClean="0">
                          <a:effectLst/>
                          <a:latin typeface="Times New Roman" panose="02020603050405020304"/>
                          <a:ea typeface="黑体" panose="02010609060101010101" pitchFamily="2" charset="-122"/>
                          <a:cs typeface="Times New Roman" panose="02020603050405020304"/>
                        </a:rPr>
                        <a:t>北部湾</a:t>
                      </a:r>
                      <a:r>
                        <a:rPr lang="en-US" sz="2800" b="1" kern="100" dirty="0">
                          <a:effectLst/>
                          <a:latin typeface="Times New Roman" panose="02020603050405020304"/>
                          <a:ea typeface="黑体" panose="02010609060101010101" pitchFamily="2" charset="-122"/>
                          <a:cs typeface="Courier New" panose="02070309020205020404"/>
                        </a:rPr>
                        <a:t>2</a:t>
                      </a:r>
                      <a:r>
                        <a:rPr lang="zh-CN" sz="2800" b="1" kern="100" dirty="0">
                          <a:effectLst/>
                          <a:latin typeface="Times New Roman" panose="02020603050405020304"/>
                          <a:ea typeface="黑体" panose="02010609060101010101" pitchFamily="2" charset="-122"/>
                          <a:cs typeface="Times New Roman" panose="02020603050405020304"/>
                        </a:rPr>
                        <a:t>】</a:t>
                      </a:r>
                      <a:endParaRPr lang="zh-CN" sz="2800" kern="100" dirty="0">
                        <a:effectLst/>
                        <a:latin typeface="宋体" panose="02010600030101010101" pitchFamily="2" charset="-122"/>
                        <a:cs typeface="Courier New" panose="02070309020205020404"/>
                      </a:endParaRPr>
                    </a:p>
                  </a:txBody>
                  <a:tcPr marL="21648" marR="21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cPr/>
                </a:tc>
              </a:tr>
              <a:tr h="0">
                <a:tc>
                  <a:txBody>
                    <a:bodyPr/>
                    <a:lstStyle/>
                    <a:p>
                      <a:pPr algn="ctr">
                        <a:lnSpc>
                          <a:spcPct val="140000"/>
                        </a:lnSpc>
                        <a:spcAft>
                          <a:spcPts val="0"/>
                        </a:spcAft>
                        <a:tabLst>
                          <a:tab pos="5600700" algn="l"/>
                          <a:tab pos="9601200" algn="l"/>
                        </a:tabLst>
                      </a:pPr>
                      <a:r>
                        <a:rPr lang="zh-CN" sz="2800" b="1" kern="100">
                          <a:effectLst/>
                          <a:latin typeface="Times New Roman" panose="02020603050405020304"/>
                          <a:ea typeface="黑体" panose="02010609060101010101" pitchFamily="2" charset="-122"/>
                          <a:cs typeface="Times New Roman" panose="02020603050405020304"/>
                        </a:rPr>
                        <a:t>共同点</a:t>
                      </a:r>
                      <a:endParaRPr lang="zh-CN" sz="2800" kern="100">
                        <a:effectLst/>
                        <a:latin typeface="宋体" panose="02010600030101010101" pitchFamily="2" charset="-122"/>
                        <a:cs typeface="Courier New" panose="02070309020205020404"/>
                      </a:endParaRPr>
                    </a:p>
                  </a:txBody>
                  <a:tcPr marL="21648" marR="21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lnSpc>
                          <a:spcPct val="140000"/>
                        </a:lnSpc>
                        <a:spcAft>
                          <a:spcPts val="0"/>
                        </a:spcAft>
                        <a:tabLst>
                          <a:tab pos="5600700" algn="l"/>
                          <a:tab pos="9601200" algn="l"/>
                        </a:tabLst>
                      </a:pPr>
                      <a:r>
                        <a:rPr lang="zh-CN" sz="2800" b="1" kern="100">
                          <a:effectLst/>
                          <a:latin typeface="Times New Roman" panose="02020603050405020304"/>
                          <a:cs typeface="Times New Roman" panose="02020603050405020304"/>
                        </a:rPr>
                        <a:t>都有社会危害性，都是违法行为，都要承担法律责任</a:t>
                      </a:r>
                      <a:endParaRPr lang="zh-CN" sz="2800" kern="100">
                        <a:effectLst/>
                        <a:latin typeface="宋体" panose="02010600030101010101" pitchFamily="2" charset="-122"/>
                        <a:cs typeface="Courier New" panose="02070309020205020404"/>
                      </a:endParaRPr>
                    </a:p>
                  </a:txBody>
                  <a:tcPr marL="21648" marR="21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r>
              <a:tr h="156017">
                <a:tc>
                  <a:txBody>
                    <a:bodyPr/>
                    <a:lstStyle/>
                    <a:p>
                      <a:pPr algn="ctr">
                        <a:lnSpc>
                          <a:spcPct val="140000"/>
                        </a:lnSpc>
                        <a:spcAft>
                          <a:spcPts val="0"/>
                        </a:spcAft>
                        <a:tabLst>
                          <a:tab pos="5600700" algn="l"/>
                          <a:tab pos="9601200" algn="l"/>
                        </a:tabLst>
                      </a:pPr>
                      <a:r>
                        <a:rPr lang="zh-CN" sz="2800" b="1" kern="100">
                          <a:effectLst/>
                          <a:latin typeface="Times New Roman" panose="02020603050405020304"/>
                          <a:ea typeface="黑体" panose="02010609060101010101" pitchFamily="2" charset="-122"/>
                          <a:cs typeface="Times New Roman" panose="02020603050405020304"/>
                        </a:rPr>
                        <a:t>判断技巧</a:t>
                      </a:r>
                      <a:endParaRPr lang="zh-CN" sz="2800" kern="100">
                        <a:effectLst/>
                        <a:latin typeface="宋体" panose="02010600030101010101" pitchFamily="2" charset="-122"/>
                        <a:cs typeface="Courier New" panose="02070309020205020404"/>
                      </a:endParaRPr>
                    </a:p>
                  </a:txBody>
                  <a:tcPr marL="21648" marR="21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l">
                        <a:lnSpc>
                          <a:spcPct val="140000"/>
                        </a:lnSpc>
                        <a:spcAft>
                          <a:spcPts val="0"/>
                        </a:spcAft>
                        <a:tabLst>
                          <a:tab pos="5600700" algn="l"/>
                          <a:tab pos="9601200" algn="l"/>
                        </a:tabLst>
                      </a:pPr>
                      <a:r>
                        <a:rPr lang="zh-CN" sz="2800" b="1" kern="100" dirty="0">
                          <a:effectLst/>
                          <a:latin typeface="Times New Roman" panose="02020603050405020304"/>
                          <a:cs typeface="Times New Roman" panose="02020603050405020304"/>
                        </a:rPr>
                        <a:t>看行为主体承担的法律责任：如欠钱不还被起诉</a:t>
                      </a:r>
                      <a:r>
                        <a:rPr lang="en-US" sz="2800" b="1" kern="100" dirty="0">
                          <a:effectLst/>
                          <a:latin typeface="Times New Roman" panose="02020603050405020304"/>
                          <a:ea typeface="楷体" panose="02010609060101010101" charset="-122"/>
                          <a:cs typeface="Courier New" panose="02070309020205020404"/>
                        </a:rPr>
                        <a:t>(</a:t>
                      </a:r>
                      <a:r>
                        <a:rPr lang="zh-CN" sz="2800" b="1" kern="100" dirty="0">
                          <a:effectLst/>
                          <a:latin typeface="Times New Roman" panose="02020603050405020304"/>
                          <a:ea typeface="楷体" panose="02010609060101010101" charset="-122"/>
                          <a:cs typeface="Times New Roman" panose="02020603050405020304"/>
                        </a:rPr>
                        <a:t>民事违法行为</a:t>
                      </a:r>
                      <a:r>
                        <a:rPr lang="en-US" sz="2800" b="1" kern="100" dirty="0">
                          <a:effectLst/>
                          <a:latin typeface="Times New Roman" panose="02020603050405020304"/>
                          <a:ea typeface="楷体" panose="02010609060101010101" charset="-122"/>
                          <a:cs typeface="Courier New" panose="02070309020205020404"/>
                        </a:rPr>
                        <a:t>)</a:t>
                      </a:r>
                      <a:r>
                        <a:rPr lang="zh-CN" sz="2800" b="1" kern="100" dirty="0">
                          <a:effectLst/>
                          <a:latin typeface="Times New Roman" panose="02020603050405020304"/>
                          <a:cs typeface="Times New Roman" panose="02020603050405020304"/>
                        </a:rPr>
                        <a:t>、被行政拘留</a:t>
                      </a:r>
                      <a:r>
                        <a:rPr lang="en-US" sz="2800" b="1" kern="100" dirty="0">
                          <a:effectLst/>
                          <a:latin typeface="Times New Roman" panose="02020603050405020304"/>
                          <a:ea typeface="楷体" panose="02010609060101010101" charset="-122"/>
                          <a:cs typeface="Courier New" panose="02070309020205020404"/>
                        </a:rPr>
                        <a:t>(</a:t>
                      </a:r>
                      <a:r>
                        <a:rPr lang="zh-CN" sz="2800" b="1" kern="100" dirty="0">
                          <a:effectLst/>
                          <a:latin typeface="Times New Roman" panose="02020603050405020304"/>
                          <a:ea typeface="楷体" panose="02010609060101010101" charset="-122"/>
                          <a:cs typeface="Times New Roman" panose="02020603050405020304"/>
                        </a:rPr>
                        <a:t>行政违法行为</a:t>
                      </a:r>
                      <a:r>
                        <a:rPr lang="en-US" sz="2800" b="1" kern="100" dirty="0">
                          <a:effectLst/>
                          <a:latin typeface="Times New Roman" panose="02020603050405020304"/>
                          <a:ea typeface="楷体" panose="02010609060101010101" charset="-122"/>
                          <a:cs typeface="Courier New" panose="02070309020205020404"/>
                        </a:rPr>
                        <a:t>)</a:t>
                      </a:r>
                      <a:r>
                        <a:rPr lang="zh-CN" sz="2800" b="1" kern="100" dirty="0">
                          <a:effectLst/>
                          <a:latin typeface="Times New Roman" panose="02020603050405020304"/>
                          <a:cs typeface="Times New Roman" panose="02020603050405020304"/>
                        </a:rPr>
                        <a:t>、被判处有期徒刑</a:t>
                      </a:r>
                      <a:r>
                        <a:rPr lang="en-US" sz="2800" b="1" kern="100" dirty="0">
                          <a:effectLst/>
                          <a:latin typeface="Times New Roman" panose="02020603050405020304"/>
                          <a:ea typeface="楷体" panose="02010609060101010101" charset="-122"/>
                          <a:cs typeface="Courier New" panose="02070309020205020404"/>
                        </a:rPr>
                        <a:t>(</a:t>
                      </a:r>
                      <a:r>
                        <a:rPr lang="zh-CN" sz="2800" b="1" kern="100" dirty="0">
                          <a:effectLst/>
                          <a:latin typeface="Times New Roman" panose="02020603050405020304"/>
                          <a:ea typeface="楷体" panose="02010609060101010101" charset="-122"/>
                          <a:cs typeface="Times New Roman" panose="02020603050405020304"/>
                        </a:rPr>
                        <a:t>刑事违法行为</a:t>
                      </a:r>
                      <a:r>
                        <a:rPr lang="en-US" sz="2800" b="1" kern="100" dirty="0">
                          <a:effectLst/>
                          <a:latin typeface="Times New Roman" panose="02020603050405020304"/>
                          <a:ea typeface="楷体" panose="02010609060101010101" charset="-122"/>
                          <a:cs typeface="Courier New" panose="02070309020205020404"/>
                        </a:rPr>
                        <a:t>)</a:t>
                      </a:r>
                      <a:r>
                        <a:rPr lang="en-US" sz="2800" b="1" kern="100" dirty="0">
                          <a:effectLst/>
                          <a:latin typeface="宋体" panose="02010600030101010101" pitchFamily="2" charset="-122"/>
                          <a:cs typeface="Times New Roman" panose="02020603050405020304"/>
                        </a:rPr>
                        <a:t>……</a:t>
                      </a:r>
                      <a:endParaRPr lang="zh-CN" sz="2800" kern="100" dirty="0">
                        <a:effectLst/>
                        <a:latin typeface="宋体" panose="02010600030101010101" pitchFamily="2" charset="-122"/>
                        <a:cs typeface="Courier New" panose="02070309020205020404"/>
                      </a:endParaRPr>
                    </a:p>
                  </a:txBody>
                  <a:tcPr marL="21648" marR="216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r>
            </a:tbl>
          </a:graphicData>
        </a:graphic>
      </p:graphicFrame>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PP_MARK_KEY" val="ce623c25-02c6-496e-ba69-bcdf6b0648b0"/>
  <p:tag name="COMMONDATA" val="eyJoZGlkIjoiZTRkM2NmZTEyOTdjZjNiODQ4NWFhMWMxNzliYThlN2UifQ=="/>
</p:tagLst>
</file>

<file path=ppt/theme/theme1.xml><?xml version="1.0" encoding="utf-8"?>
<a:theme xmlns:a="http://schemas.openxmlformats.org/drawingml/2006/main" name="office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0">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2800" smtClean="0">
            <a:solidFill>
              <a:srgbClr val="FF0000"/>
            </a:solidFill>
            <a:latin typeface="楷体_GB2312" pitchFamily="49" charset="-122"/>
            <a:ea typeface="楷体_GB2312" pitchFamily="49"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6208</Words>
  <Application>WPS 演示</Application>
  <PresentationFormat>自定义</PresentationFormat>
  <Paragraphs>454</Paragraphs>
  <Slides>38</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38</vt:i4>
      </vt:variant>
    </vt:vector>
  </HeadingPairs>
  <TitlesOfParts>
    <vt:vector size="59" baseType="lpstr">
      <vt:lpstr>Arial</vt:lpstr>
      <vt:lpstr>宋体</vt:lpstr>
      <vt:lpstr>Wingdings</vt:lpstr>
      <vt:lpstr>楷体_GB2312</vt:lpstr>
      <vt:lpstr>新宋体</vt:lpstr>
      <vt:lpstr>微软雅黑</vt:lpstr>
      <vt:lpstr>Times New Roman</vt:lpstr>
      <vt:lpstr>黑体</vt:lpstr>
      <vt:lpstr>Calibri</vt:lpstr>
      <vt:lpstr>微软雅黑 Light</vt:lpstr>
      <vt:lpstr>Times New Roman</vt:lpstr>
      <vt:lpstr>方正小标宋_GBK</vt:lpstr>
      <vt:lpstr>Courier New</vt:lpstr>
      <vt:lpstr>C-KT</vt:lpstr>
      <vt:lpstr>Segoe Print</vt:lpstr>
      <vt:lpstr>Arial Unicode MS</vt:lpstr>
      <vt:lpstr>楷体</vt:lpstr>
      <vt:lpstr>仿宋</vt:lpstr>
      <vt:lpstr>Calibri</vt:lpstr>
      <vt:lpstr>楷体_GB2312</vt:lpstr>
      <vt:lpstr>office主题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WGF</dc:creator>
  <cp:lastModifiedBy>MING</cp:lastModifiedBy>
  <cp:revision>134</cp:revision>
  <dcterms:created xsi:type="dcterms:W3CDTF">2020-11-06T05:24:00Z</dcterms:created>
  <dcterms:modified xsi:type="dcterms:W3CDTF">2023-03-07T03:21:03Z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CD68C4F115F24834A2523D131F6C9A6B</vt:lpwstr>
  </property>
  <property fmtid="{D5CDD505-2E9C-101B-9397-08002B2CF9AE}" pid="3" name="KSOProductBuildVer">
    <vt:lpwstr>2052-11.1.0.12980</vt:lpwstr>
  </property>
</Properties>
</file>