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0.11-->
<p:presentation xmlns:r="http://schemas.openxmlformats.org/officeDocument/2006/relationships" xmlns:a="http://schemas.openxmlformats.org/drawingml/2006/main" xmlns:p="http://schemas.openxmlformats.org/presentationml/2006/main" saveSubsetFonts="1">
  <p:sldMasterIdLst>
    <p:sldMasterId id="2147483676" r:id="rId1"/>
    <p:sldMasterId id="2147483677" r:id="rId2"/>
  </p:sldMasterIdLst>
  <p:notesMasterIdLst>
    <p:notesMasterId r:id="rId3"/>
  </p:notesMasterIdLst>
  <p:sldIdLst>
    <p:sldId id="402" r:id="rId4"/>
    <p:sldId id="376" r:id="rId5"/>
    <p:sldId id="297" r:id="rId6"/>
    <p:sldId id="348" r:id="rId7"/>
    <p:sldId id="377" r:id="rId8"/>
    <p:sldId id="378" r:id="rId9"/>
    <p:sldId id="393" r:id="rId10"/>
    <p:sldId id="364" r:id="rId11"/>
    <p:sldId id="397" r:id="rId12"/>
    <p:sldId id="398" r:id="rId13"/>
    <p:sldId id="399" r:id="rId14"/>
    <p:sldId id="400" r:id="rId15"/>
    <p:sldId id="401" r:id="rId16"/>
  </p:sldIdLst>
  <p:sldSz cx="10080625" cy="5713413"/>
  <p:notesSz cx="6858000" cy="9144000"/>
  <p:custDataLst>
    <p:tags r:id="rId17"/>
  </p:custDataLst>
  <p:defaultTextStyle>
    <a:defPPr>
      <a:defRPr lang="zh-CN"/>
    </a:defPPr>
    <a:lvl1pPr algn="l" rtl="0" fontAlgn="base">
      <a:lnSpc>
        <a:spcPct val="130000"/>
      </a:lnSpc>
      <a:spcBef>
        <a:spcPct val="0"/>
      </a:spcBef>
      <a:spcAft>
        <a:spcPct val="0"/>
      </a:spcAft>
      <a:defRPr b="1" kern="1200">
        <a:solidFill>
          <a:schemeClr val="tx1"/>
        </a:solidFill>
        <a:latin typeface="宋体" pitchFamily="2" charset="-122"/>
        <a:ea typeface="宋体" pitchFamily="2" charset="-122"/>
        <a:cs typeface="+mn-cs"/>
      </a:defRPr>
    </a:lvl1pPr>
    <a:lvl2pPr marL="457200" algn="l" rtl="0" fontAlgn="base">
      <a:lnSpc>
        <a:spcPct val="130000"/>
      </a:lnSpc>
      <a:spcBef>
        <a:spcPct val="0"/>
      </a:spcBef>
      <a:spcAft>
        <a:spcPct val="0"/>
      </a:spcAft>
      <a:defRPr b="1" kern="1200">
        <a:solidFill>
          <a:schemeClr val="tx1"/>
        </a:solidFill>
        <a:latin typeface="宋体" pitchFamily="2" charset="-122"/>
        <a:ea typeface="宋体" pitchFamily="2" charset="-122"/>
        <a:cs typeface="+mn-cs"/>
      </a:defRPr>
    </a:lvl2pPr>
    <a:lvl3pPr marL="914400" algn="l" rtl="0" fontAlgn="base">
      <a:lnSpc>
        <a:spcPct val="130000"/>
      </a:lnSpc>
      <a:spcBef>
        <a:spcPct val="0"/>
      </a:spcBef>
      <a:spcAft>
        <a:spcPct val="0"/>
      </a:spcAft>
      <a:defRPr b="1" kern="1200">
        <a:solidFill>
          <a:schemeClr val="tx1"/>
        </a:solidFill>
        <a:latin typeface="宋体" pitchFamily="2" charset="-122"/>
        <a:ea typeface="宋体" pitchFamily="2" charset="-122"/>
        <a:cs typeface="+mn-cs"/>
      </a:defRPr>
    </a:lvl3pPr>
    <a:lvl4pPr marL="1371600" algn="l" rtl="0" fontAlgn="base">
      <a:lnSpc>
        <a:spcPct val="130000"/>
      </a:lnSpc>
      <a:spcBef>
        <a:spcPct val="0"/>
      </a:spcBef>
      <a:spcAft>
        <a:spcPct val="0"/>
      </a:spcAft>
      <a:defRPr b="1" kern="1200">
        <a:solidFill>
          <a:schemeClr val="tx1"/>
        </a:solidFill>
        <a:latin typeface="宋体" pitchFamily="2" charset="-122"/>
        <a:ea typeface="宋体" pitchFamily="2" charset="-122"/>
        <a:cs typeface="+mn-cs"/>
      </a:defRPr>
    </a:lvl4pPr>
    <a:lvl5pPr marL="1828800" algn="l" rtl="0" fontAlgn="base">
      <a:lnSpc>
        <a:spcPct val="130000"/>
      </a:lnSpc>
      <a:spcBef>
        <a:spcPct val="0"/>
      </a:spcBef>
      <a:spcAft>
        <a:spcPct val="0"/>
      </a:spcAft>
      <a:defRPr b="1" kern="1200">
        <a:solidFill>
          <a:schemeClr val="tx1"/>
        </a:solidFill>
        <a:latin typeface="宋体" pitchFamily="2" charset="-122"/>
        <a:ea typeface="宋体" pitchFamily="2" charset="-122"/>
        <a:cs typeface="+mn-cs"/>
      </a:defRPr>
    </a:lvl5pPr>
    <a:lvl6pPr marL="2286000" algn="l" defTabSz="914400" rtl="0" eaLnBrk="1" latinLnBrk="0" hangingPunct="1">
      <a:defRPr b="1" kern="1200">
        <a:solidFill>
          <a:schemeClr val="tx1"/>
        </a:solidFill>
        <a:latin typeface="宋体" pitchFamily="2" charset="-122"/>
        <a:ea typeface="宋体" pitchFamily="2" charset="-122"/>
        <a:cs typeface="+mn-cs"/>
      </a:defRPr>
    </a:lvl6pPr>
    <a:lvl7pPr marL="2743200" algn="l" defTabSz="914400" rtl="0" eaLnBrk="1" latinLnBrk="0" hangingPunct="1">
      <a:defRPr b="1" kern="1200">
        <a:solidFill>
          <a:schemeClr val="tx1"/>
        </a:solidFill>
        <a:latin typeface="宋体" pitchFamily="2" charset="-122"/>
        <a:ea typeface="宋体" pitchFamily="2" charset="-122"/>
        <a:cs typeface="+mn-cs"/>
      </a:defRPr>
    </a:lvl7pPr>
    <a:lvl8pPr marL="3200400" algn="l" defTabSz="914400" rtl="0" eaLnBrk="1" latinLnBrk="0" hangingPunct="1">
      <a:defRPr b="1" kern="1200">
        <a:solidFill>
          <a:schemeClr val="tx1"/>
        </a:solidFill>
        <a:latin typeface="宋体" pitchFamily="2" charset="-122"/>
        <a:ea typeface="宋体" pitchFamily="2" charset="-122"/>
        <a:cs typeface="+mn-cs"/>
      </a:defRPr>
    </a:lvl8pPr>
    <a:lvl9pPr marL="3657600" algn="l" defTabSz="914400" rtl="0" eaLnBrk="1" latinLnBrk="0" hangingPunct="1">
      <a:defRPr b="1" kern="1200">
        <a:solidFill>
          <a:schemeClr val="tx1"/>
        </a:solidFill>
        <a:latin typeface="宋体" pitchFamily="2" charset="-122"/>
        <a:ea typeface="宋体" pitchFamily="2" charset="-122"/>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17" autoAdjust="0"/>
    <p:restoredTop sz="25243" autoAdjust="0"/>
  </p:normalViewPr>
  <p:slideViewPr>
    <p:cSldViewPr>
      <p:cViewPr varScale="1">
        <p:scale>
          <a:sx n="86" d="100"/>
          <a:sy n="86" d="100"/>
        </p:scale>
        <p:origin x="-948" y="-90"/>
      </p:cViewPr>
      <p:guideLst>
        <p:guide orient="horz" pos="1800"/>
        <p:guide pos="31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slide" Target="slides/slide10.xml" /><Relationship Id="rId14" Type="http://schemas.openxmlformats.org/officeDocument/2006/relationships/slide" Target="slides/slide11.xml" /><Relationship Id="rId15" Type="http://schemas.openxmlformats.org/officeDocument/2006/relationships/slide" Target="slides/slide12.xml" /><Relationship Id="rId16" Type="http://schemas.openxmlformats.org/officeDocument/2006/relationships/slide" Target="slides/slide13.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slideMaster" Target="slideMasters/slideMaster2.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notesMaster" Target="notesMasters/notesMaster1.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Pr>
        <a:solidFill>
          <a:schemeClr val="bg1"/>
        </a:solidFill>
        <a:effectLst/>
      </p:bgPr>
    </p:bg>
    <p:spTree>
      <p:nvGrpSpPr>
        <p:cNvPr id="1" name=""/>
        <p:cNvGrpSpPr/>
        <p:nvPr/>
      </p:nvGrpSpPr>
      <p:grpSpPr>
        <a:xfrm>
          <a:off x="0" y="0"/>
          <a: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nSpc>
                <a:spcPct val="100000"/>
              </a:lnSpc>
              <a:defRPr sz="1200" b="0">
                <a:latin typeface="Arial"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defRPr sz="1200" b="0">
                <a:latin typeface="Arial" pitchFamily="34" charset="0"/>
              </a:defRPr>
            </a:lvl1pPr>
          </a:lstStyle>
          <a:p>
            <a:pPr>
              <a:defRPr/>
            </a:pPr>
            <a:endParaRPr lang="en-US" altLang="zh-CN"/>
          </a:p>
        </p:txBody>
      </p:sp>
      <p:sp>
        <p:nvSpPr>
          <p:cNvPr id="8196" name="Rectangle 4"/>
          <p:cNvSpPr>
            <a:spLocks noGrp="1" noRot="1" noChangeAspect="1" noChangeArrowheads="1" noTextEdit="1"/>
          </p:cNvSpPr>
          <p:nvPr>
            <p:ph type="sldImg" idx="2"/>
          </p:nvPr>
        </p:nvSpPr>
        <p:spPr bwMode="auto">
          <a:xfrm>
            <a:off x="404813" y="685800"/>
            <a:ext cx="6048375" cy="3429000"/>
          </a:xfrm>
          <a:prstGeom prst="rect">
            <a:avLst/>
          </a:prstGeom>
          <a:noFill/>
          <a:ln w="9525">
            <a:solidFill>
              <a:srgbClr val="000000"/>
            </a:solidFill>
            <a:miter lim="800000"/>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defRPr sz="1200" b="0">
                <a:latin typeface="Arial"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defRPr sz="1200" b="0">
                <a:latin typeface="Arial" pitchFamily="34" charset="0"/>
              </a:defRPr>
            </a:lvl1pPr>
          </a:lstStyle>
          <a:p>
            <a:pPr>
              <a:defRPr/>
            </a:pPr>
            <a:fld id="{878BACFB-36A5-4EF6-A60B-196DB518EDF4}" type="slidenum">
              <a:rPr lang="en-US" altLang="zh-CN"/>
              <a:pPr>
                <a:defRPr/>
              </a:pPr>
              <a:t>‹#›</a:t>
            </a:fld>
            <a:endParaRPr lang="en-US" altLang="zh-CN"/>
          </a:p>
        </p:txBody>
      </p:sp>
    </p:spTree>
    <p:extLst>
      <p:ext uri="{BB962C8B-B14F-4D97-AF65-F5344CB8AC3E}">
        <p14:creationId xmlns:p14="http://schemas.microsoft.com/office/powerpoint/2010/main" val="1791716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空白">
    <p:spTree>
      <p:nvGrpSpPr>
        <p:cNvPr id="1" name=""/>
        <p:cNvGrpSpPr/>
        <p:nvPr/>
      </p:nvGrpSpPr>
      <p:grpSpPr>
        <a:xfrm>
          <a:off x="0" y="0"/>
          <a:ext cx="0" cy="0"/>
        </a:xfrm>
      </p:grpSpPr>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file:///D:\qq&#25991;&#20214;\712321467\Image\C2C\Image2\%7b75232B38-A165-1FB7-499C-2E1C792CACB5%7d.png" TargetMode="External" /><Relationship Id="rId3" Type="http://schemas.openxmlformats.org/officeDocument/2006/relationships/image" Target="../media/image1.png" /><Relationship Id="rId4" Type="http://schemas.openxmlformats.org/officeDocument/2006/relationships/theme" Target="../theme/theme1.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file:///D:\qq&#25991;&#20214;\712321467\Image\C2C\Image2\%7b75232B38-A165-1FB7-499C-2E1C792CACB5%7d.png" TargetMode="External" /><Relationship Id="rId3" Type="http://schemas.openxmlformats.org/officeDocument/2006/relationships/image" Target="../media/image1.png" /><Relationship Id="rId4" Type="http://schemas.openxmlformats.org/officeDocument/2006/relationships/theme" Target="../theme/theme2.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pic>
        <p:nvPicPr>
          <p:cNvPr id="2" name="图片 1073743875" descr="学科网 zxxk.com"/>
          <p:cNvPicPr>
            <a:picLocks noChangeAspect="1"/>
          </p:cNvPicPr>
          <p:nvPr/>
        </p:nvPicPr>
        <p:blipFill>
          <a:blip r:embed="rId3" r:link="rId2"/>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84" r:id="rId1"/>
  </p:sldLayoutIdLst>
  <p:transition/>
  <p:timing/>
  <p:txStyles>
    <p:titleStyle>
      <a:lvl1pPr algn="ctr" defTabSz="685800" rtl="0" eaLnBrk="0" fontAlgn="base" hangingPunct="0">
        <a:spcBef>
          <a:spcPct val="0"/>
        </a:spcBef>
        <a:spcAft>
          <a:spcPct val="0"/>
        </a:spcAft>
        <a:defRPr sz="3300">
          <a:solidFill>
            <a:schemeClr val="tx2"/>
          </a:solidFill>
          <a:latin typeface="+mj-lt"/>
          <a:ea typeface="+mj-ea"/>
          <a:cs typeface="+mj-cs"/>
        </a:defRPr>
      </a:lvl1pPr>
      <a:lvl2pPr algn="ctr" defTabSz="685800" rtl="0" eaLnBrk="0" fontAlgn="base" hangingPunct="0">
        <a:spcBef>
          <a:spcPct val="0"/>
        </a:spcBef>
        <a:spcAft>
          <a:spcPct val="0"/>
        </a:spcAft>
        <a:defRPr sz="3300">
          <a:solidFill>
            <a:schemeClr val="tx2"/>
          </a:solidFill>
          <a:latin typeface="Arial"/>
          <a:ea typeface="宋体" pitchFamily="2" charset="-122"/>
        </a:defRPr>
      </a:lvl2pPr>
      <a:lvl3pPr algn="ctr" defTabSz="685800" rtl="0" eaLnBrk="0" fontAlgn="base" hangingPunct="0">
        <a:spcBef>
          <a:spcPct val="0"/>
        </a:spcBef>
        <a:spcAft>
          <a:spcPct val="0"/>
        </a:spcAft>
        <a:defRPr sz="3300">
          <a:solidFill>
            <a:schemeClr val="tx2"/>
          </a:solidFill>
          <a:latin typeface="Arial"/>
          <a:ea typeface="宋体" pitchFamily="2" charset="-122"/>
        </a:defRPr>
      </a:lvl3pPr>
      <a:lvl4pPr algn="ctr" defTabSz="685800" rtl="0" eaLnBrk="0" fontAlgn="base" hangingPunct="0">
        <a:spcBef>
          <a:spcPct val="0"/>
        </a:spcBef>
        <a:spcAft>
          <a:spcPct val="0"/>
        </a:spcAft>
        <a:defRPr sz="3300">
          <a:solidFill>
            <a:schemeClr val="tx2"/>
          </a:solidFill>
          <a:latin typeface="Arial"/>
          <a:ea typeface="宋体" pitchFamily="2" charset="-122"/>
        </a:defRPr>
      </a:lvl4pPr>
      <a:lvl5pPr algn="ctr" defTabSz="685800" rtl="0" eaLnBrk="0" fontAlgn="base" hangingPunct="0">
        <a:spcBef>
          <a:spcPct val="0"/>
        </a:spcBef>
        <a:spcAft>
          <a:spcPct val="0"/>
        </a:spcAft>
        <a:defRPr sz="3300">
          <a:solidFill>
            <a:schemeClr val="tx2"/>
          </a:solidFill>
          <a:latin typeface="Arial"/>
          <a:ea typeface="宋体" pitchFamily="2" charset="-122"/>
        </a:defRPr>
      </a:lvl5pPr>
      <a:lvl6pPr marL="457200" algn="ctr" defTabSz="685800" rtl="0" eaLnBrk="0" fontAlgn="base" hangingPunct="0">
        <a:spcBef>
          <a:spcPct val="0"/>
        </a:spcBef>
        <a:spcAft>
          <a:spcPct val="0"/>
        </a:spcAft>
        <a:defRPr sz="3300">
          <a:solidFill>
            <a:schemeClr val="tx2"/>
          </a:solidFill>
          <a:latin typeface="Arial"/>
          <a:ea typeface="宋体" pitchFamily="2" charset="-122"/>
        </a:defRPr>
      </a:lvl6pPr>
      <a:lvl7pPr marL="914400" algn="ctr" defTabSz="685800" rtl="0" eaLnBrk="0" fontAlgn="base" hangingPunct="0">
        <a:spcBef>
          <a:spcPct val="0"/>
        </a:spcBef>
        <a:spcAft>
          <a:spcPct val="0"/>
        </a:spcAft>
        <a:defRPr sz="3300">
          <a:solidFill>
            <a:schemeClr val="tx2"/>
          </a:solidFill>
          <a:latin typeface="Arial"/>
          <a:ea typeface="宋体" pitchFamily="2" charset="-122"/>
        </a:defRPr>
      </a:lvl7pPr>
      <a:lvl8pPr marL="1371600" algn="ctr" defTabSz="685800" rtl="0" eaLnBrk="0" fontAlgn="base" hangingPunct="0">
        <a:spcBef>
          <a:spcPct val="0"/>
        </a:spcBef>
        <a:spcAft>
          <a:spcPct val="0"/>
        </a:spcAft>
        <a:defRPr sz="3300">
          <a:solidFill>
            <a:schemeClr val="tx2"/>
          </a:solidFill>
          <a:latin typeface="Arial"/>
          <a:ea typeface="宋体" pitchFamily="2" charset="-122"/>
        </a:defRPr>
      </a:lvl8pPr>
      <a:lvl9pPr marL="1828800" algn="ctr" defTabSz="685800" rtl="0" eaLnBrk="0" fontAlgn="base" hangingPunct="0">
        <a:spcBef>
          <a:spcPct val="0"/>
        </a:spcBef>
        <a:spcAft>
          <a:spcPct val="0"/>
        </a:spcAft>
        <a:defRPr sz="3300">
          <a:solidFill>
            <a:schemeClr val="tx2"/>
          </a:solidFill>
          <a:latin typeface="Arial"/>
          <a:ea typeface="宋体" pitchFamily="2" charset="-122"/>
        </a:defRPr>
      </a:lvl9pPr>
    </p:titleStyle>
    <p:bodyStyle>
      <a:lvl1pPr marL="257175" indent="-257175" algn="l" defTabSz="685800"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defTabSz="685800" rtl="0" eaLnBrk="0" fontAlgn="base" hangingPunct="0">
        <a:spcBef>
          <a:spcPct val="20000"/>
        </a:spcBef>
        <a:spcAft>
          <a:spcPct val="0"/>
        </a:spcAft>
        <a:buChar char="–"/>
        <a:defRPr sz="2100">
          <a:solidFill>
            <a:schemeClr val="tx1"/>
          </a:solidFill>
          <a:latin typeface="+mn-lt"/>
          <a:ea typeface="+mn-ea"/>
        </a:defRPr>
      </a:lvl2pPr>
      <a:lvl3pPr marL="857250" indent="-171450" algn="l" defTabSz="685800" rtl="0" eaLnBrk="0" fontAlgn="base" hangingPunct="0">
        <a:spcBef>
          <a:spcPct val="20000"/>
        </a:spcBef>
        <a:spcAft>
          <a:spcPct val="0"/>
        </a:spcAft>
        <a:buChar char="•"/>
        <a:defRPr sz="2400">
          <a:solidFill>
            <a:schemeClr val="tx1"/>
          </a:solidFill>
          <a:latin typeface="+mn-lt"/>
          <a:ea typeface="+mn-ea"/>
        </a:defRPr>
      </a:lvl3pPr>
      <a:lvl4pPr marL="1200150" indent="-171450" algn="l" defTabSz="685800" rtl="0" eaLnBrk="0" fontAlgn="base" hangingPunct="0">
        <a:spcBef>
          <a:spcPct val="20000"/>
        </a:spcBef>
        <a:spcAft>
          <a:spcPct val="0"/>
        </a:spcAft>
        <a:buChar char="–"/>
        <a:defRPr sz="1500">
          <a:solidFill>
            <a:schemeClr val="tx1"/>
          </a:solidFill>
          <a:latin typeface="+mn-lt"/>
          <a:ea typeface="+mn-ea"/>
        </a:defRPr>
      </a:lvl4pPr>
      <a:lvl5pPr marL="1543050" indent="-171450" algn="l" defTabSz="685800" rtl="0" eaLnBrk="0" fontAlgn="base" hangingPunct="0">
        <a:spcBef>
          <a:spcPct val="20000"/>
        </a:spcBef>
        <a:spcAft>
          <a:spcPct val="0"/>
        </a:spcAft>
        <a:buChar char="»"/>
        <a:defRPr sz="1500">
          <a:solidFill>
            <a:schemeClr val="tx1"/>
          </a:solidFill>
          <a:latin typeface="+mn-lt"/>
          <a:ea typeface="+mn-ea"/>
        </a:defRPr>
      </a:lvl5pPr>
      <a:lvl6pPr marL="2000250" indent="-171450" algn="l" defTabSz="685800" rtl="0" eaLnBrk="0" fontAlgn="base" hangingPunct="0">
        <a:spcBef>
          <a:spcPct val="20000"/>
        </a:spcBef>
        <a:spcAft>
          <a:spcPct val="0"/>
        </a:spcAft>
        <a:buChar char="»"/>
        <a:defRPr sz="1500">
          <a:solidFill>
            <a:schemeClr val="tx1"/>
          </a:solidFill>
          <a:latin typeface="+mn-lt"/>
          <a:ea typeface="+mn-ea"/>
        </a:defRPr>
      </a:lvl6pPr>
      <a:lvl7pPr marL="2457450" indent="-171450" algn="l" defTabSz="685800" rtl="0" eaLnBrk="0" fontAlgn="base" hangingPunct="0">
        <a:spcBef>
          <a:spcPct val="20000"/>
        </a:spcBef>
        <a:spcAft>
          <a:spcPct val="0"/>
        </a:spcAft>
        <a:buChar char="»"/>
        <a:defRPr sz="1500">
          <a:solidFill>
            <a:schemeClr val="tx1"/>
          </a:solidFill>
          <a:latin typeface="+mn-lt"/>
          <a:ea typeface="+mn-ea"/>
        </a:defRPr>
      </a:lvl7pPr>
      <a:lvl8pPr marL="2914650" indent="-171450" algn="l" defTabSz="685800" rtl="0" eaLnBrk="0" fontAlgn="base" hangingPunct="0">
        <a:spcBef>
          <a:spcPct val="20000"/>
        </a:spcBef>
        <a:spcAft>
          <a:spcPct val="0"/>
        </a:spcAft>
        <a:buChar char="»"/>
        <a:defRPr sz="1500">
          <a:solidFill>
            <a:schemeClr val="tx1"/>
          </a:solidFill>
          <a:latin typeface="+mn-lt"/>
          <a:ea typeface="+mn-ea"/>
        </a:defRPr>
      </a:lvl8pPr>
      <a:lvl9pPr marL="3371850" indent="-171450" algn="l" defTabSz="685800" rtl="0" eaLnBrk="0" fontAlgn="base" hangingPunct="0">
        <a:spcBef>
          <a:spcPct val="20000"/>
        </a:spcBef>
        <a:spcAft>
          <a:spcPct val="0"/>
        </a:spcAft>
        <a:buChar char="»"/>
        <a:defRPr sz="15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bg1"/>
        </a:solidFill>
        <a:effectLst/>
      </p:bgPr>
    </p:bg>
    <p:spTree>
      <p:nvGrpSpPr>
        <p:cNvPr id="1" name=""/>
        <p:cNvGrpSpPr/>
        <p:nvPr/>
      </p:nvGrpSpPr>
      <p:grpSpPr>
        <a:xfrm>
          <a:off x="0" y="0"/>
          <a:ext cx="0" cy="0"/>
        </a:xfrm>
      </p:grpSpPr>
      <p:pic>
        <p:nvPicPr>
          <p:cNvPr id="2" name="图片 1073743875" descr="学科网 zxxk.com"/>
          <p:cNvPicPr>
            <a:picLocks noChangeAspect="1"/>
          </p:cNvPicPr>
          <p:nvPr/>
        </p:nvPicPr>
        <p:blipFill>
          <a:blip r:embed="rId3" r:link="rId2"/>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95" r:id="rId1"/>
  </p:sldLayoutIdLst>
  <p:transition/>
  <p:timing/>
  <p:txStyles>
    <p:titleStyle>
      <a:lvl1pPr algn="ctr" defTabSz="685800" rtl="0" eaLnBrk="0" fontAlgn="base" hangingPunct="0">
        <a:spcBef>
          <a:spcPct val="0"/>
        </a:spcBef>
        <a:spcAft>
          <a:spcPct val="0"/>
        </a:spcAft>
        <a:defRPr sz="3300">
          <a:solidFill>
            <a:schemeClr val="tx2"/>
          </a:solidFill>
          <a:latin typeface="+mj-lt"/>
          <a:ea typeface="+mj-ea"/>
          <a:cs typeface="+mj-cs"/>
        </a:defRPr>
      </a:lvl1pPr>
      <a:lvl2pPr algn="ctr" defTabSz="685800" rtl="0" eaLnBrk="0" fontAlgn="base" hangingPunct="0">
        <a:spcBef>
          <a:spcPct val="0"/>
        </a:spcBef>
        <a:spcAft>
          <a:spcPct val="0"/>
        </a:spcAft>
        <a:defRPr sz="3300">
          <a:solidFill>
            <a:schemeClr val="tx2"/>
          </a:solidFill>
          <a:latin typeface="Arial"/>
          <a:ea typeface="宋体" pitchFamily="2" charset="-122"/>
        </a:defRPr>
      </a:lvl2pPr>
      <a:lvl3pPr algn="ctr" defTabSz="685800" rtl="0" eaLnBrk="0" fontAlgn="base" hangingPunct="0">
        <a:spcBef>
          <a:spcPct val="0"/>
        </a:spcBef>
        <a:spcAft>
          <a:spcPct val="0"/>
        </a:spcAft>
        <a:defRPr sz="3300">
          <a:solidFill>
            <a:schemeClr val="tx2"/>
          </a:solidFill>
          <a:latin typeface="Arial"/>
          <a:ea typeface="宋体" pitchFamily="2" charset="-122"/>
        </a:defRPr>
      </a:lvl3pPr>
      <a:lvl4pPr algn="ctr" defTabSz="685800" rtl="0" eaLnBrk="0" fontAlgn="base" hangingPunct="0">
        <a:spcBef>
          <a:spcPct val="0"/>
        </a:spcBef>
        <a:spcAft>
          <a:spcPct val="0"/>
        </a:spcAft>
        <a:defRPr sz="3300">
          <a:solidFill>
            <a:schemeClr val="tx2"/>
          </a:solidFill>
          <a:latin typeface="Arial"/>
          <a:ea typeface="宋体" pitchFamily="2" charset="-122"/>
        </a:defRPr>
      </a:lvl4pPr>
      <a:lvl5pPr algn="ctr" defTabSz="685800" rtl="0" eaLnBrk="0" fontAlgn="base" hangingPunct="0">
        <a:spcBef>
          <a:spcPct val="0"/>
        </a:spcBef>
        <a:spcAft>
          <a:spcPct val="0"/>
        </a:spcAft>
        <a:defRPr sz="3300">
          <a:solidFill>
            <a:schemeClr val="tx2"/>
          </a:solidFill>
          <a:latin typeface="Arial"/>
          <a:ea typeface="宋体" pitchFamily="2" charset="-122"/>
        </a:defRPr>
      </a:lvl5pPr>
      <a:lvl6pPr marL="457200" algn="ctr" defTabSz="685800" rtl="0" eaLnBrk="0" fontAlgn="base" hangingPunct="0">
        <a:spcBef>
          <a:spcPct val="0"/>
        </a:spcBef>
        <a:spcAft>
          <a:spcPct val="0"/>
        </a:spcAft>
        <a:defRPr sz="3300">
          <a:solidFill>
            <a:schemeClr val="tx2"/>
          </a:solidFill>
          <a:latin typeface="Arial"/>
          <a:ea typeface="宋体" pitchFamily="2" charset="-122"/>
        </a:defRPr>
      </a:lvl6pPr>
      <a:lvl7pPr marL="914400" algn="ctr" defTabSz="685800" rtl="0" eaLnBrk="0" fontAlgn="base" hangingPunct="0">
        <a:spcBef>
          <a:spcPct val="0"/>
        </a:spcBef>
        <a:spcAft>
          <a:spcPct val="0"/>
        </a:spcAft>
        <a:defRPr sz="3300">
          <a:solidFill>
            <a:schemeClr val="tx2"/>
          </a:solidFill>
          <a:latin typeface="Arial"/>
          <a:ea typeface="宋体" pitchFamily="2" charset="-122"/>
        </a:defRPr>
      </a:lvl7pPr>
      <a:lvl8pPr marL="1371600" algn="ctr" defTabSz="685800" rtl="0" eaLnBrk="0" fontAlgn="base" hangingPunct="0">
        <a:spcBef>
          <a:spcPct val="0"/>
        </a:spcBef>
        <a:spcAft>
          <a:spcPct val="0"/>
        </a:spcAft>
        <a:defRPr sz="3300">
          <a:solidFill>
            <a:schemeClr val="tx2"/>
          </a:solidFill>
          <a:latin typeface="Arial"/>
          <a:ea typeface="宋体" pitchFamily="2" charset="-122"/>
        </a:defRPr>
      </a:lvl8pPr>
      <a:lvl9pPr marL="1828800" algn="ctr" defTabSz="685800" rtl="0" eaLnBrk="0" fontAlgn="base" hangingPunct="0">
        <a:spcBef>
          <a:spcPct val="0"/>
        </a:spcBef>
        <a:spcAft>
          <a:spcPct val="0"/>
        </a:spcAft>
        <a:defRPr sz="3300">
          <a:solidFill>
            <a:schemeClr val="tx2"/>
          </a:solidFill>
          <a:latin typeface="Arial"/>
          <a:ea typeface="宋体" pitchFamily="2" charset="-122"/>
        </a:defRPr>
      </a:lvl9pPr>
    </p:titleStyle>
    <p:bodyStyle>
      <a:lvl1pPr marL="257175" indent="-257175" algn="l" defTabSz="685800"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defTabSz="685800" rtl="0" eaLnBrk="0" fontAlgn="base" hangingPunct="0">
        <a:spcBef>
          <a:spcPct val="20000"/>
        </a:spcBef>
        <a:spcAft>
          <a:spcPct val="0"/>
        </a:spcAft>
        <a:buChar char="–"/>
        <a:defRPr sz="2100">
          <a:solidFill>
            <a:schemeClr val="tx1"/>
          </a:solidFill>
          <a:latin typeface="+mn-lt"/>
          <a:ea typeface="+mn-ea"/>
        </a:defRPr>
      </a:lvl2pPr>
      <a:lvl3pPr marL="857250" indent="-171450" algn="l" defTabSz="685800" rtl="0" eaLnBrk="0" fontAlgn="base" hangingPunct="0">
        <a:spcBef>
          <a:spcPct val="20000"/>
        </a:spcBef>
        <a:spcAft>
          <a:spcPct val="0"/>
        </a:spcAft>
        <a:buChar char="•"/>
        <a:defRPr sz="2400">
          <a:solidFill>
            <a:schemeClr val="tx1"/>
          </a:solidFill>
          <a:latin typeface="+mn-lt"/>
          <a:ea typeface="+mn-ea"/>
        </a:defRPr>
      </a:lvl3pPr>
      <a:lvl4pPr marL="1200150" indent="-171450" algn="l" defTabSz="685800" rtl="0" eaLnBrk="0" fontAlgn="base" hangingPunct="0">
        <a:spcBef>
          <a:spcPct val="20000"/>
        </a:spcBef>
        <a:spcAft>
          <a:spcPct val="0"/>
        </a:spcAft>
        <a:buChar char="–"/>
        <a:defRPr sz="1500">
          <a:solidFill>
            <a:schemeClr val="tx1"/>
          </a:solidFill>
          <a:latin typeface="+mn-lt"/>
          <a:ea typeface="+mn-ea"/>
        </a:defRPr>
      </a:lvl4pPr>
      <a:lvl5pPr marL="1543050" indent="-171450" algn="l" defTabSz="685800" rtl="0" eaLnBrk="0" fontAlgn="base" hangingPunct="0">
        <a:spcBef>
          <a:spcPct val="20000"/>
        </a:spcBef>
        <a:spcAft>
          <a:spcPct val="0"/>
        </a:spcAft>
        <a:buChar char="»"/>
        <a:defRPr sz="1500">
          <a:solidFill>
            <a:schemeClr val="tx1"/>
          </a:solidFill>
          <a:latin typeface="+mn-lt"/>
          <a:ea typeface="+mn-ea"/>
        </a:defRPr>
      </a:lvl5pPr>
      <a:lvl6pPr marL="2000250" indent="-171450" algn="l" defTabSz="685800" rtl="0" eaLnBrk="0" fontAlgn="base" hangingPunct="0">
        <a:spcBef>
          <a:spcPct val="20000"/>
        </a:spcBef>
        <a:spcAft>
          <a:spcPct val="0"/>
        </a:spcAft>
        <a:buChar char="»"/>
        <a:defRPr sz="1500">
          <a:solidFill>
            <a:schemeClr val="tx1"/>
          </a:solidFill>
          <a:latin typeface="+mn-lt"/>
          <a:ea typeface="+mn-ea"/>
        </a:defRPr>
      </a:lvl6pPr>
      <a:lvl7pPr marL="2457450" indent="-171450" algn="l" defTabSz="685800" rtl="0" eaLnBrk="0" fontAlgn="base" hangingPunct="0">
        <a:spcBef>
          <a:spcPct val="20000"/>
        </a:spcBef>
        <a:spcAft>
          <a:spcPct val="0"/>
        </a:spcAft>
        <a:buChar char="»"/>
        <a:defRPr sz="1500">
          <a:solidFill>
            <a:schemeClr val="tx1"/>
          </a:solidFill>
          <a:latin typeface="+mn-lt"/>
          <a:ea typeface="+mn-ea"/>
        </a:defRPr>
      </a:lvl7pPr>
      <a:lvl8pPr marL="2914650" indent="-171450" algn="l" defTabSz="685800" rtl="0" eaLnBrk="0" fontAlgn="base" hangingPunct="0">
        <a:spcBef>
          <a:spcPct val="20000"/>
        </a:spcBef>
        <a:spcAft>
          <a:spcPct val="0"/>
        </a:spcAft>
        <a:buChar char="»"/>
        <a:defRPr sz="1500">
          <a:solidFill>
            <a:schemeClr val="tx1"/>
          </a:solidFill>
          <a:latin typeface="+mn-lt"/>
          <a:ea typeface="+mn-ea"/>
        </a:defRPr>
      </a:lvl8pPr>
      <a:lvl9pPr marL="3371850" indent="-171450" algn="l" defTabSz="685800" rtl="0" eaLnBrk="0" fontAlgn="base" hangingPunct="0">
        <a:spcBef>
          <a:spcPct val="20000"/>
        </a:spcBef>
        <a:spcAft>
          <a:spcPct val="0"/>
        </a:spcAft>
        <a:buChar char="»"/>
        <a:defRPr sz="15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extBox 1"/>
          <p:cNvSpPr txBox="1"/>
          <p:nvPr/>
        </p:nvSpPr>
        <p:spPr>
          <a:xfrm>
            <a:off x="75372" y="1920602"/>
            <a:ext cx="9929882" cy="572464"/>
          </a:xfrm>
          <a:prstGeom prst="rect">
            <a:avLst/>
          </a:prstGeom>
          <a:noFill/>
          <a:ln>
            <a:noFill/>
          </a:ln>
        </p:spPr>
        <p:txBody>
          <a:bodyPr wrap="square" rtlCol="0">
            <a:spAutoFit/>
          </a:bodyPr>
          <a:lstStyle/>
          <a:p>
            <a:pPr algn="ctr"/>
            <a:r>
              <a:rPr lang="zh-CN" altLang="en-US" sz="2400" smtClean="0">
                <a:latin typeface="黑体" pitchFamily="49" charset="-122"/>
                <a:ea typeface="黑体" pitchFamily="49" charset="-122"/>
              </a:rPr>
              <a:t>坚持依法治国</a:t>
            </a:r>
            <a:r>
              <a:rPr lang="en-US" altLang="zh-CN" sz="2400" smtClean="0">
                <a:latin typeface="黑体" pitchFamily="49" charset="-122"/>
                <a:ea typeface="黑体" pitchFamily="49" charset="-122"/>
              </a:rPr>
              <a:t>,</a:t>
            </a:r>
            <a:r>
              <a:rPr lang="zh-CN" altLang="en-US" sz="2400" smtClean="0">
                <a:latin typeface="黑体" pitchFamily="49" charset="-122"/>
                <a:ea typeface="黑体" pitchFamily="49" charset="-122"/>
              </a:rPr>
              <a:t>建设法治中国</a:t>
            </a:r>
          </a:p>
        </p:txBody>
      </p:sp>
    </p:spTree>
    <p:extLst>
      <p:ext uri="{BB962C8B-B14F-4D97-AF65-F5344CB8AC3E}">
        <p14:creationId xmlns:p14="http://schemas.microsoft.com/office/powerpoint/2010/main" val="3650562362"/>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111090" y="427814"/>
            <a:ext cx="9858444" cy="401328"/>
          </a:xfrm>
          <a:prstGeom prst="rect">
            <a:avLst/>
          </a:prstGeom>
          <a:noFill/>
        </p:spPr>
        <p:txBody>
          <a:bodyPr wrap="square" rtlCol="0">
            <a:spAutoFit/>
          </a:bodyPr>
          <a:lstStyle/>
          <a:p>
            <a:pPr algn="ctr"/>
            <a:r>
              <a:rPr lang="zh-CN" altLang="en-US" smtClean="0">
                <a:latin typeface="黑体" pitchFamily="49" charset="-122"/>
                <a:ea typeface="黑体" pitchFamily="49" charset="-122"/>
              </a:rPr>
              <a:t>考点三</a:t>
            </a:r>
            <a:r>
              <a:rPr lang="en-US" smtClean="0">
                <a:latin typeface="黑体" pitchFamily="49" charset="-122"/>
                <a:ea typeface="黑体" pitchFamily="49" charset="-122"/>
              </a:rPr>
              <a:t>:</a:t>
            </a:r>
            <a:r>
              <a:rPr lang="zh-CN" altLang="en-US" smtClean="0">
                <a:latin typeface="黑体" pitchFamily="49" charset="-122"/>
                <a:ea typeface="黑体" pitchFamily="49" charset="-122"/>
              </a:rPr>
              <a:t>凝聚法治共识</a:t>
            </a:r>
            <a:r>
              <a:rPr lang="en-US" smtClean="0">
                <a:latin typeface="黑体" pitchFamily="49" charset="-122"/>
                <a:ea typeface="黑体" pitchFamily="49" charset="-122"/>
              </a:rPr>
              <a:t>,</a:t>
            </a:r>
            <a:r>
              <a:rPr lang="zh-CN" altLang="en-US" smtClean="0">
                <a:latin typeface="黑体" pitchFamily="49" charset="-122"/>
                <a:ea typeface="黑体" pitchFamily="49" charset="-122"/>
              </a:rPr>
              <a:t>建设法治中国</a:t>
            </a:r>
            <a:endParaRPr lang="zh-CN" altLang="en-US">
              <a:latin typeface="黑体" pitchFamily="49" charset="-122"/>
              <a:ea typeface="黑体" pitchFamily="49" charset="-122"/>
            </a:endParaRPr>
          </a:p>
        </p:txBody>
      </p:sp>
      <p:sp>
        <p:nvSpPr>
          <p:cNvPr id="4" name="TextBox 3"/>
          <p:cNvSpPr txBox="1"/>
          <p:nvPr/>
        </p:nvSpPr>
        <p:spPr>
          <a:xfrm>
            <a:off x="39652" y="1213632"/>
            <a:ext cx="9858444" cy="3598677"/>
          </a:xfrm>
          <a:prstGeom prst="rect">
            <a:avLst/>
          </a:prstGeom>
          <a:noFill/>
        </p:spPr>
        <p:txBody>
          <a:bodyPr wrap="square" rtlCol="0">
            <a:spAutoFit/>
          </a:bodyPr>
          <a:lstStyle/>
          <a:p>
            <a:pPr>
              <a:lnSpc>
                <a:spcPct val="120000"/>
              </a:lnSpc>
            </a:pPr>
            <a:r>
              <a:rPr lang="zh-CN" altLang="en-US" sz="1600" smtClean="0">
                <a:latin typeface="黑体" pitchFamily="49" charset="-122"/>
                <a:ea typeface="黑体" pitchFamily="49" charset="-122"/>
              </a:rPr>
              <a:t>素材</a:t>
            </a:r>
            <a:r>
              <a:rPr lang="en-US" sz="1600" smtClean="0">
                <a:latin typeface="黑体" pitchFamily="49" charset="-122"/>
                <a:ea typeface="黑体" pitchFamily="49" charset="-122"/>
              </a:rPr>
              <a:t>:</a:t>
            </a:r>
            <a:r>
              <a:rPr lang="zh-CN" altLang="en-US" sz="1600" smtClean="0">
                <a:latin typeface="黑体" pitchFamily="49" charset="-122"/>
                <a:ea typeface="黑体" pitchFamily="49" charset="-122"/>
              </a:rPr>
              <a:t>法治事件</a:t>
            </a:r>
          </a:p>
          <a:p>
            <a:pPr algn="just">
              <a:lnSpc>
                <a:spcPct val="120000"/>
              </a:lnSpc>
            </a:pPr>
            <a:r>
              <a:rPr lang="zh-CN" altLang="en-US" sz="1600" smtClean="0">
                <a:latin typeface="楷体" pitchFamily="49" charset="-122"/>
                <a:ea typeface="楷体" pitchFamily="49" charset="-122"/>
              </a:rPr>
              <a:t>▲</a:t>
            </a:r>
            <a:r>
              <a:rPr lang="en-US" sz="1600" smtClean="0">
                <a:latin typeface="楷体" pitchFamily="49" charset="-122"/>
                <a:ea typeface="楷体" pitchFamily="49" charset="-122"/>
              </a:rPr>
              <a:t>2022</a:t>
            </a:r>
            <a:r>
              <a:rPr lang="zh-CN" altLang="en-US" sz="1600" smtClean="0">
                <a:latin typeface="楷体" pitchFamily="49" charset="-122"/>
                <a:ea typeface="楷体" pitchFamily="49" charset="-122"/>
              </a:rPr>
              <a:t>年</a:t>
            </a:r>
            <a:r>
              <a:rPr lang="en-US" sz="1600" smtClean="0">
                <a:latin typeface="楷体" pitchFamily="49" charset="-122"/>
                <a:ea typeface="楷体" pitchFamily="49" charset="-122"/>
              </a:rPr>
              <a:t>6</a:t>
            </a:r>
            <a:r>
              <a:rPr lang="zh-CN" altLang="en-US" sz="1600" smtClean="0">
                <a:latin typeface="楷体" pitchFamily="49" charset="-122"/>
                <a:ea typeface="楷体" pitchFamily="49" charset="-122"/>
              </a:rPr>
              <a:t>月</a:t>
            </a:r>
            <a:r>
              <a:rPr lang="en-US" sz="1600" smtClean="0">
                <a:latin typeface="楷体" pitchFamily="49" charset="-122"/>
                <a:ea typeface="楷体" pitchFamily="49" charset="-122"/>
              </a:rPr>
              <a:t>24</a:t>
            </a:r>
            <a:r>
              <a:rPr lang="zh-CN" altLang="en-US" sz="1600" smtClean="0">
                <a:latin typeface="楷体" pitchFamily="49" charset="-122"/>
                <a:ea typeface="楷体" pitchFamily="49" charset="-122"/>
              </a:rPr>
              <a:t>日</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十三届全国人大常委会在北京人民大会堂举行宪法宣誓仪式。十三届全国人大常委会第三十三次会议任命李玉妹为全国人大华侨委员会副主任委员。</a:t>
            </a:r>
            <a:r>
              <a:rPr lang="zh-CN" altLang="en-US" sz="1600" u="sng" smtClean="0">
                <a:latin typeface="楷体" pitchFamily="49" charset="-122"/>
                <a:ea typeface="楷体" pitchFamily="49" charset="-122"/>
              </a:rPr>
              <a:t>根据宪法和全国人大常委会关于实行宪法宣誓制度的决定</a:t>
            </a:r>
            <a:r>
              <a:rPr lang="en-US" sz="1600" u="sng" smtClean="0">
                <a:latin typeface="楷体" pitchFamily="49" charset="-122"/>
                <a:ea typeface="楷体" pitchFamily="49" charset="-122"/>
              </a:rPr>
              <a:t>,</a:t>
            </a:r>
            <a:r>
              <a:rPr lang="zh-CN" altLang="en-US" sz="1600" u="sng" smtClean="0">
                <a:latin typeface="楷体" pitchFamily="49" charset="-122"/>
                <a:ea typeface="楷体" pitchFamily="49" charset="-122"/>
              </a:rPr>
              <a:t>依法进行宪法宣誓</a:t>
            </a:r>
            <a:r>
              <a:rPr lang="zh-CN" altLang="en-US" sz="1600" smtClean="0">
                <a:latin typeface="楷体" pitchFamily="49" charset="-122"/>
                <a:ea typeface="楷体" pitchFamily="49" charset="-122"/>
              </a:rPr>
              <a:t>。</a:t>
            </a:r>
          </a:p>
          <a:p>
            <a:pPr algn="just">
              <a:lnSpc>
                <a:spcPct val="120000"/>
              </a:lnSpc>
            </a:pPr>
            <a:r>
              <a:rPr lang="zh-CN" altLang="en-US" sz="1600" smtClean="0">
                <a:latin typeface="楷体" pitchFamily="49" charset="-122"/>
                <a:ea typeface="楷体" pitchFamily="49" charset="-122"/>
              </a:rPr>
              <a:t>▲“坚持依法行政</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深化政务公开”“政府工作人员要</a:t>
            </a:r>
            <a:r>
              <a:rPr lang="zh-CN" altLang="en-US" sz="1600" u="sng" smtClean="0">
                <a:latin typeface="楷体" pitchFamily="49" charset="-122"/>
                <a:ea typeface="楷体" pitchFamily="49" charset="-122"/>
              </a:rPr>
              <a:t>自觉接受法律监督、监察监督和人民监督</a:t>
            </a:r>
            <a:r>
              <a:rPr lang="en-US" sz="1600" u="sng" smtClean="0">
                <a:latin typeface="楷体" pitchFamily="49" charset="-122"/>
                <a:ea typeface="楷体" pitchFamily="49" charset="-122"/>
              </a:rPr>
              <a:t>,</a:t>
            </a:r>
            <a:r>
              <a:rPr lang="zh-CN" altLang="en-US" sz="1600" u="sng" smtClean="0">
                <a:latin typeface="楷体" pitchFamily="49" charset="-122"/>
                <a:ea typeface="楷体" pitchFamily="49" charset="-122"/>
              </a:rPr>
              <a:t>始终把人民放在心中最高位置</a:t>
            </a:r>
            <a:r>
              <a:rPr lang="zh-CN" altLang="en-US" sz="1600" smtClean="0">
                <a:latin typeface="楷体" pitchFamily="49" charset="-122"/>
                <a:ea typeface="楷体" pitchFamily="49" charset="-122"/>
              </a:rPr>
              <a:t>”“坚决反对敷衍应付、推诿扯皮</a:t>
            </a:r>
            <a:r>
              <a:rPr lang="en-US" sz="1600" smtClean="0">
                <a:latin typeface="楷体" pitchFamily="49" charset="-122"/>
                <a:ea typeface="楷体" pitchFamily="49" charset="-122"/>
              </a:rPr>
              <a:t>,</a:t>
            </a:r>
            <a:r>
              <a:rPr lang="zh-CN" altLang="en-US" sz="1600" u="sng" smtClean="0">
                <a:latin typeface="楷体" pitchFamily="49" charset="-122"/>
                <a:ea typeface="楷体" pitchFamily="49" charset="-122"/>
              </a:rPr>
              <a:t>坚决纠治任性用权</a:t>
            </a:r>
            <a:r>
              <a:rPr lang="zh-CN" altLang="en-US" sz="1600" smtClean="0">
                <a:latin typeface="楷体" pitchFamily="49" charset="-122"/>
                <a:ea typeface="楷体" pitchFamily="49" charset="-122"/>
              </a:rPr>
              <a:t>、工作方法简单粗暴”</a:t>
            </a:r>
            <a:r>
              <a:rPr lang="en-US" altLang="zh-CN" sz="1600" smtClean="0">
                <a:latin typeface="楷体" pitchFamily="49" charset="-122"/>
                <a:ea typeface="楷体" pitchFamily="49" charset="-122"/>
              </a:rPr>
              <a:t>……</a:t>
            </a:r>
            <a:r>
              <a:rPr lang="en-US" sz="1600" smtClean="0">
                <a:latin typeface="楷体" pitchFamily="49" charset="-122"/>
                <a:ea typeface="楷体" pitchFamily="49" charset="-122"/>
              </a:rPr>
              <a:t>2022</a:t>
            </a:r>
            <a:r>
              <a:rPr lang="zh-CN" altLang="en-US" sz="1600" smtClean="0">
                <a:latin typeface="楷体" pitchFamily="49" charset="-122"/>
                <a:ea typeface="楷体" pitchFamily="49" charset="-122"/>
              </a:rPr>
              <a:t>年政府工作报告中法治元素给力又暖心。</a:t>
            </a:r>
          </a:p>
          <a:p>
            <a:pPr algn="just">
              <a:lnSpc>
                <a:spcPct val="120000"/>
              </a:lnSpc>
            </a:pPr>
            <a:r>
              <a:rPr lang="zh-CN" altLang="en-US" sz="1600" smtClean="0">
                <a:latin typeface="楷体" pitchFamily="49" charset="-122"/>
                <a:ea typeface="楷体" pitchFamily="49" charset="-122"/>
              </a:rPr>
              <a:t>▲</a:t>
            </a:r>
            <a:r>
              <a:rPr lang="en-US" sz="1600" smtClean="0">
                <a:latin typeface="楷体" pitchFamily="49" charset="-122"/>
                <a:ea typeface="楷体" pitchFamily="49" charset="-122"/>
              </a:rPr>
              <a:t>2022</a:t>
            </a:r>
            <a:r>
              <a:rPr lang="zh-CN" altLang="en-US" sz="1600" smtClean="0">
                <a:latin typeface="楷体" pitchFamily="49" charset="-122"/>
                <a:ea typeface="楷体" pitchFamily="49" charset="-122"/>
              </a:rPr>
              <a:t>年</a:t>
            </a:r>
            <a:r>
              <a:rPr lang="en-US" sz="1600" smtClean="0">
                <a:latin typeface="楷体" pitchFamily="49" charset="-122"/>
                <a:ea typeface="楷体" pitchFamily="49" charset="-122"/>
              </a:rPr>
              <a:t>5</a:t>
            </a:r>
            <a:r>
              <a:rPr lang="zh-CN" altLang="en-US" sz="1600" smtClean="0">
                <a:latin typeface="楷体" pitchFamily="49" charset="-122"/>
                <a:ea typeface="楷体" pitchFamily="49" charset="-122"/>
              </a:rPr>
              <a:t>月</a:t>
            </a:r>
            <a:r>
              <a:rPr lang="en-US" sz="1600" smtClean="0">
                <a:latin typeface="楷体" pitchFamily="49" charset="-122"/>
                <a:ea typeface="楷体" pitchFamily="49" charset="-122"/>
              </a:rPr>
              <a:t>19</a:t>
            </a:r>
            <a:r>
              <a:rPr lang="zh-CN" altLang="en-US" sz="1600" smtClean="0">
                <a:latin typeface="楷体" pitchFamily="49" charset="-122"/>
                <a:ea typeface="楷体" pitchFamily="49" charset="-122"/>
              </a:rPr>
              <a:t>日</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天津市第二中级人民法院组成七人合议庭</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对公益诉讼起诉人天津市人民检察院第二分院诉被告</a:t>
            </a:r>
            <a:r>
              <a:rPr lang="zh-CN" altLang="en-US" sz="1600" u="sng" smtClean="0">
                <a:latin typeface="楷体" pitchFamily="49" charset="-122"/>
                <a:ea typeface="楷体" pitchFamily="49" charset="-122"/>
              </a:rPr>
              <a:t>张某侵害著名农业科学家袁隆平名誉、荣誉一案公开开庭审理</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人民法院当庭宣判</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被告张某于本判决生效之日起十日内</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在国家级新闻媒体公开赔礼道歉、消除影响。合议庭经审理认为</a:t>
            </a:r>
            <a:r>
              <a:rPr lang="en-US" sz="1600" smtClean="0">
                <a:latin typeface="楷体" pitchFamily="49" charset="-122"/>
                <a:ea typeface="楷体" pitchFamily="49" charset="-122"/>
              </a:rPr>
              <a:t>,</a:t>
            </a:r>
            <a:r>
              <a:rPr lang="zh-CN" altLang="en-US" sz="1600" u="sng" smtClean="0">
                <a:latin typeface="楷体" pitchFamily="49" charset="-122"/>
                <a:ea typeface="楷体" pitchFamily="49" charset="-122"/>
              </a:rPr>
              <a:t>张某在网络平台上公然发表不实言论</a:t>
            </a:r>
            <a:r>
              <a:rPr lang="en-US" sz="1600" u="sng" smtClean="0">
                <a:latin typeface="楷体" pitchFamily="49" charset="-122"/>
                <a:ea typeface="楷体" pitchFamily="49" charset="-122"/>
              </a:rPr>
              <a:t>,</a:t>
            </a:r>
            <a:r>
              <a:rPr lang="zh-CN" altLang="en-US" sz="1600" u="sng" smtClean="0">
                <a:latin typeface="楷体" pitchFamily="49" charset="-122"/>
                <a:ea typeface="楷体" pitchFamily="49" charset="-122"/>
              </a:rPr>
              <a:t>亵渎了袁隆平院士的事迹和精神</a:t>
            </a:r>
            <a:r>
              <a:rPr lang="en-US" sz="1600" u="sng" smtClean="0">
                <a:latin typeface="楷体" pitchFamily="49" charset="-122"/>
                <a:ea typeface="楷体" pitchFamily="49" charset="-122"/>
              </a:rPr>
              <a:t>,</a:t>
            </a:r>
            <a:r>
              <a:rPr lang="zh-CN" altLang="en-US" sz="1600" u="sng" smtClean="0">
                <a:latin typeface="楷体" pitchFamily="49" charset="-122"/>
                <a:ea typeface="楷体" pitchFamily="49" charset="-122"/>
              </a:rPr>
              <a:t>丑化了袁隆平院士的形象</a:t>
            </a:r>
            <a:r>
              <a:rPr lang="en-US" sz="1600" u="sng" smtClean="0">
                <a:latin typeface="楷体" pitchFamily="49" charset="-122"/>
                <a:ea typeface="楷体" pitchFamily="49" charset="-122"/>
              </a:rPr>
              <a:t>,</a:t>
            </a:r>
            <a:r>
              <a:rPr lang="zh-CN" altLang="en-US" sz="1600" u="sng" smtClean="0">
                <a:latin typeface="楷体" pitchFamily="49" charset="-122"/>
                <a:ea typeface="楷体" pitchFamily="49" charset="-122"/>
              </a:rPr>
              <a:t>贬损其名誉</a:t>
            </a:r>
            <a:r>
              <a:rPr lang="en-US" sz="1600" u="sng" smtClean="0">
                <a:latin typeface="楷体" pitchFamily="49" charset="-122"/>
                <a:ea typeface="楷体" pitchFamily="49" charset="-122"/>
              </a:rPr>
              <a:t>,</a:t>
            </a:r>
            <a:r>
              <a:rPr lang="zh-CN" altLang="en-US" sz="1600" u="sng" smtClean="0">
                <a:latin typeface="楷体" pitchFamily="49" charset="-122"/>
                <a:ea typeface="楷体" pitchFamily="49" charset="-122"/>
              </a:rPr>
              <a:t>超出了言论自由的合法范围</a:t>
            </a:r>
            <a:r>
              <a:rPr lang="zh-CN" altLang="en-US" sz="1600" smtClean="0">
                <a:latin typeface="楷体" pitchFamily="49" charset="-122"/>
                <a:ea typeface="楷体" pitchFamily="49" charset="-122"/>
              </a:rPr>
              <a:t>。</a:t>
            </a:r>
            <a:endParaRPr lang="zh-CN" altLang="en-US" sz="1600">
              <a:latin typeface="楷体" pitchFamily="49" charset="-122"/>
              <a:ea typeface="楷体" pitchFamily="49" charset="-122"/>
            </a:endParaRPr>
          </a:p>
        </p:txBody>
      </p:sp>
    </p:spTree>
  </p:cSld>
  <p:clrMapOvr>
    <a:masterClrMapping/>
  </p:clrMapOvr>
  <p:transition>
    <p:push dir="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1438" y="927880"/>
            <a:ext cx="9898096" cy="4053417"/>
          </a:xfrm>
          <a:prstGeom prst="rect">
            <a:avLst/>
          </a:prstGeom>
          <a:noFill/>
        </p:spPr>
        <p:txBody>
          <a:bodyPr wrap="square" rtlCol="0">
            <a:spAutoFit/>
          </a:bodyPr>
          <a:lstStyle/>
          <a:p>
            <a:r>
              <a:rPr lang="en-US" smtClean="0">
                <a:latin typeface="黑体" pitchFamily="49" charset="-122"/>
                <a:ea typeface="黑体" pitchFamily="49" charset="-122"/>
              </a:rPr>
              <a:t>1.(</a:t>
            </a:r>
            <a:r>
              <a:rPr lang="zh-CN" altLang="en-US" smtClean="0">
                <a:latin typeface="黑体" pitchFamily="49" charset="-122"/>
                <a:ea typeface="黑体" pitchFamily="49" charset="-122"/>
              </a:rPr>
              <a:t>意义类</a:t>
            </a:r>
            <a:r>
              <a:rPr lang="en-US" smtClean="0">
                <a:latin typeface="黑体" pitchFamily="49" charset="-122"/>
                <a:ea typeface="黑体" pitchFamily="49" charset="-122"/>
              </a:rPr>
              <a:t>)</a:t>
            </a:r>
            <a:r>
              <a:rPr lang="zh-CN" altLang="en-US" smtClean="0">
                <a:latin typeface="黑体" pitchFamily="49" charset="-122"/>
                <a:ea typeface="黑体" pitchFamily="49" charset="-122"/>
              </a:rPr>
              <a:t>举行宪法宣誓仪式有何重要意义</a:t>
            </a:r>
            <a:r>
              <a:rPr lang="en-US" smtClean="0">
                <a:latin typeface="黑体" pitchFamily="49" charset="-122"/>
                <a:ea typeface="黑体" pitchFamily="49" charset="-122"/>
              </a:rPr>
              <a:t>?</a:t>
            </a:r>
            <a:endParaRPr lang="zh-CN" altLang="en-US" smtClean="0">
              <a:latin typeface="黑体" pitchFamily="49" charset="-122"/>
              <a:ea typeface="黑体" pitchFamily="49" charset="-122"/>
            </a:endParaRPr>
          </a:p>
          <a:p>
            <a:r>
              <a:rPr lang="en-US" smtClean="0"/>
              <a:t>(1)</a:t>
            </a:r>
            <a:r>
              <a:rPr lang="zh-CN" altLang="en-US" smtClean="0"/>
              <a:t>有利于营造学习宪法、尊崇宪法、遵守宪法、捍卫宪法的社会氛围。</a:t>
            </a:r>
          </a:p>
          <a:p>
            <a:r>
              <a:rPr lang="en-US" smtClean="0"/>
              <a:t>(2)</a:t>
            </a:r>
            <a:r>
              <a:rPr lang="zh-CN" altLang="en-US" smtClean="0"/>
              <a:t>有利于促使公职人员增强宪法意识</a:t>
            </a:r>
            <a:r>
              <a:rPr lang="en-US" smtClean="0"/>
              <a:t>,</a:t>
            </a:r>
            <a:r>
              <a:rPr lang="zh-CN" altLang="en-US" smtClean="0"/>
              <a:t>忠于宪法</a:t>
            </a:r>
            <a:r>
              <a:rPr lang="en-US" smtClean="0"/>
              <a:t>,</a:t>
            </a:r>
            <a:r>
              <a:rPr lang="zh-CN" altLang="en-US" smtClean="0"/>
              <a:t>捍卫宪法权威</a:t>
            </a:r>
            <a:r>
              <a:rPr lang="en-US" smtClean="0"/>
              <a:t>,</a:t>
            </a:r>
            <a:r>
              <a:rPr lang="zh-CN" altLang="en-US" smtClean="0"/>
              <a:t>依法履行职责。</a:t>
            </a:r>
          </a:p>
          <a:p>
            <a:r>
              <a:rPr lang="en-US" smtClean="0"/>
              <a:t>(3)</a:t>
            </a:r>
            <a:r>
              <a:rPr lang="zh-CN" altLang="en-US" smtClean="0"/>
              <a:t>有利于更好地落实依法治国基本方略</a:t>
            </a:r>
            <a:r>
              <a:rPr lang="en-US" smtClean="0"/>
              <a:t>,</a:t>
            </a:r>
            <a:r>
              <a:rPr lang="zh-CN" altLang="en-US" smtClean="0"/>
              <a:t>弘扬法治精神</a:t>
            </a:r>
            <a:r>
              <a:rPr lang="en-US" smtClean="0"/>
              <a:t>,</a:t>
            </a:r>
            <a:r>
              <a:rPr lang="zh-CN" altLang="en-US" smtClean="0"/>
              <a:t>培育和弘扬宪法文化</a:t>
            </a:r>
            <a:r>
              <a:rPr lang="en-US" smtClean="0"/>
              <a:t>,</a:t>
            </a:r>
            <a:r>
              <a:rPr lang="zh-CN" altLang="en-US" smtClean="0"/>
              <a:t>建设法治国家。</a:t>
            </a:r>
          </a:p>
          <a:p>
            <a:r>
              <a:rPr lang="en-US" smtClean="0"/>
              <a:t>(4)</a:t>
            </a:r>
            <a:r>
              <a:rPr lang="zh-CN" altLang="en-US" smtClean="0"/>
              <a:t>有利于引导公民增强宪法意识</a:t>
            </a:r>
            <a:r>
              <a:rPr lang="en-US" smtClean="0"/>
              <a:t>,</a:t>
            </a:r>
            <a:r>
              <a:rPr lang="zh-CN" altLang="en-US" smtClean="0"/>
              <a:t>培养宪法情感。</a:t>
            </a:r>
          </a:p>
          <a:p>
            <a:r>
              <a:rPr lang="en-US" smtClean="0">
                <a:latin typeface="黑体" pitchFamily="49" charset="-122"/>
                <a:ea typeface="黑体" pitchFamily="49" charset="-122"/>
              </a:rPr>
              <a:t>2.(</a:t>
            </a:r>
            <a:r>
              <a:rPr lang="zh-CN" altLang="en-US" smtClean="0">
                <a:latin typeface="黑体" pitchFamily="49" charset="-122"/>
                <a:ea typeface="黑体" pitchFamily="49" charset="-122"/>
              </a:rPr>
              <a:t>启示类</a:t>
            </a:r>
            <a:r>
              <a:rPr lang="en-US" smtClean="0">
                <a:latin typeface="黑体" pitchFamily="49" charset="-122"/>
                <a:ea typeface="黑体" pitchFamily="49" charset="-122"/>
              </a:rPr>
              <a:t>)2022</a:t>
            </a:r>
            <a:r>
              <a:rPr lang="zh-CN" altLang="en-US" smtClean="0">
                <a:latin typeface="黑体" pitchFamily="49" charset="-122"/>
                <a:ea typeface="黑体" pitchFamily="49" charset="-122"/>
              </a:rPr>
              <a:t>年政府工作报告中的法治元素对建设人民满意的法治政府有何启示</a:t>
            </a:r>
            <a:r>
              <a:rPr lang="en-US" smtClean="0">
                <a:latin typeface="黑体" pitchFamily="49" charset="-122"/>
                <a:ea typeface="黑体" pitchFamily="49" charset="-122"/>
              </a:rPr>
              <a:t>?</a:t>
            </a:r>
            <a:endParaRPr lang="zh-CN" altLang="en-US" smtClean="0">
              <a:latin typeface="黑体" pitchFamily="49" charset="-122"/>
              <a:ea typeface="黑体" pitchFamily="49" charset="-122"/>
            </a:endParaRPr>
          </a:p>
          <a:p>
            <a:r>
              <a:rPr lang="en-US" smtClean="0"/>
              <a:t>(1)</a:t>
            </a:r>
            <a:r>
              <a:rPr lang="zh-CN" altLang="en-US" smtClean="0"/>
              <a:t>政府要坚持为人民服务的宗旨</a:t>
            </a:r>
            <a:r>
              <a:rPr lang="en-US" smtClean="0"/>
              <a:t>,</a:t>
            </a:r>
            <a:r>
              <a:rPr lang="zh-CN" altLang="en-US" smtClean="0"/>
              <a:t>对人民负责</a:t>
            </a:r>
            <a:r>
              <a:rPr lang="en-US" smtClean="0"/>
              <a:t>,</a:t>
            </a:r>
            <a:r>
              <a:rPr lang="zh-CN" altLang="en-US" smtClean="0"/>
              <a:t>受人民监督</a:t>
            </a:r>
            <a:r>
              <a:rPr lang="en-US" smtClean="0"/>
              <a:t>,</a:t>
            </a:r>
            <a:r>
              <a:rPr lang="zh-CN" altLang="en-US" smtClean="0"/>
              <a:t>为人民谋利益。</a:t>
            </a:r>
          </a:p>
          <a:p>
            <a:r>
              <a:rPr lang="en-US" smtClean="0"/>
              <a:t>(2)</a:t>
            </a:r>
            <a:r>
              <a:rPr lang="zh-CN" altLang="en-US" smtClean="0"/>
              <a:t>政府全面推进政务公开</a:t>
            </a:r>
            <a:r>
              <a:rPr lang="en-US" smtClean="0"/>
              <a:t>,</a:t>
            </a:r>
            <a:r>
              <a:rPr lang="zh-CN" altLang="en-US" smtClean="0"/>
              <a:t>保障公民的知情权、参与权、表达权和监督权</a:t>
            </a:r>
            <a:r>
              <a:rPr lang="en-US" smtClean="0"/>
              <a:t>,</a:t>
            </a:r>
            <a:r>
              <a:rPr lang="zh-CN" altLang="en-US" smtClean="0"/>
              <a:t>促进政府决策科学化和民主化。</a:t>
            </a:r>
          </a:p>
          <a:p>
            <a:r>
              <a:rPr lang="en-US" smtClean="0"/>
              <a:t>(3)</a:t>
            </a:r>
            <a:r>
              <a:rPr lang="zh-CN" altLang="en-US" smtClean="0"/>
              <a:t>政府必须依法行政</a:t>
            </a:r>
            <a:r>
              <a:rPr lang="en-US" smtClean="0"/>
              <a:t>,</a:t>
            </a:r>
            <a:r>
              <a:rPr lang="zh-CN" altLang="en-US" smtClean="0"/>
              <a:t>要坚持法定职责必须为、法无授权不可为</a:t>
            </a:r>
            <a:r>
              <a:rPr lang="en-US" smtClean="0"/>
              <a:t>,</a:t>
            </a:r>
            <a:r>
              <a:rPr lang="zh-CN" altLang="en-US" smtClean="0"/>
              <a:t>勇于负责、敢于担当</a:t>
            </a:r>
            <a:r>
              <a:rPr lang="en-US" smtClean="0"/>
              <a:t>,</a:t>
            </a:r>
            <a:r>
              <a:rPr lang="zh-CN" altLang="en-US" smtClean="0"/>
              <a:t>坚决纠正不作为、乱作为</a:t>
            </a:r>
            <a:r>
              <a:rPr lang="en-US" smtClean="0"/>
              <a:t>,</a:t>
            </a:r>
            <a:r>
              <a:rPr lang="zh-CN" altLang="en-US" smtClean="0"/>
              <a:t>坚决克服懒政、怠政。</a:t>
            </a:r>
          </a:p>
        </p:txBody>
      </p:sp>
    </p:spTree>
  </p:cSld>
  <p:clrMapOvr>
    <a:masterClrMapping/>
  </p:clrMapOvr>
  <p:transition>
    <p:push dir="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1438" y="427814"/>
            <a:ext cx="9898096" cy="4413516"/>
          </a:xfrm>
          <a:prstGeom prst="rect">
            <a:avLst/>
          </a:prstGeom>
          <a:noFill/>
        </p:spPr>
        <p:txBody>
          <a:bodyPr wrap="square" rtlCol="0">
            <a:spAutoFit/>
          </a:bodyPr>
          <a:lstStyle/>
          <a:p>
            <a:r>
              <a:rPr lang="en-US" smtClean="0"/>
              <a:t>(4)</a:t>
            </a:r>
            <a:r>
              <a:rPr lang="zh-CN" altLang="en-US" smtClean="0"/>
              <a:t>公民要积极参与</a:t>
            </a:r>
            <a:r>
              <a:rPr lang="en-US" smtClean="0"/>
              <a:t>,</a:t>
            </a:r>
            <a:r>
              <a:rPr lang="zh-CN" altLang="en-US" smtClean="0"/>
              <a:t>献计献策</a:t>
            </a:r>
            <a:r>
              <a:rPr lang="en-US" smtClean="0"/>
              <a:t>,</a:t>
            </a:r>
            <a:r>
              <a:rPr lang="zh-CN" altLang="en-US" smtClean="0"/>
              <a:t>主动监督</a:t>
            </a:r>
            <a:r>
              <a:rPr lang="en-US" smtClean="0"/>
              <a:t>,</a:t>
            </a:r>
            <a:r>
              <a:rPr lang="zh-CN" altLang="en-US" smtClean="0"/>
              <a:t>促进政府依法行政。</a:t>
            </a:r>
          </a:p>
          <a:p>
            <a:r>
              <a:rPr lang="en-US" smtClean="0">
                <a:latin typeface="黑体" pitchFamily="49" charset="-122"/>
                <a:ea typeface="黑体" pitchFamily="49" charset="-122"/>
              </a:rPr>
              <a:t>3.(</a:t>
            </a:r>
            <a:r>
              <a:rPr lang="zh-CN" altLang="en-US" smtClean="0">
                <a:latin typeface="黑体" pitchFamily="49" charset="-122"/>
                <a:ea typeface="黑体" pitchFamily="49" charset="-122"/>
              </a:rPr>
              <a:t>启示类</a:t>
            </a:r>
            <a:r>
              <a:rPr lang="en-US" smtClean="0">
                <a:latin typeface="黑体" pitchFamily="49" charset="-122"/>
                <a:ea typeface="黑体" pitchFamily="49" charset="-122"/>
              </a:rPr>
              <a:t>)</a:t>
            </a:r>
            <a:r>
              <a:rPr lang="zh-CN" altLang="en-US" smtClean="0">
                <a:latin typeface="黑体" pitchFamily="49" charset="-122"/>
                <a:ea typeface="黑体" pitchFamily="49" charset="-122"/>
              </a:rPr>
              <a:t>张某的行为启示我们如何处理权利与义务的关系</a:t>
            </a:r>
            <a:r>
              <a:rPr lang="en-US" smtClean="0">
                <a:latin typeface="黑体" pitchFamily="49" charset="-122"/>
                <a:ea typeface="黑体" pitchFamily="49" charset="-122"/>
              </a:rPr>
              <a:t>?</a:t>
            </a:r>
            <a:endParaRPr lang="zh-CN" altLang="en-US" smtClean="0">
              <a:latin typeface="黑体" pitchFamily="49" charset="-122"/>
              <a:ea typeface="黑体" pitchFamily="49" charset="-122"/>
            </a:endParaRPr>
          </a:p>
          <a:p>
            <a:r>
              <a:rPr lang="en-US" smtClean="0"/>
              <a:t>(1)</a:t>
            </a:r>
            <a:r>
              <a:rPr lang="zh-CN" altLang="en-US" smtClean="0"/>
              <a:t>坚持权利和义务相统一</a:t>
            </a:r>
            <a:r>
              <a:rPr lang="en-US" smtClean="0"/>
              <a:t>,</a:t>
            </a:r>
            <a:r>
              <a:rPr lang="zh-CN" altLang="en-US" smtClean="0"/>
              <a:t>任何公民既不能只享受权利而不承担义务</a:t>
            </a:r>
            <a:r>
              <a:rPr lang="en-US" smtClean="0"/>
              <a:t>,</a:t>
            </a:r>
            <a:r>
              <a:rPr lang="zh-CN" altLang="en-US" smtClean="0"/>
              <a:t>也不应只承担义务而不享受权利。</a:t>
            </a:r>
          </a:p>
          <a:p>
            <a:r>
              <a:rPr lang="en-US" smtClean="0"/>
              <a:t>(2)</a:t>
            </a:r>
            <a:r>
              <a:rPr lang="zh-CN" altLang="en-US" smtClean="0"/>
              <a:t>我们不仅要增强权利意识</a:t>
            </a:r>
            <a:r>
              <a:rPr lang="en-US" smtClean="0"/>
              <a:t>,</a:t>
            </a:r>
            <a:r>
              <a:rPr lang="zh-CN" altLang="en-US" smtClean="0"/>
              <a:t>依法行使权利</a:t>
            </a:r>
            <a:r>
              <a:rPr lang="en-US" smtClean="0"/>
              <a:t>,</a:t>
            </a:r>
            <a:r>
              <a:rPr lang="zh-CN" altLang="en-US" smtClean="0"/>
              <a:t>而且要增强义务观念</a:t>
            </a:r>
            <a:r>
              <a:rPr lang="en-US" smtClean="0"/>
              <a:t>,</a:t>
            </a:r>
            <a:r>
              <a:rPr lang="zh-CN" altLang="en-US" smtClean="0"/>
              <a:t>自觉履行法定的义务。</a:t>
            </a:r>
          </a:p>
          <a:p>
            <a:r>
              <a:rPr lang="en-US" smtClean="0">
                <a:latin typeface="黑体" pitchFamily="49" charset="-122"/>
                <a:ea typeface="黑体" pitchFamily="49" charset="-122"/>
              </a:rPr>
              <a:t>4.(</a:t>
            </a:r>
            <a:r>
              <a:rPr lang="zh-CN" altLang="en-US" smtClean="0">
                <a:latin typeface="黑体" pitchFamily="49" charset="-122"/>
                <a:ea typeface="黑体" pitchFamily="49" charset="-122"/>
              </a:rPr>
              <a:t>说明类</a:t>
            </a:r>
            <a:r>
              <a:rPr lang="en-US" smtClean="0">
                <a:latin typeface="黑体" pitchFamily="49" charset="-122"/>
                <a:ea typeface="黑体" pitchFamily="49" charset="-122"/>
              </a:rPr>
              <a:t>)</a:t>
            </a:r>
            <a:r>
              <a:rPr lang="zh-CN" altLang="en-US" smtClean="0">
                <a:latin typeface="黑体" pitchFamily="49" charset="-122"/>
                <a:ea typeface="黑体" pitchFamily="49" charset="-122"/>
              </a:rPr>
              <a:t>张某因在网络平台上发表贬损他人名誉的言论而被处罚说明了什么</a:t>
            </a:r>
            <a:r>
              <a:rPr lang="en-US" smtClean="0">
                <a:latin typeface="黑体" pitchFamily="49" charset="-122"/>
                <a:ea typeface="黑体" pitchFamily="49" charset="-122"/>
              </a:rPr>
              <a:t>?</a:t>
            </a:r>
            <a:endParaRPr lang="zh-CN" altLang="en-US" smtClean="0">
              <a:latin typeface="黑体" pitchFamily="49" charset="-122"/>
              <a:ea typeface="黑体" pitchFamily="49" charset="-122"/>
            </a:endParaRPr>
          </a:p>
          <a:p>
            <a:r>
              <a:rPr lang="en-US" smtClean="0"/>
              <a:t>(1)</a:t>
            </a:r>
            <a:r>
              <a:rPr lang="zh-CN" altLang="en-US" smtClean="0"/>
              <a:t>公民的人格尊严不受侵犯。</a:t>
            </a:r>
          </a:p>
          <a:p>
            <a:pPr algn="just"/>
            <a:r>
              <a:rPr lang="en-US" smtClean="0"/>
              <a:t>(2)</a:t>
            </a:r>
            <a:r>
              <a:rPr lang="zh-CN" altLang="en-US" smtClean="0"/>
              <a:t>自由都是法律之内的自由。自由的实现不能触碰法律的红线</a:t>
            </a:r>
            <a:r>
              <a:rPr lang="en-US" smtClean="0"/>
              <a:t>,</a:t>
            </a:r>
            <a:r>
              <a:rPr lang="zh-CN" altLang="en-US" smtClean="0"/>
              <a:t>违反法律可能付出失去自由的  代价。</a:t>
            </a:r>
          </a:p>
          <a:p>
            <a:r>
              <a:rPr lang="en-US" smtClean="0"/>
              <a:t>(3)</a:t>
            </a:r>
            <a:r>
              <a:rPr lang="zh-CN" altLang="en-US" smtClean="0"/>
              <a:t>公民行使权利不能超越它本身的界限。</a:t>
            </a:r>
          </a:p>
          <a:p>
            <a:r>
              <a:rPr lang="zh-CN" altLang="en-US" smtClean="0"/>
              <a:t>公民在行使自由和权利的时候</a:t>
            </a:r>
            <a:r>
              <a:rPr lang="en-US" smtClean="0"/>
              <a:t>,</a:t>
            </a:r>
            <a:r>
              <a:rPr lang="zh-CN" altLang="en-US" smtClean="0"/>
              <a:t>不得损害国家的、社会的、集体的利益和其他公民的合法的自由和权利。</a:t>
            </a:r>
          </a:p>
        </p:txBody>
      </p:sp>
    </p:spTree>
  </p:cSld>
  <p:clrMapOvr>
    <a:masterClrMapping/>
  </p:clrMapOvr>
  <p:transition>
    <p:push dir="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71438" y="427814"/>
            <a:ext cx="9898096" cy="4413516"/>
          </a:xfrm>
          <a:prstGeom prst="rect">
            <a:avLst/>
          </a:prstGeom>
          <a:noFill/>
        </p:spPr>
        <p:txBody>
          <a:bodyPr wrap="square" rtlCol="0">
            <a:spAutoFit/>
          </a:bodyPr>
          <a:lstStyle/>
          <a:p>
            <a:r>
              <a:rPr lang="en-US" smtClean="0"/>
              <a:t>(4)</a:t>
            </a:r>
            <a:r>
              <a:rPr lang="zh-CN" altLang="en-US" smtClean="0"/>
              <a:t>网络无限</a:t>
            </a:r>
            <a:r>
              <a:rPr lang="en-US" smtClean="0"/>
              <a:t>,</a:t>
            </a:r>
            <a:r>
              <a:rPr lang="zh-CN" altLang="en-US" smtClean="0"/>
              <a:t>自由有界。恪守道德、遵守法律是网络生活的基本准则。</a:t>
            </a:r>
          </a:p>
          <a:p>
            <a:r>
              <a:rPr lang="en-US" smtClean="0"/>
              <a:t>(5)</a:t>
            </a:r>
            <a:r>
              <a:rPr lang="zh-CN" altLang="en-US" smtClean="0"/>
              <a:t>我们要依法履行公民义务</a:t>
            </a:r>
            <a:r>
              <a:rPr lang="en-US" smtClean="0"/>
              <a:t>,</a:t>
            </a:r>
            <a:r>
              <a:rPr lang="zh-CN" altLang="en-US" smtClean="0"/>
              <a:t>法律禁止做的坚决不做。</a:t>
            </a:r>
          </a:p>
          <a:p>
            <a:r>
              <a:rPr lang="en-US" smtClean="0"/>
              <a:t>(6)</a:t>
            </a:r>
            <a:r>
              <a:rPr lang="zh-CN" altLang="en-US" smtClean="0"/>
              <a:t>实施法律所禁止的行为</a:t>
            </a:r>
            <a:r>
              <a:rPr lang="en-US" smtClean="0"/>
              <a:t>,</a:t>
            </a:r>
            <a:r>
              <a:rPr lang="zh-CN" altLang="en-US" smtClean="0"/>
              <a:t>会受到法律制裁。</a:t>
            </a:r>
          </a:p>
          <a:p>
            <a:r>
              <a:rPr lang="en-US" smtClean="0"/>
              <a:t>(7)</a:t>
            </a:r>
            <a:r>
              <a:rPr lang="zh-CN" altLang="en-US" smtClean="0"/>
              <a:t>法律由国家强制力保证实施</a:t>
            </a:r>
            <a:r>
              <a:rPr lang="en-US" smtClean="0"/>
              <a:t>,</a:t>
            </a:r>
            <a:r>
              <a:rPr lang="zh-CN" altLang="en-US" smtClean="0"/>
              <a:t>公民在法律面前一律平等。</a:t>
            </a:r>
          </a:p>
          <a:p>
            <a:r>
              <a:rPr lang="en-US" smtClean="0">
                <a:latin typeface="黑体" pitchFamily="49" charset="-122"/>
                <a:ea typeface="黑体" pitchFamily="49" charset="-122"/>
              </a:rPr>
              <a:t>5.(</a:t>
            </a:r>
            <a:r>
              <a:rPr lang="zh-CN" altLang="en-US" smtClean="0">
                <a:latin typeface="黑体" pitchFamily="49" charset="-122"/>
                <a:ea typeface="黑体" pitchFamily="49" charset="-122"/>
              </a:rPr>
              <a:t>建议类</a:t>
            </a:r>
            <a:r>
              <a:rPr lang="en-US" smtClean="0">
                <a:latin typeface="黑体" pitchFamily="49" charset="-122"/>
                <a:ea typeface="黑体" pitchFamily="49" charset="-122"/>
              </a:rPr>
              <a:t>)</a:t>
            </a:r>
            <a:r>
              <a:rPr lang="zh-CN" altLang="en-US" smtClean="0">
                <a:latin typeface="黑体" pitchFamily="49" charset="-122"/>
                <a:ea typeface="黑体" pitchFamily="49" charset="-122"/>
              </a:rPr>
              <a:t>建设法治中国</a:t>
            </a:r>
            <a:r>
              <a:rPr lang="en-US" smtClean="0">
                <a:latin typeface="黑体" pitchFamily="49" charset="-122"/>
                <a:ea typeface="黑体" pitchFamily="49" charset="-122"/>
              </a:rPr>
              <a:t>,</a:t>
            </a:r>
            <a:r>
              <a:rPr lang="zh-CN" altLang="en-US" smtClean="0">
                <a:latin typeface="黑体" pitchFamily="49" charset="-122"/>
                <a:ea typeface="黑体" pitchFamily="49" charset="-122"/>
              </a:rPr>
              <a:t>请你出谋划策。</a:t>
            </a:r>
          </a:p>
          <a:p>
            <a:r>
              <a:rPr lang="en-US" smtClean="0"/>
              <a:t>(1)</a:t>
            </a:r>
            <a:r>
              <a:rPr lang="zh-CN" altLang="en-US" smtClean="0"/>
              <a:t>坚持厉行法治</a:t>
            </a:r>
            <a:r>
              <a:rPr lang="en-US" smtClean="0"/>
              <a:t>,</a:t>
            </a:r>
            <a:r>
              <a:rPr lang="zh-CN" altLang="en-US" smtClean="0"/>
              <a:t>要推进科学立法、严格执法、公正司法、全民守法。</a:t>
            </a:r>
          </a:p>
          <a:p>
            <a:r>
              <a:rPr lang="en-US" smtClean="0"/>
              <a:t>(2)</a:t>
            </a:r>
            <a:r>
              <a:rPr lang="zh-CN" altLang="en-US" smtClean="0"/>
              <a:t>坚定不移走中国特色社会主义法治道路</a:t>
            </a:r>
            <a:r>
              <a:rPr lang="en-US" smtClean="0"/>
              <a:t>,</a:t>
            </a:r>
            <a:r>
              <a:rPr lang="zh-CN" altLang="en-US" smtClean="0"/>
              <a:t>坚持党的领导、人民当家作主、依法治国有机统一。</a:t>
            </a:r>
          </a:p>
          <a:p>
            <a:r>
              <a:rPr lang="en-US" smtClean="0"/>
              <a:t>(3)</a:t>
            </a:r>
            <a:r>
              <a:rPr lang="zh-CN" altLang="en-US" smtClean="0"/>
              <a:t>政府及其工作人员在行使行政权力、管理公共事务时</a:t>
            </a:r>
            <a:r>
              <a:rPr lang="en-US" smtClean="0"/>
              <a:t>,</a:t>
            </a:r>
            <a:r>
              <a:rPr lang="zh-CN" altLang="en-US" smtClean="0"/>
              <a:t>必须依法行政。</a:t>
            </a:r>
            <a:endParaRPr lang="en-US" altLang="zh-CN" smtClean="0"/>
          </a:p>
          <a:p>
            <a:r>
              <a:rPr lang="en-US" smtClean="0"/>
              <a:t>(4)</a:t>
            </a:r>
            <a:r>
              <a:rPr lang="zh-CN" altLang="en-US" smtClean="0"/>
              <a:t>全社会加强法治宣传</a:t>
            </a:r>
            <a:r>
              <a:rPr lang="en-US" smtClean="0"/>
              <a:t>,</a:t>
            </a:r>
            <a:r>
              <a:rPr lang="zh-CN" altLang="en-US" smtClean="0"/>
              <a:t>弘扬法治精神</a:t>
            </a:r>
            <a:r>
              <a:rPr lang="en-US" smtClean="0"/>
              <a:t>,</a:t>
            </a:r>
            <a:r>
              <a:rPr lang="zh-CN" altLang="en-US" smtClean="0"/>
              <a:t>共同营造良好的法治文化环境。</a:t>
            </a:r>
          </a:p>
          <a:p>
            <a:r>
              <a:rPr lang="en-US" smtClean="0"/>
              <a:t>(5)</a:t>
            </a:r>
            <a:r>
              <a:rPr lang="zh-CN" altLang="en-US" smtClean="0"/>
              <a:t>公民要增强尊法学法守法用法意识</a:t>
            </a:r>
            <a:r>
              <a:rPr lang="en-US" smtClean="0"/>
              <a:t>,</a:t>
            </a:r>
            <a:r>
              <a:rPr lang="zh-CN" altLang="en-US" smtClean="0"/>
              <a:t>弘扬法治精神</a:t>
            </a:r>
            <a:r>
              <a:rPr lang="en-US" smtClean="0"/>
              <a:t>,</a:t>
            </a:r>
            <a:r>
              <a:rPr lang="zh-CN" altLang="en-US" smtClean="0"/>
              <a:t>强化规则意识</a:t>
            </a:r>
            <a:r>
              <a:rPr lang="en-US" smtClean="0"/>
              <a:t>,</a:t>
            </a:r>
            <a:r>
              <a:rPr lang="zh-CN" altLang="en-US" smtClean="0"/>
              <a:t>树立正确的权利义务观念。</a:t>
            </a:r>
          </a:p>
          <a:p>
            <a:r>
              <a:rPr lang="en-US" smtClean="0"/>
              <a:t>(6)</a:t>
            </a:r>
            <a:r>
              <a:rPr lang="zh-CN" altLang="en-US" smtClean="0"/>
              <a:t>需要法律和道德共同发挥作用</a:t>
            </a:r>
            <a:r>
              <a:rPr lang="en-US" smtClean="0"/>
              <a:t>, </a:t>
            </a:r>
            <a:r>
              <a:rPr lang="zh-CN" altLang="en-US" smtClean="0"/>
              <a:t>法治与德治相得益彰。</a:t>
            </a:r>
          </a:p>
          <a:p>
            <a:r>
              <a:rPr lang="en-US" smtClean="0"/>
              <a:t>(7)</a:t>
            </a:r>
            <a:r>
              <a:rPr lang="zh-CN" altLang="en-US" smtClean="0"/>
              <a:t>坚持依宪治国</a:t>
            </a:r>
            <a:r>
              <a:rPr lang="en-US" smtClean="0"/>
              <a:t>,</a:t>
            </a:r>
            <a:r>
              <a:rPr lang="zh-CN" altLang="en-US" smtClean="0"/>
              <a:t>健全宪法实施和监督制度。</a:t>
            </a:r>
            <a:endParaRPr lang="zh-CN" altLang="en-US"/>
          </a:p>
        </p:txBody>
      </p:sp>
      <p:pic>
        <p:nvPicPr>
          <p:cNvPr id="5" name="New picture"/>
          <p:cNvPicPr/>
          <p:nvPr/>
        </p:nvPicPr>
        <p:blipFill>
          <a:blip r:embed="rId2"/>
          <a:stretch>
            <a:fillRect/>
          </a:stretch>
        </p:blipFill>
        <p:spPr>
          <a:xfrm>
            <a:off x="10401300" y="12255500"/>
            <a:ext cx="355600" cy="254000"/>
          </a:xfrm>
          <a:prstGeom prst="cube">
            <a:avLst/>
          </a:prstGeom>
        </p:spPr>
      </p:pic>
    </p:spTree>
  </p:cSld>
  <p:clrMapOvr>
    <a:masterClrMapping/>
  </p:clrMapOvr>
  <p:transition>
    <p:push dir="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aphicFrame>
        <p:nvGraphicFramePr>
          <p:cNvPr id="5" name="表格 4"/>
          <p:cNvGraphicFramePr>
            <a:graphicFrameLocks noGrp="1"/>
          </p:cNvGraphicFramePr>
          <p:nvPr/>
        </p:nvGraphicFramePr>
        <p:xfrm>
          <a:off x="182528" y="1856574"/>
          <a:ext cx="9787005" cy="2743200"/>
        </p:xfrm>
        <a:graphic>
          <a:graphicData uri="http://schemas.openxmlformats.org/drawingml/2006/table">
            <a:tbl>
              <a:tblPr/>
              <a:tblGrid>
                <a:gridCol w="3143272"/>
                <a:gridCol w="2500330"/>
                <a:gridCol w="4143403"/>
              </a:tblGrid>
              <a:tr h="0">
                <a:tc>
                  <a:txBody>
                    <a:bodyPr vert="horz" wrap="square"/>
                    <a:lstStyle/>
                    <a:p>
                      <a:pPr algn="ctr">
                        <a:spcAft>
                          <a:spcPct val="0"/>
                        </a:spcAft>
                      </a:pPr>
                      <a:r>
                        <a:rPr lang="zh-CN" sz="1800" b="1">
                          <a:latin typeface="黑体" pitchFamily="49" charset="-122"/>
                          <a:ea typeface="黑体" pitchFamily="49" charset="-122"/>
                          <a:cs typeface="Arial"/>
                        </a:rPr>
                        <a:t>考点链接</a:t>
                      </a:r>
                      <a:endParaRPr lang="zh-CN" sz="1800">
                        <a:latin typeface="黑体" pitchFamily="49" charset="-122"/>
                        <a:ea typeface="黑体" pitchFamily="49" charset="-122"/>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spcAft>
                          <a:spcPct val="0"/>
                        </a:spcAft>
                      </a:pPr>
                      <a:r>
                        <a:rPr lang="zh-CN" sz="1800" b="1">
                          <a:latin typeface="黑体" pitchFamily="49" charset="-122"/>
                          <a:ea typeface="黑体" pitchFamily="49" charset="-122"/>
                          <a:cs typeface="Arial"/>
                        </a:rPr>
                        <a:t>热点聚焦</a:t>
                      </a:r>
                      <a:endParaRPr lang="zh-CN" sz="1800">
                        <a:latin typeface="黑体" pitchFamily="49" charset="-122"/>
                        <a:ea typeface="黑体" pitchFamily="49" charset="-122"/>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spcAft>
                          <a:spcPct val="0"/>
                        </a:spcAft>
                      </a:pPr>
                      <a:r>
                        <a:rPr lang="zh-CN" sz="1800" b="1">
                          <a:latin typeface="黑体" pitchFamily="49" charset="-122"/>
                          <a:ea typeface="黑体" pitchFamily="49" charset="-122"/>
                          <a:cs typeface="Arial"/>
                        </a:rPr>
                        <a:t>命题预测</a:t>
                      </a:r>
                      <a:endParaRPr lang="zh-CN" sz="1800">
                        <a:latin typeface="黑体" pitchFamily="49" charset="-122"/>
                        <a:ea typeface="黑体" pitchFamily="49" charset="-122"/>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vert="horz" wrap="square"/>
                    <a:lstStyle/>
                    <a:p>
                      <a:pPr algn="l">
                        <a:spcAft>
                          <a:spcPct val="0"/>
                        </a:spcAft>
                      </a:pPr>
                      <a:r>
                        <a:rPr lang="zh-CN" sz="1800" b="1">
                          <a:latin typeface="+mn-ea"/>
                          <a:ea typeface="+mn-ea"/>
                          <a:cs typeface="Arial"/>
                        </a:rPr>
                        <a:t>解读新法新规</a:t>
                      </a:r>
                      <a:r>
                        <a:rPr lang="en-US" sz="1800" b="1">
                          <a:latin typeface="+mn-ea"/>
                          <a:ea typeface="+mn-ea"/>
                          <a:cs typeface="Arial"/>
                        </a:rPr>
                        <a:t>,</a:t>
                      </a:r>
                      <a:r>
                        <a:rPr lang="zh-CN" sz="1800" b="1">
                          <a:latin typeface="+mn-ea"/>
                          <a:ea typeface="+mn-ea"/>
                          <a:cs typeface="Arial"/>
                        </a:rPr>
                        <a:t>坚持宪法至上</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l">
                        <a:spcAft>
                          <a:spcPct val="0"/>
                        </a:spcAft>
                      </a:pPr>
                      <a:r>
                        <a:rPr lang="zh-CN" sz="1800" b="1">
                          <a:latin typeface="+mn-ea"/>
                          <a:ea typeface="+mn-ea"/>
                          <a:cs typeface="Arial"/>
                        </a:rPr>
                        <a:t>新法新规出台实施</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l">
                        <a:spcAft>
                          <a:spcPct val="0"/>
                        </a:spcAft>
                      </a:pPr>
                      <a:r>
                        <a:rPr lang="zh-CN" sz="1800" b="1">
                          <a:latin typeface="+mn-ea"/>
                          <a:ea typeface="+mn-ea"/>
                          <a:cs typeface="Arial"/>
                        </a:rPr>
                        <a:t>结合新法新规的出台实施等</a:t>
                      </a:r>
                      <a:r>
                        <a:rPr lang="en-US" sz="1800" b="1">
                          <a:latin typeface="+mn-ea"/>
                          <a:ea typeface="+mn-ea"/>
                          <a:cs typeface="Arial"/>
                        </a:rPr>
                        <a:t>,</a:t>
                      </a:r>
                      <a:r>
                        <a:rPr lang="zh-CN" sz="1800" b="1">
                          <a:latin typeface="+mn-ea"/>
                          <a:ea typeface="+mn-ea"/>
                          <a:cs typeface="Arial"/>
                        </a:rPr>
                        <a:t>考查对法律、宪法、法治的理解</a:t>
                      </a:r>
                      <a:r>
                        <a:rPr lang="en-US" sz="1800" b="1">
                          <a:latin typeface="+mn-ea"/>
                          <a:ea typeface="+mn-ea"/>
                          <a:cs typeface="Arial"/>
                        </a:rPr>
                        <a:t>,</a:t>
                      </a:r>
                      <a:r>
                        <a:rPr lang="zh-CN" sz="1800" b="1">
                          <a:latin typeface="+mn-ea"/>
                          <a:ea typeface="+mn-ea"/>
                          <a:cs typeface="Arial"/>
                        </a:rPr>
                        <a:t>引导我们树立宪法至上的观念</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vert="horz" wrap="square"/>
                    <a:lstStyle/>
                    <a:p>
                      <a:pPr algn="l">
                        <a:spcAft>
                          <a:spcPct val="0"/>
                        </a:spcAft>
                      </a:pPr>
                      <a:r>
                        <a:rPr lang="zh-CN" sz="1800" b="1">
                          <a:latin typeface="+mn-ea"/>
                          <a:ea typeface="+mn-ea"/>
                          <a:cs typeface="Arial"/>
                        </a:rPr>
                        <a:t>规范权力运行</a:t>
                      </a:r>
                      <a:r>
                        <a:rPr lang="en-US" sz="1800" b="1">
                          <a:latin typeface="+mn-ea"/>
                          <a:ea typeface="+mn-ea"/>
                          <a:cs typeface="Arial"/>
                        </a:rPr>
                        <a:t>,</a:t>
                      </a:r>
                      <a:r>
                        <a:rPr lang="zh-CN" sz="1800" b="1">
                          <a:latin typeface="+mn-ea"/>
                          <a:ea typeface="+mn-ea"/>
                          <a:cs typeface="Arial"/>
                        </a:rPr>
                        <a:t>崇尚法治精神</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l">
                        <a:spcAft>
                          <a:spcPct val="0"/>
                        </a:spcAft>
                      </a:pPr>
                      <a:r>
                        <a:rPr lang="zh-CN" sz="1800" b="1">
                          <a:latin typeface="+mn-ea"/>
                          <a:ea typeface="+mn-ea"/>
                          <a:cs typeface="Arial"/>
                        </a:rPr>
                        <a:t>将反腐败斗争进行到底</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l">
                        <a:spcAft>
                          <a:spcPct val="0"/>
                        </a:spcAft>
                      </a:pPr>
                      <a:r>
                        <a:rPr lang="zh-CN" sz="1800" b="1">
                          <a:latin typeface="+mn-ea"/>
                          <a:ea typeface="+mn-ea"/>
                          <a:cs typeface="Arial"/>
                        </a:rPr>
                        <a:t>结合国家反腐举措</a:t>
                      </a:r>
                      <a:r>
                        <a:rPr lang="en-US" sz="1800" b="1">
                          <a:latin typeface="+mn-ea"/>
                          <a:ea typeface="+mn-ea"/>
                          <a:cs typeface="Arial"/>
                        </a:rPr>
                        <a:t>,</a:t>
                      </a:r>
                      <a:r>
                        <a:rPr lang="zh-CN" sz="1800" b="1">
                          <a:latin typeface="+mn-ea"/>
                          <a:ea typeface="+mn-ea"/>
                          <a:cs typeface="Arial"/>
                        </a:rPr>
                        <a:t>考查对规范权力运行的理解</a:t>
                      </a:r>
                      <a:r>
                        <a:rPr lang="en-US" sz="1800" b="1">
                          <a:latin typeface="+mn-ea"/>
                          <a:ea typeface="+mn-ea"/>
                          <a:cs typeface="Arial"/>
                        </a:rPr>
                        <a:t>,</a:t>
                      </a:r>
                      <a:r>
                        <a:rPr lang="zh-CN" sz="1800" b="1">
                          <a:latin typeface="+mn-ea"/>
                          <a:ea typeface="+mn-ea"/>
                          <a:cs typeface="Arial"/>
                        </a:rPr>
                        <a:t>引导我们树立法律面前人人平等的观念</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vert="horz" wrap="square"/>
                    <a:lstStyle/>
                    <a:p>
                      <a:pPr algn="l">
                        <a:spcAft>
                          <a:spcPct val="0"/>
                        </a:spcAft>
                      </a:pPr>
                      <a:r>
                        <a:rPr lang="zh-CN" sz="1800" b="1">
                          <a:latin typeface="+mn-ea"/>
                          <a:ea typeface="+mn-ea"/>
                          <a:cs typeface="Arial"/>
                        </a:rPr>
                        <a:t>凝聚法治共识</a:t>
                      </a:r>
                      <a:r>
                        <a:rPr lang="en-US" sz="1800" b="1">
                          <a:latin typeface="+mn-ea"/>
                          <a:ea typeface="+mn-ea"/>
                          <a:cs typeface="Arial"/>
                        </a:rPr>
                        <a:t>,</a:t>
                      </a:r>
                      <a:r>
                        <a:rPr lang="zh-CN" sz="1800" b="1">
                          <a:latin typeface="+mn-ea"/>
                          <a:ea typeface="+mn-ea"/>
                          <a:cs typeface="Arial"/>
                        </a:rPr>
                        <a:t>建设法治中国</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ctr">
                        <a:spcAft>
                          <a:spcPct val="0"/>
                        </a:spcAft>
                      </a:pPr>
                      <a:r>
                        <a:rPr lang="zh-CN" sz="1800" b="1">
                          <a:latin typeface="+mn-ea"/>
                          <a:ea typeface="+mn-ea"/>
                          <a:cs typeface="Arial"/>
                        </a:rPr>
                        <a:t>法治事件</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vert="horz" wrap="square"/>
                    <a:lstStyle/>
                    <a:p>
                      <a:pPr algn="l">
                        <a:spcAft>
                          <a:spcPct val="0"/>
                        </a:spcAft>
                      </a:pPr>
                      <a:r>
                        <a:rPr lang="zh-CN" sz="1800" b="1">
                          <a:latin typeface="+mn-ea"/>
                          <a:ea typeface="+mn-ea"/>
                          <a:cs typeface="Arial"/>
                        </a:rPr>
                        <a:t>结合国家厉行法治的举措</a:t>
                      </a:r>
                      <a:r>
                        <a:rPr lang="en-US" sz="1800" b="1">
                          <a:latin typeface="+mn-ea"/>
                          <a:ea typeface="+mn-ea"/>
                          <a:cs typeface="Arial"/>
                        </a:rPr>
                        <a:t>,</a:t>
                      </a:r>
                      <a:r>
                        <a:rPr lang="zh-CN" sz="1800" b="1">
                          <a:latin typeface="+mn-ea"/>
                          <a:ea typeface="+mn-ea"/>
                          <a:cs typeface="Arial"/>
                        </a:rPr>
                        <a:t>考查对建设法治中国的理解</a:t>
                      </a:r>
                      <a:r>
                        <a:rPr lang="en-US" sz="1800" b="1">
                          <a:latin typeface="+mn-ea"/>
                          <a:ea typeface="+mn-ea"/>
                          <a:cs typeface="Arial"/>
                        </a:rPr>
                        <a:t>,</a:t>
                      </a:r>
                      <a:r>
                        <a:rPr lang="zh-CN" sz="1800" b="1">
                          <a:latin typeface="+mn-ea"/>
                          <a:ea typeface="+mn-ea"/>
                          <a:cs typeface="Arial"/>
                        </a:rPr>
                        <a:t>引导我们以实际行动支持法治中国建设</a:t>
                      </a:r>
                      <a:endParaRPr lang="zh-CN" sz="1800">
                        <a:latin typeface="+mn-ea"/>
                        <a:ea typeface="+mn-ea"/>
                        <a:cs typeface="Ari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push dir="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4" name="TextBox 3"/>
          <p:cNvSpPr txBox="1"/>
          <p:nvPr/>
        </p:nvSpPr>
        <p:spPr>
          <a:xfrm>
            <a:off x="39652" y="999318"/>
            <a:ext cx="9715568" cy="401328"/>
          </a:xfrm>
          <a:prstGeom prst="rect">
            <a:avLst/>
          </a:prstGeom>
          <a:noFill/>
        </p:spPr>
        <p:txBody>
          <a:bodyPr wrap="square" rtlCol="0">
            <a:spAutoFit/>
          </a:bodyPr>
          <a:lstStyle/>
          <a:p>
            <a:pPr algn="ctr"/>
            <a:r>
              <a:rPr lang="zh-CN" altLang="en-US" smtClean="0">
                <a:latin typeface="黑体" pitchFamily="49" charset="-122"/>
                <a:ea typeface="黑体" pitchFamily="49" charset="-122"/>
              </a:rPr>
              <a:t>考点一</a:t>
            </a:r>
            <a:r>
              <a:rPr lang="en-US" altLang="zh-CN" smtClean="0">
                <a:latin typeface="黑体" pitchFamily="49" charset="-122"/>
                <a:ea typeface="黑体" pitchFamily="49" charset="-122"/>
              </a:rPr>
              <a:t>:</a:t>
            </a:r>
            <a:r>
              <a:rPr lang="zh-CN" altLang="en-US" smtClean="0">
                <a:latin typeface="黑体" pitchFamily="49" charset="-122"/>
                <a:ea typeface="黑体" pitchFamily="49" charset="-122"/>
              </a:rPr>
              <a:t>解读新法新规</a:t>
            </a:r>
            <a:r>
              <a:rPr lang="en-US" altLang="zh-CN" smtClean="0">
                <a:latin typeface="黑体" pitchFamily="49" charset="-122"/>
                <a:ea typeface="黑体" pitchFamily="49" charset="-122"/>
              </a:rPr>
              <a:t>,</a:t>
            </a:r>
            <a:r>
              <a:rPr lang="zh-CN" altLang="en-US" smtClean="0">
                <a:latin typeface="黑体" pitchFamily="49" charset="-122"/>
                <a:ea typeface="黑体" pitchFamily="49" charset="-122"/>
              </a:rPr>
              <a:t>坚持宪法至上</a:t>
            </a:r>
          </a:p>
        </p:txBody>
      </p:sp>
      <p:sp>
        <p:nvSpPr>
          <p:cNvPr id="6" name="TextBox 5"/>
          <p:cNvSpPr txBox="1"/>
          <p:nvPr/>
        </p:nvSpPr>
        <p:spPr>
          <a:xfrm>
            <a:off x="111090" y="1740972"/>
            <a:ext cx="9929882" cy="2973122"/>
          </a:xfrm>
          <a:prstGeom prst="rect">
            <a:avLst/>
          </a:prstGeom>
          <a:noFill/>
        </p:spPr>
        <p:txBody>
          <a:bodyPr wrap="square" rtlCol="0">
            <a:spAutoFit/>
          </a:bodyPr>
          <a:lstStyle/>
          <a:p>
            <a:r>
              <a:rPr lang="zh-CN" altLang="en-US" sz="1600" smtClean="0">
                <a:latin typeface="黑体" pitchFamily="49" charset="-122"/>
                <a:ea typeface="黑体" pitchFamily="49" charset="-122"/>
              </a:rPr>
              <a:t>素材</a:t>
            </a:r>
            <a:r>
              <a:rPr lang="en-US" sz="1600" smtClean="0">
                <a:latin typeface="黑体" pitchFamily="49" charset="-122"/>
                <a:ea typeface="黑体" pitchFamily="49" charset="-122"/>
              </a:rPr>
              <a:t>:</a:t>
            </a:r>
            <a:r>
              <a:rPr lang="zh-CN" altLang="en-US" sz="1600" smtClean="0">
                <a:latin typeface="黑体" pitchFamily="49" charset="-122"/>
                <a:ea typeface="黑体" pitchFamily="49" charset="-122"/>
              </a:rPr>
              <a:t>新法新规出台实施</a:t>
            </a:r>
          </a:p>
          <a:p>
            <a:r>
              <a:rPr lang="zh-CN" altLang="en-US" sz="1600" smtClean="0">
                <a:latin typeface="楷体" pitchFamily="49" charset="-122"/>
                <a:ea typeface="楷体" pitchFamily="49" charset="-122"/>
              </a:rPr>
              <a:t>▲</a:t>
            </a:r>
            <a:r>
              <a:rPr lang="en-US" sz="1600" smtClean="0">
                <a:latin typeface="楷体" pitchFamily="49" charset="-122"/>
                <a:ea typeface="楷体" pitchFamily="49" charset="-122"/>
              </a:rPr>
              <a:t>2022</a:t>
            </a:r>
            <a:r>
              <a:rPr lang="zh-CN" altLang="en-US" sz="1600" smtClean="0">
                <a:latin typeface="楷体" pitchFamily="49" charset="-122"/>
                <a:ea typeface="楷体" pitchFamily="49" charset="-122"/>
              </a:rPr>
              <a:t>年</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我国继续与时俱进完善中国特色社会主义法律体系</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回应人民对美好生活的向往。</a:t>
            </a:r>
          </a:p>
          <a:p>
            <a:r>
              <a:rPr lang="zh-CN" altLang="en-US" sz="1600" smtClean="0">
                <a:latin typeface="楷体" pitchFamily="49" charset="-122"/>
                <a:ea typeface="楷体" pitchFamily="49" charset="-122"/>
              </a:rPr>
              <a:t>▲</a:t>
            </a:r>
            <a:r>
              <a:rPr lang="en-US" sz="1600" smtClean="0">
                <a:latin typeface="楷体" pitchFamily="49" charset="-122"/>
                <a:ea typeface="楷体" pitchFamily="49" charset="-122"/>
              </a:rPr>
              <a:t>2022</a:t>
            </a:r>
            <a:r>
              <a:rPr lang="zh-CN" altLang="en-US" sz="1600" smtClean="0">
                <a:latin typeface="楷体" pitchFamily="49" charset="-122"/>
                <a:ea typeface="楷体" pitchFamily="49" charset="-122"/>
              </a:rPr>
              <a:t>年</a:t>
            </a:r>
            <a:r>
              <a:rPr lang="en-US" sz="1600" smtClean="0">
                <a:latin typeface="楷体" pitchFamily="49" charset="-122"/>
                <a:ea typeface="楷体" pitchFamily="49" charset="-122"/>
              </a:rPr>
              <a:t>5</a:t>
            </a:r>
            <a:r>
              <a:rPr lang="zh-CN" altLang="en-US" sz="1600" smtClean="0">
                <a:latin typeface="楷体" pitchFamily="49" charset="-122"/>
                <a:ea typeface="楷体" pitchFamily="49" charset="-122"/>
              </a:rPr>
              <a:t>月</a:t>
            </a:r>
            <a:r>
              <a:rPr lang="en-US" sz="1600" smtClean="0">
                <a:latin typeface="楷体" pitchFamily="49" charset="-122"/>
                <a:ea typeface="楷体" pitchFamily="49" charset="-122"/>
              </a:rPr>
              <a:t>1</a:t>
            </a:r>
            <a:r>
              <a:rPr lang="zh-CN" altLang="en-US" sz="1600" smtClean="0">
                <a:latin typeface="楷体" pitchFamily="49" charset="-122"/>
                <a:ea typeface="楷体" pitchFamily="49" charset="-122"/>
              </a:rPr>
              <a:t>日</a:t>
            </a:r>
            <a:r>
              <a:rPr lang="en-US" sz="1600" smtClean="0">
                <a:latin typeface="楷体" pitchFamily="49" charset="-122"/>
                <a:ea typeface="楷体" pitchFamily="49" charset="-122"/>
              </a:rPr>
              <a:t>,</a:t>
            </a:r>
            <a:r>
              <a:rPr lang="en-US" altLang="zh-CN" sz="1600" smtClean="0">
                <a:latin typeface="楷体" pitchFamily="49" charset="-122"/>
                <a:ea typeface="楷体" pitchFamily="49" charset="-122"/>
              </a:rPr>
              <a:t>《</a:t>
            </a:r>
            <a:r>
              <a:rPr lang="zh-CN" altLang="en-US" sz="1600" smtClean="0">
                <a:latin typeface="楷体" pitchFamily="49" charset="-122"/>
                <a:ea typeface="楷体" pitchFamily="49" charset="-122"/>
              </a:rPr>
              <a:t>中华人民共和国反有组织犯罪法</a:t>
            </a:r>
            <a:r>
              <a:rPr lang="en-US" altLang="zh-CN" sz="1600" smtClean="0">
                <a:latin typeface="楷体" pitchFamily="49" charset="-122"/>
                <a:ea typeface="楷体" pitchFamily="49" charset="-122"/>
              </a:rPr>
              <a:t>》</a:t>
            </a:r>
            <a:r>
              <a:rPr lang="zh-CN" altLang="en-US" sz="1600" smtClean="0">
                <a:latin typeface="楷体" pitchFamily="49" charset="-122"/>
                <a:ea typeface="楷体" pitchFamily="49" charset="-122"/>
              </a:rPr>
              <a:t>正式实施</a:t>
            </a:r>
            <a:r>
              <a:rPr lang="en-US" sz="1600" smtClean="0">
                <a:latin typeface="楷体" pitchFamily="49" charset="-122"/>
                <a:ea typeface="楷体" pitchFamily="49" charset="-122"/>
              </a:rPr>
              <a:t>,</a:t>
            </a:r>
            <a:r>
              <a:rPr lang="zh-CN" altLang="en-US" sz="1600" u="sng" smtClean="0">
                <a:latin typeface="楷体" pitchFamily="49" charset="-122"/>
                <a:ea typeface="楷体" pitchFamily="49" charset="-122"/>
              </a:rPr>
              <a:t>为常态化扫黑除恶提供法治保障</a:t>
            </a:r>
            <a:r>
              <a:rPr lang="en-US" sz="1600" smtClean="0">
                <a:latin typeface="楷体" pitchFamily="49" charset="-122"/>
                <a:ea typeface="楷体" pitchFamily="49" charset="-122"/>
              </a:rPr>
              <a:t>;6</a:t>
            </a:r>
            <a:r>
              <a:rPr lang="zh-CN" altLang="en-US" sz="1600" smtClean="0">
                <a:latin typeface="楷体" pitchFamily="49" charset="-122"/>
                <a:ea typeface="楷体" pitchFamily="49" charset="-122"/>
              </a:rPr>
              <a:t>月</a:t>
            </a:r>
            <a:r>
              <a:rPr lang="en-US" sz="1600" smtClean="0">
                <a:latin typeface="楷体" pitchFamily="49" charset="-122"/>
                <a:ea typeface="楷体" pitchFamily="49" charset="-122"/>
              </a:rPr>
              <a:t>5</a:t>
            </a:r>
            <a:r>
              <a:rPr lang="zh-CN" altLang="en-US" sz="1600" smtClean="0">
                <a:latin typeface="楷体" pitchFamily="49" charset="-122"/>
                <a:ea typeface="楷体" pitchFamily="49" charset="-122"/>
              </a:rPr>
              <a:t>日起实施的</a:t>
            </a:r>
            <a:r>
              <a:rPr lang="en-US" altLang="zh-CN" sz="1600" smtClean="0">
                <a:latin typeface="楷体" pitchFamily="49" charset="-122"/>
                <a:ea typeface="楷体" pitchFamily="49" charset="-122"/>
              </a:rPr>
              <a:t>《</a:t>
            </a:r>
            <a:r>
              <a:rPr lang="zh-CN" altLang="en-US" sz="1600" smtClean="0">
                <a:latin typeface="楷体" pitchFamily="49" charset="-122"/>
                <a:ea typeface="楷体" pitchFamily="49" charset="-122"/>
              </a:rPr>
              <a:t>中华人民共和国噪声污染防治法</a:t>
            </a:r>
            <a:r>
              <a:rPr lang="en-US" altLang="zh-CN" sz="1600" smtClean="0">
                <a:latin typeface="楷体" pitchFamily="49" charset="-122"/>
                <a:ea typeface="楷体" pitchFamily="49" charset="-122"/>
              </a:rPr>
              <a:t>》</a:t>
            </a:r>
            <a:r>
              <a:rPr lang="zh-CN" altLang="en-US" sz="1600" u="sng" smtClean="0">
                <a:latin typeface="楷体" pitchFamily="49" charset="-122"/>
                <a:ea typeface="楷体" pitchFamily="49" charset="-122"/>
              </a:rPr>
              <a:t>使困扰你我的噪声污染防治有法可依</a:t>
            </a:r>
            <a:r>
              <a:rPr lang="en-US" sz="1600" smtClean="0">
                <a:latin typeface="楷体" pitchFamily="49" charset="-122"/>
                <a:ea typeface="楷体" pitchFamily="49" charset="-122"/>
              </a:rPr>
              <a:t>;7</a:t>
            </a:r>
            <a:r>
              <a:rPr lang="zh-CN" altLang="en-US" sz="1600" smtClean="0">
                <a:latin typeface="楷体" pitchFamily="49" charset="-122"/>
                <a:ea typeface="楷体" pitchFamily="49" charset="-122"/>
              </a:rPr>
              <a:t>月</a:t>
            </a:r>
            <a:r>
              <a:rPr lang="en-US" sz="1600" smtClean="0">
                <a:latin typeface="楷体" pitchFamily="49" charset="-122"/>
                <a:ea typeface="楷体" pitchFamily="49" charset="-122"/>
              </a:rPr>
              <a:t>1</a:t>
            </a:r>
            <a:r>
              <a:rPr lang="zh-CN" altLang="en-US" sz="1600" smtClean="0">
                <a:latin typeface="楷体" pitchFamily="49" charset="-122"/>
                <a:ea typeface="楷体" pitchFamily="49" charset="-122"/>
              </a:rPr>
              <a:t>日起施行的</a:t>
            </a:r>
            <a:r>
              <a:rPr lang="en-US" altLang="zh-CN" sz="1600" smtClean="0">
                <a:latin typeface="楷体" pitchFamily="49" charset="-122"/>
                <a:ea typeface="楷体" pitchFamily="49" charset="-122"/>
              </a:rPr>
              <a:t>《</a:t>
            </a:r>
            <a:r>
              <a:rPr lang="zh-CN" altLang="en-US" sz="1600" smtClean="0">
                <a:latin typeface="楷体" pitchFamily="49" charset="-122"/>
                <a:ea typeface="楷体" pitchFamily="49" charset="-122"/>
              </a:rPr>
              <a:t>中华人民共和国印花税法</a:t>
            </a:r>
            <a:r>
              <a:rPr lang="en-US" altLang="zh-CN" sz="1600" smtClean="0">
                <a:latin typeface="楷体" pitchFamily="49" charset="-122"/>
                <a:ea typeface="楷体" pitchFamily="49" charset="-122"/>
              </a:rPr>
              <a:t>》</a:t>
            </a:r>
            <a:r>
              <a:rPr lang="zh-CN" altLang="en-US" sz="1600" u="sng" smtClean="0">
                <a:latin typeface="楷体" pitchFamily="49" charset="-122"/>
                <a:ea typeface="楷体" pitchFamily="49" charset="-122"/>
              </a:rPr>
              <a:t>降低部分税率、减轻企业税负</a:t>
            </a:r>
            <a:r>
              <a:rPr lang="en-US" altLang="zh-CN" sz="1600" u="sng" smtClean="0">
                <a:latin typeface="楷体" pitchFamily="49" charset="-122"/>
                <a:ea typeface="楷体" pitchFamily="49" charset="-122"/>
              </a:rPr>
              <a:t>……</a:t>
            </a:r>
            <a:r>
              <a:rPr lang="zh-CN" altLang="en-US" sz="1600" u="sng" smtClean="0">
                <a:latin typeface="楷体" pitchFamily="49" charset="-122"/>
                <a:ea typeface="楷体" pitchFamily="49" charset="-122"/>
              </a:rPr>
              <a:t>不断完善的法治</a:t>
            </a:r>
            <a:r>
              <a:rPr lang="en-US" sz="1600" u="sng" smtClean="0">
                <a:latin typeface="楷体" pitchFamily="49" charset="-122"/>
                <a:ea typeface="楷体" pitchFamily="49" charset="-122"/>
              </a:rPr>
              <a:t>,</a:t>
            </a:r>
            <a:r>
              <a:rPr lang="zh-CN" altLang="en-US" sz="1600" u="sng" smtClean="0">
                <a:latin typeface="楷体" pitchFamily="49" charset="-122"/>
                <a:ea typeface="楷体" pitchFamily="49" charset="-122"/>
              </a:rPr>
              <a:t>让你我更有获得感。</a:t>
            </a:r>
            <a:endParaRPr lang="zh-CN" altLang="en-US" sz="1600" smtClean="0">
              <a:latin typeface="楷体" pitchFamily="49" charset="-122"/>
              <a:ea typeface="楷体" pitchFamily="49" charset="-122"/>
            </a:endParaRPr>
          </a:p>
          <a:p>
            <a:r>
              <a:rPr lang="zh-CN" altLang="en-US" sz="1600" smtClean="0">
                <a:latin typeface="楷体" pitchFamily="49" charset="-122"/>
                <a:ea typeface="楷体" pitchFamily="49" charset="-122"/>
              </a:rPr>
              <a:t>▲</a:t>
            </a:r>
            <a:r>
              <a:rPr lang="en-US" sz="1600" smtClean="0">
                <a:latin typeface="楷体" pitchFamily="49" charset="-122"/>
                <a:ea typeface="楷体" pitchFamily="49" charset="-122"/>
              </a:rPr>
              <a:t>2022</a:t>
            </a:r>
            <a:r>
              <a:rPr lang="zh-CN" altLang="en-US" sz="1600" smtClean="0">
                <a:latin typeface="楷体" pitchFamily="49" charset="-122"/>
                <a:ea typeface="楷体" pitchFamily="49" charset="-122"/>
              </a:rPr>
              <a:t>年</a:t>
            </a:r>
            <a:r>
              <a:rPr lang="en-US" sz="1600" smtClean="0">
                <a:latin typeface="楷体" pitchFamily="49" charset="-122"/>
                <a:ea typeface="楷体" pitchFamily="49" charset="-122"/>
              </a:rPr>
              <a:t>6</a:t>
            </a:r>
            <a:r>
              <a:rPr lang="zh-CN" altLang="en-US" sz="1600" smtClean="0">
                <a:latin typeface="楷体" pitchFamily="49" charset="-122"/>
                <a:ea typeface="楷体" pitchFamily="49" charset="-122"/>
              </a:rPr>
              <a:t>月</a:t>
            </a:r>
            <a:r>
              <a:rPr lang="en-US" sz="1600" smtClean="0">
                <a:latin typeface="楷体" pitchFamily="49" charset="-122"/>
                <a:ea typeface="楷体" pitchFamily="49" charset="-122"/>
              </a:rPr>
              <a:t>24</a:t>
            </a:r>
            <a:r>
              <a:rPr lang="zh-CN" altLang="en-US" sz="1600" smtClean="0">
                <a:latin typeface="楷体" pitchFamily="49" charset="-122"/>
                <a:ea typeface="楷体" pitchFamily="49" charset="-122"/>
              </a:rPr>
              <a:t>日</a:t>
            </a:r>
            <a:r>
              <a:rPr lang="en-US" sz="1600" smtClean="0">
                <a:latin typeface="楷体" pitchFamily="49" charset="-122"/>
                <a:ea typeface="楷体" pitchFamily="49" charset="-122"/>
              </a:rPr>
              <a:t>,</a:t>
            </a:r>
            <a:r>
              <a:rPr lang="zh-CN" altLang="en-US" sz="1600" u="sng" smtClean="0">
                <a:latin typeface="楷体" pitchFamily="49" charset="-122"/>
                <a:ea typeface="楷体" pitchFamily="49" charset="-122"/>
              </a:rPr>
              <a:t>十三届全国人大常委会第三十五次会议表决并通过</a:t>
            </a:r>
            <a:r>
              <a:rPr lang="zh-CN" altLang="en-US" sz="1600" smtClean="0">
                <a:latin typeface="楷体" pitchFamily="49" charset="-122"/>
                <a:ea typeface="楷体" pitchFamily="49" charset="-122"/>
              </a:rPr>
              <a:t>了新修订的体育法、黑土地保护法、关于修改反垄断法的决定、关于修改全国人大常委会议事规则的决定。</a:t>
            </a:r>
            <a:r>
              <a:rPr lang="en-US" altLang="zh-CN" sz="1600" smtClean="0">
                <a:latin typeface="楷体" pitchFamily="49" charset="-122"/>
                <a:ea typeface="楷体" pitchFamily="49" charset="-122"/>
              </a:rPr>
              <a:t>《</a:t>
            </a:r>
            <a:r>
              <a:rPr lang="zh-CN" altLang="en-US" sz="1600" smtClean="0">
                <a:latin typeface="楷体" pitchFamily="49" charset="-122"/>
                <a:ea typeface="楷体" pitchFamily="49" charset="-122"/>
              </a:rPr>
              <a:t>中华人民共和国体育法</a:t>
            </a:r>
            <a:r>
              <a:rPr lang="en-US" altLang="zh-CN" sz="1600" smtClean="0">
                <a:latin typeface="楷体" pitchFamily="49" charset="-122"/>
                <a:ea typeface="楷体" pitchFamily="49" charset="-122"/>
              </a:rPr>
              <a:t>》</a:t>
            </a:r>
            <a:r>
              <a:rPr lang="zh-CN" altLang="en-US" sz="1600" smtClean="0">
                <a:latin typeface="楷体" pitchFamily="49" charset="-122"/>
                <a:ea typeface="楷体" pitchFamily="49" charset="-122"/>
              </a:rPr>
              <a:t>第一条明确规定</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为了促进体育事业</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弘扬中华体育精神</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培育中华体育文化</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发展体育运动</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增强人民体质</a:t>
            </a:r>
            <a:r>
              <a:rPr lang="en-US" sz="1600" smtClean="0">
                <a:latin typeface="楷体" pitchFamily="49" charset="-122"/>
                <a:ea typeface="楷体" pitchFamily="49" charset="-122"/>
              </a:rPr>
              <a:t>,</a:t>
            </a:r>
            <a:r>
              <a:rPr lang="zh-CN" altLang="en-US" sz="1600" u="sng" smtClean="0">
                <a:latin typeface="楷体" pitchFamily="49" charset="-122"/>
                <a:ea typeface="楷体" pitchFamily="49" charset="-122"/>
              </a:rPr>
              <a:t>根据宪法</a:t>
            </a:r>
            <a:r>
              <a:rPr lang="en-US" sz="1600" u="sng" smtClean="0">
                <a:latin typeface="楷体" pitchFamily="49" charset="-122"/>
                <a:ea typeface="楷体" pitchFamily="49" charset="-122"/>
              </a:rPr>
              <a:t>,</a:t>
            </a:r>
            <a:r>
              <a:rPr lang="zh-CN" altLang="en-US" sz="1600" u="sng" smtClean="0">
                <a:latin typeface="楷体" pitchFamily="49" charset="-122"/>
                <a:ea typeface="楷体" pitchFamily="49" charset="-122"/>
              </a:rPr>
              <a:t>制定本法</a:t>
            </a:r>
            <a:r>
              <a:rPr lang="zh-CN" altLang="en-US" sz="1600" smtClean="0">
                <a:latin typeface="楷体" pitchFamily="49" charset="-122"/>
                <a:ea typeface="楷体" pitchFamily="49" charset="-122"/>
              </a:rPr>
              <a:t>。</a:t>
            </a:r>
            <a:endParaRPr lang="zh-CN" altLang="en-US" sz="1600">
              <a:latin typeface="楷体" pitchFamily="49" charset="-122"/>
              <a:ea typeface="楷体" pitchFamily="49" charset="-122"/>
            </a:endParaRPr>
          </a:p>
        </p:txBody>
      </p:sp>
    </p:spTree>
  </p:cSld>
  <p:clrMapOvr>
    <a:masterClrMapping/>
  </p:clrMapOvr>
  <p:transition>
    <p:push dir="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5" name="TextBox 4"/>
          <p:cNvSpPr txBox="1"/>
          <p:nvPr/>
        </p:nvSpPr>
        <p:spPr>
          <a:xfrm>
            <a:off x="39652" y="999318"/>
            <a:ext cx="9969535" cy="3282117"/>
          </a:xfrm>
          <a:prstGeom prst="rect">
            <a:avLst/>
          </a:prstGeom>
          <a:noFill/>
        </p:spPr>
        <p:txBody>
          <a:bodyPr wrap="square" rtlCol="0">
            <a:spAutoFit/>
          </a:bodyPr>
          <a:lstStyle/>
          <a:p>
            <a:r>
              <a:rPr lang="en-US" smtClean="0">
                <a:latin typeface="黑体" pitchFamily="49" charset="-122"/>
                <a:ea typeface="黑体" pitchFamily="49" charset="-122"/>
              </a:rPr>
              <a:t>1.(</a:t>
            </a:r>
            <a:r>
              <a:rPr lang="zh-CN" altLang="en-US" smtClean="0">
                <a:latin typeface="黑体" pitchFamily="49" charset="-122"/>
                <a:ea typeface="黑体" pitchFamily="49" charset="-122"/>
              </a:rPr>
              <a:t>原因类</a:t>
            </a:r>
            <a:r>
              <a:rPr lang="en-US" smtClean="0">
                <a:latin typeface="黑体" pitchFamily="49" charset="-122"/>
                <a:ea typeface="黑体" pitchFamily="49" charset="-122"/>
              </a:rPr>
              <a:t>)</a:t>
            </a:r>
            <a:r>
              <a:rPr lang="zh-CN" altLang="en-US" smtClean="0">
                <a:latin typeface="黑体" pitchFamily="49" charset="-122"/>
                <a:ea typeface="黑体" pitchFamily="49" charset="-122"/>
              </a:rPr>
              <a:t>我国体育法为什么要根据宪法制定</a:t>
            </a:r>
            <a:r>
              <a:rPr lang="en-US" smtClean="0">
                <a:latin typeface="黑体" pitchFamily="49" charset="-122"/>
                <a:ea typeface="黑体" pitchFamily="49" charset="-122"/>
              </a:rPr>
              <a:t>?</a:t>
            </a:r>
            <a:endParaRPr lang="zh-CN" altLang="en-US" smtClean="0">
              <a:latin typeface="黑体" pitchFamily="49" charset="-122"/>
              <a:ea typeface="黑体" pitchFamily="49" charset="-122"/>
            </a:endParaRPr>
          </a:p>
          <a:p>
            <a:r>
              <a:rPr lang="en-US" smtClean="0"/>
              <a:t>(1)</a:t>
            </a:r>
            <a:r>
              <a:rPr lang="zh-CN" altLang="en-US" smtClean="0"/>
              <a:t>宪法是国家的根本法</a:t>
            </a:r>
            <a:r>
              <a:rPr lang="en-US" smtClean="0"/>
              <a:t>,</a:t>
            </a:r>
            <a:r>
              <a:rPr lang="zh-CN" altLang="en-US" smtClean="0"/>
              <a:t>是治国安邦的总章程。</a:t>
            </a:r>
          </a:p>
          <a:p>
            <a:r>
              <a:rPr lang="en-US" smtClean="0"/>
              <a:t>(2)</a:t>
            </a:r>
            <a:r>
              <a:rPr lang="zh-CN" altLang="en-US" smtClean="0"/>
              <a:t>宪法在国家法律体系中具有最高的法律地位、法律权威和法律效力。宪法是其他法律的立法基础和立法依据</a:t>
            </a:r>
            <a:r>
              <a:rPr lang="en-US" smtClean="0"/>
              <a:t>,</a:t>
            </a:r>
            <a:r>
              <a:rPr lang="zh-CN" altLang="en-US" smtClean="0"/>
              <a:t>其他法律是根据宪法制定的</a:t>
            </a:r>
            <a:r>
              <a:rPr lang="en-US" smtClean="0"/>
              <a:t>,</a:t>
            </a:r>
            <a:r>
              <a:rPr lang="zh-CN" altLang="en-US" smtClean="0"/>
              <a:t>不得与宪法的原则和精神相违背。</a:t>
            </a:r>
          </a:p>
          <a:p>
            <a:r>
              <a:rPr lang="en-US" smtClean="0"/>
              <a:t>(3)</a:t>
            </a:r>
            <a:r>
              <a:rPr lang="zh-CN" altLang="en-US" smtClean="0"/>
              <a:t>宪法是国家法制统一的基础。</a:t>
            </a:r>
          </a:p>
          <a:p>
            <a:r>
              <a:rPr lang="en-US" smtClean="0">
                <a:latin typeface="黑体" pitchFamily="49" charset="-122"/>
                <a:ea typeface="黑体" pitchFamily="49" charset="-122"/>
              </a:rPr>
              <a:t>2.(</a:t>
            </a:r>
            <a:r>
              <a:rPr lang="zh-CN" altLang="en-US" smtClean="0">
                <a:latin typeface="黑体" pitchFamily="49" charset="-122"/>
                <a:ea typeface="黑体" pitchFamily="49" charset="-122"/>
              </a:rPr>
              <a:t>说明类、体现类</a:t>
            </a:r>
            <a:r>
              <a:rPr lang="en-US" smtClean="0">
                <a:latin typeface="黑体" pitchFamily="49" charset="-122"/>
                <a:ea typeface="黑体" pitchFamily="49" charset="-122"/>
              </a:rPr>
              <a:t>)</a:t>
            </a:r>
            <a:r>
              <a:rPr lang="zh-CN" altLang="en-US" smtClean="0">
                <a:latin typeface="黑体" pitchFamily="49" charset="-122"/>
                <a:ea typeface="黑体" pitchFamily="49" charset="-122"/>
              </a:rPr>
              <a:t>全国人大及其常委会表决通过一系列法律说明了什么</a:t>
            </a:r>
            <a:r>
              <a:rPr lang="en-US" smtClean="0">
                <a:latin typeface="黑体" pitchFamily="49" charset="-122"/>
                <a:ea typeface="黑体" pitchFamily="49" charset="-122"/>
              </a:rPr>
              <a:t>?</a:t>
            </a:r>
            <a:endParaRPr lang="zh-CN" altLang="en-US" smtClean="0">
              <a:latin typeface="黑体" pitchFamily="49" charset="-122"/>
              <a:ea typeface="黑体" pitchFamily="49" charset="-122"/>
            </a:endParaRPr>
          </a:p>
          <a:p>
            <a:r>
              <a:rPr lang="en-US" smtClean="0"/>
              <a:t>(1)</a:t>
            </a:r>
            <a:r>
              <a:rPr lang="zh-CN" altLang="en-US" smtClean="0"/>
              <a:t>法律是由国家制定或认可的。</a:t>
            </a:r>
          </a:p>
          <a:p>
            <a:r>
              <a:rPr lang="en-US" smtClean="0"/>
              <a:t>(2)</a:t>
            </a:r>
            <a:r>
              <a:rPr lang="zh-CN" altLang="en-US" smtClean="0"/>
              <a:t>我国坚持人民代表大会制度</a:t>
            </a:r>
            <a:r>
              <a:rPr lang="en-US" smtClean="0"/>
              <a:t>,</a:t>
            </a:r>
            <a:r>
              <a:rPr lang="zh-CN" altLang="en-US" smtClean="0"/>
              <a:t>全国人大及其常委会行使国家立法权。</a:t>
            </a:r>
          </a:p>
          <a:p>
            <a:r>
              <a:rPr lang="en-US" smtClean="0"/>
              <a:t>(3)</a:t>
            </a:r>
            <a:r>
              <a:rPr lang="zh-CN" altLang="en-US" smtClean="0"/>
              <a:t>我国坚持依法治国的基本方略</a:t>
            </a:r>
            <a:r>
              <a:rPr lang="en-US" smtClean="0"/>
              <a:t>,</a:t>
            </a:r>
            <a:r>
              <a:rPr lang="zh-CN" altLang="en-US" smtClean="0"/>
              <a:t>实行良法之治。</a:t>
            </a:r>
            <a:endParaRPr lang="zh-CN" altLang="en-US"/>
          </a:p>
        </p:txBody>
      </p:sp>
    </p:spTree>
  </p:cSld>
  <p:clrMapOvr>
    <a:masterClrMapping/>
  </p:clrMapOvr>
  <p:transition>
    <p:push dir="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39652" y="499252"/>
            <a:ext cx="9929882" cy="4362413"/>
          </a:xfrm>
          <a:prstGeom prst="rect">
            <a:avLst/>
          </a:prstGeom>
          <a:noFill/>
        </p:spPr>
        <p:txBody>
          <a:bodyPr wrap="square" rtlCol="0">
            <a:spAutoFit/>
          </a:bodyPr>
          <a:lstStyle/>
          <a:p>
            <a:r>
              <a:rPr lang="en-US" smtClean="0">
                <a:latin typeface="黑体" pitchFamily="49" charset="-122"/>
                <a:ea typeface="黑体" pitchFamily="49" charset="-122"/>
              </a:rPr>
              <a:t>3.(</a:t>
            </a:r>
            <a:r>
              <a:rPr lang="zh-CN" altLang="en-US" smtClean="0">
                <a:latin typeface="黑体" pitchFamily="49" charset="-122"/>
                <a:ea typeface="黑体" pitchFamily="49" charset="-122"/>
              </a:rPr>
              <a:t>意义类</a:t>
            </a:r>
            <a:r>
              <a:rPr lang="en-US" smtClean="0">
                <a:latin typeface="黑体" pitchFamily="49" charset="-122"/>
                <a:ea typeface="黑体" pitchFamily="49" charset="-122"/>
              </a:rPr>
              <a:t>)</a:t>
            </a:r>
            <a:r>
              <a:rPr lang="zh-CN" altLang="en-US" smtClean="0">
                <a:latin typeface="黑体" pitchFamily="49" charset="-122"/>
                <a:ea typeface="黑体" pitchFamily="49" charset="-122"/>
              </a:rPr>
              <a:t>我国一系列新法新规的出台实施有何重要意义</a:t>
            </a:r>
            <a:r>
              <a:rPr lang="en-US" smtClean="0">
                <a:latin typeface="黑体" pitchFamily="49" charset="-122"/>
                <a:ea typeface="黑体" pitchFamily="49" charset="-122"/>
              </a:rPr>
              <a:t>?</a:t>
            </a:r>
            <a:endParaRPr lang="zh-CN" altLang="en-US" smtClean="0">
              <a:latin typeface="黑体" pitchFamily="49" charset="-122"/>
              <a:ea typeface="黑体" pitchFamily="49" charset="-122"/>
            </a:endParaRPr>
          </a:p>
          <a:p>
            <a:r>
              <a:rPr lang="en-US" smtClean="0"/>
              <a:t>(1)</a:t>
            </a:r>
            <a:r>
              <a:rPr lang="zh-CN" altLang="en-US" smtClean="0"/>
              <a:t>有利于完善以宪法为核心的中国特色社会主义法律体系</a:t>
            </a:r>
            <a:r>
              <a:rPr lang="en-US" smtClean="0"/>
              <a:t>,</a:t>
            </a:r>
            <a:r>
              <a:rPr lang="zh-CN" altLang="en-US" smtClean="0"/>
              <a:t>推进社会主义民主法治建设。</a:t>
            </a:r>
          </a:p>
          <a:p>
            <a:r>
              <a:rPr lang="en-US" smtClean="0"/>
              <a:t>(2)</a:t>
            </a:r>
            <a:r>
              <a:rPr lang="zh-CN" altLang="en-US" smtClean="0"/>
              <a:t>有利于全面推进依法治国</a:t>
            </a:r>
            <a:r>
              <a:rPr lang="en-US" smtClean="0"/>
              <a:t>,</a:t>
            </a:r>
            <a:r>
              <a:rPr lang="zh-CN" altLang="en-US" smtClean="0"/>
              <a:t>建设社会主义法治国家</a:t>
            </a:r>
            <a:r>
              <a:rPr lang="en-US" smtClean="0"/>
              <a:t>,</a:t>
            </a:r>
            <a:r>
              <a:rPr lang="zh-CN" altLang="en-US" smtClean="0"/>
              <a:t>促进国家治理体系和治理能力现代化。</a:t>
            </a:r>
          </a:p>
          <a:p>
            <a:pPr algn="just"/>
            <a:r>
              <a:rPr lang="en-US" smtClean="0"/>
              <a:t>(3)</a:t>
            </a:r>
            <a:r>
              <a:rPr lang="zh-CN" altLang="en-US" smtClean="0"/>
              <a:t>有利于为人们提供良好的生活秩序</a:t>
            </a:r>
            <a:r>
              <a:rPr lang="en-US" smtClean="0"/>
              <a:t>,</a:t>
            </a:r>
            <a:r>
              <a:rPr lang="zh-CN" altLang="en-US" smtClean="0"/>
              <a:t>保障人们的合法权益</a:t>
            </a:r>
            <a:r>
              <a:rPr lang="en-US" smtClean="0"/>
              <a:t>,</a:t>
            </a:r>
            <a:r>
              <a:rPr lang="zh-CN" altLang="en-US" smtClean="0"/>
              <a:t>提高人民的幸福感、获得感、安  全感。</a:t>
            </a:r>
          </a:p>
          <a:p>
            <a:r>
              <a:rPr lang="en-US" smtClean="0"/>
              <a:t>(4)</a:t>
            </a:r>
            <a:r>
              <a:rPr lang="zh-CN" altLang="en-US" smtClean="0"/>
              <a:t>有利于维护社会公平正义</a:t>
            </a:r>
            <a:r>
              <a:rPr lang="en-US" smtClean="0"/>
              <a:t>,</a:t>
            </a:r>
            <a:r>
              <a:rPr lang="zh-CN" altLang="en-US" smtClean="0"/>
              <a:t>促进社会的和谐稳定。</a:t>
            </a:r>
          </a:p>
          <a:p>
            <a:r>
              <a:rPr lang="en-US" smtClean="0"/>
              <a:t>(5)</a:t>
            </a:r>
            <a:r>
              <a:rPr lang="zh-CN" altLang="en-US" smtClean="0"/>
              <a:t>有利于为实现国家长治久安</a:t>
            </a:r>
            <a:r>
              <a:rPr lang="en-US" smtClean="0"/>
              <a:t>,</a:t>
            </a:r>
            <a:r>
              <a:rPr lang="zh-CN" altLang="en-US" smtClean="0"/>
              <a:t>实现中国梦提供法治保障。</a:t>
            </a:r>
          </a:p>
          <a:p>
            <a:r>
              <a:rPr lang="en-US" smtClean="0">
                <a:latin typeface="黑体" pitchFamily="49" charset="-122"/>
                <a:ea typeface="黑体" pitchFamily="49" charset="-122"/>
              </a:rPr>
              <a:t>4.(</a:t>
            </a:r>
            <a:r>
              <a:rPr lang="zh-CN" altLang="en-US" smtClean="0">
                <a:latin typeface="黑体" pitchFamily="49" charset="-122"/>
                <a:ea typeface="黑体" pitchFamily="49" charset="-122"/>
              </a:rPr>
              <a:t>辨析类</a:t>
            </a:r>
            <a:r>
              <a:rPr lang="en-US" smtClean="0">
                <a:latin typeface="黑体" pitchFamily="49" charset="-122"/>
                <a:ea typeface="黑体" pitchFamily="49" charset="-122"/>
              </a:rPr>
              <a:t>)</a:t>
            </a:r>
            <a:r>
              <a:rPr lang="zh-CN" altLang="en-US" smtClean="0">
                <a:latin typeface="黑体" pitchFamily="49" charset="-122"/>
                <a:ea typeface="黑体" pitchFamily="49" charset="-122"/>
              </a:rPr>
              <a:t>有了法律就等于有了法治</a:t>
            </a:r>
            <a:r>
              <a:rPr lang="en-US" smtClean="0">
                <a:latin typeface="黑体" pitchFamily="49" charset="-122"/>
                <a:ea typeface="黑体" pitchFamily="49" charset="-122"/>
              </a:rPr>
              <a:t>,</a:t>
            </a:r>
            <a:r>
              <a:rPr lang="zh-CN" altLang="en-US" smtClean="0">
                <a:latin typeface="黑体" pitchFamily="49" charset="-122"/>
                <a:ea typeface="黑体" pitchFamily="49" charset="-122"/>
              </a:rPr>
              <a:t>是否正确</a:t>
            </a:r>
            <a:r>
              <a:rPr lang="en-US" smtClean="0">
                <a:latin typeface="黑体" pitchFamily="49" charset="-122"/>
                <a:ea typeface="黑体" pitchFamily="49" charset="-122"/>
              </a:rPr>
              <a:t>?</a:t>
            </a:r>
            <a:r>
              <a:rPr lang="zh-CN" altLang="en-US" smtClean="0">
                <a:latin typeface="黑体" pitchFamily="49" charset="-122"/>
                <a:ea typeface="黑体" pitchFamily="49" charset="-122"/>
              </a:rPr>
              <a:t>为什么</a:t>
            </a:r>
            <a:r>
              <a:rPr lang="en-US" smtClean="0">
                <a:latin typeface="黑体" pitchFamily="49" charset="-122"/>
                <a:ea typeface="黑体" pitchFamily="49" charset="-122"/>
              </a:rPr>
              <a:t>?</a:t>
            </a:r>
            <a:endParaRPr lang="zh-CN" altLang="en-US" smtClean="0">
              <a:latin typeface="黑体" pitchFamily="49" charset="-122"/>
              <a:ea typeface="黑体" pitchFamily="49" charset="-122"/>
            </a:endParaRPr>
          </a:p>
          <a:p>
            <a:r>
              <a:rPr lang="zh-CN" altLang="en-US" smtClean="0"/>
              <a:t>不正确。法治要求实行良法善治。坚持厉行法治</a:t>
            </a:r>
            <a:r>
              <a:rPr lang="en-US" smtClean="0"/>
              <a:t>,</a:t>
            </a:r>
            <a:r>
              <a:rPr lang="zh-CN" altLang="en-US" smtClean="0"/>
              <a:t>要推进科学立法、严格执法、公正司法、全民守法。</a:t>
            </a:r>
          </a:p>
          <a:p>
            <a:r>
              <a:rPr lang="en-US" smtClean="0">
                <a:latin typeface="黑体" pitchFamily="49" charset="-122"/>
                <a:ea typeface="黑体" pitchFamily="49" charset="-122"/>
              </a:rPr>
              <a:t>5.(</a:t>
            </a:r>
            <a:r>
              <a:rPr lang="zh-CN" altLang="en-US" smtClean="0">
                <a:latin typeface="黑体" pitchFamily="49" charset="-122"/>
                <a:ea typeface="黑体" pitchFamily="49" charset="-122"/>
              </a:rPr>
              <a:t>做法类</a:t>
            </a:r>
            <a:r>
              <a:rPr lang="en-US" smtClean="0">
                <a:latin typeface="黑体" pitchFamily="49" charset="-122"/>
                <a:ea typeface="黑体" pitchFamily="49" charset="-122"/>
              </a:rPr>
              <a:t>)</a:t>
            </a:r>
            <a:r>
              <a:rPr lang="zh-CN" altLang="en-US" smtClean="0">
                <a:latin typeface="黑体" pitchFamily="49" charset="-122"/>
                <a:ea typeface="黑体" pitchFamily="49" charset="-122"/>
              </a:rPr>
              <a:t>贯彻新法新规</a:t>
            </a:r>
            <a:r>
              <a:rPr lang="en-US" smtClean="0">
                <a:latin typeface="黑体" pitchFamily="49" charset="-122"/>
                <a:ea typeface="黑体" pitchFamily="49" charset="-122"/>
              </a:rPr>
              <a:t>,</a:t>
            </a:r>
            <a:r>
              <a:rPr lang="zh-CN" altLang="en-US" smtClean="0">
                <a:latin typeface="黑体" pitchFamily="49" charset="-122"/>
                <a:ea typeface="黑体" pitchFamily="49" charset="-122"/>
              </a:rPr>
              <a:t>我们青少年应该怎么做</a:t>
            </a:r>
            <a:r>
              <a:rPr lang="en-US" smtClean="0">
                <a:latin typeface="黑体" pitchFamily="49" charset="-122"/>
                <a:ea typeface="黑体" pitchFamily="49" charset="-122"/>
              </a:rPr>
              <a:t>?</a:t>
            </a:r>
            <a:endParaRPr lang="zh-CN" altLang="en-US" smtClean="0">
              <a:latin typeface="黑体" pitchFamily="49" charset="-122"/>
              <a:ea typeface="黑体" pitchFamily="49" charset="-122"/>
            </a:endParaRPr>
          </a:p>
          <a:p>
            <a:r>
              <a:rPr lang="en-US" smtClean="0"/>
              <a:t>(1)</a:t>
            </a:r>
            <a:r>
              <a:rPr lang="zh-CN" altLang="en-US" smtClean="0"/>
              <a:t>树立宪法至上的观念。</a:t>
            </a:r>
            <a:endParaRPr lang="zh-CN" altLang="en-US"/>
          </a:p>
        </p:txBody>
      </p:sp>
    </p:spTree>
  </p:cSld>
  <p:clrMapOvr>
    <a:masterClrMapping/>
  </p:clrMapOvr>
  <p:transition>
    <p:push dir="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39652" y="499252"/>
            <a:ext cx="9929882" cy="3642216"/>
          </a:xfrm>
          <a:prstGeom prst="rect">
            <a:avLst/>
          </a:prstGeom>
          <a:noFill/>
        </p:spPr>
        <p:txBody>
          <a:bodyPr wrap="square" rtlCol="0">
            <a:spAutoFit/>
          </a:bodyPr>
          <a:lstStyle/>
          <a:p>
            <a:r>
              <a:rPr lang="en-US" smtClean="0"/>
              <a:t>(2)</a:t>
            </a:r>
            <a:r>
              <a:rPr lang="zh-CN" altLang="en-US" smtClean="0"/>
              <a:t>认真学习新法新规</a:t>
            </a:r>
            <a:r>
              <a:rPr lang="en-US" smtClean="0"/>
              <a:t>,</a:t>
            </a:r>
            <a:r>
              <a:rPr lang="zh-CN" altLang="en-US" smtClean="0"/>
              <a:t>增强法律意识和法治观念</a:t>
            </a:r>
            <a:r>
              <a:rPr lang="en-US" smtClean="0"/>
              <a:t>,</a:t>
            </a:r>
            <a:r>
              <a:rPr lang="zh-CN" altLang="en-US" smtClean="0"/>
              <a:t>做到知法、守法、用法。</a:t>
            </a:r>
          </a:p>
          <a:p>
            <a:r>
              <a:rPr lang="en-US" smtClean="0"/>
              <a:t>(3)</a:t>
            </a:r>
            <a:r>
              <a:rPr lang="zh-CN" altLang="en-US" smtClean="0"/>
              <a:t>积极宣传新法新规</a:t>
            </a:r>
            <a:r>
              <a:rPr lang="en-US" smtClean="0"/>
              <a:t>,</a:t>
            </a:r>
            <a:r>
              <a:rPr lang="zh-CN" altLang="en-US" smtClean="0"/>
              <a:t>使新法新规深入人心。</a:t>
            </a:r>
          </a:p>
          <a:p>
            <a:r>
              <a:rPr lang="en-US" smtClean="0"/>
              <a:t>(4)</a:t>
            </a:r>
            <a:r>
              <a:rPr lang="zh-CN" altLang="en-US" smtClean="0"/>
              <a:t>学会依法维护自己的合法权益</a:t>
            </a:r>
            <a:r>
              <a:rPr lang="en-US" smtClean="0"/>
              <a:t>,</a:t>
            </a:r>
            <a:r>
              <a:rPr lang="zh-CN" altLang="en-US" smtClean="0"/>
              <a:t>依法规范自身行为</a:t>
            </a:r>
            <a:r>
              <a:rPr lang="en-US" smtClean="0"/>
              <a:t>,</a:t>
            </a:r>
            <a:r>
              <a:rPr lang="zh-CN" altLang="en-US" smtClean="0"/>
              <a:t>维护法律的尊严和权威。</a:t>
            </a:r>
          </a:p>
          <a:p>
            <a:r>
              <a:rPr lang="en-US" smtClean="0">
                <a:latin typeface="黑体" pitchFamily="49" charset="-122"/>
                <a:ea typeface="黑体" pitchFamily="49" charset="-122"/>
              </a:rPr>
              <a:t>6.(</a:t>
            </a:r>
            <a:r>
              <a:rPr lang="zh-CN" altLang="en-US" smtClean="0">
                <a:latin typeface="黑体" pitchFamily="49" charset="-122"/>
                <a:ea typeface="黑体" pitchFamily="49" charset="-122"/>
              </a:rPr>
              <a:t>做法类</a:t>
            </a:r>
            <a:r>
              <a:rPr lang="en-US" smtClean="0">
                <a:latin typeface="黑体" pitchFamily="49" charset="-122"/>
                <a:ea typeface="黑体" pitchFamily="49" charset="-122"/>
              </a:rPr>
              <a:t>)</a:t>
            </a:r>
            <a:r>
              <a:rPr lang="zh-CN" altLang="en-US" smtClean="0">
                <a:latin typeface="黑体" pitchFamily="49" charset="-122"/>
                <a:ea typeface="黑体" pitchFamily="49" charset="-122"/>
              </a:rPr>
              <a:t>保障宪法实施</a:t>
            </a:r>
            <a:r>
              <a:rPr lang="en-US" smtClean="0">
                <a:latin typeface="黑体" pitchFamily="49" charset="-122"/>
                <a:ea typeface="黑体" pitchFamily="49" charset="-122"/>
              </a:rPr>
              <a:t>,</a:t>
            </a:r>
            <a:r>
              <a:rPr lang="zh-CN" altLang="en-US" smtClean="0">
                <a:latin typeface="黑体" pitchFamily="49" charset="-122"/>
                <a:ea typeface="黑体" pitchFamily="49" charset="-122"/>
              </a:rPr>
              <a:t>青少年如何增强宪法意识</a:t>
            </a:r>
            <a:r>
              <a:rPr lang="en-US" smtClean="0">
                <a:latin typeface="黑体" pitchFamily="49" charset="-122"/>
                <a:ea typeface="黑体" pitchFamily="49" charset="-122"/>
              </a:rPr>
              <a:t>?</a:t>
            </a:r>
            <a:endParaRPr lang="zh-CN" altLang="en-US" smtClean="0">
              <a:latin typeface="黑体" pitchFamily="49" charset="-122"/>
              <a:ea typeface="黑体" pitchFamily="49" charset="-122"/>
            </a:endParaRPr>
          </a:p>
          <a:p>
            <a:r>
              <a:rPr lang="en-US" smtClean="0"/>
              <a:t>(1)</a:t>
            </a:r>
            <a:r>
              <a:rPr lang="zh-CN" altLang="en-US" smtClean="0"/>
              <a:t>学习宪法。了解我国宪法产生和发展的历程</a:t>
            </a:r>
            <a:r>
              <a:rPr lang="en-US" smtClean="0"/>
              <a:t>,</a:t>
            </a:r>
            <a:r>
              <a:rPr lang="zh-CN" altLang="en-US" smtClean="0"/>
              <a:t>理解我国宪法主要内容</a:t>
            </a:r>
            <a:r>
              <a:rPr lang="en-US" smtClean="0"/>
              <a:t>,</a:t>
            </a:r>
            <a:r>
              <a:rPr lang="zh-CN" altLang="en-US" smtClean="0"/>
              <a:t>领会我国宪法的原则和精神</a:t>
            </a:r>
            <a:r>
              <a:rPr lang="en-US" smtClean="0"/>
              <a:t>,</a:t>
            </a:r>
            <a:r>
              <a:rPr lang="zh-CN" altLang="en-US" smtClean="0"/>
              <a:t>积极参与宪法宣传活动。</a:t>
            </a:r>
          </a:p>
          <a:p>
            <a:r>
              <a:rPr lang="en-US" smtClean="0"/>
              <a:t>(2)</a:t>
            </a:r>
            <a:r>
              <a:rPr lang="zh-CN" altLang="en-US" smtClean="0"/>
              <a:t>认同宪法。要理解并认同宪法的价值</a:t>
            </a:r>
            <a:r>
              <a:rPr lang="en-US" smtClean="0"/>
              <a:t>,</a:t>
            </a:r>
            <a:r>
              <a:rPr lang="zh-CN" altLang="en-US" smtClean="0"/>
              <a:t>增强对宪法的信服和尊崇</a:t>
            </a:r>
            <a:r>
              <a:rPr lang="en-US" smtClean="0"/>
              <a:t>,</a:t>
            </a:r>
            <a:r>
              <a:rPr lang="zh-CN" altLang="en-US" smtClean="0"/>
              <a:t>自觉接受宪法的指引与要求</a:t>
            </a:r>
            <a:r>
              <a:rPr lang="en-US" smtClean="0"/>
              <a:t>,</a:t>
            </a:r>
            <a:r>
              <a:rPr lang="zh-CN" altLang="en-US" smtClean="0"/>
              <a:t>让宪法真正铭刻于心。</a:t>
            </a:r>
          </a:p>
          <a:p>
            <a:r>
              <a:rPr lang="en-US" smtClean="0"/>
              <a:t>(3)</a:t>
            </a:r>
            <a:r>
              <a:rPr lang="zh-CN" altLang="en-US" smtClean="0"/>
              <a:t>践行宪法。严格遵守宪法和法律规定</a:t>
            </a:r>
            <a:r>
              <a:rPr lang="en-US" smtClean="0"/>
              <a:t>,</a:t>
            </a:r>
            <a:r>
              <a:rPr lang="zh-CN" altLang="en-US" smtClean="0"/>
              <a:t>坚决维护宪法的权威</a:t>
            </a:r>
            <a:r>
              <a:rPr lang="en-US" smtClean="0"/>
              <a:t>,</a:t>
            </a:r>
            <a:r>
              <a:rPr lang="zh-CN" altLang="en-US" smtClean="0"/>
              <a:t>自觉抵制各种妨碍宪法实施、损害宪法尊严的行为。</a:t>
            </a:r>
            <a:endParaRPr lang="zh-CN" altLang="en-US"/>
          </a:p>
        </p:txBody>
      </p:sp>
    </p:spTree>
  </p:cSld>
  <p:clrMapOvr>
    <a:masterClrMapping/>
  </p:clrMapOvr>
  <p:transition>
    <p:push dir="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3" name="TextBox 2"/>
          <p:cNvSpPr txBox="1"/>
          <p:nvPr/>
        </p:nvSpPr>
        <p:spPr>
          <a:xfrm>
            <a:off x="39652" y="529435"/>
            <a:ext cx="9929882" cy="401328"/>
          </a:xfrm>
          <a:prstGeom prst="rect">
            <a:avLst/>
          </a:prstGeom>
          <a:noFill/>
        </p:spPr>
        <p:txBody>
          <a:bodyPr wrap="square" rtlCol="0">
            <a:spAutoFit/>
          </a:bodyPr>
          <a:lstStyle/>
          <a:p>
            <a:pPr algn="ctr"/>
            <a:r>
              <a:rPr lang="zh-CN" altLang="en-US" smtClean="0">
                <a:latin typeface="黑体" pitchFamily="49" charset="-122"/>
                <a:ea typeface="黑体" pitchFamily="49" charset="-122"/>
              </a:rPr>
              <a:t>考点二</a:t>
            </a:r>
            <a:r>
              <a:rPr lang="en-US" altLang="zh-CN" smtClean="0">
                <a:latin typeface="黑体" pitchFamily="49" charset="-122"/>
                <a:ea typeface="黑体" pitchFamily="49" charset="-122"/>
              </a:rPr>
              <a:t>:</a:t>
            </a:r>
            <a:r>
              <a:rPr lang="zh-CN" altLang="en-US" smtClean="0">
                <a:latin typeface="黑体" pitchFamily="49" charset="-122"/>
                <a:ea typeface="黑体" pitchFamily="49" charset="-122"/>
              </a:rPr>
              <a:t>规范权力运行</a:t>
            </a:r>
            <a:r>
              <a:rPr lang="en-US" altLang="zh-CN" smtClean="0">
                <a:latin typeface="黑体" pitchFamily="49" charset="-122"/>
                <a:ea typeface="黑体" pitchFamily="49" charset="-122"/>
              </a:rPr>
              <a:t>,</a:t>
            </a:r>
            <a:r>
              <a:rPr lang="zh-CN" altLang="en-US" smtClean="0">
                <a:latin typeface="黑体" pitchFamily="49" charset="-122"/>
                <a:ea typeface="黑体" pitchFamily="49" charset="-122"/>
              </a:rPr>
              <a:t>崇尚法治精神</a:t>
            </a:r>
          </a:p>
        </p:txBody>
      </p:sp>
      <p:sp>
        <p:nvSpPr>
          <p:cNvPr id="5" name="TextBox 4"/>
          <p:cNvSpPr txBox="1"/>
          <p:nvPr/>
        </p:nvSpPr>
        <p:spPr>
          <a:xfrm>
            <a:off x="39652" y="1427946"/>
            <a:ext cx="9929882" cy="3342453"/>
          </a:xfrm>
          <a:prstGeom prst="rect">
            <a:avLst/>
          </a:prstGeom>
          <a:noFill/>
        </p:spPr>
        <p:txBody>
          <a:bodyPr wrap="square" rtlCol="0">
            <a:spAutoFit/>
          </a:bodyPr>
          <a:lstStyle/>
          <a:p>
            <a:pPr>
              <a:lnSpc>
                <a:spcPct val="120000"/>
              </a:lnSpc>
            </a:pPr>
            <a:r>
              <a:rPr lang="zh-CN" altLang="en-US" sz="1600" smtClean="0">
                <a:latin typeface="黑体" pitchFamily="49" charset="-122"/>
                <a:ea typeface="黑体" pitchFamily="49" charset="-122"/>
              </a:rPr>
              <a:t>素材</a:t>
            </a:r>
            <a:r>
              <a:rPr lang="en-US" sz="1600" smtClean="0">
                <a:latin typeface="黑体" pitchFamily="49" charset="-122"/>
                <a:ea typeface="黑体" pitchFamily="49" charset="-122"/>
              </a:rPr>
              <a:t>:</a:t>
            </a:r>
            <a:r>
              <a:rPr lang="zh-CN" altLang="en-US" sz="1600" smtClean="0">
                <a:latin typeface="黑体" pitchFamily="49" charset="-122"/>
                <a:ea typeface="黑体" pitchFamily="49" charset="-122"/>
              </a:rPr>
              <a:t>将反腐败斗争进行到底</a:t>
            </a:r>
          </a:p>
          <a:p>
            <a:pPr algn="just">
              <a:lnSpc>
                <a:spcPct val="120000"/>
              </a:lnSpc>
            </a:pPr>
            <a:r>
              <a:rPr lang="zh-CN" altLang="en-US" sz="1600" smtClean="0">
                <a:latin typeface="楷体" pitchFamily="49" charset="-122"/>
                <a:ea typeface="楷体" pitchFamily="49" charset="-122"/>
              </a:rPr>
              <a:t>▲</a:t>
            </a:r>
            <a:r>
              <a:rPr lang="en-US" sz="1600" smtClean="0">
                <a:latin typeface="楷体" pitchFamily="49" charset="-122"/>
                <a:ea typeface="楷体" pitchFamily="49" charset="-122"/>
              </a:rPr>
              <a:t>2022</a:t>
            </a:r>
            <a:r>
              <a:rPr lang="zh-CN" altLang="en-US" sz="1600" smtClean="0">
                <a:latin typeface="楷体" pitchFamily="49" charset="-122"/>
                <a:ea typeface="楷体" pitchFamily="49" charset="-122"/>
              </a:rPr>
              <a:t>年</a:t>
            </a:r>
            <a:r>
              <a:rPr lang="en-US" sz="1600" smtClean="0">
                <a:latin typeface="楷体" pitchFamily="49" charset="-122"/>
                <a:ea typeface="楷体" pitchFamily="49" charset="-122"/>
              </a:rPr>
              <a:t>6</a:t>
            </a:r>
            <a:r>
              <a:rPr lang="zh-CN" altLang="en-US" sz="1600" smtClean="0">
                <a:latin typeface="楷体" pitchFamily="49" charset="-122"/>
                <a:ea typeface="楷体" pitchFamily="49" charset="-122"/>
              </a:rPr>
              <a:t>月</a:t>
            </a:r>
            <a:r>
              <a:rPr lang="en-US" sz="1600" smtClean="0">
                <a:latin typeface="楷体" pitchFamily="49" charset="-122"/>
                <a:ea typeface="楷体" pitchFamily="49" charset="-122"/>
              </a:rPr>
              <a:t>17</a:t>
            </a:r>
            <a:r>
              <a:rPr lang="zh-CN" altLang="en-US" sz="1600" smtClean="0">
                <a:latin typeface="楷体" pitchFamily="49" charset="-122"/>
                <a:ea typeface="楷体" pitchFamily="49" charset="-122"/>
              </a:rPr>
              <a:t>日</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习近平总书记在中共中央政治局第四十次集体学习时强调</a:t>
            </a:r>
            <a:r>
              <a:rPr lang="en-US" sz="1600" smtClean="0">
                <a:latin typeface="楷体" pitchFamily="49" charset="-122"/>
                <a:ea typeface="楷体" pitchFamily="49" charset="-122"/>
              </a:rPr>
              <a:t>,</a:t>
            </a:r>
            <a:r>
              <a:rPr lang="zh-CN" altLang="en-US" sz="1600" u="sng" smtClean="0">
                <a:latin typeface="楷体" pitchFamily="49" charset="-122"/>
                <a:ea typeface="楷体" pitchFamily="49" charset="-122"/>
              </a:rPr>
              <a:t>反腐败斗争关系民心这个最大的政治</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是一场输不起也决不能输的重大政治斗争。要加深对新形势下党风廉政建设和反腐败斗争的认识</a:t>
            </a:r>
            <a:r>
              <a:rPr lang="en-US" sz="1600" smtClean="0">
                <a:latin typeface="楷体" pitchFamily="49" charset="-122"/>
                <a:ea typeface="楷体" pitchFamily="49" charset="-122"/>
              </a:rPr>
              <a:t>,</a:t>
            </a:r>
            <a:r>
              <a:rPr lang="zh-CN" altLang="en-US" sz="1600" u="sng" smtClean="0">
                <a:latin typeface="楷体" pitchFamily="49" charset="-122"/>
                <a:ea typeface="楷体" pitchFamily="49" charset="-122"/>
              </a:rPr>
              <a:t>提高一体推进不敢腐、不能腐、不想腐能力和水平</a:t>
            </a:r>
            <a:r>
              <a:rPr lang="en-US" sz="1600" smtClean="0">
                <a:latin typeface="楷体" pitchFamily="49" charset="-122"/>
                <a:ea typeface="楷体" pitchFamily="49" charset="-122"/>
              </a:rPr>
              <a:t>,</a:t>
            </a:r>
            <a:r>
              <a:rPr lang="zh-CN" altLang="en-US" sz="1600" u="sng" smtClean="0">
                <a:latin typeface="楷体" pitchFamily="49" charset="-122"/>
                <a:ea typeface="楷体" pitchFamily="49" charset="-122"/>
              </a:rPr>
              <a:t>全面打赢反腐败斗争攻坚战、持久战</a:t>
            </a:r>
            <a:r>
              <a:rPr lang="zh-CN" altLang="en-US" sz="1600" smtClean="0">
                <a:latin typeface="楷体" pitchFamily="49" charset="-122"/>
                <a:ea typeface="楷体" pitchFamily="49" charset="-122"/>
              </a:rPr>
              <a:t>。习近平强调</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全面从严治党、推进反腐败斗争</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必须从领导干部特别是高级干部严起。</a:t>
            </a:r>
            <a:r>
              <a:rPr lang="zh-CN" altLang="en-US" sz="1600" u="sng" smtClean="0">
                <a:latin typeface="楷体" pitchFamily="49" charset="-122"/>
                <a:ea typeface="楷体" pitchFamily="49" charset="-122"/>
              </a:rPr>
              <a:t>职位越高、权力越大</a:t>
            </a:r>
            <a:r>
              <a:rPr lang="en-US" sz="1600" u="sng" smtClean="0">
                <a:latin typeface="楷体" pitchFamily="49" charset="-122"/>
                <a:ea typeface="楷体" pitchFamily="49" charset="-122"/>
              </a:rPr>
              <a:t>,</a:t>
            </a:r>
            <a:r>
              <a:rPr lang="zh-CN" altLang="en-US" sz="1600" u="sng" smtClean="0">
                <a:latin typeface="楷体" pitchFamily="49" charset="-122"/>
                <a:ea typeface="楷体" pitchFamily="49" charset="-122"/>
              </a:rPr>
              <a:t>就越要有敬畏之心、越要严于律己。</a:t>
            </a:r>
            <a:endParaRPr lang="zh-CN" altLang="en-US" sz="1600" smtClean="0">
              <a:latin typeface="楷体" pitchFamily="49" charset="-122"/>
              <a:ea typeface="楷体" pitchFamily="49" charset="-122"/>
            </a:endParaRPr>
          </a:p>
          <a:p>
            <a:pPr algn="just">
              <a:lnSpc>
                <a:spcPct val="120000"/>
              </a:lnSpc>
            </a:pPr>
            <a:r>
              <a:rPr lang="zh-CN" altLang="en-US" sz="1600" smtClean="0">
                <a:latin typeface="楷体" pitchFamily="49" charset="-122"/>
                <a:ea typeface="楷体" pitchFamily="49" charset="-122"/>
              </a:rPr>
              <a:t>▲</a:t>
            </a:r>
            <a:r>
              <a:rPr lang="en-US" sz="1600" smtClean="0">
                <a:latin typeface="楷体" pitchFamily="49" charset="-122"/>
                <a:ea typeface="楷体" pitchFamily="49" charset="-122"/>
              </a:rPr>
              <a:t>2022</a:t>
            </a:r>
            <a:r>
              <a:rPr lang="zh-CN" altLang="en-US" sz="1600" smtClean="0">
                <a:latin typeface="楷体" pitchFamily="49" charset="-122"/>
                <a:ea typeface="楷体" pitchFamily="49" charset="-122"/>
              </a:rPr>
              <a:t>年</a:t>
            </a:r>
            <a:r>
              <a:rPr lang="en-US" sz="1600" smtClean="0">
                <a:latin typeface="楷体" pitchFamily="49" charset="-122"/>
                <a:ea typeface="楷体" pitchFamily="49" charset="-122"/>
              </a:rPr>
              <a:t>7</a:t>
            </a:r>
            <a:r>
              <a:rPr lang="zh-CN" altLang="en-US" sz="1600" smtClean="0">
                <a:latin typeface="楷体" pitchFamily="49" charset="-122"/>
                <a:ea typeface="楷体" pitchFamily="49" charset="-122"/>
              </a:rPr>
              <a:t>月</a:t>
            </a:r>
            <a:r>
              <a:rPr lang="en-US" sz="1600" smtClean="0">
                <a:latin typeface="楷体" pitchFamily="49" charset="-122"/>
                <a:ea typeface="楷体" pitchFamily="49" charset="-122"/>
              </a:rPr>
              <a:t>8</a:t>
            </a:r>
            <a:r>
              <a:rPr lang="zh-CN" altLang="en-US" sz="1600" smtClean="0">
                <a:latin typeface="楷体" pitchFamily="49" charset="-122"/>
                <a:ea typeface="楷体" pitchFamily="49" charset="-122"/>
              </a:rPr>
              <a:t>日</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吉林省长春市中级</a:t>
            </a:r>
            <a:r>
              <a:rPr lang="zh-CN" altLang="en-US" sz="1600" u="sng" smtClean="0">
                <a:latin typeface="楷体" pitchFamily="49" charset="-122"/>
                <a:ea typeface="楷体" pitchFamily="49" charset="-122"/>
              </a:rPr>
              <a:t>人民法院一审公开开庭审理公安部原党委委员、副部长孙某某受贿、操纵证券市场、非法持有枪支一案</a:t>
            </a:r>
            <a:r>
              <a:rPr lang="zh-CN" altLang="en-US" sz="1600" smtClean="0">
                <a:latin typeface="楷体" pitchFamily="49" charset="-122"/>
                <a:ea typeface="楷体" pitchFamily="49" charset="-122"/>
              </a:rPr>
              <a:t>。</a:t>
            </a:r>
          </a:p>
          <a:p>
            <a:pPr algn="just">
              <a:lnSpc>
                <a:spcPct val="120000"/>
              </a:lnSpc>
            </a:pPr>
            <a:r>
              <a:rPr lang="zh-CN" altLang="en-US" sz="1600" smtClean="0">
                <a:latin typeface="楷体" pitchFamily="49" charset="-122"/>
                <a:ea typeface="楷体" pitchFamily="49" charset="-122"/>
              </a:rPr>
              <a:t>▲</a:t>
            </a:r>
            <a:r>
              <a:rPr lang="en-US" sz="1600" smtClean="0">
                <a:latin typeface="楷体" pitchFamily="49" charset="-122"/>
                <a:ea typeface="楷体" pitchFamily="49" charset="-122"/>
              </a:rPr>
              <a:t>2022</a:t>
            </a:r>
            <a:r>
              <a:rPr lang="zh-CN" altLang="en-US" sz="1600" smtClean="0">
                <a:latin typeface="楷体" pitchFamily="49" charset="-122"/>
                <a:ea typeface="楷体" pitchFamily="49" charset="-122"/>
              </a:rPr>
              <a:t>年</a:t>
            </a:r>
            <a:r>
              <a:rPr lang="en-US" sz="1600" smtClean="0">
                <a:latin typeface="楷体" pitchFamily="49" charset="-122"/>
                <a:ea typeface="楷体" pitchFamily="49" charset="-122"/>
              </a:rPr>
              <a:t>7</a:t>
            </a:r>
            <a:r>
              <a:rPr lang="zh-CN" altLang="en-US" sz="1600" smtClean="0">
                <a:latin typeface="楷体" pitchFamily="49" charset="-122"/>
                <a:ea typeface="楷体" pitchFamily="49" charset="-122"/>
              </a:rPr>
              <a:t>月</a:t>
            </a:r>
            <a:r>
              <a:rPr lang="en-US" sz="1600" smtClean="0">
                <a:latin typeface="楷体" pitchFamily="49" charset="-122"/>
                <a:ea typeface="楷体" pitchFamily="49" charset="-122"/>
              </a:rPr>
              <a:t>11</a:t>
            </a:r>
            <a:r>
              <a:rPr lang="zh-CN" altLang="en-US" sz="1600" smtClean="0">
                <a:latin typeface="楷体" pitchFamily="49" charset="-122"/>
                <a:ea typeface="楷体" pitchFamily="49" charset="-122"/>
              </a:rPr>
              <a:t>日</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全国政协社会和法制委员会原副主任傅某某</a:t>
            </a:r>
            <a:r>
              <a:rPr lang="zh-CN" altLang="en-US" sz="1600" u="sng" smtClean="0">
                <a:latin typeface="楷体" pitchFamily="49" charset="-122"/>
                <a:ea typeface="楷体" pitchFamily="49" charset="-122"/>
              </a:rPr>
              <a:t>涉嫌受贿、徇私枉法案</a:t>
            </a:r>
            <a:r>
              <a:rPr lang="en-US" sz="1600" u="sng" smtClean="0">
                <a:latin typeface="楷体" pitchFamily="49" charset="-122"/>
                <a:ea typeface="楷体" pitchFamily="49" charset="-122"/>
              </a:rPr>
              <a:t>,</a:t>
            </a:r>
            <a:r>
              <a:rPr lang="zh-CN" altLang="en-US" sz="1600" smtClean="0">
                <a:latin typeface="楷体" pitchFamily="49" charset="-122"/>
                <a:ea typeface="楷体" pitchFamily="49" charset="-122"/>
              </a:rPr>
              <a:t>由</a:t>
            </a:r>
            <a:r>
              <a:rPr lang="zh-CN" altLang="en-US" sz="1600" u="sng" smtClean="0">
                <a:latin typeface="楷体" pitchFamily="49" charset="-122"/>
                <a:ea typeface="楷体" pitchFamily="49" charset="-122"/>
              </a:rPr>
              <a:t>国家监察委员会调查终结</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经最高人民检察院指定</a:t>
            </a:r>
            <a:r>
              <a:rPr lang="en-US" sz="1600" smtClean="0">
                <a:latin typeface="楷体" pitchFamily="49" charset="-122"/>
                <a:ea typeface="楷体" pitchFamily="49" charset="-122"/>
              </a:rPr>
              <a:t>,</a:t>
            </a:r>
            <a:r>
              <a:rPr lang="zh-CN" altLang="en-US" sz="1600" smtClean="0">
                <a:latin typeface="楷体" pitchFamily="49" charset="-122"/>
                <a:ea typeface="楷体" pitchFamily="49" charset="-122"/>
              </a:rPr>
              <a:t>由吉林省长春市</a:t>
            </a:r>
            <a:r>
              <a:rPr lang="zh-CN" altLang="en-US" sz="1600" u="sng" smtClean="0">
                <a:latin typeface="楷体" pitchFamily="49" charset="-122"/>
                <a:ea typeface="楷体" pitchFamily="49" charset="-122"/>
              </a:rPr>
              <a:t>人民检察院审查起诉</a:t>
            </a:r>
            <a:r>
              <a:rPr lang="zh-CN" altLang="en-US" sz="1600" smtClean="0">
                <a:latin typeface="楷体" pitchFamily="49" charset="-122"/>
                <a:ea typeface="楷体" pitchFamily="49" charset="-122"/>
              </a:rPr>
              <a:t>。长春市人民检察院已向长春市中级人民法院提起公诉。</a:t>
            </a:r>
            <a:endParaRPr lang="zh-CN" altLang="en-US" sz="1600">
              <a:latin typeface="楷体" pitchFamily="49" charset="-122"/>
              <a:ea typeface="楷体" pitchFamily="49" charset="-122"/>
            </a:endParaRPr>
          </a:p>
        </p:txBody>
      </p:sp>
    </p:spTree>
  </p:cSld>
  <p:clrMapOvr>
    <a:masterClrMapping/>
  </p:clrMapOvr>
  <p:transition>
    <p:push dir="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111090" y="927880"/>
            <a:ext cx="9858444" cy="3642216"/>
          </a:xfrm>
          <a:prstGeom prst="rect">
            <a:avLst/>
          </a:prstGeom>
          <a:noFill/>
        </p:spPr>
        <p:txBody>
          <a:bodyPr wrap="square" rtlCol="0">
            <a:spAutoFit/>
          </a:bodyPr>
          <a:lstStyle/>
          <a:p>
            <a:r>
              <a:rPr lang="en-US" smtClean="0">
                <a:latin typeface="黑体" pitchFamily="49" charset="-122"/>
                <a:ea typeface="黑体" pitchFamily="49" charset="-122"/>
              </a:rPr>
              <a:t>1.(</a:t>
            </a:r>
            <a:r>
              <a:rPr lang="zh-CN" altLang="en-US" smtClean="0">
                <a:latin typeface="黑体" pitchFamily="49" charset="-122"/>
                <a:ea typeface="黑体" pitchFamily="49" charset="-122"/>
              </a:rPr>
              <a:t>原因类</a:t>
            </a:r>
            <a:r>
              <a:rPr lang="en-US" smtClean="0">
                <a:latin typeface="黑体" pitchFamily="49" charset="-122"/>
                <a:ea typeface="黑体" pitchFamily="49" charset="-122"/>
              </a:rPr>
              <a:t>)</a:t>
            </a:r>
            <a:r>
              <a:rPr lang="zh-CN" altLang="en-US" smtClean="0">
                <a:latin typeface="黑体" pitchFamily="49" charset="-122"/>
                <a:ea typeface="黑体" pitchFamily="49" charset="-122"/>
              </a:rPr>
              <a:t>为什么要全面打赢反腐败斗争攻坚战、持久战</a:t>
            </a:r>
            <a:r>
              <a:rPr lang="en-US" smtClean="0">
                <a:latin typeface="黑体" pitchFamily="49" charset="-122"/>
                <a:ea typeface="黑体" pitchFamily="49" charset="-122"/>
              </a:rPr>
              <a:t>?</a:t>
            </a:r>
            <a:endParaRPr lang="zh-CN" altLang="en-US" smtClean="0">
              <a:latin typeface="黑体" pitchFamily="49" charset="-122"/>
              <a:ea typeface="黑体" pitchFamily="49" charset="-122"/>
            </a:endParaRPr>
          </a:p>
          <a:p>
            <a:r>
              <a:rPr lang="en-US" smtClean="0"/>
              <a:t>(1)</a:t>
            </a:r>
            <a:r>
              <a:rPr lang="zh-CN" altLang="en-US" smtClean="0"/>
              <a:t>权力是把双刃剑</a:t>
            </a:r>
            <a:r>
              <a:rPr lang="en-US" smtClean="0"/>
              <a:t>,</a:t>
            </a:r>
            <a:r>
              <a:rPr lang="zh-CN" altLang="en-US" smtClean="0"/>
              <a:t>运用得好</a:t>
            </a:r>
            <a:r>
              <a:rPr lang="en-US" smtClean="0"/>
              <a:t>,</a:t>
            </a:r>
            <a:r>
              <a:rPr lang="zh-CN" altLang="en-US" smtClean="0"/>
              <a:t>可以造福于民</a:t>
            </a:r>
            <a:r>
              <a:rPr lang="en-US" smtClean="0"/>
              <a:t>;</a:t>
            </a:r>
            <a:r>
              <a:rPr lang="zh-CN" altLang="en-US" smtClean="0"/>
              <a:t>如果被滥用</a:t>
            </a:r>
            <a:r>
              <a:rPr lang="en-US" smtClean="0"/>
              <a:t>,</a:t>
            </a:r>
            <a:r>
              <a:rPr lang="zh-CN" altLang="en-US" smtClean="0"/>
              <a:t>则会滋生腐败</a:t>
            </a:r>
            <a:r>
              <a:rPr lang="en-US" smtClean="0"/>
              <a:t>,</a:t>
            </a:r>
            <a:r>
              <a:rPr lang="zh-CN" altLang="en-US" smtClean="0"/>
              <a:t>贻害无穷。</a:t>
            </a:r>
          </a:p>
          <a:p>
            <a:r>
              <a:rPr lang="en-US" smtClean="0"/>
              <a:t>(2)</a:t>
            </a:r>
            <a:r>
              <a:rPr lang="zh-CN" altLang="en-US" smtClean="0"/>
              <a:t>规范国家权力运行以保障公民权利</a:t>
            </a:r>
            <a:r>
              <a:rPr lang="en-US" smtClean="0"/>
              <a:t>,</a:t>
            </a:r>
            <a:r>
              <a:rPr lang="zh-CN" altLang="en-US" smtClean="0"/>
              <a:t>这是宪法的核心价值追求。</a:t>
            </a:r>
          </a:p>
          <a:p>
            <a:r>
              <a:rPr lang="en-US" smtClean="0"/>
              <a:t>(3)</a:t>
            </a:r>
            <a:r>
              <a:rPr lang="zh-CN" altLang="en-US" smtClean="0"/>
              <a:t>全面依法治国是中国特色社会主义的本质要求和重要保障。</a:t>
            </a:r>
          </a:p>
          <a:p>
            <a:r>
              <a:rPr lang="en-US" smtClean="0"/>
              <a:t>(4)</a:t>
            </a:r>
            <a:r>
              <a:rPr lang="zh-CN" altLang="en-US" smtClean="0"/>
              <a:t>中国共产党坚持以人民为中心的发展思想</a:t>
            </a:r>
            <a:r>
              <a:rPr lang="en-US" smtClean="0"/>
              <a:t>,</a:t>
            </a:r>
            <a:r>
              <a:rPr lang="zh-CN" altLang="en-US" smtClean="0"/>
              <a:t>坚持全面从严治党</a:t>
            </a:r>
            <a:r>
              <a:rPr lang="en-US" smtClean="0"/>
              <a:t>,</a:t>
            </a:r>
            <a:r>
              <a:rPr lang="zh-CN" altLang="en-US" smtClean="0"/>
              <a:t>坚持立党为公</a:t>
            </a:r>
            <a:r>
              <a:rPr lang="en-US" smtClean="0"/>
              <a:t>,</a:t>
            </a:r>
            <a:r>
              <a:rPr lang="zh-CN" altLang="en-US" smtClean="0"/>
              <a:t>执政为民。</a:t>
            </a:r>
          </a:p>
          <a:p>
            <a:r>
              <a:rPr lang="en-US" smtClean="0">
                <a:latin typeface="黑体" pitchFamily="49" charset="-122"/>
                <a:ea typeface="黑体" pitchFamily="49" charset="-122"/>
              </a:rPr>
              <a:t>2.(</a:t>
            </a:r>
            <a:r>
              <a:rPr lang="zh-CN" altLang="en-US" smtClean="0">
                <a:latin typeface="黑体" pitchFamily="49" charset="-122"/>
                <a:ea typeface="黑体" pitchFamily="49" charset="-122"/>
              </a:rPr>
              <a:t>警示类</a:t>
            </a:r>
            <a:r>
              <a:rPr lang="en-US" smtClean="0">
                <a:latin typeface="黑体" pitchFamily="49" charset="-122"/>
                <a:ea typeface="黑体" pitchFamily="49" charset="-122"/>
              </a:rPr>
              <a:t>)</a:t>
            </a:r>
            <a:r>
              <a:rPr lang="zh-CN" altLang="en-US" smtClean="0">
                <a:latin typeface="黑体" pitchFamily="49" charset="-122"/>
                <a:ea typeface="黑体" pitchFamily="49" charset="-122"/>
              </a:rPr>
              <a:t>孙某某、傅某某等犯罪分子被绳之以法</a:t>
            </a:r>
            <a:r>
              <a:rPr lang="en-US" smtClean="0">
                <a:latin typeface="黑体" pitchFamily="49" charset="-122"/>
                <a:ea typeface="黑体" pitchFamily="49" charset="-122"/>
              </a:rPr>
              <a:t>,</a:t>
            </a:r>
            <a:r>
              <a:rPr lang="zh-CN" altLang="en-US" smtClean="0">
                <a:latin typeface="黑体" pitchFamily="49" charset="-122"/>
                <a:ea typeface="黑体" pitchFamily="49" charset="-122"/>
              </a:rPr>
              <a:t>给我们哪些警示</a:t>
            </a:r>
            <a:r>
              <a:rPr lang="en-US" smtClean="0">
                <a:latin typeface="黑体" pitchFamily="49" charset="-122"/>
                <a:ea typeface="黑体" pitchFamily="49" charset="-122"/>
              </a:rPr>
              <a:t>?</a:t>
            </a:r>
            <a:endParaRPr lang="zh-CN" altLang="en-US" smtClean="0">
              <a:latin typeface="黑体" pitchFamily="49" charset="-122"/>
              <a:ea typeface="黑体" pitchFamily="49" charset="-122"/>
            </a:endParaRPr>
          </a:p>
          <a:p>
            <a:r>
              <a:rPr lang="en-US" smtClean="0"/>
              <a:t>(1)</a:t>
            </a:r>
            <a:r>
              <a:rPr lang="zh-CN" altLang="en-US" smtClean="0"/>
              <a:t>法律靠国家强制力保证实施。</a:t>
            </a:r>
          </a:p>
          <a:p>
            <a:r>
              <a:rPr lang="en-US" smtClean="0"/>
              <a:t>(2)</a:t>
            </a:r>
            <a:r>
              <a:rPr lang="zh-CN" altLang="en-US" smtClean="0"/>
              <a:t>法律对全体社会成员具有普遍约束力。</a:t>
            </a:r>
            <a:r>
              <a:rPr lang="en-US" smtClean="0"/>
              <a:t>(3)</a:t>
            </a:r>
            <a:r>
              <a:rPr lang="zh-CN" altLang="en-US" smtClean="0"/>
              <a:t>法律面前人人平等。任何组织和个人都不得有超越宪法和法律的特权。</a:t>
            </a:r>
          </a:p>
          <a:p>
            <a:r>
              <a:rPr lang="en-US" smtClean="0"/>
              <a:t>(4)</a:t>
            </a:r>
            <a:r>
              <a:rPr lang="zh-CN" altLang="en-US" smtClean="0"/>
              <a:t>法不可违。任何人只要触犯国家法律</a:t>
            </a:r>
            <a:r>
              <a:rPr lang="en-US" smtClean="0"/>
              <a:t>,</a:t>
            </a:r>
            <a:r>
              <a:rPr lang="zh-CN" altLang="en-US" smtClean="0"/>
              <a:t>都必须承担相应的法律责任。</a:t>
            </a:r>
            <a:endParaRPr lang="zh-CN" altLang="en-US"/>
          </a:p>
        </p:txBody>
      </p:sp>
    </p:spTree>
  </p:cSld>
  <p:clrMapOvr>
    <a:masterClrMapping/>
  </p:clrMapOvr>
  <p:transition>
    <p:push dir="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6" name="TextBox 5"/>
          <p:cNvSpPr txBox="1"/>
          <p:nvPr/>
        </p:nvSpPr>
        <p:spPr>
          <a:xfrm>
            <a:off x="111090" y="427814"/>
            <a:ext cx="9858444" cy="4513543"/>
          </a:xfrm>
          <a:prstGeom prst="rect">
            <a:avLst/>
          </a:prstGeom>
          <a:noFill/>
        </p:spPr>
        <p:txBody>
          <a:bodyPr wrap="square" rtlCol="0">
            <a:spAutoFit/>
          </a:bodyPr>
          <a:lstStyle/>
          <a:p>
            <a:r>
              <a:rPr lang="en-US" sz="1700" smtClean="0"/>
              <a:t>(5)</a:t>
            </a:r>
            <a:r>
              <a:rPr lang="zh-CN" altLang="en-US" sz="1700" smtClean="0"/>
              <a:t>法律通过制裁违法犯罪</a:t>
            </a:r>
            <a:r>
              <a:rPr lang="en-US" sz="1700" smtClean="0"/>
              <a:t>,</a:t>
            </a:r>
            <a:r>
              <a:rPr lang="zh-CN" altLang="en-US" sz="1700" smtClean="0"/>
              <a:t>惩恶扬善、伸张正义</a:t>
            </a:r>
            <a:r>
              <a:rPr lang="en-US" sz="1700" smtClean="0"/>
              <a:t>,</a:t>
            </a:r>
            <a:r>
              <a:rPr lang="zh-CN" altLang="en-US" sz="1700" smtClean="0"/>
              <a:t>维护我们的合法权益。</a:t>
            </a:r>
          </a:p>
          <a:p>
            <a:r>
              <a:rPr lang="en-US" sz="1700" smtClean="0"/>
              <a:t>(6)</a:t>
            </a:r>
            <a:r>
              <a:rPr lang="zh-CN" altLang="en-US" sz="1700" smtClean="0"/>
              <a:t>我们应增强法治观念</a:t>
            </a:r>
            <a:r>
              <a:rPr lang="en-US" sz="1700" smtClean="0"/>
              <a:t>,</a:t>
            </a:r>
            <a:r>
              <a:rPr lang="zh-CN" altLang="en-US" sz="1700" smtClean="0"/>
              <a:t>依法自律</a:t>
            </a:r>
            <a:r>
              <a:rPr lang="en-US" sz="1700" smtClean="0"/>
              <a:t>,</a:t>
            </a:r>
            <a:r>
              <a:rPr lang="zh-CN" altLang="en-US" sz="1700" smtClean="0"/>
              <a:t>做一个自觉守法的人。</a:t>
            </a:r>
          </a:p>
          <a:p>
            <a:r>
              <a:rPr lang="en-US" sz="1700" smtClean="0">
                <a:latin typeface="黑体" pitchFamily="49" charset="-122"/>
                <a:ea typeface="黑体" pitchFamily="49" charset="-122"/>
              </a:rPr>
              <a:t>3.(</a:t>
            </a:r>
            <a:r>
              <a:rPr lang="zh-CN" altLang="en-US" sz="1700" smtClean="0">
                <a:latin typeface="黑体" pitchFamily="49" charset="-122"/>
                <a:ea typeface="黑体" pitchFamily="49" charset="-122"/>
              </a:rPr>
              <a:t>做法类</a:t>
            </a:r>
            <a:r>
              <a:rPr lang="en-US" sz="1700" smtClean="0">
                <a:latin typeface="黑体" pitchFamily="49" charset="-122"/>
                <a:ea typeface="黑体" pitchFamily="49" charset="-122"/>
              </a:rPr>
              <a:t>)</a:t>
            </a:r>
            <a:r>
              <a:rPr lang="zh-CN" altLang="en-US" sz="1700" smtClean="0">
                <a:latin typeface="黑体" pitchFamily="49" charset="-122"/>
                <a:ea typeface="黑体" pitchFamily="49" charset="-122"/>
              </a:rPr>
              <a:t>全面打赢反腐败斗争怎样依法规范权力运行</a:t>
            </a:r>
            <a:r>
              <a:rPr lang="en-US" sz="1700" smtClean="0">
                <a:latin typeface="黑体" pitchFamily="49" charset="-122"/>
                <a:ea typeface="黑体" pitchFamily="49" charset="-122"/>
              </a:rPr>
              <a:t>?</a:t>
            </a:r>
            <a:endParaRPr lang="zh-CN" altLang="en-US" sz="1700" smtClean="0">
              <a:latin typeface="黑体" pitchFamily="49" charset="-122"/>
              <a:ea typeface="黑体" pitchFamily="49" charset="-122"/>
            </a:endParaRPr>
          </a:p>
          <a:p>
            <a:r>
              <a:rPr lang="en-US" sz="1700" smtClean="0"/>
              <a:t>(1)</a:t>
            </a:r>
            <a:r>
              <a:rPr lang="zh-CN" altLang="en-US" sz="1700" smtClean="0"/>
              <a:t>国家权力必须在宪法和法律限定的范围内行使。</a:t>
            </a:r>
          </a:p>
          <a:p>
            <a:r>
              <a:rPr lang="en-US" sz="1700" smtClean="0"/>
              <a:t>(2)</a:t>
            </a:r>
            <a:r>
              <a:rPr lang="zh-CN" altLang="en-US" sz="1700" smtClean="0"/>
              <a:t>国家机关及其工作人员必须依法行使权力、履行职责</a:t>
            </a:r>
            <a:r>
              <a:rPr lang="en-US" sz="1700" smtClean="0"/>
              <a:t>,</a:t>
            </a:r>
            <a:r>
              <a:rPr lang="zh-CN" altLang="en-US" sz="1700" smtClean="0"/>
              <a:t>不得懈怠、推诿。</a:t>
            </a:r>
          </a:p>
          <a:p>
            <a:r>
              <a:rPr lang="en-US" sz="1700" smtClean="0"/>
              <a:t>(3)</a:t>
            </a:r>
            <a:r>
              <a:rPr lang="zh-CN" altLang="en-US" sz="1700" smtClean="0"/>
              <a:t>宪法和法律规定了国家权力行使的程序</a:t>
            </a:r>
            <a:r>
              <a:rPr lang="en-US" sz="1700" smtClean="0"/>
              <a:t>,</a:t>
            </a:r>
            <a:r>
              <a:rPr lang="zh-CN" altLang="en-US" sz="1700" smtClean="0"/>
              <a:t>要求国家权力必须严格按照法定的途径和方式行使。</a:t>
            </a:r>
          </a:p>
          <a:p>
            <a:r>
              <a:rPr lang="en-US" sz="1700" smtClean="0"/>
              <a:t>(4)</a:t>
            </a:r>
            <a:r>
              <a:rPr lang="zh-CN" altLang="en-US" sz="1700" smtClean="0"/>
              <a:t>国家权力的行使不能任性</a:t>
            </a:r>
            <a:r>
              <a:rPr lang="en-US" sz="1700" smtClean="0"/>
              <a:t>,</a:t>
            </a:r>
            <a:r>
              <a:rPr lang="zh-CN" altLang="en-US" sz="1700" smtClean="0"/>
              <a:t>法定职责必须为</a:t>
            </a:r>
            <a:r>
              <a:rPr lang="en-US" sz="1700" smtClean="0"/>
              <a:t>,</a:t>
            </a:r>
            <a:r>
              <a:rPr lang="zh-CN" altLang="en-US" sz="1700" smtClean="0"/>
              <a:t>法无授权不可为。</a:t>
            </a:r>
            <a:endParaRPr lang="en-US" altLang="zh-CN" sz="1700" smtClean="0"/>
          </a:p>
          <a:p>
            <a:r>
              <a:rPr lang="en-US" sz="1700" smtClean="0">
                <a:latin typeface="黑体" pitchFamily="49" charset="-122"/>
                <a:ea typeface="黑体" pitchFamily="49" charset="-122"/>
              </a:rPr>
              <a:t>4.(</a:t>
            </a:r>
            <a:r>
              <a:rPr lang="zh-CN" altLang="en-US" sz="1700" smtClean="0">
                <a:latin typeface="黑体" pitchFamily="49" charset="-122"/>
                <a:ea typeface="黑体" pitchFamily="49" charset="-122"/>
              </a:rPr>
              <a:t>建议类</a:t>
            </a:r>
            <a:r>
              <a:rPr lang="en-US" sz="1700" smtClean="0">
                <a:latin typeface="黑体" pitchFamily="49" charset="-122"/>
                <a:ea typeface="黑体" pitchFamily="49" charset="-122"/>
              </a:rPr>
              <a:t>)</a:t>
            </a:r>
            <a:r>
              <a:rPr lang="zh-CN" altLang="en-US" sz="1700" smtClean="0">
                <a:latin typeface="黑体" pitchFamily="49" charset="-122"/>
                <a:ea typeface="黑体" pitchFamily="49" charset="-122"/>
              </a:rPr>
              <a:t>为提高一体推进不敢腐、不能腐、不想腐能力和水平</a:t>
            </a:r>
            <a:r>
              <a:rPr lang="en-US" sz="1700" smtClean="0">
                <a:latin typeface="黑体" pitchFamily="49" charset="-122"/>
                <a:ea typeface="黑体" pitchFamily="49" charset="-122"/>
              </a:rPr>
              <a:t>,</a:t>
            </a:r>
            <a:r>
              <a:rPr lang="zh-CN" altLang="en-US" sz="1700" smtClean="0">
                <a:latin typeface="黑体" pitchFamily="49" charset="-122"/>
                <a:ea typeface="黑体" pitchFamily="49" charset="-122"/>
              </a:rPr>
              <a:t>请提出你的建议。</a:t>
            </a:r>
          </a:p>
          <a:p>
            <a:r>
              <a:rPr lang="en-US" sz="1700" smtClean="0"/>
              <a:t>(1)</a:t>
            </a:r>
            <a:r>
              <a:rPr lang="zh-CN" altLang="en-US" sz="1700" smtClean="0"/>
              <a:t>国家</a:t>
            </a:r>
            <a:r>
              <a:rPr lang="en-US" sz="1700" smtClean="0"/>
              <a:t>:</a:t>
            </a:r>
            <a:r>
              <a:rPr lang="zh-CN" altLang="en-US" sz="1700" smtClean="0"/>
              <a:t>坚持依法治国基本方略</a:t>
            </a:r>
            <a:r>
              <a:rPr lang="en-US" sz="1700" smtClean="0"/>
              <a:t>,</a:t>
            </a:r>
            <a:r>
              <a:rPr lang="zh-CN" altLang="en-US" sz="1700" smtClean="0"/>
              <a:t>加大反腐力度</a:t>
            </a:r>
            <a:r>
              <a:rPr lang="en-US" sz="1700" smtClean="0"/>
              <a:t>;</a:t>
            </a:r>
            <a:r>
              <a:rPr lang="zh-CN" altLang="en-US" sz="1700" smtClean="0"/>
              <a:t>加强思想道德建设</a:t>
            </a:r>
            <a:r>
              <a:rPr lang="en-US" sz="1700" smtClean="0"/>
              <a:t>,</a:t>
            </a:r>
            <a:r>
              <a:rPr lang="zh-CN" altLang="en-US" sz="1700" smtClean="0"/>
              <a:t>弘扬社会主义核心价值观</a:t>
            </a:r>
            <a:r>
              <a:rPr lang="en-US" sz="1700" smtClean="0"/>
              <a:t>,</a:t>
            </a:r>
            <a:r>
              <a:rPr lang="zh-CN" altLang="en-US" sz="1700" smtClean="0"/>
              <a:t>促进良好社会风气的形成。</a:t>
            </a:r>
          </a:p>
          <a:p>
            <a:r>
              <a:rPr lang="en-US" sz="1700" smtClean="0"/>
              <a:t>(2)</a:t>
            </a:r>
            <a:r>
              <a:rPr lang="zh-CN" altLang="en-US" sz="1700" smtClean="0"/>
              <a:t>国家机关</a:t>
            </a:r>
            <a:r>
              <a:rPr lang="en-US" sz="1700" smtClean="0"/>
              <a:t>:</a:t>
            </a:r>
            <a:r>
              <a:rPr lang="zh-CN" altLang="en-US" sz="1700" smtClean="0"/>
              <a:t>建立健全宪法监督制度</a:t>
            </a:r>
            <a:r>
              <a:rPr lang="en-US" sz="1700" smtClean="0"/>
              <a:t>,</a:t>
            </a:r>
            <a:r>
              <a:rPr lang="zh-CN" altLang="en-US" sz="1700" smtClean="0"/>
              <a:t>依法追究各种违宪行为</a:t>
            </a:r>
            <a:r>
              <a:rPr lang="en-US" sz="1700" smtClean="0"/>
              <a:t>;</a:t>
            </a:r>
            <a:r>
              <a:rPr lang="zh-CN" altLang="en-US" sz="1700" smtClean="0"/>
              <a:t>行政机关必须依法行政</a:t>
            </a:r>
            <a:r>
              <a:rPr lang="en-US" sz="1700" smtClean="0"/>
              <a:t>;</a:t>
            </a:r>
            <a:r>
              <a:rPr lang="zh-CN" altLang="en-US" sz="1700" smtClean="0"/>
              <a:t>国家监察机关依法独立行使监察权</a:t>
            </a:r>
            <a:r>
              <a:rPr lang="en-US" sz="1700" smtClean="0"/>
              <a:t>,</a:t>
            </a:r>
            <a:r>
              <a:rPr lang="zh-CN" altLang="en-US" sz="1700" smtClean="0"/>
              <a:t>开展反腐败工作</a:t>
            </a:r>
            <a:r>
              <a:rPr lang="en-US" sz="1700" smtClean="0"/>
              <a:t>;</a:t>
            </a:r>
            <a:r>
              <a:rPr lang="zh-CN" altLang="en-US" sz="1700" smtClean="0"/>
              <a:t>司法机关依法行使司法权</a:t>
            </a:r>
            <a:r>
              <a:rPr lang="en-US" sz="1700" smtClean="0"/>
              <a:t>,</a:t>
            </a:r>
            <a:r>
              <a:rPr lang="zh-CN" altLang="en-US" sz="1700" smtClean="0"/>
              <a:t>保障司法公正。</a:t>
            </a:r>
          </a:p>
          <a:p>
            <a:r>
              <a:rPr lang="en-US" sz="1700" smtClean="0"/>
              <a:t>(3)</a:t>
            </a:r>
            <a:r>
              <a:rPr lang="zh-CN" altLang="en-US" sz="1700" smtClean="0"/>
              <a:t>个人</a:t>
            </a:r>
            <a:r>
              <a:rPr lang="en-US" sz="1700" smtClean="0"/>
              <a:t>:</a:t>
            </a:r>
            <a:r>
              <a:rPr lang="zh-CN" altLang="en-US" sz="1700" smtClean="0"/>
              <a:t>公民依法行使监督权。</a:t>
            </a:r>
          </a:p>
        </p:txBody>
      </p:sp>
    </p:spTree>
  </p:cSld>
  <p:clrMapOvr>
    <a:masterClrMapping/>
  </p:clrMapOvr>
  <p:transition>
    <p:push dir="r"/>
  </p:transition>
  <p:timing/>
</p:sld>
</file>

<file path=ppt/tags/tag1.xml><?xml version="1.0" encoding="utf-8"?>
<p:tagLst xmlns:p="http://schemas.openxmlformats.org/presentationml/2006/main">
  <p:tag name="AS_OS" val="Unix 3.10 unknown"/>
  <p:tag name="AS_RELEASE_DATE" val="2020.11.30"/>
  <p:tag name="AS_TITLE" val="Aspose.Slides for Java"/>
  <p:tag name="AS_VERSION" val="20.11"/>
</p:tagLst>
</file>

<file path=ppt/theme/theme1.xml><?xml version="1.0" encoding="utf-8"?>
<a:theme xmlns:r="http://schemas.openxmlformats.org/officeDocument/2006/relationships" xmlns:a="http://schemas.openxmlformats.org/drawingml/2006/main" name="14_自定义设计方案">
  <a:themeElements>
    <a:clrScheme name="1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4_自定义设计方案">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alpha val="0"/>
          </a:schemeClr>
        </a:solidFill>
        <a:ln w="25400" cap="flat" cmpd="sng" algn="ctr">
          <a:solidFill>
            <a:srgbClr val="0000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l" defTabSz="914400" rtl="0" eaLnBrk="1" fontAlgn="base" latinLnBrk="0" hangingPunct="1">
          <a:lnSpc>
            <a:spcPct val="130000"/>
          </a:lnSpc>
          <a:spcBef>
            <a:spcPct val="0"/>
          </a:spcBef>
          <a:spcAft>
            <a:spcPct val="0"/>
          </a:spcAft>
          <a:buClrTx/>
          <a:buSzTx/>
          <a:buFontTx/>
          <a:buNone/>
          <a:tabLst/>
          <a:defRPr kumimoji="0" sz="18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25400"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3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1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r="http://schemas.openxmlformats.org/officeDocument/2006/relationships" xmlns:a="http://schemas.openxmlformats.org/drawingml/2006/main" name="15_自定义设计方案">
  <a:themeElements>
    <a:clrScheme name="1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5_自定义设计方案">
      <a:majorFont>
        <a:latin typeface="Arial"/>
        <a:ea typeface="宋体"/>
        <a:cs typeface="Arial"/>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alpha val="0"/>
          </a:schemeClr>
        </a:solidFill>
        <a:ln w="25400" cap="flat" cmpd="sng" algn="ctr">
          <a:solidFill>
            <a:srgbClr val="0000FF"/>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l" defTabSz="914400" rtl="0" eaLnBrk="1" fontAlgn="base" latinLnBrk="0" hangingPunct="1">
          <a:lnSpc>
            <a:spcPct val="130000"/>
          </a:lnSpc>
          <a:spcBef>
            <a:spcPct val="0"/>
          </a:spcBef>
          <a:spcAft>
            <a:spcPct val="0"/>
          </a:spcAft>
          <a:buClrTx/>
          <a:buSzTx/>
          <a:buFontTx/>
          <a:buNone/>
          <a:tabLst/>
          <a:defRPr kumimoji="0" sz="18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25400"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3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1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5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5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5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5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5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5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5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5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5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5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5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r="http://schemas.openxmlformats.org/officeDocument/2006/relationships"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docProps/app.xml><?xml version="1.0" encoding="utf-8"?>
<Properties xmlns:vt="http://schemas.openxmlformats.org/officeDocument/2006/docPropsVTypes" xmlns="http://schemas.openxmlformats.org/officeDocument/2006/extended-properties">
  <Company>学科网</Company>
  <Paragraphs>91</Paragraphs>
  <Slides>13</Slides>
  <Notes>0</Notes>
  <TotalTime>0</TotalTime>
  <HiddenSlides>0</HiddenSlides>
  <MMClips>0</MMClips>
  <ScaleCrop>0</ScaleCrop>
  <HeadingPairs>
    <vt:vector baseType="variant" size="6">
      <vt:variant>
        <vt:lpstr>Fonts used</vt:lpstr>
      </vt:variant>
      <vt:variant>
        <vt:i4>5</vt:i4>
      </vt:variant>
      <vt:variant>
        <vt:lpstr>Theme</vt:lpstr>
      </vt:variant>
      <vt:variant>
        <vt:i4>1</vt:i4>
      </vt:variant>
      <vt:variant>
        <vt:lpstr>Slide Titles</vt:lpstr>
      </vt:variant>
      <vt:variant>
        <vt:i4>13</vt:i4>
      </vt:variant>
    </vt:vector>
  </HeadingPairs>
  <TitlesOfParts>
    <vt:vector baseType="lpstr" size="19">
      <vt:lpstr>Arial</vt:lpstr>
      <vt:lpstr>宋体</vt:lpstr>
      <vt:lpstr>Calibri</vt:lpstr>
      <vt:lpstr>黑体</vt:lpstr>
      <vt:lpstr>楷体</vt:lpstr>
      <vt:lpstr>14_自定义设计方案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Java</Application>
  <AppVersion>20.1100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2023-03-13T15:19:44.591</cp:lastPrinted>
  <dcterms:created xsi:type="dcterms:W3CDTF">2023-03-13T15:19:44Z</dcterms:created>
  <dcterms:modified xsi:type="dcterms:W3CDTF">2023-03-13T07:19:44Z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