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9"/>
  </p:notesMasterIdLst>
  <p:sldIdLst>
    <p:sldId id="259" r:id="rId3"/>
    <p:sldId id="260" r:id="rId4"/>
    <p:sldId id="261" r:id="rId5"/>
    <p:sldId id="262" r:id="rId6"/>
    <p:sldId id="267" r:id="rId7"/>
    <p:sldId id="268" r:id="rId8"/>
    <p:sldId id="269" r:id="rId9"/>
    <p:sldId id="270" r:id="rId10"/>
    <p:sldId id="263" r:id="rId11"/>
    <p:sldId id="271" r:id="rId12"/>
    <p:sldId id="272" r:id="rId13"/>
    <p:sldId id="273" r:id="rId14"/>
    <p:sldId id="274" r:id="rId15"/>
    <p:sldId id="283" r:id="rId16"/>
    <p:sldId id="264" r:id="rId17"/>
    <p:sldId id="275" r:id="rId18"/>
    <p:sldId id="276" r:id="rId19"/>
    <p:sldId id="277" r:id="rId20"/>
    <p:sldId id="278" r:id="rId21"/>
    <p:sldId id="265" r:id="rId22"/>
    <p:sldId id="279" r:id="rId23"/>
    <p:sldId id="280" r:id="rId24"/>
    <p:sldId id="281" r:id="rId25"/>
    <p:sldId id="282" r:id="rId26"/>
    <p:sldId id="266" r:id="rId27"/>
    <p:sldId id="284" r:id="rId28"/>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2017/9/19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115437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32164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25305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195000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789645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4202621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371043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343029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236787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247739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342173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2954308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3289891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522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278183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3054484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165226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403537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1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432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52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979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109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155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271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800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13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857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3793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2017/9/19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044847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r>
              <a:rPr sz="5400">
                <a:solidFill>
                  <a:srgbClr val="6AE7FF"/>
                </a:solidFill>
                <a:effectLst/>
                <a:latin typeface="微软雅黑" panose="020B0503020204020204" charset="-122"/>
                <a:ea typeface="微软雅黑" panose="020B0503020204020204" charset="-122"/>
              </a:rPr>
              <a:t>云计算</a:t>
            </a:r>
            <a:r>
              <a:rPr lang="en-US" sz="5400">
                <a:solidFill>
                  <a:srgbClr val="6AE7FF"/>
                </a:solidFill>
                <a:effectLst/>
                <a:latin typeface="微软雅黑" panose="020B0503020204020204" charset="-122"/>
                <a:ea typeface="微软雅黑" panose="020B0503020204020204" charset="-122"/>
              </a:rPr>
              <a:t>/</a:t>
            </a:r>
            <a:r>
              <a:rPr lang="zh-CN" sz="5400">
                <a:solidFill>
                  <a:srgbClr val="6AE7FF"/>
                </a:solidFill>
                <a:effectLst/>
                <a:latin typeface="微软雅黑" panose="020B0503020204020204" charset="-122"/>
                <a:ea typeface="微软雅黑" panose="020B0503020204020204" charset="-122"/>
              </a:rPr>
              <a:t>大</a:t>
            </a:r>
            <a:r>
              <a:rPr sz="5400">
                <a:solidFill>
                  <a:srgbClr val="6AE7FF"/>
                </a:solidFill>
                <a:effectLst/>
                <a:latin typeface="微软雅黑" panose="020B0503020204020204" charset="-122"/>
                <a:ea typeface="微软雅黑" panose="020B0503020204020204" charset="-122"/>
              </a:rPr>
              <a:t>数据</a:t>
            </a: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smtClean="0">
                <a:solidFill>
                  <a:srgbClr val="6AE7FF"/>
                </a:solidFill>
                <a:effectLst/>
                <a:latin typeface="微软雅黑" panose="020B0503020204020204" charset="-122"/>
                <a:ea typeface="微软雅黑" panose="020B0503020204020204" charset="-122"/>
              </a:rPr>
              <a:t>2017</a:t>
            </a:r>
            <a:endParaRPr lang="en-US" altLang="zh-CN" sz="6000" dirty="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337185"/>
          </a:xfrm>
          <a:prstGeom prst="rect">
            <a:avLst/>
          </a:prstGeom>
          <a:noFill/>
        </p:spPr>
        <p:txBody>
          <a:bodyPr wrap="square" rtlCol="0">
            <a:spAutoFit/>
          </a:bodyPr>
          <a:lstStyle/>
          <a:p>
            <a:pPr algn="r"/>
            <a:r>
              <a:rPr lang="en-US" altLang="zh-CN" sz="1600">
                <a:solidFill>
                  <a:srgbClr val="10FBFE"/>
                </a:solidFill>
                <a:latin typeface="微软雅黑" panose="020B0503020204020204" charset="-122"/>
                <a:ea typeface="微软雅黑" panose="020B0503020204020204" charset="-122"/>
              </a:rPr>
              <a:t>C</a:t>
            </a:r>
            <a:r>
              <a:rPr lang="zh-CN" altLang="en-US" sz="1600">
                <a:solidFill>
                  <a:srgbClr val="10FBFE"/>
                </a:solidFill>
                <a:latin typeface="微软雅黑" panose="020B0503020204020204" charset="-122"/>
                <a:ea typeface="微软雅黑" panose="020B0503020204020204" charset="-122"/>
              </a:rPr>
              <a:t>loud </a:t>
            </a:r>
            <a:r>
              <a:rPr lang="en-US" altLang="zh-CN" sz="1600">
                <a:solidFill>
                  <a:srgbClr val="10FBFE"/>
                </a:solidFill>
                <a:latin typeface="微软雅黑" panose="020B0503020204020204" charset="-122"/>
                <a:ea typeface="微软雅黑" panose="020B0503020204020204" charset="-122"/>
              </a:rPr>
              <a:t>C</a:t>
            </a:r>
            <a:r>
              <a:rPr lang="zh-CN" altLang="en-US" sz="1600">
                <a:solidFill>
                  <a:srgbClr val="10FBFE"/>
                </a:solidFill>
                <a:latin typeface="微软雅黑" panose="020B0503020204020204" charset="-122"/>
                <a:ea typeface="微软雅黑" panose="020B0503020204020204" charset="-122"/>
              </a:rPr>
              <a:t>omputing </a:t>
            </a:r>
            <a:r>
              <a:rPr lang="en-US" altLang="zh-CN" sz="160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rPr>
              <a:t>Big Data </a:t>
            </a:r>
            <a:r>
              <a:rPr lang="en-US" altLang="zh-CN" sz="1600">
                <a:solidFill>
                  <a:srgbClr val="10FBFE"/>
                </a:solidFill>
                <a:latin typeface="微软雅黑" panose="020B0503020204020204" charset="-122"/>
                <a:ea typeface="微软雅黑" panose="020B0503020204020204" charset="-122"/>
              </a:rPr>
              <a:t>/ PPT Templates</a:t>
            </a:r>
          </a:p>
        </p:txBody>
      </p:sp>
      <p:sp>
        <p:nvSpPr>
          <p:cNvPr id="3" name="文本框 2"/>
          <p:cNvSpPr txBox="1"/>
          <p:nvPr/>
        </p:nvSpPr>
        <p:spPr>
          <a:xfrm>
            <a:off x="9355455" y="4323080"/>
            <a:ext cx="1820545" cy="337185"/>
          </a:xfrm>
          <a:prstGeom prst="rect">
            <a:avLst/>
          </a:prstGeom>
          <a:noFill/>
        </p:spPr>
        <p:txBody>
          <a:bodyPr wrap="square" rtlCol="0">
            <a:spAutoFit/>
          </a:bodyPr>
          <a:lstStyle/>
          <a:p>
            <a:pPr algn="r"/>
            <a:r>
              <a:rPr lang="zh-CN" altLang="en-US" sz="1600" dirty="0">
                <a:solidFill>
                  <a:srgbClr val="10FBFE"/>
                </a:solidFill>
                <a:latin typeface="微软雅黑" panose="020B0503020204020204" charset="-122"/>
                <a:ea typeface="微软雅黑" panose="020B0503020204020204" charset="-122"/>
              </a:rPr>
              <a:t>汇报人</a:t>
            </a:r>
            <a:r>
              <a:rPr lang="zh-CN" altLang="en-US" sz="1600" dirty="0" smtClean="0">
                <a:solidFill>
                  <a:srgbClr val="10FBFE"/>
                </a:solidFill>
                <a:latin typeface="微软雅黑" panose="020B0503020204020204" charset="-122"/>
                <a:ea typeface="微软雅黑" panose="020B0503020204020204" charset="-122"/>
              </a:rPr>
              <a:t>：</a:t>
            </a:r>
            <a:r>
              <a:rPr lang="zh-CN" altLang="en-US" sz="1600" dirty="0">
                <a:solidFill>
                  <a:srgbClr val="10FBFE"/>
                </a:solidFill>
                <a:latin typeface="微软雅黑" panose="020B0503020204020204" charset="-122"/>
                <a:ea typeface="微软雅黑" panose="020B0503020204020204" charset="-122"/>
              </a:rPr>
              <a:t>优</a:t>
            </a:r>
            <a:r>
              <a:rPr lang="zh-CN" altLang="en-US" sz="1600" dirty="0" smtClean="0">
                <a:solidFill>
                  <a:srgbClr val="10FBFE"/>
                </a:solidFill>
                <a:latin typeface="微软雅黑" panose="020B0503020204020204" charset="-122"/>
                <a:ea typeface="微软雅黑" panose="020B0503020204020204" charset="-122"/>
              </a:rPr>
              <a:t>品</a:t>
            </a:r>
            <a:r>
              <a:rPr lang="en-US" altLang="zh-CN" sz="1600" dirty="0" smtClean="0">
                <a:solidFill>
                  <a:srgbClr val="10FBFE"/>
                </a:solidFill>
                <a:latin typeface="微软雅黑" panose="020B0503020204020204" charset="-122"/>
                <a:ea typeface="微软雅黑" panose="020B0503020204020204" charset="-122"/>
              </a:rPr>
              <a:t>PPT</a:t>
            </a:r>
            <a:endParaRPr lang="zh-CN" altLang="en-US"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300"/>
                            </p:stCondLst>
                            <p:childTnLst>
                              <p:par>
                                <p:cTn id="23" presetID="29" presetClass="entr" presetSubtype="0" fill="hold" grpId="1"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500"/>
                                        <p:tgtEl>
                                          <p:spTgt spid="8"/>
                                        </p:tgtEl>
                                      </p:cBhvr>
                                    </p:animEffect>
                                  </p:childTnLst>
                                </p:cTn>
                              </p:par>
                            </p:childTnLst>
                          </p:cTn>
                        </p:par>
                        <p:par>
                          <p:cTn id="28" fill="hold">
                            <p:stCondLst>
                              <p:cond delay="2800"/>
                            </p:stCondLst>
                            <p:childTnLst>
                              <p:par>
                                <p:cTn id="29" presetID="1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ppt_y</p:attrName>
                                        </p:attrNameLst>
                                      </p:cBhvr>
                                      <p:tavLst>
                                        <p:tav tm="0">
                                          <p:val>
                                            <p:strVal val="#ppt_y+#ppt_h*1.125000"/>
                                          </p:val>
                                        </p:tav>
                                        <p:tav tm="100000">
                                          <p:val>
                                            <p:strVal val="#ppt_y"/>
                                          </p:val>
                                        </p:tav>
                                      </p:tavLst>
                                    </p:anim>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494790" y="3042285"/>
            <a:ext cx="9202420" cy="2061210"/>
          </a:xfrm>
          <a:prstGeom prst="rect">
            <a:avLst/>
          </a:prstGeom>
          <a:noFill/>
        </p:spPr>
        <p:txBody>
          <a:bodyPr wrap="square" rtlCol="0">
            <a:spAutoFit/>
          </a:bodyPr>
          <a:lstStyle/>
          <a:p>
            <a:pPr algn="l" fontAlgn="auto">
              <a:lnSpc>
                <a:spcPct val="200000"/>
              </a:lnSpc>
            </a:pPr>
            <a:r>
              <a:rPr lang="en-US" sz="1600">
                <a:solidFill>
                  <a:srgbClr val="10FBFE"/>
                </a:solidFill>
                <a:latin typeface="微软雅黑" panose="020B0503020204020204" charset="-122"/>
                <a:ea typeface="微软雅黑" panose="020B0503020204020204" charset="-122"/>
              </a:rPr>
              <a:t>      </a:t>
            </a:r>
            <a:r>
              <a:rPr sz="1600">
                <a:solidFill>
                  <a:srgbClr val="10FBFE"/>
                </a:solidFill>
                <a:latin typeface="微软雅黑" panose="020B0503020204020204" charset="-122"/>
                <a:ea typeface="微软雅黑" panose="020B0503020204020204" charset="-122"/>
              </a:rPr>
              <a:t>大数据，指无法在一定时间范围内用常规软件工具进行捕捉、管理和处理的数据集合，是需要新处理模式才能具有更强的决策力、洞察发现力和流程优化能力的海量、高增长率和多样化的信息资产。</a:t>
            </a:r>
          </a:p>
          <a:p>
            <a:pPr algn="l" fontAlgn="auto">
              <a:lnSpc>
                <a:spcPct val="200000"/>
              </a:lnSpc>
            </a:pPr>
            <a:r>
              <a:rPr sz="1600">
                <a:solidFill>
                  <a:srgbClr val="10FBFE"/>
                </a:solidFill>
                <a:latin typeface="微软雅黑" panose="020B0503020204020204" charset="-122"/>
                <a:ea typeface="微软雅黑" panose="020B0503020204020204" charset="-122"/>
              </a:rPr>
              <a:t>      对于“大数据”研究机构Gartner给出了这样的定义。“大数据”是需要新处理模式才能具有更强的决策力、洞察发现力和流程优化能力来适应海量、高增长率和多样化的信息资产。</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0197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6780848" y="1742123"/>
            <a:ext cx="3949065" cy="1207770"/>
            <a:chOff x="6762750" y="1238250"/>
            <a:chExt cx="5265420" cy="1610360"/>
          </a:xfrm>
        </p:grpSpPr>
        <p:sp>
          <p:nvSpPr>
            <p:cNvPr id="8198" name="矩形 16"/>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819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bg1"/>
                </a:solidFill>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381558" y="4153853"/>
            <a:ext cx="3644900" cy="1484630"/>
            <a:chOff x="6762750" y="1238250"/>
            <a:chExt cx="4859867" cy="1979507"/>
          </a:xfrm>
        </p:grpSpPr>
        <p:sp>
          <p:nvSpPr>
            <p:cNvPr id="1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1319213" y="3765868"/>
            <a:ext cx="3644900" cy="1484630"/>
            <a:chOff x="6762750" y="1238250"/>
            <a:chExt cx="4859867" cy="1979507"/>
          </a:xfrm>
        </p:grpSpPr>
        <p:sp>
          <p:nvSpPr>
            <p:cNvPr id="2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bg1"/>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2457</Words>
  <Application>Microsoft Office PowerPoint</Application>
  <PresentationFormat>宽屏</PresentationFormat>
  <Paragraphs>210</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26</vt:i4>
      </vt:variant>
    </vt:vector>
  </HeadingPairs>
  <TitlesOfParts>
    <vt:vector size="36" baseType="lpstr">
      <vt:lpstr>Meiryo</vt:lpstr>
      <vt:lpstr>等线</vt:lpstr>
      <vt:lpstr>宋体</vt:lpstr>
      <vt:lpstr>微软雅黑</vt:lpstr>
      <vt:lpstr>Arial</vt:lpstr>
      <vt:lpstr>Calibri</vt:lpstr>
      <vt:lpstr>Calibri Light</vt:lpstr>
      <vt:lpstr>Open Sans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14</cp:revision>
  <dcterms:created xsi:type="dcterms:W3CDTF">2017-07-15T13:06:00Z</dcterms:created>
  <dcterms:modified xsi:type="dcterms:W3CDTF">2017-09-19T01:06:35Z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