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265" r:id="rId3"/>
    <p:sldId id="271" r:id="rId4"/>
    <p:sldId id="257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95982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91963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87946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583927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979909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375890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771874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167855" algn="l" defTabSz="7919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63" autoAdjust="0"/>
  </p:normalViewPr>
  <p:slideViewPr>
    <p:cSldViewPr>
      <p:cViewPr varScale="1">
        <p:scale>
          <a:sx n="75" d="100"/>
          <a:sy n="75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47BB-24EF-464A-8845-DA677F58F3A9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151EE-4544-49C9-930A-B2B0DE73C3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5982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91963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87946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83927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79909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75890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71874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67855" algn="l" defTabSz="7919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151EE-4544-49C9-930A-B2B0DE73C39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2130435"/>
            <a:ext cx="7772400" cy="147002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5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1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7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3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9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5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2" y="274649"/>
            <a:ext cx="2057400" cy="58515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9"/>
            <a:ext cx="6019800" cy="58515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59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919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8794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839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9799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3758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7718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1678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3" y="1600203"/>
            <a:ext cx="4038600" cy="45259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3" y="1600203"/>
            <a:ext cx="4038600" cy="45259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9"/>
            <a:ext cx="4040188" cy="63976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95982" indent="0">
              <a:buNone/>
              <a:defRPr sz="1700" b="1"/>
            </a:lvl2pPr>
            <a:lvl3pPr marL="791963" indent="0">
              <a:buNone/>
              <a:defRPr sz="1400" b="1"/>
            </a:lvl3pPr>
            <a:lvl4pPr marL="1187946" indent="0">
              <a:buNone/>
              <a:defRPr sz="1400" b="1"/>
            </a:lvl4pPr>
            <a:lvl5pPr marL="1583927" indent="0">
              <a:buNone/>
              <a:defRPr sz="1400" b="1"/>
            </a:lvl5pPr>
            <a:lvl6pPr marL="1979909" indent="0">
              <a:buNone/>
              <a:defRPr sz="1400" b="1"/>
            </a:lvl6pPr>
            <a:lvl7pPr marL="2375890" indent="0">
              <a:buNone/>
              <a:defRPr sz="1400" b="1"/>
            </a:lvl7pPr>
            <a:lvl8pPr marL="2771874" indent="0">
              <a:buNone/>
              <a:defRPr sz="1400" b="1"/>
            </a:lvl8pPr>
            <a:lvl9pPr marL="3167855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84"/>
            <a:ext cx="4040188" cy="395128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35119"/>
            <a:ext cx="4041776" cy="63976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95982" indent="0">
              <a:buNone/>
              <a:defRPr sz="1700" b="1"/>
            </a:lvl2pPr>
            <a:lvl3pPr marL="791963" indent="0">
              <a:buNone/>
              <a:defRPr sz="1400" b="1"/>
            </a:lvl3pPr>
            <a:lvl4pPr marL="1187946" indent="0">
              <a:buNone/>
              <a:defRPr sz="1400" b="1"/>
            </a:lvl4pPr>
            <a:lvl5pPr marL="1583927" indent="0">
              <a:buNone/>
              <a:defRPr sz="1400" b="1"/>
            </a:lvl5pPr>
            <a:lvl6pPr marL="1979909" indent="0">
              <a:buNone/>
              <a:defRPr sz="1400" b="1"/>
            </a:lvl6pPr>
            <a:lvl7pPr marL="2375890" indent="0">
              <a:buNone/>
              <a:defRPr sz="1400" b="1"/>
            </a:lvl7pPr>
            <a:lvl8pPr marL="2771874" indent="0">
              <a:buNone/>
              <a:defRPr sz="1400" b="1"/>
            </a:lvl8pPr>
            <a:lvl9pPr marL="3167855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2174884"/>
            <a:ext cx="4041776" cy="395128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7" y="273053"/>
            <a:ext cx="3008314" cy="11620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8" y="273059"/>
            <a:ext cx="5111751" cy="58531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7" y="1435109"/>
            <a:ext cx="3008314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95982" indent="0">
              <a:buNone/>
              <a:defRPr sz="1000"/>
            </a:lvl2pPr>
            <a:lvl3pPr marL="791963" indent="0">
              <a:buNone/>
              <a:defRPr sz="800"/>
            </a:lvl3pPr>
            <a:lvl4pPr marL="1187946" indent="0">
              <a:buNone/>
              <a:defRPr sz="800"/>
            </a:lvl4pPr>
            <a:lvl5pPr marL="1583927" indent="0">
              <a:buNone/>
              <a:defRPr sz="800"/>
            </a:lvl5pPr>
            <a:lvl6pPr marL="1979909" indent="0">
              <a:buNone/>
              <a:defRPr sz="800"/>
            </a:lvl6pPr>
            <a:lvl7pPr marL="2375890" indent="0">
              <a:buNone/>
              <a:defRPr sz="800"/>
            </a:lvl7pPr>
            <a:lvl8pPr marL="2771874" indent="0">
              <a:buNone/>
              <a:defRPr sz="800"/>
            </a:lvl8pPr>
            <a:lvl9pPr marL="3167855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4800604"/>
            <a:ext cx="5486400" cy="5667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612773"/>
            <a:ext cx="54864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95982" indent="0">
              <a:buNone/>
              <a:defRPr sz="2400"/>
            </a:lvl2pPr>
            <a:lvl3pPr marL="791963" indent="0">
              <a:buNone/>
              <a:defRPr sz="2000"/>
            </a:lvl3pPr>
            <a:lvl4pPr marL="1187946" indent="0">
              <a:buNone/>
              <a:defRPr sz="1700"/>
            </a:lvl4pPr>
            <a:lvl5pPr marL="1583927" indent="0">
              <a:buNone/>
              <a:defRPr sz="1700"/>
            </a:lvl5pPr>
            <a:lvl6pPr marL="1979909" indent="0">
              <a:buNone/>
              <a:defRPr sz="1700"/>
            </a:lvl6pPr>
            <a:lvl7pPr marL="2375890" indent="0">
              <a:buNone/>
              <a:defRPr sz="1700"/>
            </a:lvl7pPr>
            <a:lvl8pPr marL="2771874" indent="0">
              <a:buNone/>
              <a:defRPr sz="1700"/>
            </a:lvl8pPr>
            <a:lvl9pPr marL="3167855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5367344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95982" indent="0">
              <a:buNone/>
              <a:defRPr sz="1000"/>
            </a:lvl2pPr>
            <a:lvl3pPr marL="791963" indent="0">
              <a:buNone/>
              <a:defRPr sz="800"/>
            </a:lvl3pPr>
            <a:lvl4pPr marL="1187946" indent="0">
              <a:buNone/>
              <a:defRPr sz="800"/>
            </a:lvl4pPr>
            <a:lvl5pPr marL="1583927" indent="0">
              <a:buNone/>
              <a:defRPr sz="800"/>
            </a:lvl5pPr>
            <a:lvl6pPr marL="1979909" indent="0">
              <a:buNone/>
              <a:defRPr sz="800"/>
            </a:lvl6pPr>
            <a:lvl7pPr marL="2375890" indent="0">
              <a:buNone/>
              <a:defRPr sz="800"/>
            </a:lvl7pPr>
            <a:lvl8pPr marL="2771874" indent="0">
              <a:buNone/>
              <a:defRPr sz="800"/>
            </a:lvl8pPr>
            <a:lvl9pPr marL="3167855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4643"/>
            <a:ext cx="8229600" cy="1143000"/>
          </a:xfrm>
          <a:prstGeom prst="rect">
            <a:avLst/>
          </a:prstGeom>
        </p:spPr>
        <p:txBody>
          <a:bodyPr vert="horz" lIns="79195" tIns="39597" rIns="79195" bIns="3959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600203"/>
            <a:ext cx="8229600" cy="4525966"/>
          </a:xfrm>
          <a:prstGeom prst="rect">
            <a:avLst/>
          </a:prstGeom>
        </p:spPr>
        <p:txBody>
          <a:bodyPr vert="horz" lIns="79195" tIns="39597" rIns="79195" bIns="3959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6356362"/>
            <a:ext cx="2133600" cy="365123"/>
          </a:xfrm>
          <a:prstGeom prst="rect">
            <a:avLst/>
          </a:prstGeom>
        </p:spPr>
        <p:txBody>
          <a:bodyPr vert="horz" lIns="79195" tIns="39597" rIns="79195" bIns="3959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2" y="6356362"/>
            <a:ext cx="2895600" cy="365123"/>
          </a:xfrm>
          <a:prstGeom prst="rect">
            <a:avLst/>
          </a:prstGeom>
        </p:spPr>
        <p:txBody>
          <a:bodyPr vert="horz" lIns="79195" tIns="39597" rIns="79195" bIns="3959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3"/>
          </a:xfrm>
          <a:prstGeom prst="rect">
            <a:avLst/>
          </a:prstGeom>
        </p:spPr>
        <p:txBody>
          <a:bodyPr vert="horz" lIns="79195" tIns="39597" rIns="79195" bIns="3959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79196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86" indent="-296986" algn="l" defTabSz="79196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43469" indent="-247489" algn="l" defTabSz="79196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9955" indent="-197990" algn="l" defTabSz="7919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7" indent="-197990" algn="l" defTabSz="791963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9" indent="-197990" algn="l" defTabSz="791963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7900" indent="-197990" algn="l" defTabSz="7919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3882" indent="-197990" algn="l" defTabSz="7919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9864" indent="-197990" algn="l" defTabSz="7919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5846" indent="-197990" algn="l" defTabSz="7919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95982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1963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6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7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9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75890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71874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67855" algn="l" defTabSz="7919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подсистемы САПР вторичной переработки полиэтиленовых отходов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1" y="6401547"/>
            <a:ext cx="6400800" cy="45645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</a:t>
            </a:r>
            <a:r>
              <a:rPr lang="ru-RU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79512" y="620688"/>
            <a:ext cx="8856008" cy="6048672"/>
            <a:chOff x="179512" y="620688"/>
            <a:chExt cx="8856008" cy="6048672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79512" y="620688"/>
              <a:ext cx="8820000" cy="32403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980728"/>
              <a:ext cx="8496944" cy="9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1520" y="1988840"/>
              <a:ext cx="8496944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51520" y="2564904"/>
              <a:ext cx="8496944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51520" y="3212976"/>
              <a:ext cx="8496944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51520" y="4221088"/>
              <a:ext cx="8784000" cy="864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51520" y="5157192"/>
              <a:ext cx="8784000" cy="15121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251520" y="116632"/>
            <a:ext cx="578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smtClean="0">
                <a:solidFill>
                  <a:prstClr val="black"/>
                </a:solidFill>
              </a:rPr>
              <a:t>АРМ2 Обработка заказа (окончание)</a:t>
            </a:r>
            <a:endParaRPr lang="ru-RU" sz="280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82067"/>
            <a:ext cx="896448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Подсистема формирования документ-проекта</a:t>
            </a:r>
          </a:p>
          <a:p>
            <a:r>
              <a:rPr lang="ru-RU" sz="2100" b="1" smtClean="0"/>
              <a:t>МО:</a:t>
            </a:r>
          </a:p>
          <a:p>
            <a:r>
              <a:rPr lang="ru-RU" sz="2100" smtClean="0"/>
              <a:t>	Создание визуального представления чертежа;</a:t>
            </a:r>
          </a:p>
          <a:p>
            <a:r>
              <a:rPr lang="ru-RU" sz="2100" smtClean="0"/>
              <a:t>	Создание документации проекта, сведение выполненых расчетов;</a:t>
            </a:r>
          </a:p>
          <a:p>
            <a:r>
              <a:rPr lang="ru-RU" sz="2100" b="1" smtClean="0"/>
              <a:t>ЛО:</a:t>
            </a:r>
          </a:p>
          <a:p>
            <a:r>
              <a:rPr lang="ru-RU" sz="2100" smtClean="0"/>
              <a:t>	Оконный интерфейс;</a:t>
            </a:r>
          </a:p>
          <a:p>
            <a:r>
              <a:rPr lang="ru-RU" sz="2100" b="1" smtClean="0"/>
              <a:t>ПО:</a:t>
            </a:r>
          </a:p>
          <a:p>
            <a:r>
              <a:rPr lang="ru-RU" sz="2100" smtClean="0"/>
              <a:t>	Программа расчета и проеткирования </a:t>
            </a:r>
            <a:r>
              <a:rPr lang="en-US" sz="2100" smtClean="0"/>
              <a:t>initial.exe;</a:t>
            </a:r>
          </a:p>
          <a:p>
            <a:r>
              <a:rPr lang="ru-RU" sz="2100" b="1" smtClean="0"/>
              <a:t>МеО:</a:t>
            </a:r>
          </a:p>
          <a:p>
            <a:r>
              <a:rPr lang="ru-RU" sz="2100" smtClean="0"/>
              <a:t>	Методическое указание по взаимодействию пользователя с ПО;</a:t>
            </a:r>
          </a:p>
          <a:p>
            <a:r>
              <a:rPr lang="ru-RU" sz="2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Общесистемное обеспечение</a:t>
            </a:r>
          </a:p>
          <a:p>
            <a:r>
              <a:rPr lang="ru-RU" sz="2100" b="1" smtClean="0"/>
              <a:t>ПО:</a:t>
            </a:r>
          </a:p>
          <a:p>
            <a:r>
              <a:rPr lang="ru-RU" sz="2100" smtClean="0"/>
              <a:t>	</a:t>
            </a:r>
            <a:r>
              <a:rPr lang="en-US" sz="2100" smtClean="0"/>
              <a:t>MS Windows 8.1, Oracle SQL connector, AutoCAD11, MS Office7, Net </a:t>
            </a:r>
            <a:r>
              <a:rPr lang="ru-RU" sz="2100" smtClean="0"/>
              <a:t>	</a:t>
            </a:r>
            <a:r>
              <a:rPr lang="en-US" sz="2100" smtClean="0"/>
              <a:t>Framework 4.5;</a:t>
            </a:r>
          </a:p>
          <a:p>
            <a:r>
              <a:rPr lang="ru-RU" sz="2100" b="1" smtClean="0"/>
              <a:t>ТО:</a:t>
            </a:r>
          </a:p>
          <a:p>
            <a:r>
              <a:rPr lang="ru-RU" sz="2100" smtClean="0"/>
              <a:t>	</a:t>
            </a:r>
            <a:r>
              <a:rPr lang="en-US" sz="2100" smtClean="0"/>
              <a:t>IntelCore i-5, 2x4 Gb, </a:t>
            </a:r>
            <a:r>
              <a:rPr lang="ru-RU" sz="2100" smtClean="0"/>
              <a:t>принтер </a:t>
            </a:r>
            <a:r>
              <a:rPr lang="en-US" sz="2100" smtClean="0"/>
              <a:t>HP Deskjet Ink Advantage 5525 </a:t>
            </a:r>
            <a:r>
              <a:rPr lang="ru-RU" sz="2100" smtClean="0"/>
              <a:t>Струйный;</a:t>
            </a:r>
          </a:p>
          <a:p>
            <a:r>
              <a:rPr lang="ru-RU" sz="2100" smtClean="0"/>
              <a:t>	Сетевой адаптер </a:t>
            </a:r>
            <a:r>
              <a:rPr lang="en-US" sz="2100" smtClean="0"/>
              <a:t>TP-Link TL-WN822N 802.11n, </a:t>
            </a:r>
            <a:r>
              <a:rPr lang="ru-RU" sz="2100" smtClean="0"/>
              <a:t>монитор 21.5" </a:t>
            </a:r>
            <a:r>
              <a:rPr lang="en-US" sz="2100" smtClean="0"/>
              <a:t>Benq </a:t>
            </a:r>
            <a:r>
              <a:rPr lang="ru-RU" sz="2100" smtClean="0"/>
              <a:t>	</a:t>
            </a:r>
            <a:r>
              <a:rPr lang="en-US" sz="2100" smtClean="0"/>
              <a:t>GL2250;</a:t>
            </a:r>
            <a:r>
              <a:rPr lang="ru-RU" sz="2100" smtClean="0"/>
              <a:t> Клавиатура </a:t>
            </a:r>
            <a:r>
              <a:rPr lang="en-US" sz="2100" smtClean="0"/>
              <a:t>Logitech Keyboard K120, </a:t>
            </a:r>
            <a:r>
              <a:rPr lang="ru-RU" sz="2100" smtClean="0"/>
              <a:t>мышь (910-003357) 	</a:t>
            </a:r>
            <a:r>
              <a:rPr lang="en-US" sz="2100" smtClean="0"/>
              <a:t>Logitech Optical B100;</a:t>
            </a:r>
            <a:endParaRPr lang="ru-RU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3203848" cy="70608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Даталогическая</a:t>
            </a:r>
            <a:r>
              <a:rPr lang="ru-RU" dirty="0" smtClean="0"/>
              <a:t> схема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4788024" y="3998168"/>
          <a:ext cx="4338107" cy="2743200"/>
        </p:xfrm>
        <a:graphic>
          <a:graphicData uri="http://schemas.openxmlformats.org/drawingml/2006/table">
            <a:tbl>
              <a:tblPr/>
              <a:tblGrid>
                <a:gridCol w="1656184"/>
                <a:gridCol w="990092"/>
                <a:gridCol w="886460"/>
                <a:gridCol w="805371"/>
              </a:tblGrid>
              <a:tr h="151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Поле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Тип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Длина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Ключ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Name_project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PK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Data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Criterii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ResultRaschetaModeli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Visualise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UsedModuls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35496" y="3671078"/>
          <a:ext cx="4410115" cy="3154680"/>
        </p:xfrm>
        <a:graphic>
          <a:graphicData uri="http://schemas.openxmlformats.org/drawingml/2006/table">
            <a:tbl>
              <a:tblPr/>
              <a:tblGrid>
                <a:gridCol w="1728192"/>
                <a:gridCol w="990092"/>
                <a:gridCol w="886460"/>
                <a:gridCol w="805371"/>
              </a:tblGrid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Поле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Тип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Длина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Ключ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PK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Gabarites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GOST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WorkedVolume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Temperatire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SpeedRotation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Weight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FK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4134167" y="0"/>
          <a:ext cx="5009833" cy="3352800"/>
        </p:xfrm>
        <a:graphic>
          <a:graphicData uri="http://schemas.openxmlformats.org/drawingml/2006/table">
            <a:tbl>
              <a:tblPr/>
              <a:tblGrid>
                <a:gridCol w="2327910"/>
                <a:gridCol w="990092"/>
                <a:gridCol w="886460"/>
                <a:gridCol w="805371"/>
              </a:tblGrid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Поле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Тип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Длина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Ключ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NameComponent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PK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Weight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TemperaturePlavleni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PlotnostComponenta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Stoimost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TimeNagrevWorkT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Vazkosti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FK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Прямая со стрелкой 18"/>
          <p:cNvCxnSpPr/>
          <p:nvPr/>
        </p:nvCxnSpPr>
        <p:spPr>
          <a:xfrm>
            <a:off x="4427984" y="65973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/>
          <p:cNvGrpSpPr/>
          <p:nvPr/>
        </p:nvGrpSpPr>
        <p:grpSpPr>
          <a:xfrm>
            <a:off x="3923928" y="3212976"/>
            <a:ext cx="648072" cy="3384376"/>
            <a:chOff x="3923928" y="3212976"/>
            <a:chExt cx="648072" cy="3384376"/>
          </a:xfrm>
        </p:grpSpPr>
        <p:cxnSp>
          <p:nvCxnSpPr>
            <p:cNvPr id="27" name="Соединительная линия уступом 26"/>
            <p:cNvCxnSpPr/>
            <p:nvPr/>
          </p:nvCxnSpPr>
          <p:spPr>
            <a:xfrm rot="16200000" flipV="1">
              <a:off x="2555776" y="4581128"/>
              <a:ext cx="3384376" cy="648072"/>
            </a:xfrm>
            <a:prstGeom prst="bentConnector3">
              <a:avLst>
                <a:gd name="adj1" fmla="val 9106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3923928" y="3212976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/>
          <p:cNvSpPr/>
          <p:nvPr/>
        </p:nvSpPr>
        <p:spPr>
          <a:xfrm>
            <a:off x="4932040" y="3501008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Таблица «Сохраненные проекты»</a:t>
            </a:r>
            <a:endParaRPr lang="ru-RU" sz="2000"/>
          </a:p>
        </p:txBody>
      </p:sp>
      <p:sp>
        <p:nvSpPr>
          <p:cNvPr id="33" name="Прямоугольник 32"/>
          <p:cNvSpPr/>
          <p:nvPr/>
        </p:nvSpPr>
        <p:spPr>
          <a:xfrm>
            <a:off x="0" y="3284984"/>
            <a:ext cx="3419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Таблица «Модули установки»</a:t>
            </a:r>
            <a:endParaRPr lang="ru-RU" sz="2000"/>
          </a:p>
        </p:txBody>
      </p:sp>
      <p:sp>
        <p:nvSpPr>
          <p:cNvPr id="34" name="Прямоугольник 33"/>
          <p:cNvSpPr/>
          <p:nvPr/>
        </p:nvSpPr>
        <p:spPr>
          <a:xfrm rot="16200000">
            <a:off x="2342851" y="1365053"/>
            <a:ext cx="3130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smtClean="0"/>
              <a:t>Таблица «Характеристики»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4643"/>
            <a:ext cx="8229600" cy="634080"/>
          </a:xfrm>
        </p:spPr>
        <p:txBody>
          <a:bodyPr>
            <a:normAutofit fontScale="90000"/>
          </a:bodyPr>
          <a:lstStyle/>
          <a:p>
            <a:r>
              <a:rPr lang="ru-RU" smtClean="0"/>
              <a:t>Оптимизация линии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2" y="980738"/>
            <a:ext cx="8229600" cy="792083"/>
          </a:xfrm>
        </p:spPr>
        <p:txBody>
          <a:bodyPr>
            <a:noAutofit/>
          </a:bodyPr>
          <a:lstStyle/>
          <a:p>
            <a:r>
              <a:rPr lang="ru-RU" sz="2800" smtClean="0"/>
              <a:t>Выполнить оптимизацию по оборудованию линии – выявить слабое место в цепи и попытаться устранить найденное.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2" y="2492896"/>
            <a:ext cx="8640960" cy="4142618"/>
          </a:xfrm>
          <a:prstGeom prst="rect">
            <a:avLst/>
          </a:prstGeom>
        </p:spPr>
        <p:txBody>
          <a:bodyPr wrap="square" lIns="79195" tIns="39597" rIns="79195" bIns="39597">
            <a:spAutoFit/>
          </a:bodyPr>
          <a:lstStyle/>
          <a:p>
            <a:r>
              <a:rPr lang="ru-RU" sz="2400" smtClean="0"/>
              <a:t>Слабое место системы – оборудование, на котором выполнение текущих  задач возможно увеличить исходя из критерия.</a:t>
            </a:r>
          </a:p>
          <a:p>
            <a:r>
              <a:rPr lang="ru-RU" sz="2400" smtClean="0"/>
              <a:t>Предлогаемые мероприятия по устранению таких мест:</a:t>
            </a:r>
          </a:p>
          <a:p>
            <a:pPr>
              <a:buFontTx/>
              <a:buChar char="-"/>
            </a:pPr>
            <a:r>
              <a:rPr lang="ru-RU" sz="2400" smtClean="0"/>
              <a:t> Выполнить замену текущего оборудования на более новое, критерий – цена, цель – улучшение по всем показателям;</a:t>
            </a:r>
          </a:p>
          <a:p>
            <a:pPr>
              <a:buFontTx/>
              <a:buChar char="-"/>
            </a:pPr>
            <a:r>
              <a:rPr lang="ru-RU" sz="2400" smtClean="0"/>
              <a:t> Выполнить установку паралельного оборудования, критерий – цена, цель – баланс цена/производительность;</a:t>
            </a:r>
          </a:p>
          <a:p>
            <a:pPr>
              <a:buFontTx/>
              <a:buChar char="-"/>
            </a:pPr>
            <a:r>
              <a:rPr lang="ru-RU" sz="2400" smtClean="0"/>
              <a:t> Выполнить «разгон» рабочих параметров до предельно-допустимых, критерий – срок эксплуатации/надежность, цель – увеличение производительности на малые сроки/объемы при минимальных затратах.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-85399"/>
            <a:ext cx="8229600" cy="778103"/>
          </a:xfrm>
        </p:spPr>
        <p:txBody>
          <a:bodyPr>
            <a:normAutofit/>
          </a:bodyPr>
          <a:lstStyle/>
          <a:p>
            <a:r>
              <a:rPr lang="ru-RU" smtClean="0"/>
              <a:t>Оптимизация выпуска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2" y="476676"/>
            <a:ext cx="8640960" cy="4142618"/>
          </a:xfrm>
          <a:prstGeom prst="rect">
            <a:avLst/>
          </a:prstGeom>
        </p:spPr>
        <p:txBody>
          <a:bodyPr wrap="square" lIns="79195" tIns="39597" rIns="79195" bIns="39597">
            <a:spAutoFit/>
          </a:bodyPr>
          <a:lstStyle/>
          <a:p>
            <a:r>
              <a:rPr lang="ru-RU" sz="2400" smtClean="0"/>
              <a:t>Цель – найти пропорциональное соотношение составляющих: полимер </a:t>
            </a:r>
            <a:r>
              <a:rPr lang="en-US" sz="2400" smtClean="0"/>
              <a:t>C</a:t>
            </a:r>
            <a:r>
              <a:rPr lang="ru-RU" sz="2400" baseline="-25000" smtClean="0"/>
              <a:t>1</a:t>
            </a:r>
            <a:r>
              <a:rPr lang="ru-RU" sz="2400" smtClean="0"/>
              <a:t>, песок </a:t>
            </a:r>
            <a:r>
              <a:rPr lang="en-US" sz="2400" smtClean="0"/>
              <a:t>C</a:t>
            </a:r>
            <a:r>
              <a:rPr lang="ru-RU" sz="2400" baseline="-25000" smtClean="0"/>
              <a:t>2</a:t>
            </a:r>
            <a:r>
              <a:rPr lang="ru-RU" sz="2400" smtClean="0"/>
              <a:t>, краситель </a:t>
            </a:r>
            <a:r>
              <a:rPr lang="en-US" sz="2400" smtClean="0"/>
              <a:t>C</a:t>
            </a:r>
            <a:r>
              <a:rPr lang="ru-RU" sz="2400" baseline="-25000" smtClean="0"/>
              <a:t>4</a:t>
            </a:r>
            <a:r>
              <a:rPr lang="ru-RU" sz="2400" smtClean="0"/>
              <a:t>, при которых получение итоговой смеси для линии прессформ </a:t>
            </a:r>
            <a:r>
              <a:rPr lang="en-US" sz="2400" smtClean="0"/>
              <a:t>m</a:t>
            </a:r>
            <a:r>
              <a:rPr lang="ru-RU" sz="2400" baseline="-25000" smtClean="0"/>
              <a:t>вых</a:t>
            </a:r>
            <a:r>
              <a:rPr lang="ru-RU" sz="2400" smtClean="0"/>
              <a:t> будет максимально в заданных заказчиком ограничениях по времени .</a:t>
            </a:r>
          </a:p>
          <a:p>
            <a:r>
              <a:rPr lang="ru-RU" sz="2400" smtClean="0"/>
              <a:t>-За допущение берем модель идеального смешения</a:t>
            </a:r>
          </a:p>
          <a:p>
            <a:r>
              <a:rPr lang="ru-RU" sz="2400" smtClean="0"/>
              <a:t>-</a:t>
            </a:r>
            <a:r>
              <a:rPr lang="en-US" sz="2400" smtClean="0"/>
              <a:t>m(</a:t>
            </a:r>
            <a:r>
              <a:rPr lang="ru-RU" sz="2400" smtClean="0"/>
              <a:t>вх</a:t>
            </a:r>
            <a:r>
              <a:rPr lang="en-US" sz="2400" smtClean="0"/>
              <a:t>) </a:t>
            </a:r>
            <a:r>
              <a:rPr lang="ru-RU" sz="2400" smtClean="0"/>
              <a:t>масса вещества, полимер после подготовительной стадии + песок после сушки + краситель, среднее значение линии 400 кг/ч</a:t>
            </a:r>
          </a:p>
          <a:p>
            <a:r>
              <a:rPr lang="ru-RU" sz="2400" smtClean="0"/>
              <a:t>-</a:t>
            </a:r>
            <a:r>
              <a:rPr lang="en-US" sz="2400" smtClean="0"/>
              <a:t>t</a:t>
            </a:r>
            <a:r>
              <a:rPr lang="ru-RU" sz="2400" smtClean="0"/>
              <a:t>(песок) температура предварительно разогретого песка 70*С</a:t>
            </a:r>
          </a:p>
          <a:p>
            <a:r>
              <a:rPr lang="ru-RU" sz="2400" smtClean="0"/>
              <a:t>-</a:t>
            </a:r>
            <a:r>
              <a:rPr lang="en-US" sz="2400" smtClean="0"/>
              <a:t>t(</a:t>
            </a:r>
            <a:r>
              <a:rPr lang="ru-RU" sz="2400" smtClean="0"/>
              <a:t>полимер</a:t>
            </a:r>
            <a:r>
              <a:rPr lang="en-US" sz="2400" smtClean="0"/>
              <a:t>)</a:t>
            </a:r>
            <a:r>
              <a:rPr lang="ru-RU" sz="2400" smtClean="0"/>
              <a:t> температура масс полимера после стадии экструзии 200*С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293096"/>
            <a:ext cx="4644008" cy="2234403"/>
          </a:xfrm>
          <a:prstGeom prst="rect">
            <a:avLst/>
          </a:prstGeom>
        </p:spPr>
        <p:txBody>
          <a:bodyPr wrap="square" lIns="79195" tIns="39597" rIns="79195" bIns="39597">
            <a:spAutoFit/>
          </a:bodyPr>
          <a:lstStyle/>
          <a:p>
            <a:endParaRPr lang="ru-RU" sz="2800" smtClean="0"/>
          </a:p>
          <a:p>
            <a:r>
              <a:rPr lang="ru-RU" sz="2800" smtClean="0"/>
              <a:t>Уравнение связи:</a:t>
            </a:r>
          </a:p>
          <a:p>
            <a:endParaRPr lang="ru-RU" sz="2800" smtClean="0"/>
          </a:p>
          <a:p>
            <a:endParaRPr lang="ru-RU" sz="2800" smtClean="0"/>
          </a:p>
          <a:p>
            <a:r>
              <a:rPr lang="ru-RU" sz="2800" smtClean="0"/>
              <a:t>Допущения:</a:t>
            </a:r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81128"/>
            <a:ext cx="4190725" cy="64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517232"/>
            <a:ext cx="231982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370" y="3933056"/>
            <a:ext cx="7212630" cy="292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3356992"/>
            <a:ext cx="7704856" cy="941742"/>
          </a:xfrm>
          <a:prstGeom prst="rect">
            <a:avLst/>
          </a:prstGeom>
        </p:spPr>
        <p:txBody>
          <a:bodyPr wrap="square" lIns="79195" tIns="39597" rIns="79195" bIns="39597">
            <a:spAutoFit/>
          </a:bodyPr>
          <a:lstStyle/>
          <a:p>
            <a:r>
              <a:rPr lang="ru-RU" sz="2800" smtClean="0"/>
              <a:t>Для решения системы уравнений используем метод Элера: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502" y="0"/>
            <a:ext cx="4495497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79513" y="188640"/>
            <a:ext cx="4320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mtClean="0"/>
              <a:t>Зависимость концентрации от времени смешения: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</a:t>
            </a:r>
            <a:r>
              <a:rPr lang="ru-RU" smtClean="0"/>
              <a:t>: результат_А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496" y="1340768"/>
            <a:ext cx="9036000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-243401"/>
            <a:ext cx="8229600" cy="940964"/>
          </a:xfrm>
        </p:spPr>
        <p:txBody>
          <a:bodyPr>
            <a:normAutofit/>
          </a:bodyPr>
          <a:lstStyle/>
          <a:p>
            <a:r>
              <a:rPr lang="ru-RU" smtClean="0"/>
              <a:t>Результат_Б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30" y="620698"/>
            <a:ext cx="8496944" cy="598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18"/>
            <a:ext cx="8229600" cy="1143000"/>
          </a:xfrm>
        </p:spPr>
        <p:txBody>
          <a:bodyPr>
            <a:normAutofit/>
          </a:bodyPr>
          <a:lstStyle/>
          <a:p>
            <a:r>
              <a:rPr lang="ru-RU" smtClean="0"/>
              <a:t>Спасибо за внимание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4640"/>
            <a:ext cx="8229600" cy="994124"/>
          </a:xfrm>
        </p:spPr>
        <p:txBody>
          <a:bodyPr>
            <a:normAutofit/>
          </a:bodyPr>
          <a:lstStyle/>
          <a:p>
            <a:r>
              <a:rPr lang="ru-RU" smtClean="0"/>
              <a:t>Вступление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Всего лишь 3% бытовых отходов подвергается промышленной переработке</a:t>
            </a:r>
            <a:r>
              <a:rPr lang="ru-RU" sz="3200" smtClean="0"/>
              <a:t>. Это крайне мало, вся </a:t>
            </a:r>
            <a:r>
              <a:rPr lang="ru-RU" sz="3200" dirty="0" smtClean="0"/>
              <a:t>проблема заключается в </a:t>
            </a:r>
            <a:r>
              <a:rPr lang="ru-RU" sz="3200" smtClean="0"/>
              <a:t>строительстве предприятий по переработке, а точнее</a:t>
            </a:r>
            <a:r>
              <a:rPr lang="ru-RU" sz="3200" dirty="0" smtClean="0"/>
              <a:t>, в необходимости инвестирования в эту отрасль.</a:t>
            </a:r>
          </a:p>
          <a:p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51" y="4584164"/>
            <a:ext cx="2339753" cy="2273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188640"/>
            <a:ext cx="8229600" cy="792089"/>
          </a:xfrm>
        </p:spPr>
        <p:txBody>
          <a:bodyPr>
            <a:normAutofit/>
          </a:bodyPr>
          <a:lstStyle/>
          <a:p>
            <a:r>
              <a:rPr lang="ru-RU" smtClean="0"/>
              <a:t>Линия</a:t>
            </a:r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12" y="1268760"/>
            <a:ext cx="5876642" cy="444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940153" y="1196757"/>
            <a:ext cx="3203848" cy="4511950"/>
          </a:xfrm>
          <a:prstGeom prst="rect">
            <a:avLst/>
          </a:prstGeom>
        </p:spPr>
        <p:txBody>
          <a:bodyPr wrap="square" lIns="79195" tIns="39597" rIns="79195" bIns="39597">
            <a:spAutoFit/>
          </a:bodyPr>
          <a:lstStyle/>
          <a:p>
            <a:r>
              <a:rPr lang="ru-RU" sz="3200" smtClean="0"/>
              <a:t>Линия состоит из четырех основных агрегатов:</a:t>
            </a:r>
          </a:p>
          <a:p>
            <a:endParaRPr lang="ru-RU" sz="3200" smtClean="0"/>
          </a:p>
          <a:p>
            <a:r>
              <a:rPr lang="ru-RU" sz="3200" smtClean="0"/>
              <a:t>- дробилки 1,</a:t>
            </a:r>
          </a:p>
          <a:p>
            <a:r>
              <a:rPr lang="ru-RU" sz="3200" smtClean="0"/>
              <a:t>- экструдера 2,</a:t>
            </a:r>
          </a:p>
          <a:p>
            <a:r>
              <a:rPr lang="ru-RU" sz="3200" smtClean="0"/>
              <a:t>- смесителя 3,</a:t>
            </a:r>
          </a:p>
          <a:p>
            <a:r>
              <a:rPr lang="ru-RU" sz="3200" smtClean="0"/>
              <a:t>- пресса 4.</a:t>
            </a:r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76256" cy="687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8512" y="0"/>
            <a:ext cx="4535488" cy="764704"/>
          </a:xfrm>
        </p:spPr>
        <p:txBody>
          <a:bodyPr>
            <a:normAutofit/>
          </a:bodyPr>
          <a:lstStyle/>
          <a:p>
            <a:pPr algn="r"/>
            <a:r>
              <a:rPr lang="ru-RU" sz="3200" smtClean="0"/>
              <a:t>Функциональная схема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2164" y="40453"/>
            <a:ext cx="7400156" cy="68175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6263679" y="188640"/>
            <a:ext cx="2880321" cy="6766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200" smtClean="0"/>
              <a:t>(продолжение)</a:t>
            </a:r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6176" y="58612"/>
            <a:ext cx="2952328" cy="778100"/>
          </a:xfrm>
        </p:spPr>
        <p:txBody>
          <a:bodyPr>
            <a:normAutofit/>
          </a:bodyPr>
          <a:lstStyle/>
          <a:p>
            <a:r>
              <a:rPr lang="ru-RU" sz="3200" smtClean="0"/>
              <a:t>(окончание)</a:t>
            </a:r>
            <a:endParaRPr lang="ru-RU" sz="3200"/>
          </a:p>
        </p:txBody>
      </p:sp>
      <p:pic>
        <p:nvPicPr>
          <p:cNvPr id="4" name="Содержимое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44000" cy="6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35496" y="908720"/>
            <a:ext cx="9036000" cy="5904000"/>
            <a:chOff x="35496" y="908720"/>
            <a:chExt cx="9036000" cy="5904000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35496" y="908720"/>
              <a:ext cx="9036000" cy="5904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07504" y="1268760"/>
              <a:ext cx="8892480" cy="1584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07504" y="2924944"/>
              <a:ext cx="889248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07504" y="3573016"/>
              <a:ext cx="8892480" cy="864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07504" y="4509120"/>
              <a:ext cx="8892480" cy="12241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44016" y="5805264"/>
              <a:ext cx="8892480" cy="9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35496" y="904066"/>
            <a:ext cx="91085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Информационная подсистема</a:t>
            </a:r>
          </a:p>
          <a:p>
            <a:r>
              <a:rPr lang="ru-RU" sz="2100" b="1" smtClean="0"/>
              <a:t>ИО: </a:t>
            </a:r>
          </a:p>
          <a:p>
            <a:r>
              <a:rPr lang="ru-RU" sz="2100" smtClean="0"/>
              <a:t>	БД просчитанных проектов dbResultProject.sql;</a:t>
            </a:r>
          </a:p>
          <a:p>
            <a:r>
              <a:rPr lang="ru-RU" sz="2100" smtClean="0"/>
              <a:t>	БД справочных характеристик составных частей продукта dbHelp.sql;</a:t>
            </a:r>
          </a:p>
          <a:p>
            <a:r>
              <a:rPr lang="ru-RU" sz="2100" smtClean="0"/>
              <a:t>	БД стандартов используемых в промышленности модулей установки 	dbModules.sql;</a:t>
            </a:r>
          </a:p>
          <a:p>
            <a:r>
              <a:rPr lang="ru-RU" sz="2100" b="1" smtClean="0"/>
              <a:t>ЛО:</a:t>
            </a:r>
          </a:p>
          <a:p>
            <a:r>
              <a:rPr lang="ru-RU" sz="2100" smtClean="0"/>
              <a:t>	Язык запросов MySQL;</a:t>
            </a:r>
          </a:p>
          <a:p>
            <a:r>
              <a:rPr lang="ru-RU" sz="2100" b="1" smtClean="0"/>
              <a:t>МеО:</a:t>
            </a:r>
          </a:p>
          <a:p>
            <a:r>
              <a:rPr lang="ru-RU" sz="2100" smtClean="0"/>
              <a:t>	Руководство администратора по работе с системой;</a:t>
            </a:r>
          </a:p>
          <a:p>
            <a:r>
              <a:rPr lang="ru-RU" sz="2100" smtClean="0"/>
              <a:t>	Документация справочно-методического характера;</a:t>
            </a:r>
          </a:p>
          <a:p>
            <a:r>
              <a:rPr lang="ru-RU" sz="2100" b="1" smtClean="0"/>
              <a:t>ТО:</a:t>
            </a:r>
          </a:p>
          <a:p>
            <a:r>
              <a:rPr lang="ru-RU" sz="2100" smtClean="0"/>
              <a:t>	Intel Core i5;</a:t>
            </a:r>
          </a:p>
          <a:p>
            <a:r>
              <a:rPr lang="ru-RU" sz="2100" smtClean="0"/>
              <a:t>	RAM 2Gb, HDD 300Gb;</a:t>
            </a:r>
          </a:p>
          <a:p>
            <a:r>
              <a:rPr lang="ru-RU" sz="2100" smtClean="0"/>
              <a:t>	DVD-RW, сетевой адаптер;</a:t>
            </a:r>
          </a:p>
          <a:p>
            <a:r>
              <a:rPr lang="ru-RU" sz="2100" b="1" smtClean="0"/>
              <a:t>ПО:</a:t>
            </a:r>
          </a:p>
          <a:p>
            <a:r>
              <a:rPr lang="ru-RU" sz="2100" smtClean="0"/>
              <a:t>	ОС Linux Mint 16 openSuse;</a:t>
            </a:r>
          </a:p>
          <a:p>
            <a:r>
              <a:rPr lang="ru-RU" sz="2100" smtClean="0"/>
              <a:t>	Сервер Apache, php7, MySQL5.7;</a:t>
            </a:r>
            <a:endParaRPr lang="ru-RU" sz="21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-27379"/>
            <a:ext cx="8229600" cy="5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Структурная схема САПР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476672"/>
            <a:ext cx="29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mtClean="0"/>
              <a:t>АРМ1 </a:t>
            </a:r>
            <a:r>
              <a:rPr lang="en-US" sz="2800" smtClean="0"/>
              <a:t>Data</a:t>
            </a:r>
            <a:r>
              <a:rPr lang="ru-RU" sz="2800" smtClean="0"/>
              <a:t>-сервер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179512" y="980728"/>
            <a:ext cx="8352928" cy="5688632"/>
            <a:chOff x="179512" y="980728"/>
            <a:chExt cx="8352928" cy="568863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79512" y="980728"/>
              <a:ext cx="8352928" cy="56886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1520" y="1340768"/>
              <a:ext cx="7992888" cy="22322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3861048"/>
              <a:ext cx="7992888" cy="9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1520" y="4869160"/>
              <a:ext cx="7992888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51520" y="5517232"/>
              <a:ext cx="7992888" cy="10081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683568" y="476672"/>
            <a:ext cx="3852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mtClean="0"/>
              <a:t>АРМ2 Обработка заказа</a:t>
            </a:r>
            <a:endParaRPr lang="ru-RU" sz="2800"/>
          </a:p>
        </p:txBody>
      </p:sp>
      <p:sp>
        <p:nvSpPr>
          <p:cNvPr id="6" name="Прямоугольник 5"/>
          <p:cNvSpPr/>
          <p:nvPr/>
        </p:nvSpPr>
        <p:spPr>
          <a:xfrm>
            <a:off x="216024" y="939199"/>
            <a:ext cx="882047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Подсистема ввода исходных данных</a:t>
            </a:r>
          </a:p>
          <a:p>
            <a:r>
              <a:rPr lang="ru-RU" sz="2100" b="1" smtClean="0"/>
              <a:t>МО:</a:t>
            </a:r>
          </a:p>
          <a:p>
            <a:r>
              <a:rPr lang="ru-RU" sz="2100" smtClean="0"/>
              <a:t>	Модуль первоначальной обработки условий заказчика;</a:t>
            </a:r>
          </a:p>
          <a:p>
            <a:r>
              <a:rPr lang="ru-RU" sz="2100" smtClean="0"/>
              <a:t>	Проверка введенной информации на условия корректности;</a:t>
            </a:r>
          </a:p>
          <a:p>
            <a:r>
              <a:rPr lang="ru-RU" sz="2100" b="1" smtClean="0"/>
              <a:t>ПО:</a:t>
            </a:r>
          </a:p>
          <a:p>
            <a:r>
              <a:rPr lang="ru-RU" sz="2100" smtClean="0"/>
              <a:t>	Контроль ввода input.cs;</a:t>
            </a:r>
          </a:p>
          <a:p>
            <a:r>
              <a:rPr lang="ru-RU" sz="2100" b="1" smtClean="0"/>
              <a:t>ЛО:</a:t>
            </a:r>
          </a:p>
          <a:p>
            <a:r>
              <a:rPr lang="ru-RU" sz="2100" smtClean="0"/>
              <a:t>	Оконный интерфейс;</a:t>
            </a:r>
          </a:p>
          <a:p>
            <a:r>
              <a:rPr lang="ru-RU" sz="2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Подсистема расчетов мат модели</a:t>
            </a:r>
          </a:p>
          <a:p>
            <a:r>
              <a:rPr lang="ru-RU" sz="2100" b="1" smtClean="0"/>
              <a:t>ПО:</a:t>
            </a:r>
          </a:p>
          <a:p>
            <a:r>
              <a:rPr lang="ru-RU" sz="2100" smtClean="0"/>
              <a:t>	Программа расчета проекта mmodul.cs;</a:t>
            </a:r>
          </a:p>
          <a:p>
            <a:r>
              <a:rPr lang="ru-RU" sz="2100" smtClean="0"/>
              <a:t>	Выполнение расчетов по модели optResult.cs;</a:t>
            </a:r>
          </a:p>
          <a:p>
            <a:r>
              <a:rPr lang="ru-RU" sz="2100" b="1" smtClean="0"/>
              <a:t>ЛО:</a:t>
            </a:r>
          </a:p>
          <a:p>
            <a:r>
              <a:rPr lang="ru-RU" sz="2100" smtClean="0"/>
              <a:t>	Оконный интерфейс;</a:t>
            </a:r>
          </a:p>
          <a:p>
            <a:r>
              <a:rPr lang="ru-RU" sz="2100" b="1" smtClean="0"/>
              <a:t>ИО:</a:t>
            </a:r>
          </a:p>
          <a:p>
            <a:r>
              <a:rPr lang="ru-RU" sz="2100" smtClean="0"/>
              <a:t>	БД dbModules.modulGost;</a:t>
            </a:r>
          </a:p>
          <a:p>
            <a:r>
              <a:rPr lang="ru-RU" sz="2100" smtClean="0"/>
              <a:t>	БД dbModules.modulParametres;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79512" y="620688"/>
            <a:ext cx="8784976" cy="5832648"/>
            <a:chOff x="179512" y="620688"/>
            <a:chExt cx="8784976" cy="5832648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79512" y="2492896"/>
              <a:ext cx="8784976" cy="39604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79512" y="620688"/>
              <a:ext cx="8784976" cy="1836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1520" y="836712"/>
              <a:ext cx="8640960" cy="1584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51520" y="2780928"/>
              <a:ext cx="8640960" cy="864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51520" y="3717032"/>
              <a:ext cx="86409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51520" y="4365104"/>
              <a:ext cx="86409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51520" y="5013176"/>
              <a:ext cx="8640960" cy="11521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216024" y="758309"/>
            <a:ext cx="87484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smtClean="0"/>
              <a:t>МО:</a:t>
            </a:r>
          </a:p>
          <a:p>
            <a:r>
              <a:rPr lang="ru-RU" sz="2100" smtClean="0"/>
              <a:t>	Модель идеального смешения для двух уровней нагрева реактора;</a:t>
            </a:r>
          </a:p>
          <a:p>
            <a:r>
              <a:rPr lang="ru-RU" sz="2100" smtClean="0"/>
              <a:t>	Модель оптимизации покоординатным спуском по заданным 	критериям;</a:t>
            </a:r>
          </a:p>
          <a:p>
            <a:r>
              <a:rPr lang="ru-RU" sz="2100" smtClean="0"/>
              <a:t>	Решение системы уравнений методом Элера;</a:t>
            </a:r>
          </a:p>
          <a:p>
            <a:r>
              <a:rPr lang="ru-RU" sz="2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Подсистема расчета конструкторских параметров</a:t>
            </a:r>
          </a:p>
          <a:p>
            <a:r>
              <a:rPr lang="ru-RU" sz="2100" b="1" smtClean="0"/>
              <a:t>МО:</a:t>
            </a:r>
          </a:p>
          <a:p>
            <a:r>
              <a:rPr lang="ru-RU" sz="2100" smtClean="0"/>
              <a:t>	Расчет используемых в проекте модулей установки, решение СЛАУ;</a:t>
            </a:r>
          </a:p>
          <a:p>
            <a:r>
              <a:rPr lang="ru-RU" sz="2100" smtClean="0"/>
              <a:t>	Подбор модуля в зависимости от результатов мадели процессов;</a:t>
            </a:r>
          </a:p>
          <a:p>
            <a:r>
              <a:rPr lang="ru-RU" sz="2100" b="1" smtClean="0"/>
              <a:t>ПО:</a:t>
            </a:r>
          </a:p>
          <a:p>
            <a:r>
              <a:rPr lang="ru-RU" sz="2100" smtClean="0"/>
              <a:t>	Блок расчета конструктивных параметров constructor.cs;</a:t>
            </a:r>
          </a:p>
          <a:p>
            <a:r>
              <a:rPr lang="ru-RU" sz="2100" b="1" smtClean="0"/>
              <a:t>ЛО:</a:t>
            </a:r>
          </a:p>
          <a:p>
            <a:r>
              <a:rPr lang="ru-RU" sz="2100" smtClean="0"/>
              <a:t>	Оконный интерфейс;</a:t>
            </a:r>
          </a:p>
          <a:p>
            <a:r>
              <a:rPr lang="ru-RU" sz="2100" b="1" smtClean="0"/>
              <a:t>ИО:</a:t>
            </a:r>
          </a:p>
          <a:p>
            <a:r>
              <a:rPr lang="ru-RU" sz="2100" smtClean="0"/>
              <a:t>	БД dbModules.modulGost;</a:t>
            </a:r>
          </a:p>
          <a:p>
            <a:r>
              <a:rPr lang="ru-RU" sz="2100" smtClean="0"/>
              <a:t>	БД dbModules.Parametres;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6632"/>
            <a:ext cx="6254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smtClean="0">
                <a:solidFill>
                  <a:prstClr val="black"/>
                </a:solidFill>
              </a:rPr>
              <a:t>АРМ2 Обработка заказа (продолжение)</a:t>
            </a:r>
            <a:endParaRPr lang="ru-RU" sz="28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432</Words>
  <Application>Microsoft Office PowerPoint</Application>
  <PresentationFormat>Экран (4:3)</PresentationFormat>
  <Paragraphs>195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Разработка подсистемы САПР вторичной переработки полиэтиленовых отходов</vt:lpstr>
      <vt:lpstr>Вступление</vt:lpstr>
      <vt:lpstr>Линия</vt:lpstr>
      <vt:lpstr>Функциональная схема</vt:lpstr>
      <vt:lpstr>Слайд 5</vt:lpstr>
      <vt:lpstr>(окончание)</vt:lpstr>
      <vt:lpstr>Структурная схема САПР</vt:lpstr>
      <vt:lpstr>Слайд 8</vt:lpstr>
      <vt:lpstr>Слайд 9</vt:lpstr>
      <vt:lpstr>Слайд 10</vt:lpstr>
      <vt:lpstr>Даталогическая схема</vt:lpstr>
      <vt:lpstr>Оптимизация линии</vt:lpstr>
      <vt:lpstr>Оптимизация выпуска</vt:lpstr>
      <vt:lpstr>Слайд 14</vt:lpstr>
      <vt:lpstr>Программа: результат_А</vt:lpstr>
      <vt:lpstr>Результат_Б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подсистемы САПР вторичной переработки полиэтиленовых отходов с целью получения полимерпесчаной продукций</dc:title>
  <dc:creator>Даша Бараева</dc:creator>
  <cp:lastModifiedBy>qwinmen</cp:lastModifiedBy>
  <cp:revision>66</cp:revision>
  <dcterms:created xsi:type="dcterms:W3CDTF">2016-03-30T05:58:12Z</dcterms:created>
  <dcterms:modified xsi:type="dcterms:W3CDTF">2021-12-25T11:51:38Z</dcterms:modified>
</cp:coreProperties>
</file>