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7" r:id="rId2"/>
    <p:sldId id="265" r:id="rId3"/>
    <p:sldId id="266" r:id="rId4"/>
    <p:sldId id="268" r:id="rId5"/>
    <p:sldId id="320" r:id="rId6"/>
    <p:sldId id="279" r:id="rId7"/>
    <p:sldId id="318" r:id="rId8"/>
    <p:sldId id="278" r:id="rId9"/>
    <p:sldId id="324" r:id="rId10"/>
    <p:sldId id="280" r:id="rId11"/>
    <p:sldId id="316" r:id="rId12"/>
    <p:sldId id="308" r:id="rId13"/>
    <p:sldId id="319" r:id="rId14"/>
    <p:sldId id="321" r:id="rId15"/>
    <p:sldId id="307" r:id="rId16"/>
    <p:sldId id="287" r:id="rId17"/>
    <p:sldId id="311" r:id="rId18"/>
    <p:sldId id="317" r:id="rId19"/>
    <p:sldId id="306" r:id="rId20"/>
    <p:sldId id="305" r:id="rId21"/>
    <p:sldId id="325" r:id="rId22"/>
    <p:sldId id="322" r:id="rId23"/>
    <p:sldId id="326" r:id="rId24"/>
    <p:sldId id="312" r:id="rId25"/>
    <p:sldId id="313" r:id="rId26"/>
    <p:sldId id="314" r:id="rId27"/>
    <p:sldId id="27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5F5"/>
    <a:srgbClr val="FFFFFF"/>
    <a:srgbClr val="F6F6F6"/>
    <a:srgbClr val="F47349"/>
    <a:srgbClr val="015672"/>
    <a:srgbClr val="E44B42"/>
    <a:srgbClr val="02918B"/>
    <a:srgbClr val="00AF50"/>
    <a:srgbClr val="00F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7" autoAdjust="0"/>
    <p:restoredTop sz="94015" autoAdjust="0"/>
  </p:normalViewPr>
  <p:slideViewPr>
    <p:cSldViewPr snapToGrid="0" showGuides="1">
      <p:cViewPr varScale="1">
        <p:scale>
          <a:sx n="68" d="100"/>
          <a:sy n="68" d="100"/>
        </p:scale>
        <p:origin x="1014"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EE6759-DF57-4691-931D-66CF6A316E8C}" type="doc">
      <dgm:prSet loTypeId="urn:microsoft.com/office/officeart/2005/8/layout/process1" loCatId="process" qsTypeId="urn:microsoft.com/office/officeart/2005/8/quickstyle/simple1" qsCatId="simple" csTypeId="urn:microsoft.com/office/officeart/2005/8/colors/colorful1" csCatId="colorful" phldr="1"/>
      <dgm:spPr/>
    </dgm:pt>
    <dgm:pt modelId="{B2AD2F23-5857-4C3E-AA44-2135511FC5A6}">
      <dgm:prSet phldrT="[文本]"/>
      <dgm:spPr/>
      <dgm:t>
        <a:bodyPr/>
        <a:lstStyle/>
        <a:p>
          <a:r>
            <a:rPr lang="en-US" altLang="en-US" dirty="0"/>
            <a:t>National Natural Disaster Research Center</a:t>
          </a:r>
          <a:endParaRPr lang="zh-CN" altLang="en-US" dirty="0"/>
        </a:p>
      </dgm:t>
    </dgm:pt>
    <dgm:pt modelId="{36200684-768A-4B02-AEE6-6323D6EE247C}" type="parTrans" cxnId="{079F7C66-B1B0-422C-B157-EF80621AA52E}">
      <dgm:prSet/>
      <dgm:spPr/>
      <dgm:t>
        <a:bodyPr/>
        <a:lstStyle/>
        <a:p>
          <a:endParaRPr lang="zh-CN" altLang="en-US"/>
        </a:p>
      </dgm:t>
    </dgm:pt>
    <dgm:pt modelId="{F83965F5-6556-42CA-8C1B-5327DE59A875}" type="sibTrans" cxnId="{079F7C66-B1B0-422C-B157-EF80621AA52E}">
      <dgm:prSet/>
      <dgm:spPr/>
      <dgm:t>
        <a:bodyPr/>
        <a:lstStyle/>
        <a:p>
          <a:endParaRPr lang="zh-CN" altLang="en-US"/>
        </a:p>
      </dgm:t>
    </dgm:pt>
    <dgm:pt modelId="{CDF10D62-2E1F-4C84-9876-B040F94F2E1D}">
      <dgm:prSet phldrT="[文本]"/>
      <dgm:spPr/>
      <dgm:t>
        <a:bodyPr/>
        <a:lstStyle/>
        <a:p>
          <a:r>
            <a:rPr lang="en-US" altLang="en-US" dirty="0"/>
            <a:t>Disaster information real-time reception</a:t>
          </a:r>
          <a:endParaRPr lang="zh-CN" altLang="en-US" dirty="0"/>
        </a:p>
      </dgm:t>
    </dgm:pt>
    <dgm:pt modelId="{B98509A5-AD85-4169-AE4C-CD3551419874}" type="parTrans" cxnId="{08DF7400-36B9-45DA-9759-0D3C9BE7E4EE}">
      <dgm:prSet/>
      <dgm:spPr/>
      <dgm:t>
        <a:bodyPr/>
        <a:lstStyle/>
        <a:p>
          <a:endParaRPr lang="zh-CN" altLang="en-US"/>
        </a:p>
      </dgm:t>
    </dgm:pt>
    <dgm:pt modelId="{AD614BB4-D0FD-4472-B5BB-261E9C3A3537}" type="sibTrans" cxnId="{08DF7400-36B9-45DA-9759-0D3C9BE7E4EE}">
      <dgm:prSet/>
      <dgm:spPr/>
      <dgm:t>
        <a:bodyPr/>
        <a:lstStyle/>
        <a:p>
          <a:endParaRPr lang="zh-CN" altLang="en-US"/>
        </a:p>
      </dgm:t>
    </dgm:pt>
    <dgm:pt modelId="{30D235E9-E8C2-40FA-AA32-429614D5D475}">
      <dgm:prSet phldrT="[文本]"/>
      <dgm:spPr/>
      <dgm:t>
        <a:bodyPr/>
        <a:lstStyle/>
        <a:p>
          <a:r>
            <a:rPr lang="en-US" altLang="en-US" dirty="0"/>
            <a:t>Real-time planning escape strategy</a:t>
          </a:r>
        </a:p>
      </dgm:t>
    </dgm:pt>
    <dgm:pt modelId="{8F122578-C30F-499B-8A78-963F59CD2C94}" type="parTrans" cxnId="{F2A92969-3441-4BBE-B9CC-390DD36BB1F2}">
      <dgm:prSet/>
      <dgm:spPr/>
      <dgm:t>
        <a:bodyPr/>
        <a:lstStyle/>
        <a:p>
          <a:endParaRPr lang="zh-CN" altLang="en-US"/>
        </a:p>
      </dgm:t>
    </dgm:pt>
    <dgm:pt modelId="{87201F05-C9B1-4830-8C3A-2ADC39E2E5B4}" type="sibTrans" cxnId="{F2A92969-3441-4BBE-B9CC-390DD36BB1F2}">
      <dgm:prSet/>
      <dgm:spPr/>
      <dgm:t>
        <a:bodyPr/>
        <a:lstStyle/>
        <a:p>
          <a:endParaRPr lang="zh-CN" altLang="en-US"/>
        </a:p>
      </dgm:t>
    </dgm:pt>
    <dgm:pt modelId="{86D2AAFA-B3E8-4B5A-898A-9F658770BED6}" type="pres">
      <dgm:prSet presAssocID="{F5EE6759-DF57-4691-931D-66CF6A316E8C}" presName="Name0" presStyleCnt="0">
        <dgm:presLayoutVars>
          <dgm:dir/>
          <dgm:resizeHandles val="exact"/>
        </dgm:presLayoutVars>
      </dgm:prSet>
      <dgm:spPr/>
    </dgm:pt>
    <dgm:pt modelId="{26A98AEE-C8B6-4565-9008-C57C641F0062}" type="pres">
      <dgm:prSet presAssocID="{B2AD2F23-5857-4C3E-AA44-2135511FC5A6}" presName="node" presStyleLbl="node1" presStyleIdx="0" presStyleCnt="3">
        <dgm:presLayoutVars>
          <dgm:bulletEnabled val="1"/>
        </dgm:presLayoutVars>
      </dgm:prSet>
      <dgm:spPr/>
    </dgm:pt>
    <dgm:pt modelId="{7CA888B4-0734-47EC-9EF5-23B53B30FAD7}" type="pres">
      <dgm:prSet presAssocID="{F83965F5-6556-42CA-8C1B-5327DE59A875}" presName="sibTrans" presStyleLbl="sibTrans2D1" presStyleIdx="0" presStyleCnt="2"/>
      <dgm:spPr/>
    </dgm:pt>
    <dgm:pt modelId="{E5AF8AF1-1042-4FB0-8E91-6E7F4D2EA383}" type="pres">
      <dgm:prSet presAssocID="{F83965F5-6556-42CA-8C1B-5327DE59A875}" presName="connectorText" presStyleLbl="sibTrans2D1" presStyleIdx="0" presStyleCnt="2"/>
      <dgm:spPr/>
    </dgm:pt>
    <dgm:pt modelId="{949BB478-6378-4977-99EE-1114699B162F}" type="pres">
      <dgm:prSet presAssocID="{CDF10D62-2E1F-4C84-9876-B040F94F2E1D}" presName="node" presStyleLbl="node1" presStyleIdx="1" presStyleCnt="3">
        <dgm:presLayoutVars>
          <dgm:bulletEnabled val="1"/>
        </dgm:presLayoutVars>
      </dgm:prSet>
      <dgm:spPr/>
    </dgm:pt>
    <dgm:pt modelId="{3ECC2222-2AF7-426F-BFA3-BBD2E21736E4}" type="pres">
      <dgm:prSet presAssocID="{AD614BB4-D0FD-4472-B5BB-261E9C3A3537}" presName="sibTrans" presStyleLbl="sibTrans2D1" presStyleIdx="1" presStyleCnt="2"/>
      <dgm:spPr/>
    </dgm:pt>
    <dgm:pt modelId="{C3F23039-B840-4722-B2C3-1E872B463BF5}" type="pres">
      <dgm:prSet presAssocID="{AD614BB4-D0FD-4472-B5BB-261E9C3A3537}" presName="connectorText" presStyleLbl="sibTrans2D1" presStyleIdx="1" presStyleCnt="2"/>
      <dgm:spPr/>
    </dgm:pt>
    <dgm:pt modelId="{16D3D30B-372F-441A-AD73-40B2019A95AC}" type="pres">
      <dgm:prSet presAssocID="{30D235E9-E8C2-40FA-AA32-429614D5D475}" presName="node" presStyleLbl="node1" presStyleIdx="2" presStyleCnt="3">
        <dgm:presLayoutVars>
          <dgm:bulletEnabled val="1"/>
        </dgm:presLayoutVars>
      </dgm:prSet>
      <dgm:spPr/>
    </dgm:pt>
  </dgm:ptLst>
  <dgm:cxnLst>
    <dgm:cxn modelId="{08DF7400-36B9-45DA-9759-0D3C9BE7E4EE}" srcId="{F5EE6759-DF57-4691-931D-66CF6A316E8C}" destId="{CDF10D62-2E1F-4C84-9876-B040F94F2E1D}" srcOrd="1" destOrd="0" parTransId="{B98509A5-AD85-4169-AE4C-CD3551419874}" sibTransId="{AD614BB4-D0FD-4472-B5BB-261E9C3A3537}"/>
    <dgm:cxn modelId="{D634BE06-6328-4D44-BFFC-1274D82898C4}" type="presOf" srcId="{30D235E9-E8C2-40FA-AA32-429614D5D475}" destId="{16D3D30B-372F-441A-AD73-40B2019A95AC}" srcOrd="0" destOrd="0" presId="urn:microsoft.com/office/officeart/2005/8/layout/process1"/>
    <dgm:cxn modelId="{5A84560D-02F7-4D0C-846A-0CBAA8E28C03}" type="presOf" srcId="{AD614BB4-D0FD-4472-B5BB-261E9C3A3537}" destId="{C3F23039-B840-4722-B2C3-1E872B463BF5}" srcOrd="1" destOrd="0" presId="urn:microsoft.com/office/officeart/2005/8/layout/process1"/>
    <dgm:cxn modelId="{079F7C66-B1B0-422C-B157-EF80621AA52E}" srcId="{F5EE6759-DF57-4691-931D-66CF6A316E8C}" destId="{B2AD2F23-5857-4C3E-AA44-2135511FC5A6}" srcOrd="0" destOrd="0" parTransId="{36200684-768A-4B02-AEE6-6323D6EE247C}" sibTransId="{F83965F5-6556-42CA-8C1B-5327DE59A875}"/>
    <dgm:cxn modelId="{CDB65F68-18EB-4FC8-B5DB-E9BA922B22E7}" type="presOf" srcId="{F83965F5-6556-42CA-8C1B-5327DE59A875}" destId="{E5AF8AF1-1042-4FB0-8E91-6E7F4D2EA383}" srcOrd="1" destOrd="0" presId="urn:microsoft.com/office/officeart/2005/8/layout/process1"/>
    <dgm:cxn modelId="{F2A92969-3441-4BBE-B9CC-390DD36BB1F2}" srcId="{F5EE6759-DF57-4691-931D-66CF6A316E8C}" destId="{30D235E9-E8C2-40FA-AA32-429614D5D475}" srcOrd="2" destOrd="0" parTransId="{8F122578-C30F-499B-8A78-963F59CD2C94}" sibTransId="{87201F05-C9B1-4830-8C3A-2ADC39E2E5B4}"/>
    <dgm:cxn modelId="{F0E28C52-41BF-4FAB-949A-53C6BBC966ED}" type="presOf" srcId="{F83965F5-6556-42CA-8C1B-5327DE59A875}" destId="{7CA888B4-0734-47EC-9EF5-23B53B30FAD7}" srcOrd="0" destOrd="0" presId="urn:microsoft.com/office/officeart/2005/8/layout/process1"/>
    <dgm:cxn modelId="{A5E32B92-BF23-4EDB-81EC-22D85CEC1033}" type="presOf" srcId="{F5EE6759-DF57-4691-931D-66CF6A316E8C}" destId="{86D2AAFA-B3E8-4B5A-898A-9F658770BED6}" srcOrd="0" destOrd="0" presId="urn:microsoft.com/office/officeart/2005/8/layout/process1"/>
    <dgm:cxn modelId="{536E899F-8C7C-4ACC-B130-11F6FBF0CEA7}" type="presOf" srcId="{CDF10D62-2E1F-4C84-9876-B040F94F2E1D}" destId="{949BB478-6378-4977-99EE-1114699B162F}" srcOrd="0" destOrd="0" presId="urn:microsoft.com/office/officeart/2005/8/layout/process1"/>
    <dgm:cxn modelId="{2A5DA6A5-943A-447E-BCF0-43BC18A47012}" type="presOf" srcId="{AD614BB4-D0FD-4472-B5BB-261E9C3A3537}" destId="{3ECC2222-2AF7-426F-BFA3-BBD2E21736E4}" srcOrd="0" destOrd="0" presId="urn:microsoft.com/office/officeart/2005/8/layout/process1"/>
    <dgm:cxn modelId="{4749AAEA-F86A-4883-B4E0-27B9CD86F66C}" type="presOf" srcId="{B2AD2F23-5857-4C3E-AA44-2135511FC5A6}" destId="{26A98AEE-C8B6-4565-9008-C57C641F0062}" srcOrd="0" destOrd="0" presId="urn:microsoft.com/office/officeart/2005/8/layout/process1"/>
    <dgm:cxn modelId="{35DACA00-900C-480B-BFE5-8B263732D5AB}" type="presParOf" srcId="{86D2AAFA-B3E8-4B5A-898A-9F658770BED6}" destId="{26A98AEE-C8B6-4565-9008-C57C641F0062}" srcOrd="0" destOrd="0" presId="urn:microsoft.com/office/officeart/2005/8/layout/process1"/>
    <dgm:cxn modelId="{0411998C-4B14-4B11-9F30-372B2E543B61}" type="presParOf" srcId="{86D2AAFA-B3E8-4B5A-898A-9F658770BED6}" destId="{7CA888B4-0734-47EC-9EF5-23B53B30FAD7}" srcOrd="1" destOrd="0" presId="urn:microsoft.com/office/officeart/2005/8/layout/process1"/>
    <dgm:cxn modelId="{7242113F-4B0C-4CC2-89EC-3B5F4A543EB1}" type="presParOf" srcId="{7CA888B4-0734-47EC-9EF5-23B53B30FAD7}" destId="{E5AF8AF1-1042-4FB0-8E91-6E7F4D2EA383}" srcOrd="0" destOrd="0" presId="urn:microsoft.com/office/officeart/2005/8/layout/process1"/>
    <dgm:cxn modelId="{00EE6B93-6569-450A-A6C7-43B0FA60DFD0}" type="presParOf" srcId="{86D2AAFA-B3E8-4B5A-898A-9F658770BED6}" destId="{949BB478-6378-4977-99EE-1114699B162F}" srcOrd="2" destOrd="0" presId="urn:microsoft.com/office/officeart/2005/8/layout/process1"/>
    <dgm:cxn modelId="{0EC63326-1104-496C-AE5E-60A4063EEB51}" type="presParOf" srcId="{86D2AAFA-B3E8-4B5A-898A-9F658770BED6}" destId="{3ECC2222-2AF7-426F-BFA3-BBD2E21736E4}" srcOrd="3" destOrd="0" presId="urn:microsoft.com/office/officeart/2005/8/layout/process1"/>
    <dgm:cxn modelId="{14B64948-41FE-4F6F-A1AE-C591580DAFE0}" type="presParOf" srcId="{3ECC2222-2AF7-426F-BFA3-BBD2E21736E4}" destId="{C3F23039-B840-4722-B2C3-1E872B463BF5}" srcOrd="0" destOrd="0" presId="urn:microsoft.com/office/officeart/2005/8/layout/process1"/>
    <dgm:cxn modelId="{7A5C53BC-7AF9-4229-BCCE-8A80C4D64E11}" type="presParOf" srcId="{86D2AAFA-B3E8-4B5A-898A-9F658770BED6}" destId="{16D3D30B-372F-441A-AD73-40B2019A95A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98AEE-C8B6-4565-9008-C57C641F0062}">
      <dsp:nvSpPr>
        <dsp:cNvPr id="0" name=""/>
        <dsp:cNvSpPr/>
      </dsp:nvSpPr>
      <dsp:spPr>
        <a:xfrm>
          <a:off x="4719" y="626902"/>
          <a:ext cx="1410560" cy="16397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National Natural Disaster Research Center</a:t>
          </a:r>
          <a:endParaRPr lang="zh-CN" altLang="en-US" sz="1800" kern="1200" dirty="0"/>
        </a:p>
      </dsp:txBody>
      <dsp:txXfrm>
        <a:off x="46033" y="668216"/>
        <a:ext cx="1327932" cy="1557148"/>
      </dsp:txXfrm>
    </dsp:sp>
    <dsp:sp modelId="{7CA888B4-0734-47EC-9EF5-23B53B30FAD7}">
      <dsp:nvSpPr>
        <dsp:cNvPr id="0" name=""/>
        <dsp:cNvSpPr/>
      </dsp:nvSpPr>
      <dsp:spPr>
        <a:xfrm>
          <a:off x="1556336" y="1271880"/>
          <a:ext cx="299038" cy="3498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556336" y="1341844"/>
        <a:ext cx="209327" cy="209891"/>
      </dsp:txXfrm>
    </dsp:sp>
    <dsp:sp modelId="{949BB478-6378-4977-99EE-1114699B162F}">
      <dsp:nvSpPr>
        <dsp:cNvPr id="0" name=""/>
        <dsp:cNvSpPr/>
      </dsp:nvSpPr>
      <dsp:spPr>
        <a:xfrm>
          <a:off x="1979504" y="626902"/>
          <a:ext cx="1410560" cy="163977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Disaster information real-time reception</a:t>
          </a:r>
          <a:endParaRPr lang="zh-CN" altLang="en-US" sz="1800" kern="1200" dirty="0"/>
        </a:p>
      </dsp:txBody>
      <dsp:txXfrm>
        <a:off x="2020818" y="668216"/>
        <a:ext cx="1327932" cy="1557148"/>
      </dsp:txXfrm>
    </dsp:sp>
    <dsp:sp modelId="{3ECC2222-2AF7-426F-BFA3-BBD2E21736E4}">
      <dsp:nvSpPr>
        <dsp:cNvPr id="0" name=""/>
        <dsp:cNvSpPr/>
      </dsp:nvSpPr>
      <dsp:spPr>
        <a:xfrm>
          <a:off x="3531120" y="1271880"/>
          <a:ext cx="299038" cy="3498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531120" y="1341844"/>
        <a:ext cx="209327" cy="209891"/>
      </dsp:txXfrm>
    </dsp:sp>
    <dsp:sp modelId="{16D3D30B-372F-441A-AD73-40B2019A95AC}">
      <dsp:nvSpPr>
        <dsp:cNvPr id="0" name=""/>
        <dsp:cNvSpPr/>
      </dsp:nvSpPr>
      <dsp:spPr>
        <a:xfrm>
          <a:off x="3954289" y="626902"/>
          <a:ext cx="1410560" cy="163977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Real-time planning escape strategy</a:t>
          </a:r>
        </a:p>
      </dsp:txBody>
      <dsp:txXfrm>
        <a:off x="3995603" y="668216"/>
        <a:ext cx="1327932" cy="15571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133319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166808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76289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04924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extLst>
      <p:ext uri="{BB962C8B-B14F-4D97-AF65-F5344CB8AC3E}">
        <p14:creationId xmlns:p14="http://schemas.microsoft.com/office/powerpoint/2010/main" val="312280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036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737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2927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87567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5682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8289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
        <p:nvSpPr>
          <p:cNvPr id="11" name="矩形 10"/>
          <p:cNvSpPr/>
          <p:nvPr userDrawn="1"/>
        </p:nvSpPr>
        <p:spPr>
          <a:xfrm>
            <a:off x="8668128" y="64311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85919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687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2398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0884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2265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388EF-52D1-4258-9BE5-BCD010C7D4DE}" type="datetimeFigureOut">
              <a:rPr lang="zh-CN" altLang="en-US" smtClean="0"/>
              <a:t>2019/7/27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934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6"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tif"/><Relationship Id="rId2" Type="http://schemas.openxmlformats.org/officeDocument/2006/relationships/image" Target="../media/image23.t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圆角矩形 74"/>
          <p:cNvSpPr/>
          <p:nvPr/>
        </p:nvSpPr>
        <p:spPr>
          <a:xfrm>
            <a:off x="3145811" y="5489977"/>
            <a:ext cx="5998189" cy="507831"/>
          </a:xfrm>
          <a:prstGeom prst="roundRect">
            <a:avLst>
              <a:gd name="adj" fmla="val 50000"/>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原创设计师QQ598969553          _14">
            <a:extLst>
              <a:ext uri="{FF2B5EF4-FFF2-40B4-BE49-F238E27FC236}">
                <a16:creationId xmlns:a16="http://schemas.microsoft.com/office/drawing/2014/main" id="{D72305D2-DE39-44DE-8BC8-F533D53915AC}"/>
              </a:ext>
            </a:extLst>
          </p:cNvPr>
          <p:cNvSpPr txBox="1">
            <a:spLocks noChangeArrowheads="1"/>
          </p:cNvSpPr>
          <p:nvPr/>
        </p:nvSpPr>
        <p:spPr bwMode="auto">
          <a:xfrm>
            <a:off x="993650" y="3551706"/>
            <a:ext cx="9343591"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en-US" altLang="zh-CN" sz="3600" b="1" dirty="0">
                <a:solidFill>
                  <a:srgbClr val="E44B42"/>
                </a:solidFill>
                <a:latin typeface="微软雅黑" panose="020B0503020204020204" pitchFamily="34" charset="-122"/>
                <a:ea typeface="微软雅黑" panose="020B0503020204020204" pitchFamily="34" charset="-122"/>
              </a:rPr>
              <a:t>——Intelligent distributed escape system design</a:t>
            </a:r>
          </a:p>
        </p:txBody>
      </p:sp>
      <p:sp>
        <p:nvSpPr>
          <p:cNvPr id="36" name="原创设计师QQ598969553          _14">
            <a:extLst>
              <a:ext uri="{FF2B5EF4-FFF2-40B4-BE49-F238E27FC236}">
                <a16:creationId xmlns:a16="http://schemas.microsoft.com/office/drawing/2014/main" id="{7D5CB8EB-55FF-457C-B7E3-E1E9C33C444D}"/>
              </a:ext>
            </a:extLst>
          </p:cNvPr>
          <p:cNvSpPr txBox="1">
            <a:spLocks noChangeArrowheads="1"/>
          </p:cNvSpPr>
          <p:nvPr/>
        </p:nvSpPr>
        <p:spPr bwMode="auto">
          <a:xfrm>
            <a:off x="-728570" y="1856887"/>
            <a:ext cx="14081760"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lnSpc>
                <a:spcPts val="6000"/>
              </a:lnSpc>
            </a:pPr>
            <a:r>
              <a:rPr lang="en-US" altLang="zh-CN" sz="4800" b="1" dirty="0">
                <a:solidFill>
                  <a:srgbClr val="F47349"/>
                </a:solidFill>
                <a:latin typeface="微软雅黑" panose="020B0503020204020204" pitchFamily="34" charset="-122"/>
                <a:ea typeface="微软雅黑" panose="020B0503020204020204" pitchFamily="34" charset="-122"/>
              </a:rPr>
              <a:t>Smart fire control , </a:t>
            </a:r>
          </a:p>
          <a:p>
            <a:pPr algn="ctr">
              <a:lnSpc>
                <a:spcPts val="6000"/>
              </a:lnSpc>
            </a:pPr>
            <a:r>
              <a:rPr lang="en-US" altLang="zh-CN" sz="4800" b="1" dirty="0">
                <a:solidFill>
                  <a:srgbClr val="F47349"/>
                </a:solidFill>
                <a:latin typeface="微软雅黑" panose="020B0503020204020204" pitchFamily="34" charset="-122"/>
                <a:ea typeface="微软雅黑" panose="020B0503020204020204" pitchFamily="34" charset="-122"/>
              </a:rPr>
              <a:t>scientific disaster prevention</a:t>
            </a:r>
          </a:p>
        </p:txBody>
      </p:sp>
      <p:sp>
        <p:nvSpPr>
          <p:cNvPr id="2" name="矩形 1"/>
          <p:cNvSpPr/>
          <p:nvPr/>
        </p:nvSpPr>
        <p:spPr>
          <a:xfrm>
            <a:off x="3264310" y="5567694"/>
            <a:ext cx="6096000" cy="369332"/>
          </a:xfrm>
          <a:prstGeom prst="rect">
            <a:avLst/>
          </a:prstGeom>
        </p:spPr>
        <p:txBody>
          <a:bodyPr>
            <a:spAutoFit/>
          </a:bodyPr>
          <a:lstStyle/>
          <a:p>
            <a:r>
              <a:rPr lang="en-US" altLang="zh-CN" dirty="0">
                <a:solidFill>
                  <a:schemeClr val="bg1">
                    <a:lumMod val="65000"/>
                  </a:schemeClr>
                </a:solidFill>
                <a:latin typeface="微软雅黑" panose="020B0503020204020204" pitchFamily="34" charset="-122"/>
                <a:ea typeface="微软雅黑" panose="020B0503020204020204" pitchFamily="34" charset="-122"/>
              </a:rPr>
              <a:t>Principal(</a:t>
            </a:r>
            <a:r>
              <a:rPr lang="en-US" altLang="zh-CN" dirty="0" err="1">
                <a:solidFill>
                  <a:schemeClr val="bg1">
                    <a:lumMod val="65000"/>
                  </a:schemeClr>
                </a:solidFill>
                <a:latin typeface="微软雅黑" panose="020B0503020204020204" pitchFamily="34" charset="-122"/>
                <a:ea typeface="微软雅黑" panose="020B0503020204020204" pitchFamily="34" charset="-122"/>
              </a:rPr>
              <a:t>Yueyuan</a:t>
            </a:r>
            <a:r>
              <a:rPr lang="en-US" altLang="zh-CN" dirty="0">
                <a:solidFill>
                  <a:schemeClr val="bg1">
                    <a:lumMod val="65000"/>
                  </a:schemeClr>
                </a:solidFill>
                <a:latin typeface="微软雅黑" panose="020B0503020204020204" pitchFamily="34" charset="-122"/>
                <a:ea typeface="微软雅黑" panose="020B0503020204020204" pitchFamily="34" charset="-122"/>
              </a:rPr>
              <a:t> Liu)  Email</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229262167@qq.com</a:t>
            </a:r>
            <a:endParaRPr lang="zh-CN"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9793267"/>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by="(-#ppt_w*2)" calcmode="lin" valueType="num">
                                      <p:cBhvr rctx="PPT">
                                        <p:cTn id="11" dur="500" autoRev="1" fill="hold">
                                          <p:stCondLst>
                                            <p:cond delay="0"/>
                                          </p:stCondLst>
                                        </p:cTn>
                                        <p:tgtEl>
                                          <p:spTgt spid="35"/>
                                        </p:tgtEl>
                                        <p:attrNameLst>
                                          <p:attrName>ppt_w</p:attrName>
                                        </p:attrNameLst>
                                      </p:cBhvr>
                                    </p:anim>
                                    <p:anim by="(#ppt_w*0.50)" calcmode="lin" valueType="num">
                                      <p:cBhvr>
                                        <p:cTn id="12" dur="500" decel="50000" autoRev="1" fill="hold">
                                          <p:stCondLst>
                                            <p:cond delay="0"/>
                                          </p:stCondLst>
                                        </p:cTn>
                                        <p:tgtEl>
                                          <p:spTgt spid="35"/>
                                        </p:tgtEl>
                                        <p:attrNameLst>
                                          <p:attrName>ppt_x</p:attrName>
                                        </p:attrNameLst>
                                      </p:cBhvr>
                                    </p:anim>
                                    <p:anim from="(-#ppt_h/2)" to="(#ppt_y)" calcmode="lin" valueType="num">
                                      <p:cBhvr>
                                        <p:cTn id="13" dur="1000" fill="hold">
                                          <p:stCondLst>
                                            <p:cond delay="0"/>
                                          </p:stCondLst>
                                        </p:cTn>
                                        <p:tgtEl>
                                          <p:spTgt spid="35"/>
                                        </p:tgtEl>
                                        <p:attrNameLst>
                                          <p:attrName>ppt_y</p:attrName>
                                        </p:attrNameLst>
                                      </p:cBhvr>
                                    </p:anim>
                                    <p:animRot by="21600000">
                                      <p:cBhvr>
                                        <p:cTn id="14" dur="1000" fill="hold">
                                          <p:stCondLst>
                                            <p:cond delay="0"/>
                                          </p:stCondLst>
                                        </p:cTn>
                                        <p:tgtEl>
                                          <p:spTgt spid="35"/>
                                        </p:tgtEl>
                                        <p:attrNameLst>
                                          <p:attrName>r</p:attrName>
                                        </p:attrNameLst>
                                      </p:cBhvr>
                                    </p:animRot>
                                  </p:childTnLst>
                                </p:cTn>
                              </p:par>
                            </p:childTnLst>
                          </p:cTn>
                        </p:par>
                        <p:par>
                          <p:cTn id="15" fill="hold">
                            <p:stCondLst>
                              <p:cond delay="56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36"/>
                                        </p:tgtEl>
                                        <p:attrNameLst>
                                          <p:attrName>style.visibility</p:attrName>
                                        </p:attrNameLst>
                                      </p:cBhvr>
                                      <p:to>
                                        <p:strVal val="visible"/>
                                      </p:to>
                                    </p:set>
                                    <p:anim by="(-#ppt_w*2)" calcmode="lin" valueType="num">
                                      <p:cBhvr rctx="PPT">
                                        <p:cTn id="18" dur="500" autoRev="1" fill="hold">
                                          <p:stCondLst>
                                            <p:cond delay="0"/>
                                          </p:stCondLst>
                                        </p:cTn>
                                        <p:tgtEl>
                                          <p:spTgt spid="36"/>
                                        </p:tgtEl>
                                        <p:attrNameLst>
                                          <p:attrName>ppt_w</p:attrName>
                                        </p:attrNameLst>
                                      </p:cBhvr>
                                    </p:anim>
                                    <p:anim by="(#ppt_w*0.50)" calcmode="lin" valueType="num">
                                      <p:cBhvr>
                                        <p:cTn id="19" dur="500" decel="50000" autoRev="1" fill="hold">
                                          <p:stCondLst>
                                            <p:cond delay="0"/>
                                          </p:stCondLst>
                                        </p:cTn>
                                        <p:tgtEl>
                                          <p:spTgt spid="36"/>
                                        </p:tgtEl>
                                        <p:attrNameLst>
                                          <p:attrName>ppt_x</p:attrName>
                                        </p:attrNameLst>
                                      </p:cBhvr>
                                    </p:anim>
                                    <p:anim from="(-#ppt_h/2)" to="(#ppt_y)" calcmode="lin" valueType="num">
                                      <p:cBhvr>
                                        <p:cTn id="20" dur="1000" fill="hold">
                                          <p:stCondLst>
                                            <p:cond delay="0"/>
                                          </p:stCondLst>
                                        </p:cTn>
                                        <p:tgtEl>
                                          <p:spTgt spid="36"/>
                                        </p:tgtEl>
                                        <p:attrNameLst>
                                          <p:attrName>ppt_y</p:attrName>
                                        </p:attrNameLst>
                                      </p:cBhvr>
                                    </p:anim>
                                    <p:animRot by="21600000">
                                      <p:cBhvr>
                                        <p:cTn id="21" dur="1000" fill="hold">
                                          <p:stCondLst>
                                            <p:cond delay="0"/>
                                          </p:stCondLst>
                                        </p:cTn>
                                        <p:tgtEl>
                                          <p:spTgt spid="3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81641" y="301824"/>
            <a:ext cx="11939009" cy="46166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400" spc="-100" dirty="0">
                <a:solidFill>
                  <a:schemeClr val="tx1"/>
                </a:solidFill>
              </a:rPr>
              <a:t>Key technology - short-range wireless communication networking technology</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238791" y="1169504"/>
            <a:ext cx="4538422" cy="461665"/>
          </a:xfrm>
          <a:prstGeom prst="rect">
            <a:avLst/>
          </a:prstGeom>
        </p:spPr>
        <p:txBody>
          <a:bodyPr wrap="none">
            <a:spAutoFit/>
          </a:bodyPr>
          <a:lstStyle/>
          <a:p>
            <a:r>
              <a:rPr lang="en-US" altLang="zh-CN" sz="2400" b="1" dirty="0">
                <a:solidFill>
                  <a:srgbClr val="F47349"/>
                </a:solidFill>
                <a:latin typeface="宋体" panose="02010600030101010101" pitchFamily="2" charset="-122"/>
                <a:cs typeface="Times New Roman" panose="02020603050405020304" pitchFamily="18" charset="0"/>
              </a:rPr>
              <a:t>Network architecture diagram</a:t>
            </a:r>
          </a:p>
        </p:txBody>
      </p:sp>
      <p:pic>
        <p:nvPicPr>
          <p:cNvPr id="46" name="图片 45"/>
          <p:cNvPicPr/>
          <p:nvPr/>
        </p:nvPicPr>
        <p:blipFill>
          <a:blip r:embed="rId2"/>
          <a:stretch>
            <a:fillRect/>
          </a:stretch>
        </p:blipFill>
        <p:spPr>
          <a:xfrm>
            <a:off x="238791" y="1615595"/>
            <a:ext cx="5158105" cy="2946400"/>
          </a:xfrm>
          <a:prstGeom prst="rect">
            <a:avLst/>
          </a:prstGeom>
        </p:spPr>
      </p:pic>
      <p:sp>
        <p:nvSpPr>
          <p:cNvPr id="3" name="矩形 2"/>
          <p:cNvSpPr/>
          <p:nvPr/>
        </p:nvSpPr>
        <p:spPr>
          <a:xfrm>
            <a:off x="119395" y="4665407"/>
            <a:ext cx="5819851" cy="2169825"/>
          </a:xfrm>
          <a:prstGeom prst="rect">
            <a:avLst/>
          </a:prstGeom>
        </p:spPr>
        <p:txBody>
          <a:bodyPr wrap="square">
            <a:spAutoFit/>
          </a:bodyPr>
          <a:lstStyle/>
          <a:p>
            <a:pPr indent="304800" algn="just">
              <a:spcAft>
                <a:spcPts val="0"/>
              </a:spcAft>
            </a:pPr>
            <a:r>
              <a:rPr lang="en-US" altLang="zh-CN" sz="1500" dirty="0">
                <a:latin typeface="宋体" panose="02010600030101010101" pitchFamily="2" charset="-122"/>
                <a:ea typeface="宋体" panose="02010600030101010101" pitchFamily="2" charset="-122"/>
                <a:cs typeface="宋体" panose="02010600030101010101" pitchFamily="2" charset="-122"/>
              </a:rPr>
              <a:t>To speed up the development of the test program, </a:t>
            </a:r>
            <a:r>
              <a:rPr lang="en-US" altLang="zh-CN" sz="1500" dirty="0">
                <a:solidFill>
                  <a:srgbClr val="F47349"/>
                </a:solidFill>
                <a:latin typeface="宋体" panose="02010600030101010101" pitchFamily="2" charset="-122"/>
                <a:ea typeface="宋体" panose="02010600030101010101" pitchFamily="2" charset="-122"/>
                <a:cs typeface="宋体" panose="02010600030101010101" pitchFamily="2" charset="-122"/>
              </a:rPr>
              <a:t>IAR Embedded Workbench</a:t>
            </a:r>
            <a:r>
              <a:rPr lang="en-US" altLang="zh-CN" sz="1500" dirty="0">
                <a:latin typeface="宋体" panose="02010600030101010101" pitchFamily="2" charset="-122"/>
                <a:ea typeface="宋体" panose="02010600030101010101" pitchFamily="2" charset="-122"/>
                <a:cs typeface="宋体" panose="02010600030101010101" pitchFamily="2" charset="-122"/>
              </a:rPr>
              <a:t> was used for </a:t>
            </a:r>
            <a:r>
              <a:rPr lang="en-US" altLang="zh-CN" sz="1500" dirty="0" err="1">
                <a:latin typeface="宋体" panose="02010600030101010101" pitchFamily="2" charset="-122"/>
                <a:ea typeface="宋体" panose="02010600030101010101" pitchFamily="2" charset="-122"/>
                <a:cs typeface="宋体" panose="02010600030101010101" pitchFamily="2" charset="-122"/>
              </a:rPr>
              <a:t>Zigbee</a:t>
            </a:r>
            <a:r>
              <a:rPr lang="en-US" altLang="zh-CN" sz="1500" dirty="0">
                <a:latin typeface="宋体" panose="02010600030101010101" pitchFamily="2" charset="-122"/>
                <a:ea typeface="宋体" panose="02010600030101010101" pitchFamily="2" charset="-122"/>
                <a:cs typeface="宋体" panose="02010600030101010101" pitchFamily="2" charset="-122"/>
              </a:rPr>
              <a:t> software development. The IAR compiler has a good advantage in the </a:t>
            </a:r>
            <a:r>
              <a:rPr lang="en-US" altLang="zh-CN" sz="1500" dirty="0" err="1">
                <a:latin typeface="宋体" panose="02010600030101010101" pitchFamily="2" charset="-122"/>
                <a:ea typeface="宋体" panose="02010600030101010101" pitchFamily="2" charset="-122"/>
                <a:cs typeface="宋体" panose="02010600030101010101" pitchFamily="2" charset="-122"/>
              </a:rPr>
              <a:t>Zigbee</a:t>
            </a:r>
            <a:r>
              <a:rPr lang="en-US" altLang="zh-CN" sz="1500" dirty="0">
                <a:latin typeface="宋体" panose="02010600030101010101" pitchFamily="2" charset="-122"/>
                <a:ea typeface="宋体" panose="02010600030101010101" pitchFamily="2" charset="-122"/>
                <a:cs typeface="宋体" panose="02010600030101010101" pitchFamily="2" charset="-122"/>
              </a:rPr>
              <a:t> development process, and is better than other compilers for program optimization and architecture. In the IAR development environment, you </a:t>
            </a:r>
            <a:r>
              <a:rPr lang="en-US" altLang="zh-CN" sz="1500" dirty="0">
                <a:solidFill>
                  <a:srgbClr val="F47349"/>
                </a:solidFill>
                <a:latin typeface="宋体" panose="02010600030101010101" pitchFamily="2" charset="-122"/>
                <a:ea typeface="宋体" panose="02010600030101010101" pitchFamily="2" charset="-122"/>
                <a:cs typeface="宋体" panose="02010600030101010101" pitchFamily="2" charset="-122"/>
              </a:rPr>
              <a:t>don't need to write the underlying code</a:t>
            </a:r>
            <a:r>
              <a:rPr lang="en-US" altLang="zh-CN" sz="1500" dirty="0">
                <a:latin typeface="宋体" panose="02010600030101010101" pitchFamily="2" charset="-122"/>
                <a:ea typeface="宋体" panose="02010600030101010101" pitchFamily="2" charset="-122"/>
                <a:cs typeface="宋体" panose="02010600030101010101" pitchFamily="2" charset="-122"/>
              </a:rPr>
              <a:t>, you can use the </a:t>
            </a:r>
            <a:r>
              <a:rPr lang="en-US" altLang="zh-CN" sz="1500" u="sng" dirty="0">
                <a:solidFill>
                  <a:srgbClr val="FF0000"/>
                </a:solidFill>
                <a:latin typeface="宋体" panose="02010600030101010101" pitchFamily="2" charset="-122"/>
                <a:ea typeface="宋体" panose="02010600030101010101" pitchFamily="2" charset="-122"/>
                <a:cs typeface="宋体" panose="02010600030101010101" pitchFamily="2" charset="-122"/>
              </a:rPr>
              <a:t>integrated packaged library files to directly write the code</a:t>
            </a:r>
            <a:r>
              <a:rPr lang="en-US" altLang="zh-CN" sz="1500" dirty="0">
                <a:latin typeface="宋体" panose="02010600030101010101" pitchFamily="2" charset="-122"/>
                <a:ea typeface="宋体" panose="02010600030101010101" pitchFamily="2" charset="-122"/>
                <a:cs typeface="宋体" panose="02010600030101010101" pitchFamily="2" charset="-122"/>
              </a:rPr>
              <a:t>, which can shorten the test development time.</a:t>
            </a:r>
          </a:p>
        </p:txBody>
      </p:sp>
      <p:sp>
        <p:nvSpPr>
          <p:cNvPr id="4" name="矩形 3"/>
          <p:cNvSpPr/>
          <p:nvPr/>
        </p:nvSpPr>
        <p:spPr>
          <a:xfrm>
            <a:off x="6285064" y="4820668"/>
            <a:ext cx="5750182" cy="2062103"/>
          </a:xfrm>
          <a:prstGeom prst="rect">
            <a:avLst/>
          </a:prstGeom>
        </p:spPr>
        <p:txBody>
          <a:bodyPr wrap="square">
            <a:spAutoFit/>
          </a:bodyPr>
          <a:lstStyle/>
          <a:p>
            <a:pPr indent="304800" algn="just">
              <a:spcAft>
                <a:spcPts val="0"/>
              </a:spcAft>
            </a:pPr>
            <a:r>
              <a:rPr lang="en-US" altLang="zh-CN" sz="1600" dirty="0">
                <a:latin typeface="宋体" panose="02010600030101010101" pitchFamily="2" charset="-122"/>
                <a:ea typeface="宋体" panose="02010600030101010101" pitchFamily="2" charset="-122"/>
                <a:cs typeface="宋体" panose="02010600030101010101" pitchFamily="2" charset="-122"/>
              </a:rPr>
              <a:t>Each </a:t>
            </a:r>
            <a:r>
              <a:rPr lang="en-US" altLang="zh-CN" sz="1600" dirty="0" err="1">
                <a:latin typeface="宋体" panose="02010600030101010101" pitchFamily="2" charset="-122"/>
                <a:ea typeface="宋体" panose="02010600030101010101" pitchFamily="2" charset="-122"/>
                <a:cs typeface="宋体" panose="02010600030101010101" pitchFamily="2" charset="-122"/>
              </a:rPr>
              <a:t>Zigbee</a:t>
            </a:r>
            <a:r>
              <a:rPr lang="en-US" altLang="zh-CN" sz="1600" dirty="0">
                <a:latin typeface="宋体" panose="02010600030101010101" pitchFamily="2" charset="-122"/>
                <a:ea typeface="宋体" panose="02010600030101010101" pitchFamily="2" charset="-122"/>
                <a:cs typeface="宋体" panose="02010600030101010101" pitchFamily="2" charset="-122"/>
              </a:rPr>
              <a:t> node forms a wireless sensor network in a point-to-multiple manner. Each node </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carries a temperature and humidity sensor and a smoke sensor</a:t>
            </a:r>
            <a:r>
              <a:rPr lang="en-US" altLang="zh-CN" sz="1600" dirty="0">
                <a:latin typeface="宋体" panose="02010600030101010101" pitchFamily="2" charset="-122"/>
                <a:ea typeface="宋体" panose="02010600030101010101" pitchFamily="2" charset="-122"/>
                <a:cs typeface="宋体" panose="02010600030101010101" pitchFamily="2" charset="-122"/>
              </a:rPr>
              <a:t>. After forming a local area network, the host computer interface can display the sensor data of each node in real time. The nodes are typically arranged at </a:t>
            </a:r>
            <a:r>
              <a:rPr lang="en-US" altLang="zh-CN" sz="1600" b="1" u="sng" dirty="0">
                <a:solidFill>
                  <a:srgbClr val="F47349"/>
                </a:solidFill>
                <a:latin typeface="宋体" panose="02010600030101010101" pitchFamily="2" charset="-122"/>
                <a:ea typeface="宋体" panose="02010600030101010101" pitchFamily="2" charset="-122"/>
                <a:cs typeface="宋体" panose="02010600030101010101" pitchFamily="2" charset="-122"/>
              </a:rPr>
              <a:t>the corners or intersections of the internal passages of the building.</a:t>
            </a:r>
            <a:endParaRPr lang="zh-CN" altLang="zh-CN" sz="1600" b="1" u="sng" dirty="0">
              <a:solidFill>
                <a:srgbClr val="F47349"/>
              </a:solidFill>
              <a:latin typeface="宋体" panose="02010600030101010101" pitchFamily="2" charset="-122"/>
              <a:ea typeface="宋体" panose="02010600030101010101" pitchFamily="2" charset="-122"/>
              <a:cs typeface="宋体" panose="02010600030101010101" pitchFamily="2" charset="-122"/>
            </a:endParaRPr>
          </a:p>
        </p:txBody>
      </p:sp>
      <p:pic>
        <p:nvPicPr>
          <p:cNvPr id="21" name="图片 20">
            <a:extLst>
              <a:ext uri="{FF2B5EF4-FFF2-40B4-BE49-F238E27FC236}">
                <a16:creationId xmlns:a16="http://schemas.microsoft.com/office/drawing/2014/main" id="{3D654142-9566-4268-9A93-9BCF0883B158}"/>
              </a:ext>
            </a:extLst>
          </p:cNvPr>
          <p:cNvPicPr>
            <a:picLocks noChangeAspect="1"/>
          </p:cNvPicPr>
          <p:nvPr/>
        </p:nvPicPr>
        <p:blipFill>
          <a:blip r:embed="rId3"/>
          <a:stretch>
            <a:fillRect/>
          </a:stretch>
        </p:blipFill>
        <p:spPr>
          <a:xfrm>
            <a:off x="5519541" y="1641602"/>
            <a:ext cx="6131560" cy="2819400"/>
          </a:xfrm>
          <a:prstGeom prst="rect">
            <a:avLst/>
          </a:prstGeom>
        </p:spPr>
      </p:pic>
    </p:spTree>
    <p:extLst>
      <p:ext uri="{BB962C8B-B14F-4D97-AF65-F5344CB8AC3E}">
        <p14:creationId xmlns:p14="http://schemas.microsoft.com/office/powerpoint/2010/main" val="344992709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759125" y="376952"/>
            <a:ext cx="12402558" cy="400110"/>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000" b="1" dirty="0">
                <a:solidFill>
                  <a:schemeClr val="tx1"/>
                </a:solidFill>
              </a:rPr>
              <a:t>Key technology - data interaction between wireless sensor network and host computer</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94185" y="967894"/>
            <a:ext cx="4983828" cy="5755422"/>
          </a:xfrm>
          <a:prstGeom prst="rect">
            <a:avLst/>
          </a:prstGeom>
        </p:spPr>
        <p:txBody>
          <a:bodyPr wrap="square">
            <a:spAutoFit/>
          </a:bodyPr>
          <a:lstStyle/>
          <a:p>
            <a:pPr indent="304800" algn="just">
              <a:spcAft>
                <a:spcPts val="0"/>
              </a:spcAft>
            </a:pPr>
            <a:r>
              <a:rPr lang="en-US" altLang="zh-CN" sz="1600" b="1" spc="-100" dirty="0">
                <a:solidFill>
                  <a:srgbClr val="F47349"/>
                </a:solidFill>
                <a:latin typeface="宋体" panose="02010600030101010101" pitchFamily="2" charset="-122"/>
                <a:ea typeface="宋体" panose="02010600030101010101" pitchFamily="2" charset="-122"/>
                <a:cs typeface="宋体" panose="02010600030101010101" pitchFamily="2" charset="-122"/>
              </a:rPr>
              <a:t>Key test technical difficulties:</a:t>
            </a:r>
            <a:endParaRPr lang="zh-CN" altLang="zh-CN" sz="1600" b="1" spc="-100" dirty="0">
              <a:solidFill>
                <a:srgbClr val="F47349"/>
              </a:solidFill>
              <a:latin typeface="宋体" panose="02010600030101010101" pitchFamily="2" charset="-122"/>
              <a:ea typeface="宋体" panose="02010600030101010101" pitchFamily="2" charset="-122"/>
              <a:cs typeface="宋体" panose="02010600030101010101" pitchFamily="2" charset="-122"/>
            </a:endParaRPr>
          </a:p>
          <a:p>
            <a:pPr indent="304800" algn="just">
              <a:spcAft>
                <a:spcPts val="0"/>
              </a:spcAft>
            </a:pPr>
            <a:r>
              <a:rPr lang="en-US" altLang="zh-CN" sz="1600" spc="-100" dirty="0">
                <a:latin typeface="宋体" panose="02010600030101010101" pitchFamily="2" charset="-122"/>
                <a:ea typeface="宋体" panose="02010600030101010101" pitchFamily="2" charset="-122"/>
                <a:cs typeface="宋体" panose="02010600030101010101" pitchFamily="2" charset="-122"/>
              </a:rPr>
              <a:t>1) </a:t>
            </a:r>
            <a:r>
              <a:rPr lang="en-US" altLang="zh-CN" sz="1600" spc="-100" dirty="0" err="1">
                <a:latin typeface="宋体" panose="02010600030101010101" pitchFamily="2" charset="-122"/>
                <a:ea typeface="宋体" panose="02010600030101010101" pitchFamily="2" charset="-122"/>
                <a:cs typeface="宋体" panose="02010600030101010101" pitchFamily="2" charset="-122"/>
              </a:rPr>
              <a:t>Zigbee</a:t>
            </a:r>
            <a:r>
              <a:rPr lang="en-US" altLang="zh-CN" sz="1600" spc="-100" dirty="0">
                <a:latin typeface="宋体" panose="02010600030101010101" pitchFamily="2" charset="-122"/>
                <a:ea typeface="宋体" panose="02010600030101010101" pitchFamily="2" charset="-122"/>
                <a:cs typeface="宋体" panose="02010600030101010101" pitchFamily="2" charset="-122"/>
              </a:rPr>
              <a:t> constitutes the wireless sensor network and the host computer for data interaction. The main function of </a:t>
            </a:r>
            <a:r>
              <a:rPr lang="en-US" altLang="zh-CN" sz="1600" spc="-100" dirty="0" err="1">
                <a:latin typeface="宋体" panose="02010600030101010101" pitchFamily="2" charset="-122"/>
                <a:ea typeface="宋体" panose="02010600030101010101" pitchFamily="2" charset="-122"/>
                <a:cs typeface="宋体" panose="02010600030101010101" pitchFamily="2" charset="-122"/>
              </a:rPr>
              <a:t>Zigbee</a:t>
            </a:r>
            <a:r>
              <a:rPr lang="en-US" altLang="zh-CN" sz="1600" spc="-100" dirty="0">
                <a:latin typeface="宋体" panose="02010600030101010101" pitchFamily="2" charset="-122"/>
                <a:ea typeface="宋体" panose="02010600030101010101" pitchFamily="2" charset="-122"/>
                <a:cs typeface="宋体" panose="02010600030101010101" pitchFamily="2" charset="-122"/>
              </a:rPr>
              <a:t> is to build the LAN of the whole system, and the sensor data of each node in the acquisition system is analyzed and uploaded to the upper computer interface for reference by the management personnel. Technical difficulties include:</a:t>
            </a:r>
          </a:p>
          <a:p>
            <a:pPr indent="304800">
              <a:spcAft>
                <a:spcPts val="0"/>
              </a:spcAft>
            </a:pPr>
            <a:r>
              <a:rPr lang="en-US" altLang="zh-CN" sz="1600" spc="-100" dirty="0">
                <a:latin typeface="宋体" panose="02010600030101010101" pitchFamily="2" charset="-122"/>
                <a:ea typeface="宋体" panose="02010600030101010101" pitchFamily="2" charset="-122"/>
                <a:cs typeface="宋体" panose="02010600030101010101" pitchFamily="2" charset="-122"/>
              </a:rPr>
              <a:t>(1) </a:t>
            </a:r>
            <a:r>
              <a:rPr lang="en-US" altLang="zh-CN" sz="1600" b="1" spc="-100" dirty="0">
                <a:solidFill>
                  <a:srgbClr val="F47349"/>
                </a:solidFill>
                <a:latin typeface="宋体" panose="02010600030101010101" pitchFamily="2" charset="-122"/>
                <a:ea typeface="宋体" panose="02010600030101010101" pitchFamily="2" charset="-122"/>
                <a:cs typeface="宋体" panose="02010600030101010101" pitchFamily="2" charset="-122"/>
              </a:rPr>
              <a:t>Network layout and organization of the system:</a:t>
            </a:r>
            <a:r>
              <a:rPr lang="en-US" altLang="zh-CN" sz="1600" spc="-100" dirty="0">
                <a:latin typeface="宋体" panose="02010600030101010101" pitchFamily="2" charset="-122"/>
                <a:ea typeface="宋体" panose="02010600030101010101" pitchFamily="2" charset="-122"/>
                <a:cs typeface="宋体" panose="02010600030101010101" pitchFamily="2" charset="-122"/>
              </a:rPr>
              <a:t> According to the internal structure of the building and the channel information, plan the orientation of the wireless sensor nodes and make them self-assembled.</a:t>
            </a:r>
          </a:p>
          <a:p>
            <a:pPr indent="304800">
              <a:spcAft>
                <a:spcPts val="0"/>
              </a:spcAft>
            </a:pPr>
            <a:r>
              <a:rPr lang="en-US" altLang="zh-CN" sz="1600" spc="-100" dirty="0">
                <a:latin typeface="宋体" panose="02010600030101010101" pitchFamily="2" charset="-122"/>
                <a:ea typeface="宋体" panose="02010600030101010101" pitchFamily="2" charset="-122"/>
                <a:cs typeface="宋体" panose="02010600030101010101" pitchFamily="2" charset="-122"/>
              </a:rPr>
              <a:t>(2)</a:t>
            </a:r>
            <a:r>
              <a:rPr lang="en-US" altLang="zh-CN" sz="1600" b="1" spc="-100" dirty="0">
                <a:solidFill>
                  <a:srgbClr val="F47349"/>
                </a:solidFill>
                <a:latin typeface="宋体" panose="02010600030101010101" pitchFamily="2" charset="-122"/>
                <a:ea typeface="宋体" panose="02010600030101010101" pitchFamily="2" charset="-122"/>
                <a:cs typeface="宋体" panose="02010600030101010101" pitchFamily="2" charset="-122"/>
              </a:rPr>
              <a:t> System security monitoring and maintenance:</a:t>
            </a:r>
            <a:r>
              <a:rPr lang="en-US" altLang="zh-CN" sz="1600" spc="-100" dirty="0">
                <a:latin typeface="宋体" panose="02010600030101010101" pitchFamily="2" charset="-122"/>
                <a:ea typeface="宋体" panose="02010600030101010101" pitchFamily="2" charset="-122"/>
                <a:cs typeface="宋体" panose="02010600030101010101" pitchFamily="2" charset="-122"/>
              </a:rPr>
              <a:t> The background monitoring management center can view the current status of each WSN node deployed in the building in the system in real time, and maintain the entire system to ensure the normal operation of the entire network.</a:t>
            </a:r>
          </a:p>
          <a:p>
            <a:pPr indent="304800">
              <a:spcAft>
                <a:spcPts val="0"/>
              </a:spcAft>
            </a:pPr>
            <a:r>
              <a:rPr lang="en-US" altLang="zh-CN" sz="1600" spc="-100" dirty="0">
                <a:latin typeface="宋体" panose="02010600030101010101" pitchFamily="2" charset="-122"/>
                <a:ea typeface="宋体" panose="02010600030101010101" pitchFamily="2" charset="-122"/>
                <a:cs typeface="宋体" panose="02010600030101010101" pitchFamily="2" charset="-122"/>
              </a:rPr>
              <a:t>(3) The data interaction between the upper computer and the lower computer adopts </a:t>
            </a:r>
            <a:r>
              <a:rPr lang="en-US" altLang="zh-CN" sz="1600" b="1" spc="-100" dirty="0">
                <a:solidFill>
                  <a:srgbClr val="F47349"/>
                </a:solidFill>
                <a:latin typeface="宋体" panose="02010600030101010101" pitchFamily="2" charset="-122"/>
                <a:ea typeface="宋体" panose="02010600030101010101" pitchFamily="2" charset="-122"/>
                <a:cs typeface="宋体" panose="02010600030101010101" pitchFamily="2" charset="-122"/>
              </a:rPr>
              <a:t>wireless transmission</a:t>
            </a:r>
            <a:r>
              <a:rPr lang="en-US" altLang="zh-CN" sz="1600" spc="-100" dirty="0">
                <a:latin typeface="宋体" panose="02010600030101010101" pitchFamily="2" charset="-122"/>
                <a:ea typeface="宋体" panose="02010600030101010101" pitchFamily="2" charset="-122"/>
                <a:cs typeface="宋体" panose="02010600030101010101" pitchFamily="2" charset="-122"/>
              </a:rPr>
              <a:t>, and the effective information is filtered and successfully transmitted to the upper computer so that the data is not lost.</a:t>
            </a:r>
            <a:endParaRPr lang="zh-CN" altLang="zh-CN" sz="1600" spc="-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5" name="图片 14" descr="C:\temp\WeChat Files\b788fbd75047b4d7d0b43a51f5e8ea72.jpg"/>
          <p:cNvPicPr/>
          <p:nvPr/>
        </p:nvPicPr>
        <p:blipFill>
          <a:blip r:embed="rId2">
            <a:extLst>
              <a:ext uri="{28A0092B-C50C-407E-A947-70E740481C1C}">
                <a14:useLocalDpi xmlns:a14="http://schemas.microsoft.com/office/drawing/2010/main" val="0"/>
              </a:ext>
            </a:extLst>
          </a:blip>
          <a:srcRect/>
          <a:stretch>
            <a:fillRect/>
          </a:stretch>
        </p:blipFill>
        <p:spPr>
          <a:xfrm>
            <a:off x="6628175" y="1581604"/>
            <a:ext cx="4752975" cy="2249170"/>
          </a:xfrm>
          <a:prstGeom prst="rect">
            <a:avLst/>
          </a:prstGeom>
          <a:noFill/>
          <a:ln>
            <a:noFill/>
          </a:ln>
        </p:spPr>
      </p:pic>
      <p:sp>
        <p:nvSpPr>
          <p:cNvPr id="3" name="矩形 2"/>
          <p:cNvSpPr/>
          <p:nvPr/>
        </p:nvSpPr>
        <p:spPr>
          <a:xfrm>
            <a:off x="6528798" y="1056857"/>
            <a:ext cx="2492990" cy="369332"/>
          </a:xfrm>
          <a:prstGeom prst="rect">
            <a:avLst/>
          </a:prstGeom>
        </p:spPr>
        <p:txBody>
          <a:bodyPr wrap="none">
            <a:spAutoFit/>
          </a:bodyPr>
          <a:lstStyle/>
          <a:p>
            <a:r>
              <a:rPr lang="en-US" altLang="zh-CN" b="1" dirty="0">
                <a:solidFill>
                  <a:srgbClr val="F47349"/>
                </a:solidFill>
                <a:latin typeface="Times New Roman" panose="02020603050405020304" pitchFamily="18" charset="0"/>
                <a:ea typeface="宋体" panose="02010600030101010101" pitchFamily="2" charset="-122"/>
              </a:rPr>
              <a:t>WSN network topology</a:t>
            </a:r>
          </a:p>
        </p:txBody>
      </p:sp>
      <p:pic>
        <p:nvPicPr>
          <p:cNvPr id="21" name="图片 20" descr="C:\Users\hp\Documents\Tencent Files\2660516247\Image\C2C\G17K3POJGTM%)4C(}49RW@S.png"/>
          <p:cNvPicPr/>
          <p:nvPr/>
        </p:nvPicPr>
        <p:blipFill>
          <a:blip r:embed="rId3">
            <a:extLst>
              <a:ext uri="{28A0092B-C50C-407E-A947-70E740481C1C}">
                <a14:useLocalDpi xmlns:a14="http://schemas.microsoft.com/office/drawing/2010/main" val="0"/>
              </a:ext>
            </a:extLst>
          </a:blip>
          <a:srcRect/>
          <a:stretch>
            <a:fillRect/>
          </a:stretch>
        </p:blipFill>
        <p:spPr bwMode="auto">
          <a:xfrm>
            <a:off x="6628175" y="4221434"/>
            <a:ext cx="3674745" cy="2473325"/>
          </a:xfrm>
          <a:prstGeom prst="rect">
            <a:avLst/>
          </a:prstGeom>
          <a:noFill/>
          <a:ln>
            <a:noFill/>
          </a:ln>
        </p:spPr>
      </p:pic>
      <p:sp>
        <p:nvSpPr>
          <p:cNvPr id="4" name="矩形 3"/>
          <p:cNvSpPr/>
          <p:nvPr/>
        </p:nvSpPr>
        <p:spPr>
          <a:xfrm>
            <a:off x="6528798" y="3830774"/>
            <a:ext cx="2929007" cy="369332"/>
          </a:xfrm>
          <a:prstGeom prst="rect">
            <a:avLst/>
          </a:prstGeom>
        </p:spPr>
        <p:txBody>
          <a:bodyPr wrap="none">
            <a:spAutoFit/>
          </a:bodyPr>
          <a:lstStyle/>
          <a:p>
            <a:r>
              <a:rPr lang="en-US" altLang="zh-CN" b="1" dirty="0" err="1">
                <a:solidFill>
                  <a:srgbClr val="F47349"/>
                </a:solidFill>
                <a:latin typeface="Times New Roman" panose="02020603050405020304" pitchFamily="18" charset="0"/>
                <a:ea typeface="宋体" panose="02010600030101010101" pitchFamily="2" charset="-122"/>
              </a:rPr>
              <a:t>Zigbee</a:t>
            </a:r>
            <a:r>
              <a:rPr lang="en-US" altLang="zh-CN" b="1" dirty="0">
                <a:solidFill>
                  <a:srgbClr val="F47349"/>
                </a:solidFill>
                <a:latin typeface="Times New Roman" panose="02020603050405020304" pitchFamily="18" charset="0"/>
                <a:ea typeface="宋体" panose="02010600030101010101" pitchFamily="2" charset="-122"/>
              </a:rPr>
              <a:t> networking diagram</a:t>
            </a:r>
          </a:p>
        </p:txBody>
      </p:sp>
    </p:spTree>
    <p:extLst>
      <p:ext uri="{BB962C8B-B14F-4D97-AF65-F5344CB8AC3E}">
        <p14:creationId xmlns:p14="http://schemas.microsoft.com/office/powerpoint/2010/main" val="1728806386"/>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376952"/>
            <a:ext cx="10586458" cy="400110"/>
          </a:xfrm>
          <a:prstGeom prst="rect">
            <a:avLst/>
          </a:prstGeom>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000" b="1" dirty="0">
                <a:solidFill>
                  <a:schemeClr val="tx1"/>
                </a:solidFill>
              </a:rPr>
              <a:t>Early warning, monitoring - intelligent identification of disaster information</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6096000" y="4191672"/>
            <a:ext cx="5474788" cy="2677656"/>
          </a:xfrm>
          <a:prstGeom prst="rect">
            <a:avLst/>
          </a:prstGeom>
        </p:spPr>
        <p:txBody>
          <a:bodyPr wrap="square">
            <a:spAutoFit/>
          </a:bodyPr>
          <a:lstStyle/>
          <a:p>
            <a:r>
              <a:rPr lang="en-US" altLang="zh-CN" sz="1400" dirty="0"/>
              <a:t>Background modeling of </a:t>
            </a:r>
            <a:r>
              <a:rPr lang="en-US" altLang="zh-CN" sz="1400" dirty="0" err="1"/>
              <a:t>databset</a:t>
            </a:r>
            <a:r>
              <a:rPr lang="en-US" altLang="zh-CN" sz="1400" dirty="0"/>
              <a:t>, applying the new </a:t>
            </a:r>
            <a:r>
              <a:rPr lang="en-US" altLang="zh-CN" sz="1400" b="1" dirty="0" err="1">
                <a:solidFill>
                  <a:srgbClr val="F47349"/>
                </a:solidFill>
              </a:rPr>
              <a:t>ViBe</a:t>
            </a:r>
            <a:r>
              <a:rPr lang="en-US" altLang="zh-CN" sz="1400" b="1" dirty="0">
                <a:solidFill>
                  <a:srgbClr val="F47349"/>
                </a:solidFill>
              </a:rPr>
              <a:t> modeling method</a:t>
            </a:r>
            <a:r>
              <a:rPr lang="en-US" altLang="zh-CN" sz="1400" dirty="0"/>
              <a:t>, and Gaussian hybrid model GMM. The biggest highlight of this project is to add a </a:t>
            </a:r>
            <a:r>
              <a:rPr lang="en-US" altLang="zh-CN" sz="1400" b="1" dirty="0">
                <a:solidFill>
                  <a:srgbClr val="F47349"/>
                </a:solidFill>
              </a:rPr>
              <a:t>Euler video amplification method</a:t>
            </a:r>
            <a:r>
              <a:rPr lang="en-US" altLang="zh-CN" sz="1400" dirty="0"/>
              <a:t> before modeling according to the dynamic characteristics of the flame. Which makes the frequency of the flame's motion is magnified, and the </a:t>
            </a:r>
            <a:r>
              <a:rPr lang="en-US" altLang="zh-CN" sz="1400" b="1" dirty="0">
                <a:solidFill>
                  <a:srgbClr val="FF0000"/>
                </a:solidFill>
              </a:rPr>
              <a:t>modeling accuracy even higher</a:t>
            </a:r>
            <a:r>
              <a:rPr lang="en-US" altLang="zh-CN" sz="1400" dirty="0"/>
              <a:t>. The second highlight is the combination of two color models, RGB and YRCBC. After many experiments, it is found that the RGB model is very accurate inside the flame. YRCBCR tests the outer contour of the flame very accurately, because Y represents the brightness. After analysis, the brightness of the flame edge will be Higher, so the two color models are combined to further improve the accuracy, F-score is about </a:t>
            </a:r>
            <a:r>
              <a:rPr lang="en-US" altLang="zh-CN" sz="1400" b="1" dirty="0">
                <a:solidFill>
                  <a:srgbClr val="FF0000"/>
                </a:solidFill>
              </a:rPr>
              <a:t>90%</a:t>
            </a:r>
            <a:r>
              <a:rPr lang="en-US" altLang="zh-CN" sz="1400" b="1" dirty="0"/>
              <a:t>.</a:t>
            </a:r>
          </a:p>
        </p:txBody>
      </p:sp>
      <p:sp>
        <p:nvSpPr>
          <p:cNvPr id="3" name="矩形 2"/>
          <p:cNvSpPr/>
          <p:nvPr/>
        </p:nvSpPr>
        <p:spPr>
          <a:xfrm>
            <a:off x="238791" y="1615595"/>
            <a:ext cx="5153699" cy="5232202"/>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1600" dirty="0"/>
              <a:t>The occurrence of natural disasters such as earthquakes and landslides has been affected by many factors. It is difficult to monitor and analyze them in real time. The state has specialized research institutions for forecasting research and real-time monitoring and analysis. When the disaster is about to come, it will remind people early. This project does not make detailed prediction research on such natural disasters. For such disasters, the project has established a real-time disaster information receiving system to receive data from the National Natural Disaster Research Center in real time, so as to be application in the project system and effectively remind people to escape reasonably and quickly.</a:t>
            </a:r>
            <a:endParaRPr lang="zh-CN" altLang="en-US" sz="1600" dirty="0"/>
          </a:p>
        </p:txBody>
      </p:sp>
      <p:sp>
        <p:nvSpPr>
          <p:cNvPr id="4" name="矩形 3"/>
          <p:cNvSpPr/>
          <p:nvPr/>
        </p:nvSpPr>
        <p:spPr>
          <a:xfrm>
            <a:off x="1410789" y="3868507"/>
            <a:ext cx="6096000" cy="646331"/>
          </a:xfrm>
          <a:prstGeom prst="rect">
            <a:avLst/>
          </a:prstGeom>
        </p:spPr>
        <p:txBody>
          <a:bodyPr>
            <a:spAutoFit/>
          </a:bodyPr>
          <a:lstStyle/>
          <a:p>
            <a:br>
              <a:rPr lang="zh-CN" altLang="en-US" dirty="0"/>
            </a:br>
            <a:endParaRPr lang="zh-CN" altLang="en-US" dirty="0"/>
          </a:p>
        </p:txBody>
      </p:sp>
      <p:sp>
        <p:nvSpPr>
          <p:cNvPr id="5" name="矩形 4"/>
          <p:cNvSpPr/>
          <p:nvPr/>
        </p:nvSpPr>
        <p:spPr>
          <a:xfrm>
            <a:off x="271786" y="951481"/>
            <a:ext cx="4914749" cy="646331"/>
          </a:xfrm>
          <a:prstGeom prst="rect">
            <a:avLst/>
          </a:prstGeom>
        </p:spPr>
        <p:txBody>
          <a:bodyPr wrap="square">
            <a:spAutoFit/>
          </a:bodyPr>
          <a:lstStyle/>
          <a:p>
            <a:r>
              <a:rPr lang="en-US" altLang="zh-CN" b="1" dirty="0">
                <a:solidFill>
                  <a:srgbClr val="F47349"/>
                </a:solidFill>
              </a:rPr>
              <a:t>For natural disasters such as earthquakes and landslides</a:t>
            </a:r>
          </a:p>
        </p:txBody>
      </p:sp>
      <p:sp>
        <p:nvSpPr>
          <p:cNvPr id="6" name="矩形 5"/>
          <p:cNvSpPr/>
          <p:nvPr/>
        </p:nvSpPr>
        <p:spPr>
          <a:xfrm>
            <a:off x="6225777" y="922175"/>
            <a:ext cx="2031325" cy="369332"/>
          </a:xfrm>
          <a:prstGeom prst="rect">
            <a:avLst/>
          </a:prstGeom>
        </p:spPr>
        <p:txBody>
          <a:bodyPr wrap="none">
            <a:spAutoFit/>
          </a:bodyPr>
          <a:lstStyle/>
          <a:p>
            <a:r>
              <a:rPr lang="en-US" altLang="zh-CN" b="1" dirty="0">
                <a:solidFill>
                  <a:srgbClr val="F47349"/>
                </a:solidFill>
              </a:rPr>
              <a:t>For fire situations</a:t>
            </a:r>
          </a:p>
        </p:txBody>
      </p:sp>
      <p:graphicFrame>
        <p:nvGraphicFramePr>
          <p:cNvPr id="7" name="图示 6">
            <a:extLst>
              <a:ext uri="{FF2B5EF4-FFF2-40B4-BE49-F238E27FC236}">
                <a16:creationId xmlns:a16="http://schemas.microsoft.com/office/drawing/2014/main" id="{0B7E21DB-20D4-453F-BF66-AA6FE9D66045}"/>
              </a:ext>
            </a:extLst>
          </p:cNvPr>
          <p:cNvGraphicFramePr/>
          <p:nvPr>
            <p:extLst>
              <p:ext uri="{D42A27DB-BD31-4B8C-83A1-F6EECF244321}">
                <p14:modId xmlns:p14="http://schemas.microsoft.com/office/powerpoint/2010/main" val="3319776103"/>
              </p:ext>
            </p:extLst>
          </p:nvPr>
        </p:nvGraphicFramePr>
        <p:xfrm>
          <a:off x="271786" y="1133217"/>
          <a:ext cx="5369569" cy="289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图片 20">
            <a:extLst>
              <a:ext uri="{FF2B5EF4-FFF2-40B4-BE49-F238E27FC236}">
                <a16:creationId xmlns:a16="http://schemas.microsoft.com/office/drawing/2014/main" id="{BFF55D6C-B5CE-4399-A1FC-D9094DBB13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1732" y="1226235"/>
            <a:ext cx="5070041" cy="2939819"/>
          </a:xfrm>
          <a:prstGeom prst="rect">
            <a:avLst/>
          </a:prstGeom>
        </p:spPr>
      </p:pic>
    </p:spTree>
    <p:extLst>
      <p:ext uri="{BB962C8B-B14F-4D97-AF65-F5344CB8AC3E}">
        <p14:creationId xmlns:p14="http://schemas.microsoft.com/office/powerpoint/2010/main" val="1608422692"/>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79515" y="376952"/>
            <a:ext cx="10432969" cy="400110"/>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000" b="1" dirty="0">
                <a:solidFill>
                  <a:schemeClr val="tx1"/>
                </a:solidFill>
              </a:rPr>
              <a:t>Early warning, monitoring - IBM Systems monitoring hardware environment</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19395" y="1041570"/>
            <a:ext cx="4951518" cy="5262979"/>
          </a:xfrm>
          <a:prstGeom prst="rect">
            <a:avLst/>
          </a:prstGeom>
        </p:spPr>
        <p:txBody>
          <a:bodyPr wrap="square">
            <a:spAutoFit/>
          </a:bodyPr>
          <a:lstStyle/>
          <a:p>
            <a:r>
              <a:rPr lang="en-US" altLang="zh-CN" sz="1600" dirty="0">
                <a:solidFill>
                  <a:srgbClr val="323232"/>
                </a:solidFill>
                <a:latin typeface="宋体" panose="02010600030101010101" pitchFamily="2" charset="-122"/>
                <a:ea typeface="宋体" panose="02010600030101010101" pitchFamily="2" charset="-122"/>
              </a:rPr>
              <a:t>This project has been </a:t>
            </a:r>
            <a:r>
              <a:rPr lang="en-US" altLang="zh-CN" sz="1600" dirty="0">
                <a:solidFill>
                  <a:schemeClr val="accent2"/>
                </a:solidFill>
                <a:latin typeface="宋体" panose="02010600030101010101" pitchFamily="2" charset="-122"/>
                <a:ea typeface="宋体" panose="02010600030101010101" pitchFamily="2" charset="-122"/>
              </a:rPr>
              <a:t>upgraded and improved </a:t>
            </a:r>
            <a:r>
              <a:rPr lang="en-US" altLang="zh-CN" sz="1600" dirty="0">
                <a:solidFill>
                  <a:srgbClr val="323232"/>
                </a:solidFill>
                <a:latin typeface="宋体" panose="02010600030101010101" pitchFamily="2" charset="-122"/>
                <a:ea typeface="宋体" panose="02010600030101010101" pitchFamily="2" charset="-122"/>
              </a:rPr>
              <a:t>for the development of the previous PC interface, using </a:t>
            </a:r>
            <a:r>
              <a:rPr lang="en-US" altLang="zh-CN" sz="1600" dirty="0">
                <a:solidFill>
                  <a:schemeClr val="accent2"/>
                </a:solidFill>
                <a:latin typeface="宋体" panose="02010600030101010101" pitchFamily="2" charset="-122"/>
                <a:ea typeface="宋体" panose="02010600030101010101" pitchFamily="2" charset="-122"/>
              </a:rPr>
              <a:t>IBM Systems Director 6.1 </a:t>
            </a:r>
            <a:r>
              <a:rPr lang="en-US" altLang="zh-CN" sz="1600" dirty="0">
                <a:solidFill>
                  <a:srgbClr val="323232"/>
                </a:solidFill>
                <a:latin typeface="宋体" panose="02010600030101010101" pitchFamily="2" charset="-122"/>
                <a:ea typeface="宋体" panose="02010600030101010101" pitchFamily="2" charset="-122"/>
              </a:rPr>
              <a:t>developed by IBM.</a:t>
            </a:r>
          </a:p>
          <a:p>
            <a:r>
              <a:rPr lang="en-US" altLang="zh-CN" sz="1600" dirty="0">
                <a:solidFill>
                  <a:srgbClr val="323232"/>
                </a:solidFill>
                <a:latin typeface="宋体" panose="02010600030101010101" pitchFamily="2" charset="-122"/>
                <a:ea typeface="宋体" panose="02010600030101010101" pitchFamily="2" charset="-122"/>
              </a:rPr>
              <a:t>IBM Systems Director 6.1 is a strategic, centralized platform management software launched by IBM Systems Software in October 2008. How to continuously monitor real-time monitoring of a large number of systems with different architectures and platforms (such as POWER chip servers, </a:t>
            </a:r>
            <a:r>
              <a:rPr lang="en-US" altLang="zh-CN" sz="1600" dirty="0">
                <a:solidFill>
                  <a:schemeClr val="accent2"/>
                </a:solidFill>
                <a:latin typeface="宋体" panose="02010600030101010101" pitchFamily="2" charset="-122"/>
                <a:ea typeface="宋体" panose="02010600030101010101" pitchFamily="2" charset="-122"/>
              </a:rPr>
              <a:t>Intel chip-based servers</a:t>
            </a:r>
            <a:r>
              <a:rPr lang="en-US" altLang="zh-CN" sz="1600" dirty="0">
                <a:solidFill>
                  <a:srgbClr val="323232"/>
                </a:solidFill>
                <a:latin typeface="宋体" panose="02010600030101010101" pitchFamily="2" charset="-122"/>
                <a:ea typeface="宋体" panose="02010600030101010101" pitchFamily="2" charset="-122"/>
              </a:rPr>
              <a:t>, and blade centers) and quickly find the root cause and solve problems in the event of a failure has been a problem for system </a:t>
            </a:r>
            <a:r>
              <a:rPr lang="en-US" altLang="zh-CN" sz="1600" dirty="0" err="1">
                <a:solidFill>
                  <a:srgbClr val="323232"/>
                </a:solidFill>
                <a:latin typeface="宋体" panose="02010600030101010101" pitchFamily="2" charset="-122"/>
                <a:ea typeface="宋体" panose="02010600030101010101" pitchFamily="2" charset="-122"/>
              </a:rPr>
              <a:t>administrators.In</a:t>
            </a:r>
            <a:r>
              <a:rPr lang="en-US" altLang="zh-CN" sz="1600" dirty="0">
                <a:solidFill>
                  <a:srgbClr val="323232"/>
                </a:solidFill>
                <a:latin typeface="宋体" panose="02010600030101010101" pitchFamily="2" charset="-122"/>
                <a:ea typeface="宋体" panose="02010600030101010101" pitchFamily="2" charset="-122"/>
              </a:rPr>
              <a:t> response to this problem, Director 6.1 provides a series of </a:t>
            </a:r>
            <a:r>
              <a:rPr lang="en-US" altLang="zh-CN" sz="1600" dirty="0">
                <a:solidFill>
                  <a:schemeClr val="accent2"/>
                </a:solidFill>
                <a:latin typeface="宋体" panose="02010600030101010101" pitchFamily="2" charset="-122"/>
                <a:ea typeface="宋体" panose="02010600030101010101" pitchFamily="2" charset="-122"/>
              </a:rPr>
              <a:t>hardware monitoring managers</a:t>
            </a:r>
            <a:r>
              <a:rPr lang="en-US" altLang="zh-CN" sz="1600" dirty="0">
                <a:solidFill>
                  <a:srgbClr val="323232"/>
                </a:solidFill>
                <a:latin typeface="宋体" panose="02010600030101010101" pitchFamily="2" charset="-122"/>
                <a:ea typeface="宋体" panose="02010600030101010101" pitchFamily="2" charset="-122"/>
              </a:rPr>
              <a:t>, providing users with a comprehensive, integrated hardware monitoring solution that enables users to </a:t>
            </a:r>
            <a:r>
              <a:rPr lang="en-US" altLang="zh-CN" sz="1600" dirty="0">
                <a:solidFill>
                  <a:schemeClr val="accent2"/>
                </a:solidFill>
                <a:latin typeface="宋体" panose="02010600030101010101" pitchFamily="2" charset="-122"/>
                <a:ea typeface="宋体" panose="02010600030101010101" pitchFamily="2" charset="-122"/>
              </a:rPr>
              <a:t>monitor system status and handle hardware failures</a:t>
            </a:r>
            <a:r>
              <a:rPr lang="en-US" altLang="zh-CN" sz="1600" dirty="0">
                <a:solidFill>
                  <a:srgbClr val="323232"/>
                </a:solidFill>
                <a:latin typeface="宋体" panose="02010600030101010101" pitchFamily="2" charset="-122"/>
                <a:ea typeface="宋体" panose="02010600030101010101" pitchFamily="2" charset="-122"/>
              </a:rPr>
              <a:t> more easily, conveniently, and in a timely manner.</a:t>
            </a:r>
            <a:endParaRPr lang="zh-CN" altLang="en-US" sz="1600" dirty="0">
              <a:solidFill>
                <a:srgbClr val="F47349"/>
              </a:solidFill>
              <a:latin typeface="宋体" panose="02010600030101010101" pitchFamily="2" charset="-122"/>
              <a:ea typeface="宋体" panose="02010600030101010101" pitchFamily="2" charset="-122"/>
            </a:endParaRPr>
          </a:p>
        </p:txBody>
      </p:sp>
      <p:sp>
        <p:nvSpPr>
          <p:cNvPr id="4" name="矩形 3"/>
          <p:cNvSpPr/>
          <p:nvPr/>
        </p:nvSpPr>
        <p:spPr>
          <a:xfrm>
            <a:off x="5381897" y="1041570"/>
            <a:ext cx="5514975" cy="4801314"/>
          </a:xfrm>
          <a:prstGeom prst="rect">
            <a:avLst/>
          </a:prstGeom>
        </p:spPr>
        <p:txBody>
          <a:bodyPr wrap="square">
            <a:spAutoFit/>
          </a:bodyPr>
          <a:lstStyle/>
          <a:p>
            <a:r>
              <a:rPr lang="en-US" altLang="zh-CN" dirty="0">
                <a:solidFill>
                  <a:srgbClr val="323232"/>
                </a:solidFill>
                <a:latin typeface="ibm-plex-sans"/>
              </a:rPr>
              <a:t>According to the content of monitoring content, the monitor manager of Director 6.1 is mainly divided into </a:t>
            </a:r>
            <a:r>
              <a:rPr lang="en-US" altLang="zh-CN" dirty="0">
                <a:solidFill>
                  <a:schemeClr val="accent2"/>
                </a:solidFill>
                <a:latin typeface="ibm-plex-sans"/>
              </a:rPr>
              <a:t>state manager and event manager</a:t>
            </a:r>
            <a:r>
              <a:rPr lang="en-US" altLang="zh-CN" dirty="0">
                <a:solidFill>
                  <a:srgbClr val="323232"/>
                </a:solidFill>
                <a:latin typeface="ibm-plex-sans"/>
              </a:rPr>
              <a:t>:</a:t>
            </a:r>
          </a:p>
          <a:p>
            <a:r>
              <a:rPr lang="en-US" altLang="zh-CN" dirty="0">
                <a:solidFill>
                  <a:srgbClr val="323232"/>
                </a:solidFill>
                <a:latin typeface="ibm-plex-sans"/>
              </a:rPr>
              <a:t>The status manager can provide system monitoring indicators customization, multiple visualization methods to display the real-time status of the system and support </a:t>
            </a:r>
            <a:r>
              <a:rPr lang="en-US" altLang="zh-CN" dirty="0">
                <a:solidFill>
                  <a:schemeClr val="accent2"/>
                </a:solidFill>
                <a:latin typeface="ibm-plex-sans"/>
              </a:rPr>
              <a:t>status data import and reprocessing analysis functions</a:t>
            </a:r>
            <a:r>
              <a:rPr lang="en-US" altLang="zh-CN" dirty="0">
                <a:solidFill>
                  <a:srgbClr val="323232"/>
                </a:solidFill>
                <a:latin typeface="ibm-plex-sans"/>
              </a:rPr>
              <a:t>, etc., to meet all user system status monitoring needs;</a:t>
            </a:r>
          </a:p>
          <a:p>
            <a:r>
              <a:rPr lang="en-US" altLang="zh-CN" dirty="0">
                <a:solidFill>
                  <a:srgbClr val="323232"/>
                </a:solidFill>
                <a:latin typeface="ibm-plex-sans"/>
              </a:rPr>
              <a:t>The event manager can provide practical help for users to deal with hardware faults by initial problem location for real-time fault alarms. At the same time, the event manager also provides event filtering, event automation processing and other event processing tools to improve user productivity.</a:t>
            </a:r>
            <a:endParaRPr lang="zh-CN" altLang="en-US" dirty="0"/>
          </a:p>
        </p:txBody>
      </p:sp>
      <p:pic>
        <p:nvPicPr>
          <p:cNvPr id="1028" name="Picture 4" descr="çè§å¨ç»¼åé¡µ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897" y="3656038"/>
            <a:ext cx="55149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995040"/>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411583"/>
            <a:ext cx="11805658" cy="400110"/>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000" b="1" dirty="0">
                <a:solidFill>
                  <a:schemeClr val="tx1"/>
                </a:solidFill>
              </a:rPr>
              <a:t>Escape - IBM </a:t>
            </a:r>
            <a:r>
              <a:rPr lang="en-US" altLang="zh-CN" sz="2000" b="1" dirty="0" err="1">
                <a:solidFill>
                  <a:schemeClr val="tx1"/>
                </a:solidFill>
              </a:rPr>
              <a:t>PowerAI</a:t>
            </a:r>
            <a:r>
              <a:rPr lang="en-US" altLang="zh-CN" sz="2000" b="1" dirty="0">
                <a:solidFill>
                  <a:schemeClr val="tx1"/>
                </a:solidFill>
              </a:rPr>
              <a:t> Vision and Image Recognition Technology</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2"/>
          <a:stretch>
            <a:fillRect/>
          </a:stretch>
        </p:blipFill>
        <p:spPr>
          <a:xfrm>
            <a:off x="238790" y="1273615"/>
            <a:ext cx="5616427" cy="2263911"/>
          </a:xfrm>
          <a:prstGeom prst="rect">
            <a:avLst/>
          </a:prstGeom>
        </p:spPr>
      </p:pic>
      <p:sp>
        <p:nvSpPr>
          <p:cNvPr id="6" name="矩形 5"/>
          <p:cNvSpPr/>
          <p:nvPr/>
        </p:nvSpPr>
        <p:spPr>
          <a:xfrm>
            <a:off x="238791" y="3740341"/>
            <a:ext cx="5616427" cy="2908489"/>
          </a:xfrm>
          <a:prstGeom prst="rect">
            <a:avLst/>
          </a:prstGeom>
        </p:spPr>
        <p:txBody>
          <a:bodyPr wrap="square">
            <a:spAutoFit/>
          </a:bodyPr>
          <a:lstStyle/>
          <a:p>
            <a:r>
              <a:rPr lang="en-US" altLang="zh-CN" sz="1500" dirty="0" err="1">
                <a:latin typeface="ibm-plex-sans"/>
              </a:rPr>
              <a:t>PowerAI</a:t>
            </a:r>
            <a:r>
              <a:rPr lang="en-US" altLang="zh-CN" sz="1500" dirty="0">
                <a:latin typeface="ibm-plex-sans"/>
              </a:rPr>
              <a:t> Vision combines Computer Vision with deep learning to make related features easier to use and perform better. By combining </a:t>
            </a:r>
            <a:r>
              <a:rPr lang="en-US" altLang="zh-CN" sz="1500" dirty="0" err="1">
                <a:latin typeface="ibm-plex-sans"/>
              </a:rPr>
              <a:t>PowerAI</a:t>
            </a:r>
            <a:r>
              <a:rPr lang="en-US" altLang="zh-CN" sz="1500" dirty="0">
                <a:latin typeface="ibm-plex-sans"/>
              </a:rPr>
              <a:t> Vision software with </a:t>
            </a:r>
            <a:r>
              <a:rPr lang="en-US" altLang="zh-CN" sz="1600" dirty="0">
                <a:solidFill>
                  <a:srgbClr val="323232"/>
                </a:solidFill>
                <a:latin typeface="ibm-plex-sans"/>
              </a:rPr>
              <a:t>IBM® Power Systems™ </a:t>
            </a:r>
            <a:r>
              <a:rPr lang="en-US" altLang="zh-CN" sz="1500" dirty="0">
                <a:latin typeface="ibm-plex-sans"/>
              </a:rPr>
              <a:t>, which is further enhanced, organizations can quickly deploy fully optimized, fully supported and high performance platforms. </a:t>
            </a:r>
            <a:r>
              <a:rPr lang="en-US" altLang="zh-CN" sz="1500" dirty="0" err="1">
                <a:latin typeface="ibm-plex-sans"/>
              </a:rPr>
              <a:t>PowerAI</a:t>
            </a:r>
            <a:r>
              <a:rPr lang="en-US" altLang="zh-CN" sz="1500" dirty="0">
                <a:latin typeface="ibm-plex-sans"/>
              </a:rPr>
              <a:t> Vison includes an intuitive toolset so topic experts can create Vision models without the need for coding or in-depth learning expertise. In addition, </a:t>
            </a:r>
            <a:r>
              <a:rPr lang="en-US" altLang="zh-CN" sz="1500" dirty="0" err="1">
                <a:latin typeface="ibm-plex-sans"/>
              </a:rPr>
              <a:t>PowerAI</a:t>
            </a:r>
            <a:r>
              <a:rPr lang="en-US" altLang="zh-CN" sz="1500" dirty="0">
                <a:latin typeface="ibm-plex-sans"/>
              </a:rPr>
              <a:t> Vison includes the most popular </a:t>
            </a:r>
            <a:r>
              <a:rPr lang="en-US" altLang="zh-CN" sz="1500" dirty="0">
                <a:solidFill>
                  <a:schemeClr val="accent2"/>
                </a:solidFill>
                <a:latin typeface="ibm-plex-sans"/>
              </a:rPr>
              <a:t>deep learning framework and its associated components </a:t>
            </a:r>
            <a:r>
              <a:rPr lang="en-US" altLang="zh-CN" sz="1500" dirty="0">
                <a:latin typeface="ibm-plex-sans"/>
              </a:rPr>
              <a:t>to help teams quickly and easily deploy models to </a:t>
            </a:r>
            <a:r>
              <a:rPr lang="en-US" altLang="zh-CN" sz="1500" dirty="0">
                <a:solidFill>
                  <a:schemeClr val="accent2"/>
                </a:solidFill>
                <a:latin typeface="ibm-plex-sans"/>
              </a:rPr>
              <a:t>increase productivity</a:t>
            </a:r>
            <a:r>
              <a:rPr lang="en-US" altLang="zh-CN" sz="1500" dirty="0">
                <a:latin typeface="ibm-plex-sans"/>
              </a:rPr>
              <a:t>.</a:t>
            </a:r>
            <a:endParaRPr lang="zh-CN" altLang="en-US" sz="1500" dirty="0"/>
          </a:p>
        </p:txBody>
      </p:sp>
      <p:pic>
        <p:nvPicPr>
          <p:cNvPr id="1026" name="Picture 2" descr="IBM PowerAI V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539" y="1273616"/>
            <a:ext cx="5358533" cy="226391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62674" y="3648008"/>
            <a:ext cx="5924261" cy="3093154"/>
          </a:xfrm>
          <a:prstGeom prst="rect">
            <a:avLst/>
          </a:prstGeom>
        </p:spPr>
        <p:txBody>
          <a:bodyPr wrap="square">
            <a:spAutoFit/>
          </a:bodyPr>
          <a:lstStyle/>
          <a:p>
            <a:r>
              <a:rPr lang="en-US" altLang="zh-CN" sz="1500" dirty="0">
                <a:solidFill>
                  <a:srgbClr val="323232"/>
                </a:solidFill>
                <a:latin typeface="ibm-plex-sans"/>
              </a:rPr>
              <a:t>The simplified interface of IBM </a:t>
            </a:r>
            <a:r>
              <a:rPr lang="en-US" altLang="zh-CN" sz="1500" dirty="0" err="1">
                <a:solidFill>
                  <a:srgbClr val="323232"/>
                </a:solidFill>
                <a:latin typeface="ibm-plex-sans"/>
              </a:rPr>
              <a:t>PowerAI</a:t>
            </a:r>
            <a:r>
              <a:rPr lang="en-US" altLang="zh-CN" sz="1500" dirty="0">
                <a:solidFill>
                  <a:srgbClr val="323232"/>
                </a:solidFill>
                <a:latin typeface="ibm-plex-sans"/>
              </a:rPr>
              <a:t> Vision makes it easy to </a:t>
            </a:r>
            <a:r>
              <a:rPr lang="en-US" altLang="zh-CN" sz="1500" dirty="0">
                <a:solidFill>
                  <a:schemeClr val="accent2"/>
                </a:solidFill>
                <a:latin typeface="ibm-plex-sans"/>
              </a:rPr>
              <a:t>deploy data and train models</a:t>
            </a:r>
            <a:r>
              <a:rPr lang="en-US" altLang="zh-CN" sz="1500" dirty="0">
                <a:solidFill>
                  <a:srgbClr val="323232"/>
                </a:solidFill>
                <a:latin typeface="ibm-plex-sans"/>
              </a:rPr>
              <a:t>. Train the deep learning model in an iterative manner, automatically tagging the video to create </a:t>
            </a:r>
            <a:r>
              <a:rPr lang="en-US" altLang="zh-CN" sz="1500" dirty="0">
                <a:solidFill>
                  <a:schemeClr val="accent2"/>
                </a:solidFill>
                <a:latin typeface="ibm-plex-sans"/>
              </a:rPr>
              <a:t>a large number of accurate data </a:t>
            </a:r>
            <a:r>
              <a:rPr lang="en-US" altLang="zh-CN" sz="1500" dirty="0">
                <a:solidFill>
                  <a:srgbClr val="323232"/>
                </a:solidFill>
                <a:latin typeface="ibm-plex-sans"/>
              </a:rPr>
              <a:t>sets for training purposes. Train with compute-intensive </a:t>
            </a:r>
            <a:r>
              <a:rPr lang="en-US" altLang="zh-CN" sz="1500" dirty="0">
                <a:solidFill>
                  <a:schemeClr val="accent2"/>
                </a:solidFill>
                <a:latin typeface="ibm-plex-sans"/>
              </a:rPr>
              <a:t>IBM Power® servers</a:t>
            </a:r>
            <a:r>
              <a:rPr lang="en-US" altLang="zh-CN" sz="1500" dirty="0">
                <a:solidFill>
                  <a:srgbClr val="323232"/>
                </a:solidFill>
                <a:latin typeface="ibm-plex-sans"/>
              </a:rPr>
              <a:t>, then export trained models and deploy them to internal environments, clouds, or edge devices. Introducing custom models into </a:t>
            </a:r>
            <a:r>
              <a:rPr lang="en-US" altLang="zh-CN" sz="1500" dirty="0" err="1">
                <a:solidFill>
                  <a:schemeClr val="accent2"/>
                </a:solidFill>
                <a:latin typeface="ibm-plex-sans"/>
              </a:rPr>
              <a:t>TensorFlow</a:t>
            </a:r>
            <a:r>
              <a:rPr lang="en-US" altLang="zh-CN" sz="1500" dirty="0">
                <a:solidFill>
                  <a:srgbClr val="323232"/>
                </a:solidFill>
                <a:latin typeface="ibm-plex-sans"/>
              </a:rPr>
              <a:t> eliminates the need for data scientists to train, tune, or deploy. You can deploy with peace of mind because you already know that the entire hardware and software combination has been tested and verified, interoperability is guaranteed, and you can choose to use support services from IBM.</a:t>
            </a:r>
          </a:p>
        </p:txBody>
      </p:sp>
    </p:spTree>
    <p:extLst>
      <p:ext uri="{BB962C8B-B14F-4D97-AF65-F5344CB8AC3E}">
        <p14:creationId xmlns:p14="http://schemas.microsoft.com/office/powerpoint/2010/main" val="1508121449"/>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27968" y="407793"/>
            <a:ext cx="7768546" cy="400110"/>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000" b="1" dirty="0">
                <a:solidFill>
                  <a:schemeClr val="tx1"/>
                </a:solidFill>
              </a:rPr>
              <a:t>Escape - Improve Artificial Potential Escape Algorithm</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5286853" y="1836282"/>
            <a:ext cx="6566484" cy="4708981"/>
          </a:xfrm>
          <a:prstGeom prst="rect">
            <a:avLst/>
          </a:prstGeom>
        </p:spPr>
        <p:txBody>
          <a:bodyPr wrap="square">
            <a:spAutoFit/>
          </a:bodyPr>
          <a:lstStyle/>
          <a:p>
            <a:r>
              <a:rPr lang="en-US" altLang="zh-CN" sz="1500" dirty="0"/>
              <a:t>In this distributed escape system, the basic idea of </a:t>
            </a:r>
            <a:r>
              <a:rPr lang="en-US" altLang="zh-CN" sz="1500" dirty="0">
                <a:solidFill>
                  <a:schemeClr val="accent2"/>
                </a:solidFill>
              </a:rPr>
              <a:t>​​using the artificial potential field method</a:t>
            </a:r>
            <a:r>
              <a:rPr lang="en-US" altLang="zh-CN" sz="1500" dirty="0"/>
              <a:t> is: in the event of a disaster event, the location of the disaster will generate a repulsive force for the trapped and eager to escape to prevent the escape personnel from approaching, and safe. The location of the exit will create an attraction for escapers to attract escapers to the exit. In the traditional artificial potential field algorithm, the calculation method of the magnitude of the repulsive force exerted on the wireless sensor network node by a single disaster is the reciprocal of the distance from the escaped person to the disaster node. The attractiveness of a safe exit is calculated by the number of hops. The final guiding direction of each network sensor node is the next sensor node with </a:t>
            </a:r>
            <a:r>
              <a:rPr lang="en-US" altLang="zh-CN" sz="1500" dirty="0">
                <a:solidFill>
                  <a:schemeClr val="accent2"/>
                </a:solidFill>
              </a:rPr>
              <a:t>the highest attraction and the least repulsive force</a:t>
            </a:r>
            <a:r>
              <a:rPr lang="en-US" altLang="zh-CN" sz="1500" dirty="0"/>
              <a:t>. Since the traditional artificial potential field algorithm is only applicable to the case of only one safety exit, in order to be applicable to the case of multiple safety exits, the system improves the traditional artificial potential field method, and the system will give each sensor node A weight is assigned, and the degree of danger of each sensor node is </a:t>
            </a:r>
            <a:r>
              <a:rPr lang="en-US" altLang="zh-CN" sz="1500" dirty="0">
                <a:solidFill>
                  <a:schemeClr val="accent2"/>
                </a:solidFill>
              </a:rPr>
              <a:t>evaluated by the weight value</a:t>
            </a:r>
            <a:r>
              <a:rPr lang="en-US" altLang="zh-CN" sz="1500" dirty="0"/>
              <a:t>. </a:t>
            </a:r>
            <a:r>
              <a:rPr lang="en-US" altLang="zh-CN" sz="1500" dirty="0">
                <a:solidFill>
                  <a:schemeClr val="accent2"/>
                </a:solidFill>
              </a:rPr>
              <a:t>The greater the weight of the node, the higher the risk of the area</a:t>
            </a:r>
            <a:r>
              <a:rPr lang="en-US" altLang="zh-CN" sz="1500" dirty="0"/>
              <a:t>. When a disaster occurs, each node adjusts its own weight according to the disaster situation. The direction of escape is directed from the sensor node with high weight to the sensor node with low weight.</a:t>
            </a:r>
          </a:p>
        </p:txBody>
      </p:sp>
      <p:sp>
        <p:nvSpPr>
          <p:cNvPr id="3" name="矩形 2"/>
          <p:cNvSpPr/>
          <p:nvPr/>
        </p:nvSpPr>
        <p:spPr>
          <a:xfrm>
            <a:off x="119395" y="1005509"/>
            <a:ext cx="5751039" cy="707886"/>
          </a:xfrm>
          <a:prstGeom prst="rect">
            <a:avLst/>
          </a:prstGeom>
        </p:spPr>
        <p:txBody>
          <a:bodyPr wrap="square">
            <a:spAutoFit/>
          </a:bodyPr>
          <a:lstStyle/>
          <a:p>
            <a:r>
              <a:rPr lang="en-US" altLang="zh-CN" sz="2000" b="1" dirty="0">
                <a:solidFill>
                  <a:srgbClr val="F47349"/>
                </a:solidFill>
                <a:ea typeface="宋体" panose="02010600030101010101" pitchFamily="2" charset="-122"/>
                <a:cs typeface="Times New Roman" panose="02020603050405020304" pitchFamily="18" charset="0"/>
              </a:rPr>
              <a:t>Improved artificial potential field escape algorithm node flow chart</a:t>
            </a:r>
          </a:p>
        </p:txBody>
      </p:sp>
      <p:pic>
        <p:nvPicPr>
          <p:cNvPr id="21" name="图片 20">
            <a:extLst>
              <a:ext uri="{FF2B5EF4-FFF2-40B4-BE49-F238E27FC236}">
                <a16:creationId xmlns:a16="http://schemas.microsoft.com/office/drawing/2014/main" id="{78BAF4A8-B9A0-4A9E-8F9D-9F7D30F23C26}"/>
              </a:ext>
            </a:extLst>
          </p:cNvPr>
          <p:cNvPicPr>
            <a:picLocks noChangeAspect="1"/>
          </p:cNvPicPr>
          <p:nvPr/>
        </p:nvPicPr>
        <p:blipFill>
          <a:blip r:embed="rId2"/>
          <a:stretch>
            <a:fillRect/>
          </a:stretch>
        </p:blipFill>
        <p:spPr>
          <a:xfrm>
            <a:off x="395024" y="1751010"/>
            <a:ext cx="4316730" cy="5077460"/>
          </a:xfrm>
          <a:prstGeom prst="rect">
            <a:avLst/>
          </a:prstGeom>
        </p:spPr>
      </p:pic>
    </p:spTree>
    <p:extLst>
      <p:ext uri="{BB962C8B-B14F-4D97-AF65-F5344CB8AC3E}">
        <p14:creationId xmlns:p14="http://schemas.microsoft.com/office/powerpoint/2010/main" val="3737500777"/>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58483" y="430236"/>
            <a:ext cx="8948184"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Escape - Image Recognition and Path Algorithm</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974061"/>
            <a:ext cx="7204456" cy="5940088"/>
          </a:xfrm>
          <a:prstGeom prst="rect">
            <a:avLst/>
          </a:prstGeom>
        </p:spPr>
        <p:txBody>
          <a:bodyPr wrap="square">
            <a:spAutoFit/>
          </a:bodyPr>
          <a:lstStyle/>
          <a:p>
            <a:pPr indent="304800" algn="just">
              <a:spcAft>
                <a:spcPts val="0"/>
              </a:spcAft>
            </a:pPr>
            <a:r>
              <a:rPr lang="en-US" altLang="zh-CN" sz="1600" b="1" dirty="0">
                <a:solidFill>
                  <a:schemeClr val="accent2"/>
                </a:solidFill>
                <a:latin typeface="宋体" panose="02010600030101010101" pitchFamily="2" charset="-122"/>
                <a:ea typeface="宋体" panose="02010600030101010101" pitchFamily="2" charset="-122"/>
                <a:cs typeface="宋体" panose="02010600030101010101" pitchFamily="2" charset="-122"/>
              </a:rPr>
              <a:t>The combination of image recognition and path planning algorithms</a:t>
            </a:r>
          </a:p>
          <a:p>
            <a:pPr indent="304800" algn="just">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Path planning algorithms and image recognition are critical aspects of the system. The path planning algorithm needs to plan an appropriate escape path immediately in the event of a disaster. Similarly, the image recognition algorithm needs to be alerted immediately when the disaster occurs. Technical difficulties include:</a:t>
            </a:r>
          </a:p>
          <a:p>
            <a:pPr indent="304800" algn="just">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(1) </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Emergency escape guidance</a:t>
            </a:r>
            <a:r>
              <a:rPr lang="en-US" altLang="zh-CN" sz="1400" dirty="0">
                <a:latin typeface="宋体" panose="02010600030101010101" pitchFamily="2" charset="-122"/>
                <a:ea typeface="宋体" panose="02010600030101010101" pitchFamily="2" charset="-122"/>
                <a:cs typeface="宋体" panose="02010600030101010101" pitchFamily="2" charset="-122"/>
              </a:rPr>
              <a:t>: When a sensor on the node of the wireless sensor network detects that a fire has occurred, an abnormal signal will be sent and broadcast to the WSN, and all other node modules of the entire network will receive it very quickly. The abnormal signals sent, and then the node modules that receive the abnormal information will re-plan the safe escape evacuation path through the system's escape algorithm, </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ensuring that the personnel can smoothly escape the disaster location</a:t>
            </a:r>
            <a:r>
              <a:rPr lang="en-US" altLang="zh-CN" sz="1400" dirty="0">
                <a:latin typeface="宋体" panose="02010600030101010101" pitchFamily="2" charset="-122"/>
                <a:ea typeface="宋体" panose="02010600030101010101" pitchFamily="2" charset="-122"/>
                <a:cs typeface="宋体" panose="02010600030101010101" pitchFamily="2" charset="-122"/>
              </a:rPr>
              <a:t>.</a:t>
            </a:r>
          </a:p>
          <a:p>
            <a:pPr indent="304800" algn="just">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(2</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 Alarm system</a:t>
            </a:r>
            <a:r>
              <a:rPr lang="en-US" altLang="zh-CN" sz="1400" dirty="0">
                <a:latin typeface="宋体" panose="02010600030101010101" pitchFamily="2" charset="-122"/>
                <a:ea typeface="宋体" panose="02010600030101010101" pitchFamily="2" charset="-122"/>
                <a:cs typeface="宋体" panose="02010600030101010101" pitchFamily="2" charset="-122"/>
              </a:rPr>
              <a:t>: When the disaster occurs, the accuracy of the image recognition algorithm is very high, and it needs to be recognized and alerted immediately when there is a flame or smoke. The escape system can not only guide the internally trapped personnel to evacuate </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along the correct escape rout</a:t>
            </a:r>
            <a:r>
              <a:rPr lang="en-US" altLang="zh-CN" sz="1400" dirty="0">
                <a:latin typeface="宋体" panose="02010600030101010101" pitchFamily="2" charset="-122"/>
                <a:ea typeface="宋体" panose="02010600030101010101" pitchFamily="2" charset="-122"/>
                <a:cs typeface="宋体" panose="02010600030101010101" pitchFamily="2" charset="-122"/>
              </a:rPr>
              <a:t>e, but also can report the outside to notify the external fire rescue personnel to organize effective rescue in a timely manner.</a:t>
            </a:r>
          </a:p>
          <a:p>
            <a:pPr indent="304800" algn="just">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(3)</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 Discriminate the areas where people are densely populated</a:t>
            </a:r>
            <a:r>
              <a:rPr lang="en-US" altLang="zh-CN" sz="1400" dirty="0">
                <a:latin typeface="宋体" panose="02010600030101010101" pitchFamily="2" charset="-122"/>
                <a:ea typeface="宋体" panose="02010600030101010101" pitchFamily="2" charset="-122"/>
                <a:cs typeface="宋体" panose="02010600030101010101" pitchFamily="2" charset="-122"/>
              </a:rPr>
              <a:t>, and design a complete set of mechanisms and mechanisms to provide </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mobile phone information </a:t>
            </a:r>
            <a:r>
              <a:rPr lang="en-US" altLang="zh-CN" sz="1400" dirty="0">
                <a:latin typeface="宋体" panose="02010600030101010101" pitchFamily="2" charset="-122"/>
                <a:ea typeface="宋体" panose="02010600030101010101" pitchFamily="2" charset="-122"/>
                <a:cs typeface="宋体" panose="02010600030101010101" pitchFamily="2" charset="-122"/>
              </a:rPr>
              <a:t>to all personnel in the area to prompt the escape route.</a:t>
            </a:r>
          </a:p>
          <a:p>
            <a:pPr indent="304800" algn="just">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(4) </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Emergencies such as earthquakes or terrorist attacks</a:t>
            </a:r>
            <a:r>
              <a:rPr lang="en-US" altLang="zh-CN" sz="1400" dirty="0">
                <a:latin typeface="宋体" panose="02010600030101010101" pitchFamily="2" charset="-122"/>
                <a:ea typeface="宋体" panose="02010600030101010101" pitchFamily="2" charset="-122"/>
                <a:cs typeface="宋体" panose="02010600030101010101" pitchFamily="2" charset="-122"/>
              </a:rPr>
              <a:t>: For situations where the situation is sudden and urgent, </a:t>
            </a:r>
            <a:r>
              <a:rPr lang="en-US" altLang="zh-CN" sz="1400" dirty="0">
                <a:solidFill>
                  <a:schemeClr val="accent2"/>
                </a:solidFill>
                <a:latin typeface="宋体" panose="02010600030101010101" pitchFamily="2" charset="-122"/>
                <a:ea typeface="宋体" panose="02010600030101010101" pitchFamily="2" charset="-122"/>
                <a:cs typeface="宋体" panose="02010600030101010101" pitchFamily="2" charset="-122"/>
              </a:rPr>
              <a:t>the corresponding escape plan is given</a:t>
            </a:r>
            <a:r>
              <a:rPr lang="en-US" altLang="zh-CN" sz="1400" dirty="0">
                <a:latin typeface="宋体" panose="02010600030101010101" pitchFamily="2" charset="-122"/>
                <a:ea typeface="宋体" panose="02010600030101010101" pitchFamily="2" charset="-122"/>
                <a:cs typeface="宋体" panose="02010600030101010101" pitchFamily="2" charset="-122"/>
              </a:rPr>
              <a:t> according to the height of the floor. Therefore, the information collected by the sensors of each node must be accurate, and the positioning algorithm must accurately locate the information of the trapped people.</a:t>
            </a:r>
            <a:endParaRPr lang="zh-CN" altLang="zh-CN" sz="1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8" name="矩形 47"/>
          <p:cNvSpPr/>
          <p:nvPr/>
        </p:nvSpPr>
        <p:spPr>
          <a:xfrm>
            <a:off x="7204456" y="1099075"/>
            <a:ext cx="4693914" cy="461665"/>
          </a:xfrm>
          <a:prstGeom prst="rect">
            <a:avLst/>
          </a:prstGeom>
        </p:spPr>
        <p:txBody>
          <a:bodyPr wrap="none">
            <a:spAutoFit/>
          </a:bodyPr>
          <a:lstStyle/>
          <a:p>
            <a:r>
              <a:rPr lang="en-US" altLang="zh-CN" sz="2400" b="1" dirty="0">
                <a:solidFill>
                  <a:srgbClr val="F47349"/>
                </a:solidFill>
                <a:latin typeface="宋体" panose="02010600030101010101" pitchFamily="2" charset="-122"/>
                <a:cs typeface="Times New Roman" panose="02020603050405020304" pitchFamily="18" charset="0"/>
              </a:rPr>
              <a:t>Software architecture diagram</a:t>
            </a:r>
          </a:p>
        </p:txBody>
      </p:sp>
      <p:pic>
        <p:nvPicPr>
          <p:cNvPr id="21" name="图片 20">
            <a:extLst>
              <a:ext uri="{FF2B5EF4-FFF2-40B4-BE49-F238E27FC236}">
                <a16:creationId xmlns:a16="http://schemas.microsoft.com/office/drawing/2014/main" id="{EF1D7BA7-CF7C-48F3-9E44-DE3652EDFA77}"/>
              </a:ext>
            </a:extLst>
          </p:cNvPr>
          <p:cNvPicPr>
            <a:picLocks noChangeAspect="1"/>
          </p:cNvPicPr>
          <p:nvPr/>
        </p:nvPicPr>
        <p:blipFill>
          <a:blip r:embed="rId2"/>
          <a:stretch>
            <a:fillRect/>
          </a:stretch>
        </p:blipFill>
        <p:spPr>
          <a:xfrm>
            <a:off x="7544273" y="1685754"/>
            <a:ext cx="4354097" cy="4797418"/>
          </a:xfrm>
          <a:prstGeom prst="rect">
            <a:avLst/>
          </a:prstGeom>
        </p:spPr>
      </p:pic>
    </p:spTree>
    <p:extLst>
      <p:ext uri="{BB962C8B-B14F-4D97-AF65-F5344CB8AC3E}">
        <p14:creationId xmlns:p14="http://schemas.microsoft.com/office/powerpoint/2010/main" val="359302790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431945"/>
            <a:ext cx="7411095"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Escape - mobile app warning, escape tips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521" y="3429000"/>
            <a:ext cx="4449532" cy="2386973"/>
          </a:xfrm>
          <a:prstGeom prst="rect">
            <a:avLst/>
          </a:prstGeom>
        </p:spPr>
      </p:pic>
      <p:sp>
        <p:nvSpPr>
          <p:cNvPr id="7" name="矩形 6"/>
          <p:cNvSpPr/>
          <p:nvPr/>
        </p:nvSpPr>
        <p:spPr>
          <a:xfrm>
            <a:off x="5199701" y="1164134"/>
            <a:ext cx="6740788" cy="5693866"/>
          </a:xfrm>
          <a:prstGeom prst="rect">
            <a:avLst/>
          </a:prstGeom>
        </p:spPr>
        <p:txBody>
          <a:bodyPr wrap="square">
            <a:spAutoFit/>
          </a:bodyPr>
          <a:lstStyle/>
          <a:p>
            <a:r>
              <a:rPr lang="en-US" altLang="zh-CN" sz="1400" dirty="0"/>
              <a:t>This project is a practical application of </a:t>
            </a:r>
            <a:r>
              <a:rPr lang="en-US" altLang="zh-CN" sz="1400" dirty="0">
                <a:solidFill>
                  <a:schemeClr val="accent2"/>
                </a:solidFill>
              </a:rPr>
              <a:t>mobile APP technology</a:t>
            </a:r>
            <a:r>
              <a:rPr lang="en-US" altLang="zh-CN" sz="1400" dirty="0"/>
              <a:t>. It is an effective means for wireless signal monitoring and can provide powerful technical support for secure broadcast. After consulting a large number of documents, repeatedly analyzing and demonstrating and combining with the actual situation of this station, the composition principle of the mobile APP monitoring and early warning system we developed is shown in Figure 1.</a:t>
            </a:r>
          </a:p>
          <a:p>
            <a:r>
              <a:rPr lang="en-US" altLang="zh-CN" sz="1400" dirty="0">
                <a:solidFill>
                  <a:schemeClr val="accent2"/>
                </a:solidFill>
              </a:rPr>
              <a:t>Signal acquisition</a:t>
            </a:r>
            <a:r>
              <a:rPr lang="en-US" altLang="zh-CN" sz="1400" dirty="0"/>
              <a:t>: The collection of broadcast TV signals adopts MD730+ (6-channel FM/Amplitude Tuner) and MD740+ (6-channel TV tuner) from Anhui </a:t>
            </a:r>
            <a:r>
              <a:rPr lang="en-US" altLang="zh-CN" sz="1400" dirty="0" err="1"/>
              <a:t>Huixin</a:t>
            </a:r>
            <a:r>
              <a:rPr lang="en-US" altLang="zh-CN" sz="1400" dirty="0"/>
              <a:t> Company, and completes communication and data acquisition with the industrial computer through its serial port.</a:t>
            </a:r>
          </a:p>
          <a:p>
            <a:r>
              <a:rPr lang="en-US" altLang="zh-CN" sz="1400" dirty="0">
                <a:solidFill>
                  <a:schemeClr val="accent2"/>
                </a:solidFill>
              </a:rPr>
              <a:t>Data processing: </a:t>
            </a:r>
            <a:r>
              <a:rPr lang="en-US" altLang="zh-CN" sz="1400" dirty="0"/>
              <a:t>Run our own self-developed control system software on the industrial computer. The industrial computer communicates with the front-end tuner through the serial port, collects the broadcast TV signal automatically, in real time and in multiple channels, analyzes the quality of the program signal and records the data to the network. .</a:t>
            </a:r>
          </a:p>
          <a:p>
            <a:r>
              <a:rPr lang="en-US" altLang="zh-CN" sz="1400" dirty="0">
                <a:solidFill>
                  <a:schemeClr val="accent2"/>
                </a:solidFill>
              </a:rPr>
              <a:t>Network transmission</a:t>
            </a:r>
            <a:r>
              <a:rPr lang="en-US" altLang="zh-CN" sz="1400" dirty="0"/>
              <a:t>: Transferred by a third-party data transfer service (such as Telecom, Mobile, China Unicom, etc.) to provide a fixed IP address, and data transmission, to send each channel information to a remote client such as a mobile phone.</a:t>
            </a:r>
          </a:p>
          <a:p>
            <a:r>
              <a:rPr lang="en-US" altLang="zh-CN" sz="1400" dirty="0">
                <a:solidFill>
                  <a:schemeClr val="accent2"/>
                </a:solidFill>
              </a:rPr>
              <a:t>APP Push</a:t>
            </a:r>
            <a:r>
              <a:rPr lang="en-US" altLang="zh-CN" sz="1400" dirty="0"/>
              <a:t>: Through the self-developed mobile APP software, the port that </a:t>
            </a:r>
            <a:r>
              <a:rPr lang="en-US" altLang="zh-CN" sz="1400" dirty="0">
                <a:solidFill>
                  <a:schemeClr val="accent2"/>
                </a:solidFill>
              </a:rPr>
              <a:t>receives the alarm information</a:t>
            </a:r>
            <a:r>
              <a:rPr lang="en-US" altLang="zh-CN" sz="1400" dirty="0"/>
              <a:t> is reserved first, and the transmitted data is analyzed and processed, and the warning push is performed. The APP system pushes the alarm information immediately at the time of the disaster; it can also </a:t>
            </a:r>
            <a:r>
              <a:rPr lang="en-US" altLang="zh-CN" sz="1400" dirty="0">
                <a:solidFill>
                  <a:schemeClr val="accent2"/>
                </a:solidFill>
              </a:rPr>
              <a:t>guide the trapped person to find the nearest escape device</a:t>
            </a:r>
            <a:r>
              <a:rPr lang="en-US" altLang="zh-CN" sz="1400" dirty="0"/>
              <a:t>; the system background can also preset the permission according to the management level to perform the corresponding operation.</a:t>
            </a:r>
          </a:p>
        </p:txBody>
      </p:sp>
      <p:sp>
        <p:nvSpPr>
          <p:cNvPr id="15" name="矩形 14"/>
          <p:cNvSpPr/>
          <p:nvPr/>
        </p:nvSpPr>
        <p:spPr>
          <a:xfrm>
            <a:off x="341410" y="1275117"/>
            <a:ext cx="4983821" cy="923330"/>
          </a:xfrm>
          <a:prstGeom prst="rect">
            <a:avLst/>
          </a:prstGeom>
        </p:spPr>
        <p:txBody>
          <a:bodyPr wrap="square">
            <a:spAutoFit/>
          </a:bodyPr>
          <a:lstStyle/>
          <a:p>
            <a:r>
              <a:rPr lang="en-US" altLang="zh-CN" b="1" dirty="0">
                <a:solidFill>
                  <a:srgbClr val="F47349"/>
                </a:solidFill>
              </a:rPr>
              <a:t>Figure 1 Schematic diagram of wireless broadcast TV mobile APP monitoring and early warning system</a:t>
            </a:r>
          </a:p>
        </p:txBody>
      </p:sp>
      <p:sp>
        <p:nvSpPr>
          <p:cNvPr id="22" name="矩形 21"/>
          <p:cNvSpPr/>
          <p:nvPr/>
        </p:nvSpPr>
        <p:spPr>
          <a:xfrm>
            <a:off x="341410" y="2999219"/>
            <a:ext cx="4984057" cy="369332"/>
          </a:xfrm>
          <a:prstGeom prst="rect">
            <a:avLst/>
          </a:prstGeom>
        </p:spPr>
        <p:txBody>
          <a:bodyPr wrap="none">
            <a:spAutoFit/>
          </a:bodyPr>
          <a:lstStyle/>
          <a:p>
            <a:r>
              <a:rPr lang="en-US" altLang="zh-CN" b="1" dirty="0">
                <a:solidFill>
                  <a:srgbClr val="F47349"/>
                </a:solidFill>
              </a:rPr>
              <a:t>Figure 2 hardware device connection diagram</a:t>
            </a:r>
          </a:p>
        </p:txBody>
      </p:sp>
      <p:pic>
        <p:nvPicPr>
          <p:cNvPr id="21" name="图片 20">
            <a:extLst>
              <a:ext uri="{FF2B5EF4-FFF2-40B4-BE49-F238E27FC236}">
                <a16:creationId xmlns:a16="http://schemas.microsoft.com/office/drawing/2014/main" id="{7F301D20-6B50-4D7B-9FD4-529B9DDD942E}"/>
              </a:ext>
            </a:extLst>
          </p:cNvPr>
          <p:cNvPicPr>
            <a:picLocks noChangeAspect="1"/>
          </p:cNvPicPr>
          <p:nvPr/>
        </p:nvPicPr>
        <p:blipFill>
          <a:blip r:embed="rId3"/>
          <a:stretch>
            <a:fillRect/>
          </a:stretch>
        </p:blipFill>
        <p:spPr>
          <a:xfrm>
            <a:off x="119395" y="2230110"/>
            <a:ext cx="5094605" cy="708660"/>
          </a:xfrm>
          <a:prstGeom prst="rect">
            <a:avLst/>
          </a:prstGeom>
        </p:spPr>
      </p:pic>
    </p:spTree>
    <p:extLst>
      <p:ext uri="{BB962C8B-B14F-4D97-AF65-F5344CB8AC3E}">
        <p14:creationId xmlns:p14="http://schemas.microsoft.com/office/powerpoint/2010/main" val="288921303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363110"/>
            <a:ext cx="9794294"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Rescue - indoor positioning algorithm and rescue information prompt</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5773784" y="4043105"/>
            <a:ext cx="6427783" cy="2862322"/>
          </a:xfrm>
          <a:prstGeom prst="rect">
            <a:avLst/>
          </a:prstGeom>
        </p:spPr>
        <p:txBody>
          <a:bodyPr wrap="square">
            <a:spAutoFit/>
          </a:bodyPr>
          <a:lstStyle/>
          <a:p>
            <a:r>
              <a:rPr lang="en-US" altLang="zh-CN" sz="1200" dirty="0"/>
              <a:t>According to the position coordinates returned by the indoor positioning algorithm, combined with the 3D modeling method, the three-dimensional coordinates of the trapped person are </a:t>
            </a:r>
            <a:r>
              <a:rPr lang="en-US" altLang="zh-CN" sz="1200" dirty="0">
                <a:solidFill>
                  <a:schemeClr val="accent2"/>
                </a:solidFill>
              </a:rPr>
              <a:t>transmitted to the rescuer's terminal by wireless transmission</a:t>
            </a:r>
            <a:r>
              <a:rPr lang="en-US" altLang="zh-CN" sz="1200" dirty="0"/>
              <a:t>. Rescue workers carry out rescue operations based on the location information of the trapped people. According to the height of the floor, </a:t>
            </a:r>
            <a:r>
              <a:rPr lang="en-US" altLang="zh-CN" sz="1200" dirty="0">
                <a:solidFill>
                  <a:schemeClr val="accent2"/>
                </a:solidFill>
              </a:rPr>
              <a:t>the corresponding escape plan is given</a:t>
            </a:r>
            <a:r>
              <a:rPr lang="en-US" altLang="zh-CN" sz="1200" dirty="0"/>
              <a:t>. Therefore, the information collected by the sensors of each node must be accurate, and the positioning algorithm must accurately locate the information of the trapped people.</a:t>
            </a:r>
          </a:p>
          <a:p>
            <a:r>
              <a:rPr lang="en-US" altLang="zh-CN" sz="1200" dirty="0">
                <a:solidFill>
                  <a:schemeClr val="accent1"/>
                </a:solidFill>
              </a:rPr>
              <a:t>Technology development</a:t>
            </a:r>
            <a:r>
              <a:rPr lang="en-US" altLang="zh-CN" sz="1200" dirty="0">
                <a:solidFill>
                  <a:schemeClr val="accent2"/>
                </a:solidFill>
              </a:rPr>
              <a:t>: An emergency rescue package </a:t>
            </a:r>
            <a:r>
              <a:rPr lang="en-US" altLang="zh-CN" sz="1200" dirty="0"/>
              <a:t>is placed at certain locations in the building. An emergency rescue package can be prepared with a </a:t>
            </a:r>
            <a:r>
              <a:rPr lang="en-US" altLang="zh-CN" sz="1200" dirty="0">
                <a:solidFill>
                  <a:schemeClr val="accent2"/>
                </a:solidFill>
              </a:rPr>
              <a:t>text message </a:t>
            </a:r>
            <a:r>
              <a:rPr lang="en-US" altLang="zh-CN" sz="1200" dirty="0"/>
              <a:t>and </a:t>
            </a:r>
            <a:r>
              <a:rPr lang="en-US" altLang="zh-CN" sz="1200" dirty="0">
                <a:solidFill>
                  <a:schemeClr val="accent2"/>
                </a:solidFill>
              </a:rPr>
              <a:t>a small positioning node</a:t>
            </a:r>
            <a:r>
              <a:rPr lang="en-US" altLang="zh-CN" sz="1200" dirty="0"/>
              <a:t>. The system can update the location of the rescue package in real time. Increase the position information of the life-saving equipment, you can query the location information of the fire-fighting equipment and the life-saving equipment through the system, or send the location information of the rescue package to the trapped person through the app. When the disaster comes, the rescuer is instructed to find the nearest emergency rescue package.</a:t>
            </a:r>
          </a:p>
        </p:txBody>
      </p:sp>
      <p:sp>
        <p:nvSpPr>
          <p:cNvPr id="15" name="矩形 14"/>
          <p:cNvSpPr/>
          <p:nvPr/>
        </p:nvSpPr>
        <p:spPr>
          <a:xfrm>
            <a:off x="238791" y="1023218"/>
            <a:ext cx="5828840" cy="338554"/>
          </a:xfrm>
          <a:prstGeom prst="rect">
            <a:avLst/>
          </a:prstGeom>
        </p:spPr>
        <p:txBody>
          <a:bodyPr wrap="none">
            <a:spAutoFit/>
          </a:bodyPr>
          <a:lstStyle/>
          <a:p>
            <a:r>
              <a:rPr lang="en-US" altLang="zh-CN" sz="1600" b="1" dirty="0">
                <a:solidFill>
                  <a:srgbClr val="F47349"/>
                </a:solidFill>
              </a:rPr>
              <a:t>Figure 1 Flow chart of location fingerprint location algorithm</a:t>
            </a:r>
          </a:p>
        </p:txBody>
      </p:sp>
      <p:sp>
        <p:nvSpPr>
          <p:cNvPr id="2" name="矩形 1"/>
          <p:cNvSpPr/>
          <p:nvPr/>
        </p:nvSpPr>
        <p:spPr>
          <a:xfrm>
            <a:off x="238791" y="4423989"/>
            <a:ext cx="5534993" cy="2462213"/>
          </a:xfrm>
          <a:prstGeom prst="rect">
            <a:avLst/>
          </a:prstGeom>
        </p:spPr>
        <p:txBody>
          <a:bodyPr wrap="square">
            <a:spAutoFit/>
          </a:bodyPr>
          <a:lstStyle/>
          <a:p>
            <a:r>
              <a:rPr lang="en-US" altLang="zh-CN" sz="1400" dirty="0"/>
              <a:t>The ZigBee wireless communication network is taken as the core and </a:t>
            </a:r>
            <a:r>
              <a:rPr lang="en-US" altLang="zh-CN" sz="1400" dirty="0">
                <a:solidFill>
                  <a:schemeClr val="accent2"/>
                </a:solidFill>
              </a:rPr>
              <a:t>the location fingerprint and triangle centroid algorithm </a:t>
            </a:r>
            <a:r>
              <a:rPr lang="en-US" altLang="zh-CN" sz="1400" dirty="0"/>
              <a:t>are combined to locate the statistical characteristics of the signal intensity in the experimental scene. From the statistical results, the feasibility analysis of ZigBee signal ranging is optimized. Ranging equation for received signal strength indication (RSSI). The positioning is then accomplished using an improved position fingerprinting method and an optimized reference node layout scheme. The experimental results show that compared with the traditional method, the positioning scheme combined with the position fingerprint and the triangle centroid algorithm greatly improves the positioning accuracy.</a:t>
            </a:r>
          </a:p>
        </p:txBody>
      </p:sp>
      <p:pic>
        <p:nvPicPr>
          <p:cNvPr id="3" name="图片 2">
            <a:extLst>
              <a:ext uri="{FF2B5EF4-FFF2-40B4-BE49-F238E27FC236}">
                <a16:creationId xmlns:a16="http://schemas.microsoft.com/office/drawing/2014/main" id="{E237F448-06CF-4EC8-8ACD-7BCA7B445CD9}"/>
              </a:ext>
            </a:extLst>
          </p:cNvPr>
          <p:cNvPicPr>
            <a:picLocks noChangeAspect="1"/>
          </p:cNvPicPr>
          <p:nvPr/>
        </p:nvPicPr>
        <p:blipFill>
          <a:blip r:embed="rId2"/>
          <a:stretch>
            <a:fillRect/>
          </a:stretch>
        </p:blipFill>
        <p:spPr>
          <a:xfrm>
            <a:off x="6460127" y="1447872"/>
            <a:ext cx="3966573" cy="2572131"/>
          </a:xfrm>
          <a:prstGeom prst="rect">
            <a:avLst/>
          </a:prstGeom>
        </p:spPr>
      </p:pic>
      <p:sp>
        <p:nvSpPr>
          <p:cNvPr id="21" name="矩形 20">
            <a:extLst>
              <a:ext uri="{FF2B5EF4-FFF2-40B4-BE49-F238E27FC236}">
                <a16:creationId xmlns:a16="http://schemas.microsoft.com/office/drawing/2014/main" id="{68AA991D-0269-4C41-BFAD-36AD36A7DF92}"/>
              </a:ext>
            </a:extLst>
          </p:cNvPr>
          <p:cNvSpPr/>
          <p:nvPr/>
        </p:nvSpPr>
        <p:spPr>
          <a:xfrm>
            <a:off x="6460127" y="992440"/>
            <a:ext cx="4807726" cy="338554"/>
          </a:xfrm>
          <a:prstGeom prst="rect">
            <a:avLst/>
          </a:prstGeom>
        </p:spPr>
        <p:txBody>
          <a:bodyPr wrap="none">
            <a:spAutoFit/>
          </a:bodyPr>
          <a:lstStyle/>
          <a:p>
            <a:r>
              <a:rPr lang="en-US" altLang="zh-CN" sz="1600" b="1" dirty="0">
                <a:solidFill>
                  <a:srgbClr val="F47349"/>
                </a:solidFill>
              </a:rPr>
              <a:t>Figure 2 3D positioning display of trapped people</a:t>
            </a:r>
          </a:p>
        </p:txBody>
      </p:sp>
      <p:pic>
        <p:nvPicPr>
          <p:cNvPr id="22" name="图片 21">
            <a:extLst>
              <a:ext uri="{FF2B5EF4-FFF2-40B4-BE49-F238E27FC236}">
                <a16:creationId xmlns:a16="http://schemas.microsoft.com/office/drawing/2014/main" id="{8EBE8A58-9C55-4279-84CB-EB84E002015D}"/>
              </a:ext>
            </a:extLst>
          </p:cNvPr>
          <p:cNvPicPr>
            <a:picLocks noChangeAspect="1"/>
          </p:cNvPicPr>
          <p:nvPr/>
        </p:nvPicPr>
        <p:blipFill>
          <a:blip r:embed="rId3"/>
          <a:stretch>
            <a:fillRect/>
          </a:stretch>
        </p:blipFill>
        <p:spPr>
          <a:xfrm>
            <a:off x="207131" y="1447872"/>
            <a:ext cx="5312410" cy="2856230"/>
          </a:xfrm>
          <a:prstGeom prst="rect">
            <a:avLst/>
          </a:prstGeom>
        </p:spPr>
      </p:pic>
    </p:spTree>
    <p:extLst>
      <p:ext uri="{BB962C8B-B14F-4D97-AF65-F5344CB8AC3E}">
        <p14:creationId xmlns:p14="http://schemas.microsoft.com/office/powerpoint/2010/main" val="2601451709"/>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417143"/>
            <a:ext cx="6836329"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Core advantage - patent</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0" y="1109481"/>
            <a:ext cx="4920343" cy="646331"/>
          </a:xfrm>
          <a:prstGeom prst="rect">
            <a:avLst/>
          </a:prstGeom>
        </p:spPr>
        <p:txBody>
          <a:bodyPr wrap="square">
            <a:spAutoFit/>
          </a:bodyPr>
          <a:lstStyle/>
          <a:p>
            <a:r>
              <a:rPr lang="en-US" altLang="zh-CN" b="1" u="sng" dirty="0">
                <a:solidFill>
                  <a:srgbClr val="F47349"/>
                </a:solidFill>
                <a:ea typeface="Microsoft YaHei" panose="020B0503020204020204" pitchFamily="34" charset="-122"/>
              </a:rPr>
              <a:t>Implementation Scheme of a Distributed Escape Algorithm on ZigBee</a:t>
            </a:r>
          </a:p>
        </p:txBody>
      </p:sp>
      <p:sp>
        <p:nvSpPr>
          <p:cNvPr id="2" name="矩形 1"/>
          <p:cNvSpPr/>
          <p:nvPr/>
        </p:nvSpPr>
        <p:spPr>
          <a:xfrm>
            <a:off x="5156399" y="1109481"/>
            <a:ext cx="4376356" cy="646331"/>
          </a:xfrm>
          <a:prstGeom prst="rect">
            <a:avLst/>
          </a:prstGeom>
        </p:spPr>
        <p:txBody>
          <a:bodyPr wrap="square">
            <a:spAutoFit/>
          </a:bodyPr>
          <a:lstStyle/>
          <a:p>
            <a:r>
              <a:rPr lang="en-US" altLang="zh-CN" b="1" u="sng" dirty="0">
                <a:solidFill>
                  <a:srgbClr val="F47349"/>
                </a:solidFill>
                <a:ea typeface="Microsoft YaHei" panose="020B0503020204020204" pitchFamily="34" charset="-122"/>
              </a:rPr>
              <a:t>Field self-organizing network wireless communication system</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638" y="1791253"/>
            <a:ext cx="3592225" cy="5081261"/>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225" y="1478813"/>
            <a:ext cx="3774904" cy="5339663"/>
          </a:xfrm>
          <a:prstGeom prst="rect">
            <a:avLst/>
          </a:prstGeom>
        </p:spPr>
      </p:pic>
      <p:sp>
        <p:nvSpPr>
          <p:cNvPr id="6" name="矩形 5"/>
          <p:cNvSpPr/>
          <p:nvPr/>
        </p:nvSpPr>
        <p:spPr>
          <a:xfrm>
            <a:off x="9058956" y="2747946"/>
            <a:ext cx="3131458" cy="1077218"/>
          </a:xfrm>
          <a:prstGeom prst="rect">
            <a:avLst/>
          </a:prstGeom>
        </p:spPr>
        <p:txBody>
          <a:bodyPr wrap="square">
            <a:spAutoFit/>
          </a:bodyPr>
          <a:lstStyle/>
          <a:p>
            <a:r>
              <a:rPr lang="en-US" altLang="zh-CN" sz="3200" b="1" u="sng" dirty="0">
                <a:solidFill>
                  <a:srgbClr val="FF0000"/>
                </a:solidFill>
              </a:rPr>
              <a:t>Accepting two patents</a:t>
            </a:r>
          </a:p>
        </p:txBody>
      </p:sp>
    </p:spTree>
    <p:extLst>
      <p:ext uri="{BB962C8B-B14F-4D97-AF65-F5344CB8AC3E}">
        <p14:creationId xmlns:p14="http://schemas.microsoft.com/office/powerpoint/2010/main" val="3021180349"/>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12192000" cy="4097868"/>
          </a:xfrm>
          <a:prstGeom prst="rect">
            <a:avLst/>
          </a:prstGeom>
          <a:blipFill dpi="0" rotWithShape="1">
            <a:blip r:embed="rId2"/>
            <a:srcRect/>
            <a:tile tx="0" ty="0" sx="100000" sy="100000" flip="none" algn="b"/>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0" y="2427111"/>
            <a:ext cx="12190414" cy="1686486"/>
          </a:xfrm>
          <a:prstGeom prst="rect">
            <a:avLst/>
          </a:prstGeom>
          <a:solidFill>
            <a:srgbClr val="F4734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27" name="前言"/>
          <p:cNvSpPr>
            <a:spLocks noChangeArrowheads="1"/>
          </p:cNvSpPr>
          <p:nvPr/>
        </p:nvSpPr>
        <p:spPr bwMode="auto">
          <a:xfrm>
            <a:off x="4797254" y="2912315"/>
            <a:ext cx="2597490"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3600" dirty="0">
                <a:solidFill>
                  <a:schemeClr val="bg1"/>
                </a:solidFill>
                <a:latin typeface="Impact MT Std" pitchFamily="34" charset="0"/>
              </a:rPr>
              <a:t>SUMMARY</a:t>
            </a:r>
            <a:endParaRPr lang="zh-CN" altLang="en-US" sz="3600" dirty="0">
              <a:solidFill>
                <a:schemeClr val="bg1"/>
              </a:solidFill>
              <a:latin typeface="Impact MT Std" pitchFamily="34" charset="0"/>
              <a:sym typeface="Impact" pitchFamily="34" charset="0"/>
            </a:endParaRPr>
          </a:p>
        </p:txBody>
      </p:sp>
      <p:sp>
        <p:nvSpPr>
          <p:cNvPr id="4" name="文本框 3">
            <a:extLst>
              <a:ext uri="{FF2B5EF4-FFF2-40B4-BE49-F238E27FC236}">
                <a16:creationId xmlns:a16="http://schemas.microsoft.com/office/drawing/2014/main" id="{25DD7DD7-B463-4F35-A0B3-76C28AF91F7C}"/>
              </a:ext>
            </a:extLst>
          </p:cNvPr>
          <p:cNvSpPr txBox="1"/>
          <p:nvPr/>
        </p:nvSpPr>
        <p:spPr>
          <a:xfrm>
            <a:off x="298450" y="4336423"/>
            <a:ext cx="11593514" cy="2554545"/>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Based on wireless sensor network technology, the project </a:t>
            </a:r>
            <a:r>
              <a:rPr lang="en-US" altLang="zh-CN" sz="1600" dirty="0">
                <a:solidFill>
                  <a:srgbClr val="FF0000"/>
                </a:solidFill>
                <a:latin typeface="黑体" panose="02010609060101010101" pitchFamily="49" charset="-122"/>
                <a:ea typeface="黑体" panose="02010609060101010101" pitchFamily="49" charset="-122"/>
              </a:rPr>
              <a:t>uses sensor technology </a:t>
            </a:r>
            <a:r>
              <a:rPr lang="en-US" altLang="zh-CN" sz="1600" dirty="0">
                <a:latin typeface="黑体" panose="02010609060101010101" pitchFamily="49" charset="-122"/>
                <a:ea typeface="黑体" panose="02010609060101010101" pitchFamily="49" charset="-122"/>
              </a:rPr>
              <a:t>and </a:t>
            </a:r>
            <a:r>
              <a:rPr lang="en-US" altLang="zh-CN" sz="1600" dirty="0">
                <a:solidFill>
                  <a:srgbClr val="FF0000"/>
                </a:solidFill>
                <a:latin typeface="黑体" panose="02010609060101010101" pitchFamily="49" charset="-122"/>
                <a:ea typeface="黑体" panose="02010609060101010101" pitchFamily="49" charset="-122"/>
              </a:rPr>
              <a:t>image recognition algorithms </a:t>
            </a:r>
            <a:r>
              <a:rPr lang="en-US" altLang="zh-CN" sz="1600" dirty="0">
                <a:latin typeface="黑体" panose="02010609060101010101" pitchFamily="49" charset="-122"/>
                <a:ea typeface="黑体" panose="02010609060101010101" pitchFamily="49" charset="-122"/>
              </a:rPr>
              <a:t>for </a:t>
            </a:r>
            <a:r>
              <a:rPr lang="en-US" altLang="zh-CN" sz="1600" dirty="0">
                <a:solidFill>
                  <a:srgbClr val="FF0000"/>
                </a:solidFill>
                <a:latin typeface="黑体" panose="02010609060101010101" pitchFamily="49" charset="-122"/>
                <a:ea typeface="黑体" panose="02010609060101010101" pitchFamily="49" charset="-122"/>
              </a:rPr>
              <a:t>intelligent identification and effective early warning </a:t>
            </a:r>
            <a:r>
              <a:rPr lang="en-US" altLang="zh-CN" sz="1600" dirty="0">
                <a:latin typeface="黑体" panose="02010609060101010101" pitchFamily="49" charset="-122"/>
                <a:ea typeface="黑体" panose="02010609060101010101" pitchFamily="49" charset="-122"/>
              </a:rPr>
              <a:t>of sudden natural disasters, terrorist attacks, fires, etc., and </a:t>
            </a:r>
            <a:r>
              <a:rPr lang="en-US" altLang="zh-CN" sz="1600" dirty="0">
                <a:solidFill>
                  <a:srgbClr val="FF0000"/>
                </a:solidFill>
                <a:latin typeface="黑体" panose="02010609060101010101" pitchFamily="49" charset="-122"/>
                <a:ea typeface="黑体" panose="02010609060101010101" pitchFamily="49" charset="-122"/>
              </a:rPr>
              <a:t>uses 3D modeling to construct regional models</a:t>
            </a:r>
            <a:r>
              <a:rPr lang="en-US" altLang="zh-CN" sz="1600" dirty="0">
                <a:latin typeface="黑体" panose="02010609060101010101" pitchFamily="49" charset="-122"/>
                <a:ea typeface="黑体" panose="02010609060101010101" pitchFamily="49" charset="-122"/>
              </a:rPr>
              <a:t> for trapped personnel to make effective 3D positioning, and use image recognition algorithm and path algorithm to avoid obstacles on the escape path, and combine the improved artificial potential field escape algorithm with the wireless sensor network and the data information of the upper computer to intelligently plan the </a:t>
            </a:r>
            <a:r>
              <a:rPr lang="en-US" altLang="zh-CN" sz="1600" dirty="0">
                <a:solidFill>
                  <a:srgbClr val="FF0000"/>
                </a:solidFill>
                <a:latin typeface="黑体" panose="02010609060101010101" pitchFamily="49" charset="-122"/>
                <a:ea typeface="黑体" panose="02010609060101010101" pitchFamily="49" charset="-122"/>
              </a:rPr>
              <a:t>optimal escape route to realize the </a:t>
            </a:r>
            <a:r>
              <a:rPr lang="en-US" altLang="zh-CN" sz="1600" dirty="0">
                <a:latin typeface="黑体" panose="02010609060101010101" pitchFamily="49" charset="-122"/>
                <a:ea typeface="黑体" panose="02010609060101010101" pitchFamily="49" charset="-122"/>
              </a:rPr>
              <a:t>shunt evacuate, in order to maximize the use of escape routes, and guide the public to </a:t>
            </a:r>
            <a:r>
              <a:rPr lang="en-US" altLang="zh-CN" sz="1600" dirty="0">
                <a:solidFill>
                  <a:srgbClr val="FF0000"/>
                </a:solidFill>
                <a:latin typeface="黑体" panose="02010609060101010101" pitchFamily="49" charset="-122"/>
                <a:ea typeface="黑体" panose="02010609060101010101" pitchFamily="49" charset="-122"/>
              </a:rPr>
              <a:t>achieve rapid self-help</a:t>
            </a:r>
            <a:r>
              <a:rPr lang="en-US" altLang="zh-CN" sz="1600" dirty="0">
                <a:latin typeface="黑体" panose="02010609060101010101" pitchFamily="49" charset="-122"/>
                <a:ea typeface="黑体" panose="02010609060101010101" pitchFamily="49" charset="-122"/>
              </a:rPr>
              <a:t>. At the same time, the rescuer's terminal displays the disaster area of the building , the dangerous goods presence area, etc., assists rescuers to establish rescue routes, </a:t>
            </a:r>
            <a:r>
              <a:rPr lang="en-US" altLang="zh-CN" sz="1600" dirty="0">
                <a:solidFill>
                  <a:srgbClr val="FF0000"/>
                </a:solidFill>
                <a:latin typeface="黑体" panose="02010609060101010101" pitchFamily="49" charset="-122"/>
                <a:ea typeface="黑体" panose="02010609060101010101" pitchFamily="49" charset="-122"/>
              </a:rPr>
              <a:t>speeds up rescue, shortens rescue time</a:t>
            </a:r>
            <a:r>
              <a:rPr lang="en-US" altLang="zh-CN" sz="1600" dirty="0">
                <a:latin typeface="黑体" panose="02010609060101010101" pitchFamily="49" charset="-122"/>
                <a:ea typeface="黑体" panose="02010609060101010101" pitchFamily="49" charset="-122"/>
              </a:rPr>
              <a:t>, and assists rescuers </a:t>
            </a:r>
            <a:r>
              <a:rPr lang="en-US" altLang="zh-CN" sz="1600" dirty="0">
                <a:solidFill>
                  <a:srgbClr val="FF0000"/>
                </a:solidFill>
                <a:latin typeface="黑体" panose="02010609060101010101" pitchFamily="49" charset="-122"/>
                <a:ea typeface="黑体" panose="02010609060101010101" pitchFamily="49" charset="-122"/>
              </a:rPr>
              <a:t>in accurate </a:t>
            </a:r>
            <a:r>
              <a:rPr lang="en-US" altLang="zh-CN" sz="1600" dirty="0">
                <a:latin typeface="黑体" panose="02010609060101010101" pitchFamily="49" charset="-122"/>
                <a:ea typeface="黑体" panose="02010609060101010101" pitchFamily="49" charset="-122"/>
              </a:rPr>
              <a:t>rescue.</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0527430"/>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750"/>
                                        <p:tgtEl>
                                          <p:spTgt spid="2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399936"/>
            <a:ext cx="6836329"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Core strengths - existing research foundation</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descr="C:\Users\hp\Documents\Tencent Files\2660516247\Image\C2C\`D(KT_$Q2RS88D8{6}KAW7U.jpg"/>
          <p:cNvPicPr/>
          <p:nvPr/>
        </p:nvPicPr>
        <p:blipFill>
          <a:blip r:embed="rId3">
            <a:extLst>
              <a:ext uri="{28A0092B-C50C-407E-A947-70E740481C1C}">
                <a14:useLocalDpi xmlns:a14="http://schemas.microsoft.com/office/drawing/2010/main" val="0"/>
              </a:ext>
            </a:extLst>
          </a:blip>
          <a:srcRect/>
          <a:stretch>
            <a:fillRect/>
          </a:stretch>
        </p:blipFill>
        <p:spPr bwMode="auto">
          <a:xfrm>
            <a:off x="6518513" y="1415045"/>
            <a:ext cx="4715544" cy="3269615"/>
          </a:xfrm>
          <a:prstGeom prst="rect">
            <a:avLst/>
          </a:prstGeom>
          <a:noFill/>
          <a:ln>
            <a:noFill/>
          </a:ln>
        </p:spPr>
      </p:pic>
      <p:pic>
        <p:nvPicPr>
          <p:cNvPr id="21" name="图片 20" descr="C:\Users\hp\Documents\Tencent Files\2660516247\Image\C2C\@W9E{5(XY8P)4YRTBO_WFH7.jpg"/>
          <p:cNvPicPr/>
          <p:nvPr/>
        </p:nvPicPr>
        <p:blipFill>
          <a:blip r:embed="rId4">
            <a:extLst>
              <a:ext uri="{28A0092B-C50C-407E-A947-70E740481C1C}">
                <a14:useLocalDpi xmlns:a14="http://schemas.microsoft.com/office/drawing/2010/main" val="0"/>
              </a:ext>
            </a:extLst>
          </a:blip>
          <a:srcRect/>
          <a:stretch>
            <a:fillRect/>
          </a:stretch>
        </p:blipFill>
        <p:spPr bwMode="auto">
          <a:xfrm>
            <a:off x="238791" y="1429559"/>
            <a:ext cx="5270500" cy="3269615"/>
          </a:xfrm>
          <a:prstGeom prst="rect">
            <a:avLst/>
          </a:prstGeom>
          <a:noFill/>
          <a:ln>
            <a:noFill/>
          </a:ln>
        </p:spPr>
      </p:pic>
      <p:sp>
        <p:nvSpPr>
          <p:cNvPr id="2" name="矩形 1"/>
          <p:cNvSpPr/>
          <p:nvPr/>
        </p:nvSpPr>
        <p:spPr>
          <a:xfrm>
            <a:off x="0" y="967894"/>
            <a:ext cx="4846198" cy="461665"/>
          </a:xfrm>
          <a:prstGeom prst="rect">
            <a:avLst/>
          </a:prstGeom>
        </p:spPr>
        <p:txBody>
          <a:bodyPr wrap="none">
            <a:spAutoFit/>
          </a:bodyPr>
          <a:lstStyle/>
          <a:p>
            <a:pPr indent="304800" algn="just">
              <a:spcAft>
                <a:spcPts val="0"/>
              </a:spcAft>
            </a:pPr>
            <a:r>
              <a:rPr lang="en-US" altLang="zh-CN" sz="2400" b="1" dirty="0">
                <a:solidFill>
                  <a:srgbClr val="F47349"/>
                </a:solidFill>
                <a:latin typeface="宋体" panose="02010600030101010101" pitchFamily="2" charset="-122"/>
                <a:ea typeface="宋体" panose="02010600030101010101" pitchFamily="2" charset="-122"/>
                <a:cs typeface="宋体" panose="02010600030101010101" pitchFamily="2" charset="-122"/>
              </a:rPr>
              <a:t>Completed node module design</a:t>
            </a:r>
          </a:p>
        </p:txBody>
      </p:sp>
      <p:sp>
        <p:nvSpPr>
          <p:cNvPr id="3" name="矩形 2"/>
          <p:cNvSpPr/>
          <p:nvPr/>
        </p:nvSpPr>
        <p:spPr>
          <a:xfrm>
            <a:off x="6102824" y="889521"/>
            <a:ext cx="5779146" cy="461665"/>
          </a:xfrm>
          <a:prstGeom prst="rect">
            <a:avLst/>
          </a:prstGeom>
        </p:spPr>
        <p:txBody>
          <a:bodyPr wrap="none">
            <a:spAutoFit/>
          </a:bodyPr>
          <a:lstStyle/>
          <a:p>
            <a:pPr indent="304800" algn="just">
              <a:spcAft>
                <a:spcPts val="0"/>
              </a:spcAft>
            </a:pPr>
            <a:r>
              <a:rPr lang="en-US" altLang="zh-CN" sz="2400" b="1" dirty="0">
                <a:solidFill>
                  <a:srgbClr val="F47349"/>
                </a:solidFill>
                <a:latin typeface="宋体" panose="02010600030101010101" pitchFamily="2" charset="-122"/>
                <a:ea typeface="宋体" panose="02010600030101010101" pitchFamily="2" charset="-122"/>
                <a:cs typeface="宋体" panose="02010600030101010101" pitchFamily="2" charset="-122"/>
              </a:rPr>
              <a:t>Completed interface display design</a:t>
            </a:r>
          </a:p>
        </p:txBody>
      </p:sp>
      <p:sp>
        <p:nvSpPr>
          <p:cNvPr id="4" name="矩形 3"/>
          <p:cNvSpPr/>
          <p:nvPr/>
        </p:nvSpPr>
        <p:spPr>
          <a:xfrm>
            <a:off x="238791" y="4763587"/>
            <a:ext cx="5369529" cy="2074350"/>
          </a:xfrm>
          <a:prstGeom prst="rect">
            <a:avLst/>
          </a:prstGeom>
        </p:spPr>
        <p:txBody>
          <a:bodyPr wrap="square">
            <a:spAutoFit/>
          </a:bodyPr>
          <a:lstStyle/>
          <a:p>
            <a:pPr indent="266700" algn="just">
              <a:lnSpc>
                <a:spcPct val="125000"/>
              </a:lnSpc>
              <a:spcAft>
                <a:spcPts val="0"/>
              </a:spcAft>
            </a:pPr>
            <a:r>
              <a:rPr lang="en-US" altLang="zh-CN" sz="1300" dirty="0">
                <a:latin typeface="Calibri" panose="020F0502020204030204" pitchFamily="34" charset="0"/>
                <a:ea typeface="宋体" panose="02010600030101010101" pitchFamily="2" charset="-122"/>
                <a:cs typeface="Times New Roman" panose="02020603050405020304" pitchFamily="18" charset="0"/>
              </a:rPr>
              <a:t>The temperature parameters and smoke concentration parameters collected by the sensor are processed by the node module to display such information on the </a:t>
            </a:r>
            <a:r>
              <a:rPr lang="en-US" altLang="zh-CN" sz="1300" dirty="0">
                <a:solidFill>
                  <a:schemeClr val="accent2"/>
                </a:solidFill>
                <a:latin typeface="Calibri" panose="020F0502020204030204" pitchFamily="34" charset="0"/>
                <a:ea typeface="宋体" panose="02010600030101010101" pitchFamily="2" charset="-122"/>
                <a:cs typeface="Times New Roman" panose="02020603050405020304" pitchFamily="18" charset="0"/>
              </a:rPr>
              <a:t>OLED display module </a:t>
            </a:r>
            <a:r>
              <a:rPr lang="en-US" altLang="zh-CN" sz="1300" dirty="0">
                <a:latin typeface="Calibri" panose="020F0502020204030204" pitchFamily="34" charset="0"/>
                <a:ea typeface="宋体" panose="02010600030101010101" pitchFamily="2" charset="-122"/>
                <a:cs typeface="Times New Roman" panose="02020603050405020304" pitchFamily="18" charset="0"/>
              </a:rPr>
              <a:t>in real time. In addition, the display module is also marked with an arrow indicating the direction. Under normal circumstances, the arrow The instructions are no different from traditional fire safety exit instructions, but when a disaster occurs, it will make new arrow directions based on the re-planning path </a:t>
            </a:r>
            <a:r>
              <a:rPr lang="en-US" altLang="zh-CN" sz="1300" dirty="0">
                <a:solidFill>
                  <a:schemeClr val="accent2"/>
                </a:solidFill>
                <a:latin typeface="Calibri" panose="020F0502020204030204" pitchFamily="34" charset="0"/>
                <a:ea typeface="宋体" panose="02010600030101010101" pitchFamily="2" charset="-122"/>
                <a:cs typeface="Times New Roman" panose="02020603050405020304" pitchFamily="18" charset="0"/>
              </a:rPr>
              <a:t>after the escape algorithm is processed</a:t>
            </a:r>
            <a:r>
              <a:rPr lang="en-US" altLang="zh-CN" sz="1300" dirty="0">
                <a:latin typeface="Calibri" panose="020F0502020204030204" pitchFamily="34" charset="0"/>
                <a:ea typeface="宋体" panose="02010600030101010101" pitchFamily="2" charset="-122"/>
                <a:cs typeface="Times New Roman" panose="02020603050405020304" pitchFamily="18" charset="0"/>
              </a:rPr>
              <a:t> to help the trapped person quickly travel to the nearest safe area.</a:t>
            </a:r>
          </a:p>
        </p:txBody>
      </p:sp>
      <p:sp>
        <p:nvSpPr>
          <p:cNvPr id="5" name="矩形 4"/>
          <p:cNvSpPr/>
          <p:nvPr/>
        </p:nvSpPr>
        <p:spPr>
          <a:xfrm>
            <a:off x="6462602" y="4638206"/>
            <a:ext cx="5490607" cy="2246769"/>
          </a:xfrm>
          <a:prstGeom prst="rect">
            <a:avLst/>
          </a:prstGeom>
        </p:spPr>
        <p:txBody>
          <a:bodyPr wrap="square">
            <a:spAutoFit/>
          </a:bodyPr>
          <a:lstStyle/>
          <a:p>
            <a:r>
              <a:rPr lang="en-US" altLang="zh-CN" sz="1400" dirty="0">
                <a:latin typeface="宋体" panose="02010600030101010101" pitchFamily="2" charset="-122"/>
                <a:cs typeface="Times New Roman" panose="02020603050405020304" pitchFamily="18" charset="0"/>
              </a:rPr>
              <a:t>The data exchange and communication between the PC side background monitoring program of the distributed escape system and the WSN aggregation node can be realized by </a:t>
            </a:r>
            <a:r>
              <a:rPr lang="en-US" altLang="zh-CN" sz="1400" dirty="0">
                <a:solidFill>
                  <a:schemeClr val="accent2"/>
                </a:solidFill>
                <a:latin typeface="宋体" panose="02010600030101010101" pitchFamily="2" charset="-122"/>
                <a:cs typeface="Times New Roman" panose="02020603050405020304" pitchFamily="18" charset="0"/>
              </a:rPr>
              <a:t>serial communication</a:t>
            </a:r>
            <a:r>
              <a:rPr lang="en-US" altLang="zh-CN" sz="1400" dirty="0">
                <a:latin typeface="宋体" panose="02010600030101010101" pitchFamily="2" charset="-122"/>
                <a:cs typeface="Times New Roman" panose="02020603050405020304" pitchFamily="18" charset="0"/>
              </a:rPr>
              <a:t>. TI's CC2530 chip has two serial communication interfaces, USART0 and USART1. They have the same function and can be set to asynchronous UART or synchronous SPI. They can be implemented by setting the I/O pin multiplexing function USART. In the escape system, the </a:t>
            </a:r>
            <a:r>
              <a:rPr lang="en-US" altLang="zh-CN" sz="1400" dirty="0">
                <a:solidFill>
                  <a:schemeClr val="accent2"/>
                </a:solidFill>
                <a:latin typeface="宋体" panose="02010600030101010101" pitchFamily="2" charset="-122"/>
                <a:cs typeface="Times New Roman" panose="02020603050405020304" pitchFamily="18" charset="0"/>
              </a:rPr>
              <a:t>UART asynchronous serial interface mode </a:t>
            </a:r>
            <a:r>
              <a:rPr lang="en-US" altLang="zh-CN" sz="1400" dirty="0">
                <a:latin typeface="宋体" panose="02010600030101010101" pitchFamily="2" charset="-122"/>
                <a:cs typeface="Times New Roman" panose="02020603050405020304" pitchFamily="18" charset="0"/>
              </a:rPr>
              <a:t>is selected for communication between the background and the node.</a:t>
            </a:r>
            <a:endParaRPr lang="zh-CN" altLang="en-US" sz="1200" dirty="0"/>
          </a:p>
        </p:txBody>
      </p:sp>
    </p:spTree>
    <p:extLst>
      <p:ext uri="{BB962C8B-B14F-4D97-AF65-F5344CB8AC3E}">
        <p14:creationId xmlns:p14="http://schemas.microsoft.com/office/powerpoint/2010/main" val="65407911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435426"/>
            <a:ext cx="7411095"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Core strengths - existing research foundation</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descr="C:\Users\hp\Documents\Tencent Files\2660516247\Image\C2C\A[O`ZCW[[O31ZB7{4S7W`}M.png"/>
          <p:cNvPicPr/>
          <p:nvPr/>
        </p:nvPicPr>
        <p:blipFill>
          <a:blip r:embed="rId2">
            <a:extLst>
              <a:ext uri="{28A0092B-C50C-407E-A947-70E740481C1C}">
                <a14:useLocalDpi xmlns:a14="http://schemas.microsoft.com/office/drawing/2010/main" val="0"/>
              </a:ext>
            </a:extLst>
          </a:blip>
          <a:srcRect/>
          <a:stretch>
            <a:fillRect/>
          </a:stretch>
        </p:blipFill>
        <p:spPr bwMode="auto">
          <a:xfrm>
            <a:off x="416810" y="1397597"/>
            <a:ext cx="4967424" cy="2824591"/>
          </a:xfrm>
          <a:prstGeom prst="rect">
            <a:avLst/>
          </a:prstGeom>
          <a:noFill/>
          <a:ln>
            <a:noFill/>
          </a:ln>
        </p:spPr>
      </p:pic>
      <p:sp>
        <p:nvSpPr>
          <p:cNvPr id="2" name="矩形 1"/>
          <p:cNvSpPr/>
          <p:nvPr/>
        </p:nvSpPr>
        <p:spPr>
          <a:xfrm>
            <a:off x="238791" y="4424451"/>
            <a:ext cx="5323462" cy="2308324"/>
          </a:xfrm>
          <a:prstGeom prst="rect">
            <a:avLst/>
          </a:prstGeom>
        </p:spPr>
        <p:txBody>
          <a:bodyPr wrap="square">
            <a:spAutoFit/>
          </a:bodyPr>
          <a:lstStyle/>
          <a:p>
            <a:r>
              <a:rPr lang="en-US" altLang="zh-CN" sz="1600" dirty="0">
                <a:ea typeface="宋体" panose="02010600030101010101" pitchFamily="2" charset="-122"/>
                <a:cs typeface="Times New Roman" panose="02020603050405020304" pitchFamily="18" charset="0"/>
              </a:rPr>
              <a:t>The scene environment of the simulation experiment of the escape demonstration system is shown in the figure. The black thick line in the figure </a:t>
            </a:r>
            <a:r>
              <a:rPr lang="en-US" altLang="zh-CN" sz="1600" dirty="0">
                <a:solidFill>
                  <a:schemeClr val="accent2"/>
                </a:solidFill>
                <a:ea typeface="宋体" panose="02010600030101010101" pitchFamily="2" charset="-122"/>
                <a:cs typeface="Times New Roman" panose="02020603050405020304" pitchFamily="18" charset="0"/>
              </a:rPr>
              <a:t>is the road direction</a:t>
            </a:r>
            <a:r>
              <a:rPr lang="en-US" altLang="zh-CN" sz="1600" dirty="0">
                <a:ea typeface="宋体" panose="02010600030101010101" pitchFamily="2" charset="-122"/>
                <a:cs typeface="Times New Roman" panose="02020603050405020304" pitchFamily="18" charset="0"/>
              </a:rPr>
              <a:t>, and the shadow part </a:t>
            </a:r>
            <a:r>
              <a:rPr lang="en-US" altLang="zh-CN" sz="1600" dirty="0">
                <a:solidFill>
                  <a:schemeClr val="accent2"/>
                </a:solidFill>
                <a:ea typeface="宋体" panose="02010600030101010101" pitchFamily="2" charset="-122"/>
                <a:cs typeface="Times New Roman" panose="02020603050405020304" pitchFamily="18" charset="0"/>
              </a:rPr>
              <a:t>is the wall, obstacles, etc</a:t>
            </a:r>
            <a:r>
              <a:rPr lang="en-US" altLang="zh-CN" sz="1600" dirty="0">
                <a:ea typeface="宋体" panose="02010600030101010101" pitchFamily="2" charset="-122"/>
                <a:cs typeface="Times New Roman" panose="02020603050405020304" pitchFamily="18" charset="0"/>
              </a:rPr>
              <a:t>. In this experiment, a total of </a:t>
            </a:r>
            <a:r>
              <a:rPr lang="en-US" altLang="zh-CN" sz="1600" dirty="0">
                <a:solidFill>
                  <a:schemeClr val="accent2"/>
                </a:solidFill>
                <a:ea typeface="宋体" panose="02010600030101010101" pitchFamily="2" charset="-122"/>
                <a:cs typeface="Times New Roman" panose="02020603050405020304" pitchFamily="18" charset="0"/>
              </a:rPr>
              <a:t>8 sensor terminal nodes </a:t>
            </a:r>
            <a:r>
              <a:rPr lang="en-US" altLang="zh-CN" sz="1600" dirty="0">
                <a:ea typeface="宋体" panose="02010600030101010101" pitchFamily="2" charset="-122"/>
                <a:cs typeface="Times New Roman" panose="02020603050405020304" pitchFamily="18" charset="0"/>
              </a:rPr>
              <a:t>are used, which are self-assembled. The entire network of the escape system, the sensor nodes are placed in the serial number of the figure. Among them, nodes 1 and 6 are marked with "EXIT" to represent the safety exit of this floor.</a:t>
            </a:r>
            <a:endParaRPr lang="zh-CN" altLang="en-US" sz="1600" dirty="0"/>
          </a:p>
        </p:txBody>
      </p:sp>
      <p:sp>
        <p:nvSpPr>
          <p:cNvPr id="3" name="矩形 2"/>
          <p:cNvSpPr/>
          <p:nvPr/>
        </p:nvSpPr>
        <p:spPr>
          <a:xfrm>
            <a:off x="341410" y="996877"/>
            <a:ext cx="6596897" cy="461665"/>
          </a:xfrm>
          <a:prstGeom prst="rect">
            <a:avLst/>
          </a:prstGeom>
        </p:spPr>
        <p:txBody>
          <a:bodyPr wrap="square">
            <a:spAutoFit/>
          </a:bodyPr>
          <a:lstStyle/>
          <a:p>
            <a:r>
              <a:rPr lang="en-US" altLang="zh-CN" sz="2400" b="1" dirty="0">
                <a:solidFill>
                  <a:srgbClr val="F47349"/>
                </a:solidFill>
                <a:ea typeface="宋体" panose="02010600030101010101" pitchFamily="2" charset="-122"/>
                <a:cs typeface="Times New Roman" panose="02020603050405020304" pitchFamily="18" charset="0"/>
              </a:rPr>
              <a:t>Field environment for simulation experiments</a:t>
            </a:r>
          </a:p>
        </p:txBody>
      </p:sp>
      <p:sp>
        <p:nvSpPr>
          <p:cNvPr id="4" name="矩形 3"/>
          <p:cNvSpPr/>
          <p:nvPr/>
        </p:nvSpPr>
        <p:spPr>
          <a:xfrm>
            <a:off x="6629749" y="4424451"/>
            <a:ext cx="5024846" cy="2226828"/>
          </a:xfrm>
          <a:prstGeom prst="rect">
            <a:avLst/>
          </a:prstGeom>
        </p:spPr>
        <p:txBody>
          <a:bodyPr wrap="square">
            <a:spAutoFit/>
          </a:bodyPr>
          <a:lstStyle/>
          <a:p>
            <a:pPr algn="just">
              <a:lnSpc>
                <a:spcPct val="125000"/>
              </a:lnSpc>
              <a:spcAft>
                <a:spcPts val="0"/>
              </a:spcAft>
            </a:pPr>
            <a:r>
              <a:rPr lang="en-US" altLang="zh-CN" sz="1400" dirty="0">
                <a:latin typeface="Calibri" panose="020F0502020204030204" pitchFamily="34" charset="0"/>
                <a:ea typeface="宋体" panose="02010600030101010101" pitchFamily="2" charset="-122"/>
                <a:cs typeface="Times New Roman" panose="02020603050405020304" pitchFamily="18" charset="0"/>
              </a:rPr>
              <a:t>Experiment to simulate the occurrence of a fire emergency. For example, when the No. 1 sensor terminal detects a fire, the No. 1 becomes the disaster occurrence node, and the arrow indications of the No. 2, No. 4, and No. 7 sensor nodes that point to the No. 1 exit at the time of initialization. The direction changed after the escape system processed the escape algorithm based on the acquired disaster information, pointing to another security exit No. 6.</a:t>
            </a:r>
          </a:p>
        </p:txBody>
      </p:sp>
      <p:pic>
        <p:nvPicPr>
          <p:cNvPr id="22" name="图片 21" descr="C:\Users\hp\Documents\Tencent Files\2660516247\Image\C2C\@C5}~S96F$S~WQ`JQ2)%2F9.jpg">
            <a:extLst>
              <a:ext uri="{FF2B5EF4-FFF2-40B4-BE49-F238E27FC236}">
                <a16:creationId xmlns:a16="http://schemas.microsoft.com/office/drawing/2014/main" id="{3F26617E-B23C-4ACB-B7F1-A9B030D2BC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38307" y="1170156"/>
            <a:ext cx="4165844" cy="3052032"/>
          </a:xfrm>
          <a:prstGeom prst="rect">
            <a:avLst/>
          </a:prstGeom>
          <a:noFill/>
          <a:ln>
            <a:noFill/>
          </a:ln>
        </p:spPr>
      </p:pic>
    </p:spTree>
    <p:extLst>
      <p:ext uri="{BB962C8B-B14F-4D97-AF65-F5344CB8AC3E}">
        <p14:creationId xmlns:p14="http://schemas.microsoft.com/office/powerpoint/2010/main" val="2358352995"/>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72404" y="391856"/>
            <a:ext cx="8299369" cy="400110"/>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000" b="1" dirty="0">
                <a:solidFill>
                  <a:schemeClr val="tx1"/>
                </a:solidFill>
              </a:rPr>
              <a:t>Project members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6B407D00-05EA-499E-AA6E-E7812D852C82}"/>
              </a:ext>
            </a:extLst>
          </p:cNvPr>
          <p:cNvSpPr/>
          <p:nvPr/>
        </p:nvSpPr>
        <p:spPr>
          <a:xfrm>
            <a:off x="513291" y="1662680"/>
            <a:ext cx="11513609" cy="14499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200" b="1" dirty="0"/>
          </a:p>
        </p:txBody>
      </p:sp>
      <p:sp>
        <p:nvSpPr>
          <p:cNvPr id="35" name="矩形: 圆角 34">
            <a:extLst>
              <a:ext uri="{FF2B5EF4-FFF2-40B4-BE49-F238E27FC236}">
                <a16:creationId xmlns:a16="http://schemas.microsoft.com/office/drawing/2014/main" id="{9BB2F03E-04B7-41AA-9519-F2C827B8BB2B}"/>
              </a:ext>
            </a:extLst>
          </p:cNvPr>
          <p:cNvSpPr/>
          <p:nvPr/>
        </p:nvSpPr>
        <p:spPr>
          <a:xfrm>
            <a:off x="524455" y="3187002"/>
            <a:ext cx="11502445" cy="1839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200" b="1" dirty="0"/>
          </a:p>
        </p:txBody>
      </p:sp>
      <p:sp>
        <p:nvSpPr>
          <p:cNvPr id="42" name="矩形: 圆角 41">
            <a:extLst>
              <a:ext uri="{FF2B5EF4-FFF2-40B4-BE49-F238E27FC236}">
                <a16:creationId xmlns:a16="http://schemas.microsoft.com/office/drawing/2014/main" id="{9ECF7F74-0022-4759-9289-CC70B9616025}"/>
              </a:ext>
            </a:extLst>
          </p:cNvPr>
          <p:cNvSpPr/>
          <p:nvPr/>
        </p:nvSpPr>
        <p:spPr>
          <a:xfrm>
            <a:off x="524455" y="5134836"/>
            <a:ext cx="11502445" cy="15562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200" b="1" dirty="0"/>
          </a:p>
        </p:txBody>
      </p:sp>
      <p:sp>
        <p:nvSpPr>
          <p:cNvPr id="43" name="文本框 42">
            <a:extLst>
              <a:ext uri="{FF2B5EF4-FFF2-40B4-BE49-F238E27FC236}">
                <a16:creationId xmlns:a16="http://schemas.microsoft.com/office/drawing/2014/main" id="{14810B16-579C-428A-A290-0B9154271530}"/>
              </a:ext>
            </a:extLst>
          </p:cNvPr>
          <p:cNvSpPr txBox="1"/>
          <p:nvPr/>
        </p:nvSpPr>
        <p:spPr>
          <a:xfrm>
            <a:off x="618721" y="1636197"/>
            <a:ext cx="10739466" cy="1354217"/>
          </a:xfrm>
          <a:prstGeom prst="rect">
            <a:avLst/>
          </a:prstGeom>
        </p:spPr>
        <p:txBody>
          <a:bodyPr wrap="square" rtlCol="0">
            <a:spAutoFit/>
          </a:bodyPr>
          <a:lstStyle/>
          <a:p>
            <a:r>
              <a:rPr lang="en-US" altLang="zh-CN" sz="1600" dirty="0">
                <a:solidFill>
                  <a:schemeClr val="bg1"/>
                </a:solidFill>
                <a:latin typeface="黑体" panose="02010609060101010101" pitchFamily="49" charset="-122"/>
                <a:ea typeface="黑体" panose="02010609060101010101" pitchFamily="49" charset="-122"/>
              </a:rPr>
              <a:t>Principal(</a:t>
            </a:r>
            <a:r>
              <a:rPr lang="en-US" altLang="zh-CN" sz="1600" dirty="0" err="1">
                <a:solidFill>
                  <a:schemeClr val="bg1"/>
                </a:solidFill>
                <a:latin typeface="黑体" panose="02010609060101010101" pitchFamily="49" charset="-122"/>
                <a:ea typeface="黑体" panose="02010609060101010101" pitchFamily="49" charset="-122"/>
              </a:rPr>
              <a:t>Yueyuan</a:t>
            </a:r>
            <a:r>
              <a:rPr lang="en-US" altLang="zh-CN" sz="1600" dirty="0">
                <a:solidFill>
                  <a:schemeClr val="bg1"/>
                </a:solidFill>
                <a:latin typeface="黑体" panose="02010609060101010101" pitchFamily="49" charset="-122"/>
                <a:ea typeface="黑体" panose="02010609060101010101" pitchFamily="49" charset="-122"/>
              </a:rPr>
              <a:t> Liu)</a:t>
            </a:r>
          </a:p>
          <a:p>
            <a:r>
              <a:rPr lang="en-US" altLang="zh-CN" sz="1600" dirty="0">
                <a:solidFill>
                  <a:schemeClr val="bg1"/>
                </a:solidFill>
                <a:latin typeface="黑体" panose="02010609060101010101" pitchFamily="49" charset="-122"/>
                <a:ea typeface="黑体" panose="02010609060101010101" pitchFamily="49" charset="-122"/>
              </a:rPr>
              <a:t>Master of Science in Electronics and Communication Engineering, Chengdu University of Technology</a:t>
            </a:r>
          </a:p>
          <a:p>
            <a:r>
              <a:rPr lang="en-US" altLang="zh-CN" sz="1600" dirty="0">
                <a:solidFill>
                  <a:schemeClr val="bg1"/>
                </a:solidFill>
                <a:latin typeface="黑体" panose="02010609060101010101" pitchFamily="49" charset="-122"/>
                <a:ea typeface="黑体" panose="02010609060101010101" pitchFamily="49" charset="-122"/>
              </a:rPr>
              <a:t>Be responsible for:</a:t>
            </a:r>
          </a:p>
          <a:p>
            <a:r>
              <a:rPr lang="en-US" altLang="zh-CN" sz="1600" dirty="0">
                <a:solidFill>
                  <a:schemeClr val="bg1"/>
                </a:solidFill>
                <a:latin typeface="黑体" panose="02010609060101010101" pitchFamily="49" charset="-122"/>
                <a:ea typeface="黑体" panose="02010609060101010101" pitchFamily="49" charset="-122"/>
              </a:rPr>
              <a:t>1. Coordinate the overall planning of the project</a:t>
            </a:r>
          </a:p>
          <a:p>
            <a:r>
              <a:rPr lang="en-US" altLang="zh-CN" sz="1600" dirty="0">
                <a:solidFill>
                  <a:schemeClr val="bg1"/>
                </a:solidFill>
                <a:latin typeface="黑体" panose="02010609060101010101" pitchFamily="49" charset="-122"/>
                <a:ea typeface="黑体" panose="02010609060101010101" pitchFamily="49" charset="-122"/>
              </a:rPr>
              <a:t>2. Organize management and control of project demand analysis, design, R&amp;D and testing</a:t>
            </a:r>
            <a:endParaRPr lang="zh-CN" altLang="en-US" sz="1600" dirty="0"/>
          </a:p>
        </p:txBody>
      </p:sp>
      <p:sp>
        <p:nvSpPr>
          <p:cNvPr id="44" name="文本框 43">
            <a:extLst>
              <a:ext uri="{FF2B5EF4-FFF2-40B4-BE49-F238E27FC236}">
                <a16:creationId xmlns:a16="http://schemas.microsoft.com/office/drawing/2014/main" id="{C3DBA10A-D44D-497B-849B-A86C3CEA1914}"/>
              </a:ext>
            </a:extLst>
          </p:cNvPr>
          <p:cNvSpPr txBox="1"/>
          <p:nvPr/>
        </p:nvSpPr>
        <p:spPr>
          <a:xfrm>
            <a:off x="657806" y="5219051"/>
            <a:ext cx="9958132" cy="1323439"/>
          </a:xfrm>
          <a:prstGeom prst="rect">
            <a:avLst/>
          </a:prstGeom>
        </p:spPr>
        <p:txBody>
          <a:bodyPr wrap="square" rtlCol="0">
            <a:spAutoFit/>
          </a:bodyPr>
          <a:lstStyle/>
          <a:p>
            <a:r>
              <a:rPr lang="en-US" altLang="zh-CN" sz="1600" dirty="0">
                <a:solidFill>
                  <a:schemeClr val="bg1"/>
                </a:solidFill>
                <a:latin typeface="黑体" panose="02010609060101010101" pitchFamily="49" charset="-122"/>
                <a:ea typeface="黑体" panose="02010609060101010101" pitchFamily="49" charset="-122"/>
              </a:rPr>
              <a:t>Communication research(Liu Jun)</a:t>
            </a:r>
          </a:p>
          <a:p>
            <a:r>
              <a:rPr lang="en-US" altLang="zh-CN" sz="1600" dirty="0">
                <a:solidFill>
                  <a:schemeClr val="bg1"/>
                </a:solidFill>
                <a:latin typeface="黑体" panose="02010609060101010101" pitchFamily="49" charset="-122"/>
                <a:ea typeface="黑体" panose="02010609060101010101" pitchFamily="49" charset="-122"/>
              </a:rPr>
              <a:t>Master of Science in Electronics and Communication Engineering, Chengdu University of Technology</a:t>
            </a:r>
          </a:p>
          <a:p>
            <a:r>
              <a:rPr lang="en-US" altLang="zh-CN" sz="1600" dirty="0">
                <a:solidFill>
                  <a:schemeClr val="bg1"/>
                </a:solidFill>
                <a:latin typeface="黑体" panose="02010609060101010101" pitchFamily="49" charset="-122"/>
                <a:ea typeface="黑体" panose="02010609060101010101" pitchFamily="49" charset="-122"/>
              </a:rPr>
              <a:t>Be responsible for:</a:t>
            </a:r>
          </a:p>
          <a:p>
            <a:r>
              <a:rPr lang="en-US" altLang="zh-CN" sz="1600" dirty="0">
                <a:solidFill>
                  <a:schemeClr val="bg1"/>
                </a:solidFill>
                <a:latin typeface="黑体" panose="02010609060101010101" pitchFamily="49" charset="-122"/>
                <a:ea typeface="黑体" panose="02010609060101010101" pitchFamily="49" charset="-122"/>
              </a:rPr>
              <a:t>Research on short-range wireless communication related technologies, including Z-Stack protocol stack analysis, RF wireless RF communication technology, serial communication, etc.</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45" name="文本框 44">
            <a:extLst>
              <a:ext uri="{FF2B5EF4-FFF2-40B4-BE49-F238E27FC236}">
                <a16:creationId xmlns:a16="http://schemas.microsoft.com/office/drawing/2014/main" id="{D5CF5A32-7D1C-4C1A-9FB9-0D6E7B44B8F2}"/>
              </a:ext>
            </a:extLst>
          </p:cNvPr>
          <p:cNvSpPr txBox="1"/>
          <p:nvPr/>
        </p:nvSpPr>
        <p:spPr>
          <a:xfrm>
            <a:off x="637898" y="3353887"/>
            <a:ext cx="9892495" cy="1569660"/>
          </a:xfrm>
          <a:prstGeom prst="rect">
            <a:avLst/>
          </a:prstGeom>
        </p:spPr>
        <p:txBody>
          <a:bodyPr wrap="square" rtlCol="0">
            <a:spAutoFit/>
          </a:bodyPr>
          <a:lstStyle/>
          <a:p>
            <a:r>
              <a:rPr lang="en-US" altLang="zh-CN" sz="1600" dirty="0">
                <a:solidFill>
                  <a:schemeClr val="bg1"/>
                </a:solidFill>
                <a:latin typeface="黑体" panose="02010609060101010101" pitchFamily="49" charset="-122"/>
                <a:ea typeface="黑体" panose="02010609060101010101" pitchFamily="49" charset="-122"/>
              </a:rPr>
              <a:t>Hardware development(</a:t>
            </a:r>
            <a:r>
              <a:rPr lang="en-US" altLang="zh-CN" sz="1600" dirty="0" err="1">
                <a:solidFill>
                  <a:schemeClr val="bg1"/>
                </a:solidFill>
                <a:latin typeface="黑体" panose="02010609060101010101" pitchFamily="49" charset="-122"/>
                <a:ea typeface="黑体" panose="02010609060101010101" pitchFamily="49" charset="-122"/>
              </a:rPr>
              <a:t>Lidong</a:t>
            </a:r>
            <a:r>
              <a:rPr lang="en-US" altLang="zh-CN" sz="1600" dirty="0">
                <a:solidFill>
                  <a:schemeClr val="bg1"/>
                </a:solidFill>
                <a:latin typeface="黑体" panose="02010609060101010101" pitchFamily="49" charset="-122"/>
                <a:ea typeface="黑体" panose="02010609060101010101" pitchFamily="49" charset="-122"/>
              </a:rPr>
              <a:t> Jiang)</a:t>
            </a:r>
          </a:p>
          <a:p>
            <a:r>
              <a:rPr lang="en-US" altLang="zh-CN" sz="1600" dirty="0">
                <a:solidFill>
                  <a:schemeClr val="bg1"/>
                </a:solidFill>
                <a:latin typeface="黑体" panose="02010609060101010101" pitchFamily="49" charset="-122"/>
                <a:ea typeface="黑体" panose="02010609060101010101" pitchFamily="49" charset="-122"/>
              </a:rPr>
              <a:t>Master of Science in Electronics and Communication Engineering, Chengdu University of Technology</a:t>
            </a:r>
          </a:p>
          <a:p>
            <a:r>
              <a:rPr lang="en-US" altLang="zh-CN" sz="1600" dirty="0">
                <a:solidFill>
                  <a:schemeClr val="bg1"/>
                </a:solidFill>
                <a:latin typeface="黑体" panose="02010609060101010101" pitchFamily="49" charset="-122"/>
                <a:ea typeface="黑体" panose="02010609060101010101" pitchFamily="49" charset="-122"/>
              </a:rPr>
              <a:t>Be responsible for:</a:t>
            </a:r>
          </a:p>
          <a:p>
            <a:r>
              <a:rPr lang="en-US" altLang="zh-CN" sz="1600" dirty="0">
                <a:solidFill>
                  <a:schemeClr val="bg1"/>
                </a:solidFill>
                <a:latin typeface="黑体" panose="02010609060101010101" pitchFamily="49" charset="-122"/>
                <a:ea typeface="黑体" panose="02010609060101010101" pitchFamily="49" charset="-122"/>
              </a:rPr>
              <a:t>Overall system design, selection and design of each hardware module, including selection of ZigBee solution, implementation of OLED indicator module, etc.</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31" name="矩形 30">
            <a:extLst>
              <a:ext uri="{FF2B5EF4-FFF2-40B4-BE49-F238E27FC236}">
                <a16:creationId xmlns:a16="http://schemas.microsoft.com/office/drawing/2014/main" id="{1C22A91E-0C50-48F9-9C88-D2EF2B5B14A5}"/>
              </a:ext>
            </a:extLst>
          </p:cNvPr>
          <p:cNvSpPr/>
          <p:nvPr/>
        </p:nvSpPr>
        <p:spPr>
          <a:xfrm>
            <a:off x="341410" y="1083097"/>
            <a:ext cx="2980303" cy="461665"/>
          </a:xfrm>
          <a:prstGeom prst="rect">
            <a:avLst/>
          </a:prstGeom>
        </p:spPr>
        <p:txBody>
          <a:bodyPr wrap="none">
            <a:spAutoFit/>
          </a:bodyPr>
          <a:lstStyle/>
          <a:p>
            <a:pPr indent="304800" algn="just">
              <a:spcAft>
                <a:spcPts val="0"/>
              </a:spcAft>
            </a:pPr>
            <a:r>
              <a:rPr lang="en-US" altLang="zh-CN" sz="2400" b="1" dirty="0">
                <a:solidFill>
                  <a:srgbClr val="F47349"/>
                </a:solidFill>
                <a:latin typeface="宋体" panose="02010600030101010101" pitchFamily="2" charset="-122"/>
                <a:ea typeface="宋体" panose="02010600030101010101" pitchFamily="2" charset="-122"/>
                <a:cs typeface="宋体" panose="02010600030101010101" pitchFamily="2" charset="-122"/>
              </a:rPr>
              <a:t>project members:</a:t>
            </a:r>
          </a:p>
        </p:txBody>
      </p:sp>
    </p:spTree>
    <p:extLst>
      <p:ext uri="{BB962C8B-B14F-4D97-AF65-F5344CB8AC3E}">
        <p14:creationId xmlns:p14="http://schemas.microsoft.com/office/powerpoint/2010/main" val="414073839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36">
            <a:extLst>
              <a:ext uri="{FF2B5EF4-FFF2-40B4-BE49-F238E27FC236}">
                <a16:creationId xmlns:a16="http://schemas.microsoft.com/office/drawing/2014/main" id="{8997A49D-9947-4648-ABD8-3C4FC059F628}"/>
              </a:ext>
            </a:extLst>
          </p:cNvPr>
          <p:cNvSpPr/>
          <p:nvPr/>
        </p:nvSpPr>
        <p:spPr>
          <a:xfrm>
            <a:off x="341410" y="1078671"/>
            <a:ext cx="11573543" cy="22214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200" b="1" dirty="0"/>
          </a:p>
        </p:txBody>
      </p:sp>
      <p:sp>
        <p:nvSpPr>
          <p:cNvPr id="3" name="文本框 2">
            <a:extLst>
              <a:ext uri="{FF2B5EF4-FFF2-40B4-BE49-F238E27FC236}">
                <a16:creationId xmlns:a16="http://schemas.microsoft.com/office/drawing/2014/main" id="{3CB8E5BE-C935-4CA0-8F03-C9177F16D906}"/>
              </a:ext>
            </a:extLst>
          </p:cNvPr>
          <p:cNvSpPr txBox="1"/>
          <p:nvPr/>
        </p:nvSpPr>
        <p:spPr>
          <a:xfrm>
            <a:off x="395024" y="1334578"/>
            <a:ext cx="9814128" cy="1815882"/>
          </a:xfrm>
          <a:prstGeom prst="rect">
            <a:avLst/>
          </a:prstGeom>
          <a:noFill/>
        </p:spPr>
        <p:txBody>
          <a:bodyPr wrap="square" rtlCol="0">
            <a:spAutoFit/>
          </a:bodyPr>
          <a:lstStyle/>
          <a:p>
            <a:r>
              <a:rPr lang="en-US" altLang="zh-CN" sz="1600" dirty="0">
                <a:solidFill>
                  <a:schemeClr val="bg1"/>
                </a:solidFill>
                <a:latin typeface="黑体" panose="02010609060101010101" pitchFamily="49" charset="-122"/>
                <a:ea typeface="黑体" panose="02010609060101010101" pitchFamily="49" charset="-122"/>
              </a:rPr>
              <a:t>Software development(</a:t>
            </a:r>
            <a:r>
              <a:rPr lang="en-US" altLang="zh-CN" sz="1600" dirty="0" err="1">
                <a:solidFill>
                  <a:schemeClr val="bg1"/>
                </a:solidFill>
                <a:latin typeface="黑体" panose="02010609060101010101" pitchFamily="49" charset="-122"/>
                <a:ea typeface="黑体" panose="02010609060101010101" pitchFamily="49" charset="-122"/>
              </a:rPr>
              <a:t>Zhiyuan</a:t>
            </a:r>
            <a:r>
              <a:rPr lang="en-US" altLang="zh-CN" sz="1600" dirty="0">
                <a:solidFill>
                  <a:schemeClr val="bg1"/>
                </a:solidFill>
                <a:latin typeface="黑体" panose="02010609060101010101" pitchFamily="49" charset="-122"/>
                <a:ea typeface="黑体" panose="02010609060101010101" pitchFamily="49" charset="-122"/>
              </a:rPr>
              <a:t> Huang)</a:t>
            </a:r>
          </a:p>
          <a:p>
            <a:r>
              <a:rPr lang="en-US" altLang="zh-CN" sz="1600" dirty="0">
                <a:solidFill>
                  <a:schemeClr val="bg1"/>
                </a:solidFill>
                <a:latin typeface="黑体" panose="02010609060101010101" pitchFamily="49" charset="-122"/>
                <a:ea typeface="黑体" panose="02010609060101010101" pitchFamily="49" charset="-122"/>
              </a:rPr>
              <a:t>Undergraduate course in exhibition economics and management at Chengdu University of Technology</a:t>
            </a:r>
          </a:p>
          <a:p>
            <a:r>
              <a:rPr lang="en-US" altLang="zh-CN" sz="1600" dirty="0">
                <a:solidFill>
                  <a:schemeClr val="bg1"/>
                </a:solidFill>
                <a:latin typeface="黑体" panose="02010609060101010101" pitchFamily="49" charset="-122"/>
                <a:ea typeface="黑体" panose="02010609060101010101" pitchFamily="49" charset="-122"/>
              </a:rPr>
              <a:t>Be responsible for:</a:t>
            </a:r>
          </a:p>
          <a:p>
            <a:r>
              <a:rPr lang="en-US" altLang="zh-CN" sz="1600" dirty="0">
                <a:solidFill>
                  <a:schemeClr val="bg1"/>
                </a:solidFill>
                <a:latin typeface="黑体" panose="02010609060101010101" pitchFamily="49" charset="-122"/>
                <a:ea typeface="黑体" panose="02010609060101010101" pitchFamily="49" charset="-122"/>
              </a:rPr>
              <a:t>The design and implementation of the software platform, including the programming implementation of the Z-Stack protocol stack in IAR, the implementation of the PC-side background monitoring program, mobile APP, etc.</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4" name="矩形: 圆角 36">
            <a:extLst>
              <a:ext uri="{FF2B5EF4-FFF2-40B4-BE49-F238E27FC236}">
                <a16:creationId xmlns:a16="http://schemas.microsoft.com/office/drawing/2014/main" id="{8997A49D-9947-4648-ABD8-3C4FC059F628}"/>
              </a:ext>
            </a:extLst>
          </p:cNvPr>
          <p:cNvSpPr/>
          <p:nvPr/>
        </p:nvSpPr>
        <p:spPr>
          <a:xfrm>
            <a:off x="341410" y="3490122"/>
            <a:ext cx="11573543" cy="18602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200" b="1" dirty="0"/>
          </a:p>
        </p:txBody>
      </p:sp>
      <p:sp>
        <p:nvSpPr>
          <p:cNvPr id="5" name="文本框 4">
            <a:extLst>
              <a:ext uri="{FF2B5EF4-FFF2-40B4-BE49-F238E27FC236}">
                <a16:creationId xmlns:a16="http://schemas.microsoft.com/office/drawing/2014/main" id="{872FC48F-3112-4071-A60F-5951BC037906}"/>
              </a:ext>
            </a:extLst>
          </p:cNvPr>
          <p:cNvSpPr txBox="1"/>
          <p:nvPr/>
        </p:nvSpPr>
        <p:spPr>
          <a:xfrm>
            <a:off x="484707" y="3616730"/>
            <a:ext cx="9814128" cy="1323439"/>
          </a:xfrm>
          <a:prstGeom prst="rect">
            <a:avLst/>
          </a:prstGeom>
          <a:noFill/>
        </p:spPr>
        <p:txBody>
          <a:bodyPr wrap="square" rtlCol="0">
            <a:spAutoFit/>
          </a:bodyPr>
          <a:lstStyle>
            <a:defPPr>
              <a:defRPr lang="zh-CN"/>
            </a:defPPr>
            <a:lvl1pPr>
              <a:defRPr sz="1400" b="1">
                <a:solidFill>
                  <a:schemeClr val="bg1"/>
                </a:solidFill>
                <a:latin typeface="黑体" panose="02010609060101010101" pitchFamily="49" charset="-122"/>
                <a:ea typeface="黑体" panose="02010609060101010101" pitchFamily="49" charset="-122"/>
              </a:defRPr>
            </a:lvl1pPr>
          </a:lstStyle>
          <a:p>
            <a:r>
              <a:rPr lang="en-US" altLang="zh-CN" sz="1600" b="0" dirty="0"/>
              <a:t>Algorithm (Zeng </a:t>
            </a:r>
            <a:r>
              <a:rPr lang="en-US" altLang="zh-CN" sz="1600" b="0" dirty="0" err="1"/>
              <a:t>Jie</a:t>
            </a:r>
            <a:r>
              <a:rPr lang="en-US" altLang="zh-CN" sz="1600" b="0" dirty="0"/>
              <a:t>)</a:t>
            </a:r>
          </a:p>
          <a:p>
            <a:r>
              <a:rPr lang="en-US" altLang="zh-CN" sz="1600" b="0" dirty="0"/>
              <a:t>Undergraduate degree in Information Engineering, Chengdu University of Technology</a:t>
            </a:r>
          </a:p>
          <a:p>
            <a:r>
              <a:rPr lang="en-US" altLang="zh-CN" sz="1600" b="0" dirty="0"/>
              <a:t>Be responsible for:</a:t>
            </a:r>
          </a:p>
          <a:p>
            <a:r>
              <a:rPr lang="en-US" altLang="zh-CN" sz="1600" b="0" dirty="0"/>
              <a:t>Research on various algorithms, including indoor positioning algorithms, image recognition and path algorithms, improved artificial potential field escape algorithms, etc.</a:t>
            </a:r>
            <a:endParaRPr lang="zh-CN" altLang="en-US" sz="1600" b="0" dirty="0"/>
          </a:p>
        </p:txBody>
      </p:sp>
      <p:sp>
        <p:nvSpPr>
          <p:cNvPr id="6" name="矩形 5">
            <a:extLst>
              <a:ext uri="{FF2B5EF4-FFF2-40B4-BE49-F238E27FC236}">
                <a16:creationId xmlns:a16="http://schemas.microsoft.com/office/drawing/2014/main" id="{B3A17691-8A1C-4796-BF05-8EF8D2FB78E2}"/>
              </a:ext>
            </a:extLst>
          </p:cNvPr>
          <p:cNvSpPr/>
          <p:nvPr/>
        </p:nvSpPr>
        <p:spPr>
          <a:xfrm>
            <a:off x="119395" y="5540363"/>
            <a:ext cx="11558255" cy="1200329"/>
          </a:xfrm>
          <a:prstGeom prst="rect">
            <a:avLst/>
          </a:prstGeom>
        </p:spPr>
        <p:txBody>
          <a:bodyPr wrap="square">
            <a:spAutoFit/>
          </a:bodyPr>
          <a:lstStyle/>
          <a:p>
            <a:pPr indent="304800" algn="just"/>
            <a:r>
              <a:rPr lang="en-US" altLang="zh-CN" sz="2400" b="1" dirty="0">
                <a:solidFill>
                  <a:srgbClr val="F47349"/>
                </a:solidFill>
                <a:latin typeface="宋体" panose="02010600030101010101" pitchFamily="2" charset="-122"/>
                <a:ea typeface="宋体" panose="02010600030101010101" pitchFamily="2" charset="-122"/>
                <a:cs typeface="宋体" panose="02010600030101010101" pitchFamily="2" charset="-122"/>
              </a:rPr>
              <a:t>instructor:</a:t>
            </a:r>
          </a:p>
          <a:p>
            <a:pPr indent="304800" algn="just"/>
            <a:r>
              <a:rPr lang="en-US" altLang="zh-CN" sz="2400" b="1" dirty="0">
                <a:latin typeface="宋体" panose="02010600030101010101" pitchFamily="2" charset="-122"/>
                <a:ea typeface="宋体" panose="02010600030101010101" pitchFamily="2" charset="-122"/>
                <a:cs typeface="宋体" panose="02010600030101010101" pitchFamily="2" charset="-122"/>
              </a:rPr>
              <a:t>Zeng Wei, a master tutor at Chengdu University of Technology, is working on electronic information technology.</a:t>
            </a:r>
            <a:endParaRPr lang="zh-CN"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7" name="文本框 5"/>
          <p:cNvSpPr txBox="1"/>
          <p:nvPr/>
        </p:nvSpPr>
        <p:spPr>
          <a:xfrm>
            <a:off x="872404" y="359534"/>
            <a:ext cx="8299369" cy="400110"/>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2000" b="1" dirty="0">
                <a:solidFill>
                  <a:schemeClr val="tx1"/>
                </a:solidFill>
              </a:rPr>
              <a:t>Project members</a:t>
            </a:r>
          </a:p>
        </p:txBody>
      </p:sp>
      <p:grpSp>
        <p:nvGrpSpPr>
          <p:cNvPr id="8" name="组合 7"/>
          <p:cNvGrpSpPr/>
          <p:nvPr/>
        </p:nvGrpSpPr>
        <p:grpSpPr>
          <a:xfrm>
            <a:off x="0" y="231838"/>
            <a:ext cx="759125" cy="693420"/>
            <a:chOff x="0" y="532828"/>
            <a:chExt cx="759125" cy="568897"/>
          </a:xfrm>
          <a:solidFill>
            <a:srgbClr val="0170C1"/>
          </a:solidFill>
        </p:grpSpPr>
        <p:sp>
          <p:nvSpPr>
            <p:cNvPr id="9" name="矩形 8"/>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0" y="922175"/>
            <a:ext cx="12190413" cy="45719"/>
            <a:chOff x="0" y="532828"/>
            <a:chExt cx="759125" cy="568897"/>
          </a:xfrm>
          <a:solidFill>
            <a:srgbClr val="F47349"/>
          </a:solidFill>
        </p:grpSpPr>
        <p:sp>
          <p:nvSpPr>
            <p:cNvPr id="14" name="矩形 13"/>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834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p:cTn id="14"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7"/>
                                        </p:tgtEl>
                                        <p:attrNameLst>
                                          <p:attrName>ppt_y</p:attrName>
                                        </p:attrNameLst>
                                      </p:cBhvr>
                                      <p:tavLst>
                                        <p:tav tm="0">
                                          <p:val>
                                            <p:strVal val="#ppt_y"/>
                                          </p:val>
                                        </p:tav>
                                        <p:tav tm="100000">
                                          <p:val>
                                            <p:strVal val="#ppt_y"/>
                                          </p:val>
                                        </p:tav>
                                      </p:tavLst>
                                    </p:anim>
                                    <p:anim calcmode="lin" valueType="num">
                                      <p:cBhvr>
                                        <p:cTn id="16"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1745" y="369639"/>
            <a:ext cx="11232571"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Future planning - expected economic and social benefits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9395" y="4631172"/>
            <a:ext cx="5314966" cy="2226828"/>
          </a:xfrm>
          <a:prstGeom prst="rect">
            <a:avLst/>
          </a:prstGeom>
        </p:spPr>
        <p:txBody>
          <a:bodyPr wrap="square">
            <a:spAutoFit/>
          </a:bodyPr>
          <a:lstStyle/>
          <a:p>
            <a:pPr indent="254000" algn="just">
              <a:lnSpc>
                <a:spcPct val="125000"/>
              </a:lnSpc>
              <a:spcAft>
                <a:spcPts val="0"/>
              </a:spcAft>
            </a:pPr>
            <a:r>
              <a:rPr lang="en-US" altLang="zh-CN" sz="1400" dirty="0">
                <a:latin typeface="Calibri" panose="020F0502020204030204" pitchFamily="34" charset="0"/>
                <a:ea typeface="宋体" panose="02010600030101010101" pitchFamily="2" charset="-122"/>
                <a:cs typeface="Times New Roman" panose="02020603050405020304" pitchFamily="18" charset="0"/>
              </a:rPr>
              <a:t>Up to now, no wireless sensor technology (WSN) can become a real mainstream, because there is no absolute perfection for the technology itself; and from the business, it is necessary to combine business characteristics and business models to choose a more suitable one. WSN technology, based on the design requirements of this escape system, considers its cost, power consumption, delay, network self-organization, etc. Finally, choose ZigBee as a simple, efficient and easy to implement wireless communication technology.</a:t>
            </a:r>
            <a:endParaRPr lang="zh-CN" altLang="zh-CN" sz="105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238791" y="1078294"/>
            <a:ext cx="5571459" cy="646331"/>
          </a:xfrm>
          <a:prstGeom prst="rect">
            <a:avLst/>
          </a:prstGeom>
        </p:spPr>
        <p:txBody>
          <a:bodyPr wrap="square">
            <a:spAutoFit/>
          </a:bodyPr>
          <a:lstStyle/>
          <a:p>
            <a:r>
              <a:rPr lang="en-US" altLang="zh-CN" b="1" dirty="0">
                <a:solidFill>
                  <a:srgbClr val="F47349"/>
                </a:solidFill>
                <a:ea typeface="宋体" panose="02010600030101010101" pitchFamily="2" charset="-122"/>
                <a:cs typeface="Times New Roman" panose="02020603050405020304" pitchFamily="18" charset="0"/>
              </a:rPr>
              <a:t>Comparison of performance parameters of wireless sensor network (WSN)</a:t>
            </a:r>
          </a:p>
        </p:txBody>
      </p:sp>
      <p:sp>
        <p:nvSpPr>
          <p:cNvPr id="21" name="矩形 20"/>
          <p:cNvSpPr/>
          <p:nvPr/>
        </p:nvSpPr>
        <p:spPr>
          <a:xfrm>
            <a:off x="6241143" y="1041570"/>
            <a:ext cx="5429846" cy="5893921"/>
          </a:xfrm>
          <a:prstGeom prst="rect">
            <a:avLst/>
          </a:prstGeom>
        </p:spPr>
        <p:txBody>
          <a:bodyPr wrap="square">
            <a:spAutoFit/>
          </a:bodyPr>
          <a:lstStyle/>
          <a:p>
            <a:pPr algn="just">
              <a:spcAft>
                <a:spcPts val="0"/>
              </a:spcAft>
            </a:pPr>
            <a:r>
              <a:rPr lang="en-US" altLang="zh-CN" sz="1300" dirty="0">
                <a:solidFill>
                  <a:schemeClr val="accent2"/>
                </a:solidFill>
                <a:latin typeface="宋体" panose="02010600030101010101" pitchFamily="2" charset="-122"/>
                <a:ea typeface="宋体" panose="02010600030101010101" pitchFamily="2" charset="-122"/>
                <a:cs typeface="宋体" panose="02010600030101010101" pitchFamily="2" charset="-122"/>
              </a:rPr>
              <a:t>Expected economic and social benefits:</a:t>
            </a:r>
          </a:p>
          <a:p>
            <a:pPr algn="just">
              <a:spcAft>
                <a:spcPts val="0"/>
              </a:spcAft>
            </a:pPr>
            <a:r>
              <a:rPr lang="en-US" altLang="zh-CN" sz="1300" dirty="0">
                <a:latin typeface="宋体" panose="02010600030101010101" pitchFamily="2" charset="-122"/>
                <a:ea typeface="宋体" panose="02010600030101010101" pitchFamily="2" charset="-122"/>
                <a:cs typeface="宋体" panose="02010600030101010101" pitchFamily="2" charset="-122"/>
              </a:rPr>
              <a:t>1) The distributed escape system will bring great convenience to national security firefighting. The intelligent application of the escape system has not been professionally tested and popularized in China, so the distributed escape system has broad prospects in the future market. According to statistics, the total assets invested in fire equipment in the domestic market in 2019 have reached </a:t>
            </a:r>
            <a:r>
              <a:rPr lang="en-US" altLang="zh-CN" sz="1300" dirty="0">
                <a:solidFill>
                  <a:schemeClr val="accent2"/>
                </a:solidFill>
                <a:latin typeface="宋体" panose="02010600030101010101" pitchFamily="2" charset="-122"/>
                <a:ea typeface="宋体" panose="02010600030101010101" pitchFamily="2" charset="-122"/>
                <a:cs typeface="宋体" panose="02010600030101010101" pitchFamily="2" charset="-122"/>
              </a:rPr>
              <a:t>161,759,300 yuan</a:t>
            </a:r>
            <a:r>
              <a:rPr lang="en-US" altLang="zh-CN" sz="1300" dirty="0">
                <a:latin typeface="宋体" panose="02010600030101010101" pitchFamily="2" charset="-122"/>
                <a:ea typeface="宋体" panose="02010600030101010101" pitchFamily="2" charset="-122"/>
                <a:cs typeface="宋体" panose="02010600030101010101" pitchFamily="2" charset="-122"/>
              </a:rPr>
              <a:t>, an increase of </a:t>
            </a:r>
            <a:r>
              <a:rPr lang="en-US" altLang="zh-CN" sz="1300" dirty="0">
                <a:solidFill>
                  <a:schemeClr val="accent2"/>
                </a:solidFill>
                <a:latin typeface="宋体" panose="02010600030101010101" pitchFamily="2" charset="-122"/>
                <a:ea typeface="宋体" panose="02010600030101010101" pitchFamily="2" charset="-122"/>
                <a:cs typeface="宋体" panose="02010600030101010101" pitchFamily="2" charset="-122"/>
              </a:rPr>
              <a:t>25.40% </a:t>
            </a:r>
            <a:r>
              <a:rPr lang="en-US" altLang="zh-CN" sz="1300" dirty="0">
                <a:latin typeface="宋体" panose="02010600030101010101" pitchFamily="2" charset="-122"/>
                <a:ea typeface="宋体" panose="02010600030101010101" pitchFamily="2" charset="-122"/>
                <a:cs typeface="宋体" panose="02010600030101010101" pitchFamily="2" charset="-122"/>
              </a:rPr>
              <a:t>over the same period last year. The distributed escape system is an effective means to improve the current economic development of China's fire safety and the safety of people's lives, and is also an effective means to change the existing fire fighting mode.</a:t>
            </a:r>
          </a:p>
          <a:p>
            <a:pPr algn="just">
              <a:spcAft>
                <a:spcPts val="0"/>
              </a:spcAft>
            </a:pPr>
            <a:r>
              <a:rPr lang="en-US" altLang="zh-CN" sz="1300" dirty="0">
                <a:latin typeface="宋体" panose="02010600030101010101" pitchFamily="2" charset="-122"/>
                <a:ea typeface="宋体" panose="02010600030101010101" pitchFamily="2" charset="-122"/>
                <a:cs typeface="宋体" panose="02010600030101010101" pitchFamily="2" charset="-122"/>
              </a:rPr>
              <a:t>2) The social benefits brought by the intelligent escape system are very large, and fire-fighting enterprises must recognize their responsibilities. Urban fire protection construction will change with the upgrading of the city, because urban development will make the fire protection work complicated, people's fire safety protection problems, if the fire protection products are not upgraded, then the social fire protection construction can not meet the needs of people, the city's The speed of development will also be affected. As a new concept of fire protection construction, the distributed escape system fits the development needs of “smart city” and applies the Internet of Things technology to achieve the goal of integration of urban fire protection construction. We must recognize our responsibility and continuously improve the quality and performance of our products so that the social benefits of our products can be truly realized.</a:t>
            </a:r>
            <a:endParaRPr lang="zh-CN" altLang="en-US" sz="1300" dirty="0"/>
          </a:p>
        </p:txBody>
      </p:sp>
      <p:pic>
        <p:nvPicPr>
          <p:cNvPr id="22" name="图片 21">
            <a:extLst>
              <a:ext uri="{FF2B5EF4-FFF2-40B4-BE49-F238E27FC236}">
                <a16:creationId xmlns:a16="http://schemas.microsoft.com/office/drawing/2014/main" id="{16F124B2-AC05-4A80-B434-E34D7D0AE367}"/>
              </a:ext>
            </a:extLst>
          </p:cNvPr>
          <p:cNvPicPr>
            <a:picLocks noChangeAspect="1"/>
          </p:cNvPicPr>
          <p:nvPr/>
        </p:nvPicPr>
        <p:blipFill>
          <a:blip r:embed="rId2"/>
          <a:stretch>
            <a:fillRect/>
          </a:stretch>
        </p:blipFill>
        <p:spPr>
          <a:xfrm>
            <a:off x="313078" y="1835025"/>
            <a:ext cx="4927600" cy="2714625"/>
          </a:xfrm>
          <a:prstGeom prst="rect">
            <a:avLst/>
          </a:prstGeom>
        </p:spPr>
      </p:pic>
    </p:spTree>
    <p:extLst>
      <p:ext uri="{BB962C8B-B14F-4D97-AF65-F5344CB8AC3E}">
        <p14:creationId xmlns:p14="http://schemas.microsoft.com/office/powerpoint/2010/main" val="2298420769"/>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69863" y="425689"/>
            <a:ext cx="6836329"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Future planning - application prospects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9050" y="760297"/>
            <a:ext cx="6187491" cy="6001643"/>
          </a:xfrm>
          <a:prstGeom prst="rect">
            <a:avLst/>
          </a:prstGeom>
        </p:spPr>
        <p:txBody>
          <a:bodyPr wrap="square">
            <a:spAutoFit/>
          </a:bodyPr>
          <a:lstStyle/>
          <a:p>
            <a:pPr indent="306070" algn="just">
              <a:spcAft>
                <a:spcPts val="0"/>
              </a:spcAft>
            </a:pPr>
            <a:endParaRPr lang="en-US" altLang="zh-CN" sz="1600" b="1" dirty="0">
              <a:solidFill>
                <a:srgbClr val="F47349"/>
              </a:solidFill>
              <a:latin typeface="宋体" panose="02010600030101010101" pitchFamily="2" charset="-122"/>
              <a:ea typeface="仿宋" panose="02010609060101010101" pitchFamily="49" charset="-122"/>
              <a:cs typeface="仿宋" panose="02010609060101010101" pitchFamily="49" charset="-122"/>
            </a:endParaRPr>
          </a:p>
          <a:p>
            <a:pPr indent="304800" algn="just">
              <a:spcAft>
                <a:spcPts val="0"/>
              </a:spcAft>
            </a:pPr>
            <a:r>
              <a:rPr lang="en-US" altLang="zh-CN" sz="1600" dirty="0">
                <a:solidFill>
                  <a:schemeClr val="accent2"/>
                </a:solidFill>
                <a:latin typeface="宋体" panose="02010600030101010101" pitchFamily="2" charset="-122"/>
                <a:ea typeface="宋体" panose="02010600030101010101" pitchFamily="2" charset="-122"/>
                <a:cs typeface="宋体" panose="02010600030101010101" pitchFamily="2" charset="-122"/>
              </a:rPr>
              <a:t>Project application prospects:</a:t>
            </a:r>
          </a:p>
          <a:p>
            <a:pPr indent="304800" algn="just">
              <a:spcAft>
                <a:spcPts val="0"/>
              </a:spcAft>
            </a:pPr>
            <a:r>
              <a:rPr lang="en-US" altLang="zh-CN" sz="1600" dirty="0">
                <a:latin typeface="宋体" panose="02010600030101010101" pitchFamily="2" charset="-122"/>
                <a:ea typeface="宋体" panose="02010600030101010101" pitchFamily="2" charset="-122"/>
                <a:cs typeface="宋体" panose="02010600030101010101" pitchFamily="2" charset="-122"/>
              </a:rPr>
              <a:t>Today's technology is developing rapidly, and the competition is extremely fierce due to the imperfect traditional escape system. In such an environment, shortening the development cycle of the system and improving the overall quality have become the focus of competition among companies. Today's increasingly complex systems require a higher degree of confidence in each module, in other words more and more detailed test items, wider and broader test coverage. The conventional escape system not only has poor linkage, but also the fire equipment is backward. It can hardly design a perfect escape route for people. Therefore, designing a complete distributed escape system becomes a very urgent need.</a:t>
            </a:r>
          </a:p>
          <a:p>
            <a:pPr indent="304800" algn="just">
              <a:spcAft>
                <a:spcPts val="0"/>
              </a:spcAft>
            </a:pPr>
            <a:r>
              <a:rPr lang="en-US" altLang="zh-CN" sz="1600" dirty="0">
                <a:latin typeface="宋体" panose="02010600030101010101" pitchFamily="2" charset="-122"/>
                <a:ea typeface="宋体" panose="02010600030101010101" pitchFamily="2" charset="-122"/>
                <a:cs typeface="宋体" panose="02010600030101010101" pitchFamily="2" charset="-122"/>
              </a:rPr>
              <a:t>The distributed escape system can be applied in the following scenarios:</a:t>
            </a:r>
          </a:p>
          <a:p>
            <a:pPr indent="304800" algn="just">
              <a:spcAft>
                <a:spcPts val="0"/>
              </a:spcAft>
            </a:pPr>
            <a:r>
              <a:rPr lang="en-US" altLang="zh-CN" sz="1600" dirty="0">
                <a:latin typeface="宋体" panose="02010600030101010101" pitchFamily="2" charset="-122"/>
                <a:ea typeface="宋体" panose="02010600030101010101" pitchFamily="2" charset="-122"/>
                <a:cs typeface="宋体" panose="02010600030101010101" pitchFamily="2" charset="-122"/>
              </a:rPr>
              <a:t>1) Medical buildings, hotels, apartments, elderly buildings and similar functional buildings.</a:t>
            </a:r>
          </a:p>
          <a:p>
            <a:pPr indent="304800" algn="just">
              <a:spcAft>
                <a:spcPts val="0"/>
              </a:spcAft>
            </a:pPr>
            <a:r>
              <a:rPr lang="en-US" altLang="zh-CN" sz="1600" dirty="0">
                <a:latin typeface="宋体" panose="02010600030101010101" pitchFamily="2" charset="-122"/>
                <a:ea typeface="宋体" panose="02010600030101010101" pitchFamily="2" charset="-122"/>
                <a:cs typeface="宋体" panose="02010600030101010101" pitchFamily="2" charset="-122"/>
              </a:rPr>
              <a:t>2) Set up a building for song and dance entertainment screenings</a:t>
            </a:r>
          </a:p>
          <a:p>
            <a:pPr indent="304800" algn="just">
              <a:spcAft>
                <a:spcPts val="0"/>
              </a:spcAft>
            </a:pPr>
            <a:r>
              <a:rPr lang="en-US" altLang="zh-CN" sz="1600" dirty="0">
                <a:latin typeface="宋体" panose="02010600030101010101" pitchFamily="2" charset="-122"/>
                <a:ea typeface="宋体" panose="02010600030101010101" pitchFamily="2" charset="-122"/>
                <a:cs typeface="宋体" panose="02010600030101010101" pitchFamily="2" charset="-122"/>
              </a:rPr>
              <a:t>3) Shops, libraries, exhibition buildings, conference centers and similar functional buildings</a:t>
            </a:r>
          </a:p>
          <a:p>
            <a:pPr indent="304800" algn="just">
              <a:spcAft>
                <a:spcPts val="0"/>
              </a:spcAft>
            </a:pPr>
            <a:r>
              <a:rPr lang="en-US" altLang="zh-CN" sz="1600" dirty="0">
                <a:latin typeface="宋体" panose="02010600030101010101" pitchFamily="2" charset="-122"/>
                <a:ea typeface="宋体" panose="02010600030101010101" pitchFamily="2" charset="-122"/>
                <a:cs typeface="宋体" panose="02010600030101010101" pitchFamily="2" charset="-122"/>
              </a:rPr>
              <a:t>4) Other buildings of 6 floors and above.</a:t>
            </a:r>
            <a:endParaRPr lang="zh-CN"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026" name="Picture 2" descr="https://ss1.bdstatic.com/70cFvXSh_Q1YnxGkpoWK1HF6hhy/it/u=294116282,4194793785&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091" y="1160647"/>
            <a:ext cx="3971109"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253566" y="1603181"/>
            <a:ext cx="1913940" cy="943528"/>
          </a:xfrm>
          <a:prstGeom prst="rect">
            <a:avLst/>
          </a:prstGeom>
        </p:spPr>
        <p:txBody>
          <a:bodyPr wrap="square">
            <a:spAutoFit/>
          </a:bodyPr>
          <a:lstStyle/>
          <a:p>
            <a:pPr indent="304800" algn="ctr">
              <a:lnSpc>
                <a:spcPct val="150000"/>
              </a:lnSpc>
              <a:spcAft>
                <a:spcPts val="0"/>
              </a:spcAft>
            </a:pPr>
            <a:r>
              <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rPr>
              <a:t>6th floor and above</a:t>
            </a:r>
          </a:p>
        </p:txBody>
      </p:sp>
      <p:pic>
        <p:nvPicPr>
          <p:cNvPr id="1028" name="Picture 4" descr="https://ss1.bdstatic.com/70cFvXSh_Q1YnxGkpoWK1HF6hhy/it/u=3163002717,563639344&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091" y="3644300"/>
            <a:ext cx="3971109" cy="22862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154626" y="4031937"/>
            <a:ext cx="2111820" cy="943528"/>
          </a:xfrm>
          <a:prstGeom prst="rect">
            <a:avLst/>
          </a:prstGeom>
        </p:spPr>
        <p:txBody>
          <a:bodyPr wrap="square">
            <a:spAutoFit/>
          </a:bodyPr>
          <a:lstStyle/>
          <a:p>
            <a:pPr indent="304800" algn="ctr">
              <a:lnSpc>
                <a:spcPct val="150000"/>
              </a:lnSpc>
              <a:spcAft>
                <a:spcPts val="0"/>
              </a:spcAft>
            </a:pPr>
            <a:r>
              <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rPr>
              <a:t>City public building</a:t>
            </a:r>
          </a:p>
        </p:txBody>
      </p:sp>
    </p:spTree>
    <p:extLst>
      <p:ext uri="{BB962C8B-B14F-4D97-AF65-F5344CB8AC3E}">
        <p14:creationId xmlns:p14="http://schemas.microsoft.com/office/powerpoint/2010/main" val="3883212634"/>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01275" y="393326"/>
            <a:ext cx="6836329" cy="400110"/>
          </a:xfrm>
          <a:prstGeom prst="rect">
            <a:avLst/>
          </a:prstGeom>
          <a:noFill/>
        </p:spPr>
        <p:txBody>
          <a:bodyPr wrap="square" rtlCol="0">
            <a:spAutoFit/>
          </a:bodyPr>
          <a:lstStyle>
            <a:defPPr>
              <a:defRPr lang="zh-CN"/>
            </a:defPPr>
            <a:lvl1pPr>
              <a:defRPr sz="2000">
                <a:latin typeface="微软雅黑" pitchFamily="34" charset="-122"/>
                <a:ea typeface="微软雅黑" pitchFamily="34" charset="-122"/>
              </a:defRPr>
            </a:lvl1pPr>
          </a:lstStyle>
          <a:p>
            <a:r>
              <a:rPr lang="en-US" altLang="zh-CN" b="1" dirty="0"/>
              <a:t>Future planning - goals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 name="直接连接符 14"/>
          <p:cNvCxnSpPr>
            <a:stCxn id="44" idx="3"/>
          </p:cNvCxnSpPr>
          <p:nvPr/>
        </p:nvCxnSpPr>
        <p:spPr>
          <a:xfrm>
            <a:off x="2677076"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005534"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326314"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620297"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4"/>
          <p:cNvSpPr txBox="1"/>
          <p:nvPr/>
        </p:nvSpPr>
        <p:spPr>
          <a:xfrm>
            <a:off x="1550884" y="5083801"/>
            <a:ext cx="2621427" cy="1326406"/>
          </a:xfrm>
          <a:prstGeom prst="rect">
            <a:avLst/>
          </a:prstGeom>
          <a:noFill/>
        </p:spPr>
        <p:txBody>
          <a:bodyPr wrap="square" lIns="107075" tIns="53539" rIns="107075" bIns="53539" rtlCol="0">
            <a:spAutoFit/>
          </a:bodyPr>
          <a:lstStyle/>
          <a:p>
            <a:pPr>
              <a:lnSpc>
                <a:spcPts val="1920"/>
              </a:lnSpc>
            </a:pPr>
            <a:r>
              <a:rPr lang="en-US" altLang="zh-CN" sz="1600" dirty="0"/>
              <a:t>Field research application scenarios, customized system overall solutions and key technical indicators</a:t>
            </a:r>
            <a:endParaRPr lang="zh-CN" altLang="en-US" sz="1600" dirty="0"/>
          </a:p>
        </p:txBody>
      </p:sp>
      <p:sp>
        <p:nvSpPr>
          <p:cNvPr id="25" name="TextBox 25"/>
          <p:cNvSpPr txBox="1"/>
          <p:nvPr/>
        </p:nvSpPr>
        <p:spPr>
          <a:xfrm>
            <a:off x="1344941" y="4656783"/>
            <a:ext cx="2906736" cy="507831"/>
          </a:xfrm>
          <a:prstGeom prst="rect">
            <a:avLst/>
          </a:prstGeom>
          <a:noFill/>
        </p:spPr>
        <p:txBody>
          <a:bodyPr wrap="square" lIns="107075" tIns="0" rIns="107075" bIns="0" rtlCol="0" anchor="t">
            <a:spAutoFit/>
          </a:bodyPr>
          <a:lstStyle/>
          <a:p>
            <a:pPr algn="ctr">
              <a:lnSpc>
                <a:spcPct val="150000"/>
              </a:lnSpc>
            </a:pPr>
            <a:r>
              <a:rPr lang="en-US" altLang="zh-CN" sz="2200" dirty="0">
                <a:solidFill>
                  <a:srgbClr val="00B0F0"/>
                </a:solidFill>
                <a:latin typeface="微软雅黑" pitchFamily="34" charset="-122"/>
                <a:ea typeface="微软雅黑" pitchFamily="34" charset="-122"/>
                <a:cs typeface="华文黑体" pitchFamily="2" charset="-122"/>
              </a:rPr>
              <a:t>January to March</a:t>
            </a:r>
          </a:p>
        </p:txBody>
      </p:sp>
      <p:sp>
        <p:nvSpPr>
          <p:cNvPr id="26" name="TextBox 26"/>
          <p:cNvSpPr txBox="1"/>
          <p:nvPr/>
        </p:nvSpPr>
        <p:spPr>
          <a:xfrm>
            <a:off x="3901122" y="5095081"/>
            <a:ext cx="2541052" cy="1570062"/>
          </a:xfrm>
          <a:prstGeom prst="rect">
            <a:avLst/>
          </a:prstGeom>
          <a:noFill/>
        </p:spPr>
        <p:txBody>
          <a:bodyPr wrap="square" lIns="107075" tIns="53539" rIns="107075" bIns="53539" rtlCol="0">
            <a:spAutoFit/>
          </a:bodyPr>
          <a:lstStyle/>
          <a:p>
            <a:pPr>
              <a:lnSpc>
                <a:spcPts val="1920"/>
              </a:lnSpc>
            </a:pPr>
            <a:r>
              <a:rPr lang="en-US" altLang="zh-CN" sz="1600" dirty="0"/>
              <a:t>Complete the writing of the upper computer and realize the data communication between the upper computer and the lower computer</a:t>
            </a:r>
            <a:endParaRPr lang="zh-CN" altLang="en-US" sz="1600" dirty="0">
              <a:solidFill>
                <a:schemeClr val="bg1">
                  <a:lumMod val="50000"/>
                </a:schemeClr>
              </a:solidFill>
              <a:latin typeface="微软雅黑" pitchFamily="34" charset="-122"/>
              <a:ea typeface="微软雅黑" pitchFamily="34" charset="-122"/>
            </a:endParaRPr>
          </a:p>
        </p:txBody>
      </p:sp>
      <p:sp>
        <p:nvSpPr>
          <p:cNvPr id="27" name="TextBox 27"/>
          <p:cNvSpPr txBox="1"/>
          <p:nvPr/>
        </p:nvSpPr>
        <p:spPr>
          <a:xfrm>
            <a:off x="4028316" y="4635793"/>
            <a:ext cx="2096136" cy="448008"/>
          </a:xfrm>
          <a:prstGeom prst="rect">
            <a:avLst/>
          </a:prstGeom>
          <a:noFill/>
        </p:spPr>
        <p:txBody>
          <a:bodyPr wrap="square" lIns="107075" tIns="0" rIns="107075" bIns="0" rtlCol="0" anchor="t">
            <a:spAutoFit/>
          </a:bodyPr>
          <a:lstStyle/>
          <a:p>
            <a:pPr algn="ctr">
              <a:lnSpc>
                <a:spcPct val="150000"/>
              </a:lnSpc>
            </a:pPr>
            <a:r>
              <a:rPr lang="en-US" altLang="zh-CN" sz="2200">
                <a:solidFill>
                  <a:srgbClr val="00B0F0"/>
                </a:solidFill>
                <a:latin typeface="微软雅黑" pitchFamily="34" charset="-122"/>
                <a:ea typeface="微软雅黑" pitchFamily="34" charset="-122"/>
                <a:cs typeface="华文黑体" pitchFamily="2" charset="-122"/>
              </a:rPr>
              <a:t>March-June</a:t>
            </a:r>
            <a:endParaRPr lang="en-US" altLang="zh-CN" sz="2200" dirty="0">
              <a:solidFill>
                <a:srgbClr val="00B0F0"/>
              </a:solidFill>
              <a:latin typeface="微软雅黑" pitchFamily="34" charset="-122"/>
              <a:ea typeface="微软雅黑" pitchFamily="34" charset="-122"/>
              <a:cs typeface="华文黑体" pitchFamily="2" charset="-122"/>
            </a:endParaRPr>
          </a:p>
        </p:txBody>
      </p:sp>
      <p:sp>
        <p:nvSpPr>
          <p:cNvPr id="28" name="TextBox 28"/>
          <p:cNvSpPr txBox="1"/>
          <p:nvPr/>
        </p:nvSpPr>
        <p:spPr>
          <a:xfrm>
            <a:off x="6143258" y="5106250"/>
            <a:ext cx="2748193" cy="1570062"/>
          </a:xfrm>
          <a:prstGeom prst="rect">
            <a:avLst/>
          </a:prstGeom>
          <a:noFill/>
        </p:spPr>
        <p:txBody>
          <a:bodyPr wrap="square" lIns="107075" tIns="53539" rIns="107075" bIns="53539" rtlCol="0">
            <a:spAutoFit/>
          </a:bodyPr>
          <a:lstStyle/>
          <a:p>
            <a:pPr>
              <a:lnSpc>
                <a:spcPts val="1920"/>
              </a:lnSpc>
            </a:pPr>
            <a:r>
              <a:rPr lang="en-US" altLang="zh-CN" sz="1600" dirty="0"/>
              <a:t>Complete the development of the software part test program, perform the improved algorithm, and realize the function of the algorithm</a:t>
            </a:r>
            <a:endParaRPr lang="zh-CN" altLang="en-US" sz="1600" dirty="0"/>
          </a:p>
        </p:txBody>
      </p:sp>
      <p:sp>
        <p:nvSpPr>
          <p:cNvPr id="29" name="TextBox 29"/>
          <p:cNvSpPr txBox="1"/>
          <p:nvPr/>
        </p:nvSpPr>
        <p:spPr>
          <a:xfrm>
            <a:off x="5980169" y="4601963"/>
            <a:ext cx="2835220" cy="507831"/>
          </a:xfrm>
          <a:prstGeom prst="rect">
            <a:avLst/>
          </a:prstGeom>
          <a:noFill/>
        </p:spPr>
        <p:txBody>
          <a:bodyPr wrap="square" lIns="107075" tIns="0" rIns="107075" bIns="0" rtlCol="0" anchor="t">
            <a:spAutoFit/>
          </a:bodyPr>
          <a:lstStyle/>
          <a:p>
            <a:pPr algn="ctr">
              <a:lnSpc>
                <a:spcPct val="150000"/>
              </a:lnSpc>
            </a:pPr>
            <a:r>
              <a:rPr lang="en-US" altLang="zh-CN" sz="2200" dirty="0">
                <a:solidFill>
                  <a:srgbClr val="00B0F0"/>
                </a:solidFill>
                <a:latin typeface="微软雅黑" pitchFamily="34" charset="-122"/>
                <a:ea typeface="微软雅黑" pitchFamily="34" charset="-122"/>
                <a:cs typeface="华文黑体" pitchFamily="2" charset="-122"/>
              </a:rPr>
              <a:t>June-September</a:t>
            </a:r>
          </a:p>
        </p:txBody>
      </p:sp>
      <p:sp>
        <p:nvSpPr>
          <p:cNvPr id="30" name="TextBox 30"/>
          <p:cNvSpPr txBox="1"/>
          <p:nvPr/>
        </p:nvSpPr>
        <p:spPr>
          <a:xfrm>
            <a:off x="8812051" y="5113338"/>
            <a:ext cx="2878871" cy="1083519"/>
          </a:xfrm>
          <a:prstGeom prst="rect">
            <a:avLst/>
          </a:prstGeom>
          <a:noFill/>
        </p:spPr>
        <p:txBody>
          <a:bodyPr wrap="square" lIns="107075" tIns="53539" rIns="107075" bIns="53539" rtlCol="0">
            <a:spAutoFit/>
          </a:bodyPr>
          <a:lstStyle/>
          <a:p>
            <a:pPr>
              <a:lnSpc>
                <a:spcPts val="1920"/>
              </a:lnSpc>
            </a:pPr>
            <a:r>
              <a:rPr lang="en-US" altLang="zh-CN" sz="1600" dirty="0"/>
              <a:t>Reduce system errors, improve the accuracy of the algorithm, and achieve the desired results</a:t>
            </a:r>
          </a:p>
        </p:txBody>
      </p:sp>
      <p:sp>
        <p:nvSpPr>
          <p:cNvPr id="31" name="TextBox 31"/>
          <p:cNvSpPr txBox="1"/>
          <p:nvPr/>
        </p:nvSpPr>
        <p:spPr>
          <a:xfrm>
            <a:off x="8484482" y="4617106"/>
            <a:ext cx="3534008" cy="507831"/>
          </a:xfrm>
          <a:prstGeom prst="rect">
            <a:avLst/>
          </a:prstGeom>
          <a:noFill/>
        </p:spPr>
        <p:txBody>
          <a:bodyPr wrap="square" lIns="107075" tIns="0" rIns="107075" bIns="0" rtlCol="0" anchor="t">
            <a:spAutoFit/>
          </a:bodyPr>
          <a:lstStyle/>
          <a:p>
            <a:pPr algn="ctr">
              <a:lnSpc>
                <a:spcPct val="150000"/>
              </a:lnSpc>
            </a:pPr>
            <a:r>
              <a:rPr lang="en-US" altLang="zh-CN" sz="2200" dirty="0">
                <a:solidFill>
                  <a:srgbClr val="00B0F0"/>
                </a:solidFill>
                <a:latin typeface="微软雅黑" pitchFamily="34" charset="-122"/>
                <a:ea typeface="微软雅黑" pitchFamily="34" charset="-122"/>
                <a:cs typeface="华文黑体" pitchFamily="2" charset="-122"/>
              </a:rPr>
              <a:t>September-December</a:t>
            </a:r>
          </a:p>
        </p:txBody>
      </p:sp>
      <p:sp>
        <p:nvSpPr>
          <p:cNvPr id="32" name="梯形 2"/>
          <p:cNvSpPr>
            <a:spLocks noChangeArrowheads="1"/>
          </p:cNvSpPr>
          <p:nvPr/>
        </p:nvSpPr>
        <p:spPr bwMode="auto">
          <a:xfrm flipV="1">
            <a:off x="901275" y="3509007"/>
            <a:ext cx="10547691" cy="416253"/>
          </a:xfrm>
          <a:custGeom>
            <a:avLst/>
            <a:gdLst>
              <a:gd name="G0" fmla="+- 1116 0 0"/>
              <a:gd name="G1" fmla="+- 21600 0 1116"/>
              <a:gd name="G2" fmla="*/ 1116 1 2"/>
              <a:gd name="G3" fmla="+- 21600 0 G2"/>
              <a:gd name="G4" fmla="+/ 1116 21600 2"/>
              <a:gd name="G5" fmla="+/ G1 0 2"/>
              <a:gd name="G6" fmla="*/ 21600 21600 1116"/>
              <a:gd name="G7" fmla="*/ G6 1 2"/>
              <a:gd name="G8" fmla="+- 21600 0 G7"/>
              <a:gd name="G9" fmla="*/ 21600 1 2"/>
              <a:gd name="G10" fmla="+- 1116 0 G9"/>
              <a:gd name="G11" fmla="?: G10 G8 0"/>
              <a:gd name="G12" fmla="?: G10 G7 21600"/>
              <a:gd name="T0" fmla="*/ 21042 w 21600"/>
              <a:gd name="T1" fmla="*/ 10800 h 21600"/>
              <a:gd name="T2" fmla="*/ 10800 w 21600"/>
              <a:gd name="T3" fmla="*/ 21600 h 21600"/>
              <a:gd name="T4" fmla="*/ 558 w 21600"/>
              <a:gd name="T5" fmla="*/ 10800 h 21600"/>
              <a:gd name="T6" fmla="*/ 10800 w 21600"/>
              <a:gd name="T7" fmla="*/ 0 h 21600"/>
              <a:gd name="T8" fmla="*/ 2358 w 21600"/>
              <a:gd name="T9" fmla="*/ 2358 h 21600"/>
              <a:gd name="T10" fmla="*/ 19242 w 21600"/>
              <a:gd name="T11" fmla="*/ 19242 h 21600"/>
            </a:gdLst>
            <a:ahLst/>
            <a:cxnLst>
              <a:cxn ang="0">
                <a:pos x="T0" y="T1"/>
              </a:cxn>
              <a:cxn ang="0">
                <a:pos x="T2" y="T3"/>
              </a:cxn>
              <a:cxn ang="0">
                <a:pos x="T4" y="T5"/>
              </a:cxn>
              <a:cxn ang="0">
                <a:pos x="T6" y="T7"/>
              </a:cxn>
            </a:cxnLst>
            <a:rect l="T8" t="T9" r="T10" b="T11"/>
            <a:pathLst>
              <a:path w="21600" h="21600">
                <a:moveTo>
                  <a:pt x="0" y="0"/>
                </a:moveTo>
                <a:lnTo>
                  <a:pt x="1116" y="21600"/>
                </a:lnTo>
                <a:lnTo>
                  <a:pt x="20484" y="21600"/>
                </a:lnTo>
                <a:lnTo>
                  <a:pt x="21600" y="0"/>
                </a:lnTo>
                <a:close/>
              </a:path>
            </a:pathLst>
          </a:custGeom>
          <a:solidFill>
            <a:srgbClr val="F47349"/>
          </a:solidFill>
          <a:ln>
            <a:noFill/>
          </a:ln>
        </p:spPr>
        <p:txBody>
          <a:bodyPr lIns="107086" tIns="53545" rIns="107086" bIns="53545" anchor="ctr"/>
          <a:lstStyle/>
          <a:p>
            <a:pPr algn="ctr"/>
            <a:endParaRPr lang="zh-CN" altLang="zh-CN">
              <a:solidFill>
                <a:schemeClr val="bg1">
                  <a:lumMod val="50000"/>
                </a:schemeClr>
              </a:solidFill>
              <a:latin typeface="宋体" pitchFamily="2" charset="-122"/>
              <a:sym typeface="宋体" pitchFamily="2" charset="-122"/>
            </a:endParaRPr>
          </a:p>
        </p:txBody>
      </p:sp>
      <p:grpSp>
        <p:nvGrpSpPr>
          <p:cNvPr id="33" name="组合 9"/>
          <p:cNvGrpSpPr>
            <a:grpSpLocks/>
          </p:cNvGrpSpPr>
          <p:nvPr/>
        </p:nvGrpSpPr>
        <p:grpSpPr bwMode="auto">
          <a:xfrm>
            <a:off x="6531468" y="2095015"/>
            <a:ext cx="1641044" cy="1602663"/>
            <a:chOff x="0" y="0"/>
            <a:chExt cx="1387872" cy="1387872"/>
          </a:xfrm>
        </p:grpSpPr>
        <p:sp>
          <p:nvSpPr>
            <p:cNvPr id="34" name="同心圆 11"/>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F47349"/>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35" name="空心弧 12"/>
            <p:cNvSpPr>
              <a:spLocks noChangeArrowheads="1"/>
            </p:cNvSpPr>
            <p:nvPr/>
          </p:nvSpPr>
          <p:spPr bwMode="auto">
            <a:xfrm rot="5400000">
              <a:off x="0" y="0"/>
              <a:ext cx="1387872" cy="1387872"/>
            </a:xfrm>
            <a:custGeom>
              <a:avLst/>
              <a:gdLst>
                <a:gd name="G0" fmla="+- 741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11"/>
                <a:gd name="G18" fmla="*/ 7411 1 2"/>
                <a:gd name="G19" fmla="+- G18 5400 0"/>
                <a:gd name="G20" fmla="cos G19 11796480"/>
                <a:gd name="G21" fmla="sin G19 11796480"/>
                <a:gd name="G22" fmla="+- G20 10800 0"/>
                <a:gd name="G23" fmla="+- G21 10800 0"/>
                <a:gd name="G24" fmla="+- 10800 0 G20"/>
                <a:gd name="G25" fmla="+- 7411 10800 0"/>
                <a:gd name="G26" fmla="?: G9 G17 G25"/>
                <a:gd name="G27" fmla="?: G9 0 21600"/>
                <a:gd name="G28" fmla="cos 10800 11796480"/>
                <a:gd name="G29" fmla="sin 10800 11796480"/>
                <a:gd name="G30" fmla="sin 741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94 w 21600"/>
                <a:gd name="T15" fmla="*/ 10800 h 21600"/>
                <a:gd name="T16" fmla="*/ 10800 w 21600"/>
                <a:gd name="T17" fmla="*/ 3389 h 21600"/>
                <a:gd name="T18" fmla="*/ 1990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89" y="10800"/>
                  </a:moveTo>
                  <a:cubicBezTo>
                    <a:pt x="3389" y="6707"/>
                    <a:pt x="6707" y="3389"/>
                    <a:pt x="10800" y="3389"/>
                  </a:cubicBezTo>
                  <a:cubicBezTo>
                    <a:pt x="14892" y="3388"/>
                    <a:pt x="18210" y="6707"/>
                    <a:pt x="18211" y="10799"/>
                  </a:cubicBezTo>
                  <a:lnTo>
                    <a:pt x="21600" y="10800"/>
                  </a:lnTo>
                  <a:cubicBezTo>
                    <a:pt x="21600" y="4835"/>
                    <a:pt x="16764" y="0"/>
                    <a:pt x="10800" y="0"/>
                  </a:cubicBezTo>
                  <a:cubicBezTo>
                    <a:pt x="4835" y="0"/>
                    <a:pt x="0" y="4835"/>
                    <a:pt x="0" y="10800"/>
                  </a:cubicBezTo>
                  <a:close/>
                </a:path>
              </a:pathLst>
            </a:custGeom>
            <a:solidFill>
              <a:srgbClr val="00B0F0">
                <a:alpha val="4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grpSp>
        <p:nvGrpSpPr>
          <p:cNvPr id="36" name="组合 13"/>
          <p:cNvGrpSpPr>
            <a:grpSpLocks/>
          </p:cNvGrpSpPr>
          <p:nvPr/>
        </p:nvGrpSpPr>
        <p:grpSpPr bwMode="auto">
          <a:xfrm>
            <a:off x="8812051" y="2095015"/>
            <a:ext cx="1641044" cy="1602663"/>
            <a:chOff x="0" y="0"/>
            <a:chExt cx="1387872" cy="1387872"/>
          </a:xfrm>
        </p:grpSpPr>
        <p:sp>
          <p:nvSpPr>
            <p:cNvPr id="37" name="同心圆 14"/>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01567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38" name="空心弧 15"/>
            <p:cNvSpPr>
              <a:spLocks noChangeArrowheads="1"/>
            </p:cNvSpPr>
            <p:nvPr/>
          </p:nvSpPr>
          <p:spPr bwMode="auto">
            <a:xfrm rot="5400000">
              <a:off x="0" y="0"/>
              <a:ext cx="1387872" cy="1387872"/>
            </a:xfrm>
            <a:custGeom>
              <a:avLst/>
              <a:gdLst>
                <a:gd name="G0" fmla="+- 750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06"/>
                <a:gd name="G18" fmla="*/ 7506 1 2"/>
                <a:gd name="G19" fmla="+- G18 5400 0"/>
                <a:gd name="G20" fmla="cos G19 11796480"/>
                <a:gd name="G21" fmla="sin G19 11796480"/>
                <a:gd name="G22" fmla="+- G20 10800 0"/>
                <a:gd name="G23" fmla="+- G21 10800 0"/>
                <a:gd name="G24" fmla="+- 10800 0 G20"/>
                <a:gd name="G25" fmla="+- 7506 10800 0"/>
                <a:gd name="G26" fmla="?: G9 G17 G25"/>
                <a:gd name="G27" fmla="?: G9 0 21600"/>
                <a:gd name="G28" fmla="cos 10800 11796480"/>
                <a:gd name="G29" fmla="sin 10800 11796480"/>
                <a:gd name="G30" fmla="sin 750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47 w 21600"/>
                <a:gd name="T15" fmla="*/ 10800 h 21600"/>
                <a:gd name="T16" fmla="*/ 10800 w 21600"/>
                <a:gd name="T17" fmla="*/ 3294 h 21600"/>
                <a:gd name="T18" fmla="*/ 1995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94" y="10800"/>
                  </a:moveTo>
                  <a:cubicBezTo>
                    <a:pt x="3294" y="6654"/>
                    <a:pt x="6654" y="3294"/>
                    <a:pt x="10800" y="3294"/>
                  </a:cubicBezTo>
                  <a:cubicBezTo>
                    <a:pt x="14945" y="3293"/>
                    <a:pt x="18305" y="6654"/>
                    <a:pt x="18306" y="10799"/>
                  </a:cubicBezTo>
                  <a:lnTo>
                    <a:pt x="21600" y="10800"/>
                  </a:lnTo>
                  <a:cubicBezTo>
                    <a:pt x="21600" y="4835"/>
                    <a:pt x="16764" y="0"/>
                    <a:pt x="10800" y="0"/>
                  </a:cubicBezTo>
                  <a:cubicBezTo>
                    <a:pt x="4835" y="0"/>
                    <a:pt x="0" y="4835"/>
                    <a:pt x="0" y="10800"/>
                  </a:cubicBezTo>
                  <a:close/>
                </a:path>
              </a:pathLst>
            </a:custGeom>
            <a:solidFill>
              <a:schemeClr val="accent6">
                <a:lumMod val="20000"/>
                <a:lumOff val="80000"/>
                <a:alpha val="48000"/>
              </a:scheme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grpSp>
        <p:nvGrpSpPr>
          <p:cNvPr id="39" name="组合 13"/>
          <p:cNvGrpSpPr>
            <a:grpSpLocks/>
          </p:cNvGrpSpPr>
          <p:nvPr/>
        </p:nvGrpSpPr>
        <p:grpSpPr bwMode="auto">
          <a:xfrm>
            <a:off x="4191152" y="2095015"/>
            <a:ext cx="1641044" cy="1602663"/>
            <a:chOff x="0" y="0"/>
            <a:chExt cx="1387872" cy="1387872"/>
          </a:xfrm>
        </p:grpSpPr>
        <p:sp>
          <p:nvSpPr>
            <p:cNvPr id="40" name="同心圆 14"/>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02918B"/>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41" name="空心弧 15"/>
            <p:cNvSpPr>
              <a:spLocks noChangeArrowheads="1"/>
            </p:cNvSpPr>
            <p:nvPr/>
          </p:nvSpPr>
          <p:spPr bwMode="auto">
            <a:xfrm rot="5400000">
              <a:off x="0" y="0"/>
              <a:ext cx="1387872" cy="1387872"/>
            </a:xfrm>
            <a:custGeom>
              <a:avLst/>
              <a:gdLst>
                <a:gd name="G0" fmla="+- 750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06"/>
                <a:gd name="G18" fmla="*/ 7506 1 2"/>
                <a:gd name="G19" fmla="+- G18 5400 0"/>
                <a:gd name="G20" fmla="cos G19 11796480"/>
                <a:gd name="G21" fmla="sin G19 11796480"/>
                <a:gd name="G22" fmla="+- G20 10800 0"/>
                <a:gd name="G23" fmla="+- G21 10800 0"/>
                <a:gd name="G24" fmla="+- 10800 0 G20"/>
                <a:gd name="G25" fmla="+- 7506 10800 0"/>
                <a:gd name="G26" fmla="?: G9 G17 G25"/>
                <a:gd name="G27" fmla="?: G9 0 21600"/>
                <a:gd name="G28" fmla="cos 10800 11796480"/>
                <a:gd name="G29" fmla="sin 10800 11796480"/>
                <a:gd name="G30" fmla="sin 750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47 w 21600"/>
                <a:gd name="T15" fmla="*/ 10800 h 21600"/>
                <a:gd name="T16" fmla="*/ 10800 w 21600"/>
                <a:gd name="T17" fmla="*/ 3294 h 21600"/>
                <a:gd name="T18" fmla="*/ 1995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94" y="10800"/>
                  </a:moveTo>
                  <a:cubicBezTo>
                    <a:pt x="3294" y="6654"/>
                    <a:pt x="6654" y="3294"/>
                    <a:pt x="10800" y="3294"/>
                  </a:cubicBezTo>
                  <a:cubicBezTo>
                    <a:pt x="14945" y="3293"/>
                    <a:pt x="18305" y="6654"/>
                    <a:pt x="18306" y="10799"/>
                  </a:cubicBezTo>
                  <a:lnTo>
                    <a:pt x="21600" y="10800"/>
                  </a:lnTo>
                  <a:cubicBezTo>
                    <a:pt x="21600" y="4835"/>
                    <a:pt x="16764" y="0"/>
                    <a:pt x="10800" y="0"/>
                  </a:cubicBezTo>
                  <a:cubicBezTo>
                    <a:pt x="4835" y="0"/>
                    <a:pt x="0" y="4835"/>
                    <a:pt x="0" y="10800"/>
                  </a:cubicBezTo>
                  <a:close/>
                </a:path>
              </a:pathLst>
            </a:custGeom>
            <a:solidFill>
              <a:schemeClr val="accent6">
                <a:lumMod val="20000"/>
                <a:lumOff val="80000"/>
                <a:alpha val="49000"/>
              </a:scheme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grpSp>
        <p:nvGrpSpPr>
          <p:cNvPr id="42" name="组合 9"/>
          <p:cNvGrpSpPr>
            <a:grpSpLocks/>
          </p:cNvGrpSpPr>
          <p:nvPr/>
        </p:nvGrpSpPr>
        <p:grpSpPr bwMode="auto">
          <a:xfrm>
            <a:off x="1856560" y="2095015"/>
            <a:ext cx="1641044" cy="1602663"/>
            <a:chOff x="0" y="0"/>
            <a:chExt cx="1387872" cy="1387872"/>
          </a:xfrm>
        </p:grpSpPr>
        <p:sp>
          <p:nvSpPr>
            <p:cNvPr id="43" name="同心圆 11"/>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E44B4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44" name="空心弧 12"/>
            <p:cNvSpPr>
              <a:spLocks noChangeArrowheads="1"/>
            </p:cNvSpPr>
            <p:nvPr/>
          </p:nvSpPr>
          <p:spPr bwMode="auto">
            <a:xfrm rot="5400000">
              <a:off x="0" y="0"/>
              <a:ext cx="1387872" cy="1387872"/>
            </a:xfrm>
            <a:custGeom>
              <a:avLst/>
              <a:gdLst>
                <a:gd name="G0" fmla="+- 741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11"/>
                <a:gd name="G18" fmla="*/ 7411 1 2"/>
                <a:gd name="G19" fmla="+- G18 5400 0"/>
                <a:gd name="G20" fmla="cos G19 11796480"/>
                <a:gd name="G21" fmla="sin G19 11796480"/>
                <a:gd name="G22" fmla="+- G20 10800 0"/>
                <a:gd name="G23" fmla="+- G21 10800 0"/>
                <a:gd name="G24" fmla="+- 10800 0 G20"/>
                <a:gd name="G25" fmla="+- 7411 10800 0"/>
                <a:gd name="G26" fmla="?: G9 G17 G25"/>
                <a:gd name="G27" fmla="?: G9 0 21600"/>
                <a:gd name="G28" fmla="cos 10800 11796480"/>
                <a:gd name="G29" fmla="sin 10800 11796480"/>
                <a:gd name="G30" fmla="sin 741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94 w 21600"/>
                <a:gd name="T15" fmla="*/ 10800 h 21600"/>
                <a:gd name="T16" fmla="*/ 10800 w 21600"/>
                <a:gd name="T17" fmla="*/ 3389 h 21600"/>
                <a:gd name="T18" fmla="*/ 1990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89" y="10800"/>
                  </a:moveTo>
                  <a:cubicBezTo>
                    <a:pt x="3389" y="6707"/>
                    <a:pt x="6707" y="3389"/>
                    <a:pt x="10800" y="3389"/>
                  </a:cubicBezTo>
                  <a:cubicBezTo>
                    <a:pt x="14892" y="3388"/>
                    <a:pt x="18210" y="6707"/>
                    <a:pt x="18211" y="10799"/>
                  </a:cubicBezTo>
                  <a:lnTo>
                    <a:pt x="21600" y="10800"/>
                  </a:lnTo>
                  <a:cubicBezTo>
                    <a:pt x="21600" y="4835"/>
                    <a:pt x="16764" y="0"/>
                    <a:pt x="10800" y="0"/>
                  </a:cubicBezTo>
                  <a:cubicBezTo>
                    <a:pt x="4835" y="0"/>
                    <a:pt x="0" y="4835"/>
                    <a:pt x="0" y="10800"/>
                  </a:cubicBezTo>
                  <a:close/>
                </a:path>
              </a:pathLst>
            </a:custGeom>
            <a:solidFill>
              <a:schemeClr val="bg1">
                <a:lumMod val="75000"/>
                <a:alpha val="34000"/>
              </a:scheme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sp>
        <p:nvSpPr>
          <p:cNvPr id="45" name="文本框 19"/>
          <p:cNvSpPr>
            <a:spLocks noChangeArrowheads="1"/>
          </p:cNvSpPr>
          <p:nvPr/>
        </p:nvSpPr>
        <p:spPr bwMode="auto">
          <a:xfrm>
            <a:off x="2211176" y="254211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01</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46" name="文本框 19"/>
          <p:cNvSpPr>
            <a:spLocks noChangeArrowheads="1"/>
          </p:cNvSpPr>
          <p:nvPr/>
        </p:nvSpPr>
        <p:spPr bwMode="auto">
          <a:xfrm>
            <a:off x="6910092" y="2558618"/>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03</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47" name="文本框 19"/>
          <p:cNvSpPr>
            <a:spLocks noChangeArrowheads="1"/>
          </p:cNvSpPr>
          <p:nvPr/>
        </p:nvSpPr>
        <p:spPr bwMode="auto">
          <a:xfrm>
            <a:off x="9161041" y="254211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04</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48" name="文本框 19"/>
          <p:cNvSpPr>
            <a:spLocks noChangeArrowheads="1"/>
          </p:cNvSpPr>
          <p:nvPr/>
        </p:nvSpPr>
        <p:spPr bwMode="auto">
          <a:xfrm>
            <a:off x="4551113" y="256466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02</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208928157"/>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1660"/>
                            </p:stCondLst>
                            <p:childTnLst>
                              <p:par>
                                <p:cTn id="20" presetID="22" presetClass="entr" presetSubtype="8"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p:cBhvr>
                                        <p:cTn id="22" dur="900"/>
                                        <p:tgtEl>
                                          <p:spTgt spid="32"/>
                                        </p:tgtEl>
                                      </p:cBhvr>
                                    </p:animEffect>
                                  </p:childTnLst>
                                </p:cTn>
                              </p:par>
                              <p:par>
                                <p:cTn id="23" presetID="2" presetClass="entr" presetSubtype="8" fill="hold" nodeType="withEffect">
                                  <p:stCondLst>
                                    <p:cond delay="200"/>
                                  </p:stCondLst>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ppt_x</p:attrName>
                                        </p:attrNameLst>
                                      </p:cBhvr>
                                      <p:tavLst>
                                        <p:tav tm="0">
                                          <p:val>
                                            <p:strVal val="0-#ppt_w/2"/>
                                          </p:val>
                                        </p:tav>
                                        <p:tav tm="100000">
                                          <p:val>
                                            <p:strVal val="#ppt_x"/>
                                          </p:val>
                                        </p:tav>
                                      </p:tavLst>
                                    </p:anim>
                                    <p:anim calcmode="lin" valueType="num">
                                      <p:cBhvr>
                                        <p:cTn id="26" dur="500" fill="hold"/>
                                        <p:tgtEl>
                                          <p:spTgt spid="33"/>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ppt_x</p:attrName>
                                        </p:attrNameLst>
                                      </p:cBhvr>
                                      <p:tavLst>
                                        <p:tav tm="0">
                                          <p:val>
                                            <p:strVal val="0-#ppt_w/2"/>
                                          </p:val>
                                        </p:tav>
                                        <p:tav tm="100000">
                                          <p:val>
                                            <p:strVal val="#ppt_x"/>
                                          </p:val>
                                        </p:tav>
                                      </p:tavLst>
                                    </p:anim>
                                    <p:anim calcmode="lin" valueType="num">
                                      <p:cBhvr>
                                        <p:cTn id="30" dur="500" fill="hold"/>
                                        <p:tgtEl>
                                          <p:spTgt spid="36"/>
                                        </p:tgtEl>
                                        <p:attrNameLst>
                                          <p:attrName>ppt_y</p:attrName>
                                        </p:attrNameLst>
                                      </p:cBhvr>
                                      <p:tavLst>
                                        <p:tav tm="0">
                                          <p:val>
                                            <p:strVal val="#ppt_y"/>
                                          </p:val>
                                        </p:tav>
                                        <p:tav tm="100000">
                                          <p:val>
                                            <p:strVal val="#ppt_y"/>
                                          </p:val>
                                        </p:tav>
                                      </p:tavLst>
                                    </p:anim>
                                  </p:childTnLst>
                                </p:cTn>
                              </p:par>
                              <p:par>
                                <p:cTn id="31" presetID="32" presetClass="emph" presetSubtype="0" fill="hold" nodeType="withEffect">
                                  <p:stCondLst>
                                    <p:cond delay="0"/>
                                  </p:stCondLst>
                                  <p:childTnLst>
                                    <p:animRot by="120000">
                                      <p:cBhvr>
                                        <p:cTn id="32" dur="100" fill="hold">
                                          <p:stCondLst>
                                            <p:cond delay="0"/>
                                          </p:stCondLst>
                                        </p:cTn>
                                        <p:tgtEl>
                                          <p:spTgt spid="33"/>
                                        </p:tgtEl>
                                        <p:attrNameLst>
                                          <p:attrName>r</p:attrName>
                                        </p:attrNameLst>
                                      </p:cBhvr>
                                    </p:animRot>
                                    <p:animRot by="-240000">
                                      <p:cBhvr>
                                        <p:cTn id="33" dur="200" fill="hold">
                                          <p:stCondLst>
                                            <p:cond delay="200"/>
                                          </p:stCondLst>
                                        </p:cTn>
                                        <p:tgtEl>
                                          <p:spTgt spid="33"/>
                                        </p:tgtEl>
                                        <p:attrNameLst>
                                          <p:attrName>r</p:attrName>
                                        </p:attrNameLst>
                                      </p:cBhvr>
                                    </p:animRot>
                                    <p:animRot by="240000">
                                      <p:cBhvr>
                                        <p:cTn id="34" dur="200" fill="hold">
                                          <p:stCondLst>
                                            <p:cond delay="400"/>
                                          </p:stCondLst>
                                        </p:cTn>
                                        <p:tgtEl>
                                          <p:spTgt spid="33"/>
                                        </p:tgtEl>
                                        <p:attrNameLst>
                                          <p:attrName>r</p:attrName>
                                        </p:attrNameLst>
                                      </p:cBhvr>
                                    </p:animRot>
                                    <p:animRot by="-240000">
                                      <p:cBhvr>
                                        <p:cTn id="35" dur="200" fill="hold">
                                          <p:stCondLst>
                                            <p:cond delay="600"/>
                                          </p:stCondLst>
                                        </p:cTn>
                                        <p:tgtEl>
                                          <p:spTgt spid="33"/>
                                        </p:tgtEl>
                                        <p:attrNameLst>
                                          <p:attrName>r</p:attrName>
                                        </p:attrNameLst>
                                      </p:cBhvr>
                                    </p:animRot>
                                    <p:animRot by="120000">
                                      <p:cBhvr>
                                        <p:cTn id="36" dur="200" fill="hold">
                                          <p:stCondLst>
                                            <p:cond delay="800"/>
                                          </p:stCondLst>
                                        </p:cTn>
                                        <p:tgtEl>
                                          <p:spTgt spid="3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36"/>
                                        </p:tgtEl>
                                        <p:attrNameLst>
                                          <p:attrName>r</p:attrName>
                                        </p:attrNameLst>
                                      </p:cBhvr>
                                    </p:animRot>
                                    <p:animRot by="-240000">
                                      <p:cBhvr>
                                        <p:cTn id="39" dur="200" fill="hold">
                                          <p:stCondLst>
                                            <p:cond delay="200"/>
                                          </p:stCondLst>
                                        </p:cTn>
                                        <p:tgtEl>
                                          <p:spTgt spid="36"/>
                                        </p:tgtEl>
                                        <p:attrNameLst>
                                          <p:attrName>r</p:attrName>
                                        </p:attrNameLst>
                                      </p:cBhvr>
                                    </p:animRot>
                                    <p:animRot by="240000">
                                      <p:cBhvr>
                                        <p:cTn id="40" dur="200" fill="hold">
                                          <p:stCondLst>
                                            <p:cond delay="400"/>
                                          </p:stCondLst>
                                        </p:cTn>
                                        <p:tgtEl>
                                          <p:spTgt spid="36"/>
                                        </p:tgtEl>
                                        <p:attrNameLst>
                                          <p:attrName>r</p:attrName>
                                        </p:attrNameLst>
                                      </p:cBhvr>
                                    </p:animRot>
                                    <p:animRot by="-240000">
                                      <p:cBhvr>
                                        <p:cTn id="41" dur="200" fill="hold">
                                          <p:stCondLst>
                                            <p:cond delay="600"/>
                                          </p:stCondLst>
                                        </p:cTn>
                                        <p:tgtEl>
                                          <p:spTgt spid="36"/>
                                        </p:tgtEl>
                                        <p:attrNameLst>
                                          <p:attrName>r</p:attrName>
                                        </p:attrNameLst>
                                      </p:cBhvr>
                                    </p:animRot>
                                    <p:animRot by="120000">
                                      <p:cBhvr>
                                        <p:cTn id="42" dur="200" fill="hold">
                                          <p:stCondLst>
                                            <p:cond delay="800"/>
                                          </p:stCondLst>
                                        </p:cTn>
                                        <p:tgtEl>
                                          <p:spTgt spid="36"/>
                                        </p:tgtEl>
                                        <p:attrNameLst>
                                          <p:attrName>r</p:attrName>
                                        </p:attrNameLst>
                                      </p:cBhvr>
                                    </p:animRot>
                                  </p:childTnLst>
                                </p:cTn>
                              </p:par>
                              <p:par>
                                <p:cTn id="43" presetID="2" presetClass="entr" presetSubtype="8" fill="hold" nodeType="withEffect">
                                  <p:stCondLst>
                                    <p:cond delay="2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ppt_x</p:attrName>
                                        </p:attrNameLst>
                                      </p:cBhvr>
                                      <p:tavLst>
                                        <p:tav tm="0">
                                          <p:val>
                                            <p:strVal val="0-#ppt_w/2"/>
                                          </p:val>
                                        </p:tav>
                                        <p:tav tm="100000">
                                          <p:val>
                                            <p:strVal val="#ppt_x"/>
                                          </p:val>
                                        </p:tav>
                                      </p:tavLst>
                                    </p:anim>
                                    <p:anim calcmode="lin" valueType="num">
                                      <p:cBhvr>
                                        <p:cTn id="46" dur="500" fill="hold"/>
                                        <p:tgtEl>
                                          <p:spTgt spid="39"/>
                                        </p:tgtEl>
                                        <p:attrNameLst>
                                          <p:attrName>ppt_y</p:attrName>
                                        </p:attrNameLst>
                                      </p:cBhvr>
                                      <p:tavLst>
                                        <p:tav tm="0">
                                          <p:val>
                                            <p:strVal val="#ppt_y"/>
                                          </p:val>
                                        </p:tav>
                                        <p:tav tm="100000">
                                          <p:val>
                                            <p:strVal val="#ppt_y"/>
                                          </p:val>
                                        </p:tav>
                                      </p:tavLst>
                                    </p:anim>
                                  </p:childTnLst>
                                </p:cTn>
                              </p:par>
                              <p:par>
                                <p:cTn id="47" presetID="32" presetClass="emph" presetSubtype="0" fill="hold" nodeType="withEffect">
                                  <p:stCondLst>
                                    <p:cond delay="0"/>
                                  </p:stCondLst>
                                  <p:childTnLst>
                                    <p:animRot by="120000">
                                      <p:cBhvr>
                                        <p:cTn id="48" dur="100" fill="hold">
                                          <p:stCondLst>
                                            <p:cond delay="0"/>
                                          </p:stCondLst>
                                        </p:cTn>
                                        <p:tgtEl>
                                          <p:spTgt spid="39"/>
                                        </p:tgtEl>
                                        <p:attrNameLst>
                                          <p:attrName>r</p:attrName>
                                        </p:attrNameLst>
                                      </p:cBhvr>
                                    </p:animRot>
                                    <p:animRot by="-240000">
                                      <p:cBhvr>
                                        <p:cTn id="49" dur="200" fill="hold">
                                          <p:stCondLst>
                                            <p:cond delay="200"/>
                                          </p:stCondLst>
                                        </p:cTn>
                                        <p:tgtEl>
                                          <p:spTgt spid="39"/>
                                        </p:tgtEl>
                                        <p:attrNameLst>
                                          <p:attrName>r</p:attrName>
                                        </p:attrNameLst>
                                      </p:cBhvr>
                                    </p:animRot>
                                    <p:animRot by="240000">
                                      <p:cBhvr>
                                        <p:cTn id="50" dur="200" fill="hold">
                                          <p:stCondLst>
                                            <p:cond delay="400"/>
                                          </p:stCondLst>
                                        </p:cTn>
                                        <p:tgtEl>
                                          <p:spTgt spid="39"/>
                                        </p:tgtEl>
                                        <p:attrNameLst>
                                          <p:attrName>r</p:attrName>
                                        </p:attrNameLst>
                                      </p:cBhvr>
                                    </p:animRot>
                                    <p:animRot by="-240000">
                                      <p:cBhvr>
                                        <p:cTn id="51" dur="200" fill="hold">
                                          <p:stCondLst>
                                            <p:cond delay="600"/>
                                          </p:stCondLst>
                                        </p:cTn>
                                        <p:tgtEl>
                                          <p:spTgt spid="39"/>
                                        </p:tgtEl>
                                        <p:attrNameLst>
                                          <p:attrName>r</p:attrName>
                                        </p:attrNameLst>
                                      </p:cBhvr>
                                    </p:animRot>
                                    <p:animRot by="120000">
                                      <p:cBhvr>
                                        <p:cTn id="52" dur="200" fill="hold">
                                          <p:stCondLst>
                                            <p:cond delay="800"/>
                                          </p:stCondLst>
                                        </p:cTn>
                                        <p:tgtEl>
                                          <p:spTgt spid="39"/>
                                        </p:tgtEl>
                                        <p:attrNameLst>
                                          <p:attrName>r</p:attrName>
                                        </p:attrNameLst>
                                      </p:cBhvr>
                                    </p:animRot>
                                  </p:childTnLst>
                                </p:cTn>
                              </p:par>
                              <p:par>
                                <p:cTn id="53" presetID="2" presetClass="entr" presetSubtype="8" fill="hold" nodeType="withEffect">
                                  <p:stCondLst>
                                    <p:cond delay="200"/>
                                  </p:stCondLst>
                                  <p:childTnLst>
                                    <p:set>
                                      <p:cBhvr>
                                        <p:cTn id="54" dur="1" fill="hold">
                                          <p:stCondLst>
                                            <p:cond delay="0"/>
                                          </p:stCondLst>
                                        </p:cTn>
                                        <p:tgtEl>
                                          <p:spTgt spid="42"/>
                                        </p:tgtEl>
                                        <p:attrNameLst>
                                          <p:attrName>style.visibility</p:attrName>
                                        </p:attrNameLst>
                                      </p:cBhvr>
                                      <p:to>
                                        <p:strVal val="visible"/>
                                      </p:to>
                                    </p:set>
                                    <p:anim calcmode="lin" valueType="num">
                                      <p:cBhvr>
                                        <p:cTn id="55" dur="500" fill="hold"/>
                                        <p:tgtEl>
                                          <p:spTgt spid="42"/>
                                        </p:tgtEl>
                                        <p:attrNameLst>
                                          <p:attrName>ppt_x</p:attrName>
                                        </p:attrNameLst>
                                      </p:cBhvr>
                                      <p:tavLst>
                                        <p:tav tm="0">
                                          <p:val>
                                            <p:strVal val="0-#ppt_w/2"/>
                                          </p:val>
                                        </p:tav>
                                        <p:tav tm="100000">
                                          <p:val>
                                            <p:strVal val="#ppt_x"/>
                                          </p:val>
                                        </p:tav>
                                      </p:tavLst>
                                    </p:anim>
                                    <p:anim calcmode="lin" valueType="num">
                                      <p:cBhvr>
                                        <p:cTn id="56" dur="500" fill="hold"/>
                                        <p:tgtEl>
                                          <p:spTgt spid="42"/>
                                        </p:tgtEl>
                                        <p:attrNameLst>
                                          <p:attrName>ppt_y</p:attrName>
                                        </p:attrNameLst>
                                      </p:cBhvr>
                                      <p:tavLst>
                                        <p:tav tm="0">
                                          <p:val>
                                            <p:strVal val="#ppt_y"/>
                                          </p:val>
                                        </p:tav>
                                        <p:tav tm="100000">
                                          <p:val>
                                            <p:strVal val="#ppt_y"/>
                                          </p:val>
                                        </p:tav>
                                      </p:tavLst>
                                    </p:anim>
                                  </p:childTnLst>
                                </p:cTn>
                              </p:par>
                              <p:par>
                                <p:cTn id="57" presetID="32" presetClass="emph" presetSubtype="0" fill="hold" nodeType="withEffect">
                                  <p:stCondLst>
                                    <p:cond delay="0"/>
                                  </p:stCondLst>
                                  <p:childTnLst>
                                    <p:animRot by="120000">
                                      <p:cBhvr>
                                        <p:cTn id="58" dur="100" fill="hold">
                                          <p:stCondLst>
                                            <p:cond delay="0"/>
                                          </p:stCondLst>
                                        </p:cTn>
                                        <p:tgtEl>
                                          <p:spTgt spid="42"/>
                                        </p:tgtEl>
                                        <p:attrNameLst>
                                          <p:attrName>r</p:attrName>
                                        </p:attrNameLst>
                                      </p:cBhvr>
                                    </p:animRot>
                                    <p:animRot by="-240000">
                                      <p:cBhvr>
                                        <p:cTn id="59" dur="200" fill="hold">
                                          <p:stCondLst>
                                            <p:cond delay="200"/>
                                          </p:stCondLst>
                                        </p:cTn>
                                        <p:tgtEl>
                                          <p:spTgt spid="42"/>
                                        </p:tgtEl>
                                        <p:attrNameLst>
                                          <p:attrName>r</p:attrName>
                                        </p:attrNameLst>
                                      </p:cBhvr>
                                    </p:animRot>
                                    <p:animRot by="240000">
                                      <p:cBhvr>
                                        <p:cTn id="60" dur="200" fill="hold">
                                          <p:stCondLst>
                                            <p:cond delay="400"/>
                                          </p:stCondLst>
                                        </p:cTn>
                                        <p:tgtEl>
                                          <p:spTgt spid="42"/>
                                        </p:tgtEl>
                                        <p:attrNameLst>
                                          <p:attrName>r</p:attrName>
                                        </p:attrNameLst>
                                      </p:cBhvr>
                                    </p:animRot>
                                    <p:animRot by="-240000">
                                      <p:cBhvr>
                                        <p:cTn id="61" dur="200" fill="hold">
                                          <p:stCondLst>
                                            <p:cond delay="600"/>
                                          </p:stCondLst>
                                        </p:cTn>
                                        <p:tgtEl>
                                          <p:spTgt spid="42"/>
                                        </p:tgtEl>
                                        <p:attrNameLst>
                                          <p:attrName>r</p:attrName>
                                        </p:attrNameLst>
                                      </p:cBhvr>
                                    </p:animRot>
                                    <p:animRot by="120000">
                                      <p:cBhvr>
                                        <p:cTn id="62" dur="200" fill="hold">
                                          <p:stCondLst>
                                            <p:cond delay="800"/>
                                          </p:stCondLst>
                                        </p:cTn>
                                        <p:tgtEl>
                                          <p:spTgt spid="42"/>
                                        </p:tgtEl>
                                        <p:attrNameLst>
                                          <p:attrName>r</p:attrName>
                                        </p:attrNameLst>
                                      </p:cBhvr>
                                    </p:animRot>
                                  </p:childTnLst>
                                </p:cTn>
                              </p:par>
                            </p:childTnLst>
                          </p:cTn>
                        </p:par>
                        <p:par>
                          <p:cTn id="63" fill="hold">
                            <p:stCondLst>
                              <p:cond delay="2660"/>
                            </p:stCondLst>
                            <p:childTnLst>
                              <p:par>
                                <p:cTn id="64" presetID="14" presetClass="entr" presetSubtype="1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randombar(horizontal)">
                                      <p:cBhvr>
                                        <p:cTn id="66" dur="500"/>
                                        <p:tgtEl>
                                          <p:spTgt spid="45"/>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randombar(horizontal)">
                                      <p:cBhvr>
                                        <p:cTn id="69" dur="500"/>
                                        <p:tgtEl>
                                          <p:spTgt spid="48"/>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randombar(horizontal)">
                                      <p:cBhvr>
                                        <p:cTn id="72" dur="500"/>
                                        <p:tgtEl>
                                          <p:spTgt spid="46"/>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randombar(horizontal)">
                                      <p:cBhvr>
                                        <p:cTn id="75" dur="500"/>
                                        <p:tgtEl>
                                          <p:spTgt spid="47"/>
                                        </p:tgtEl>
                                      </p:cBhvr>
                                    </p:animEffect>
                                  </p:childTnLst>
                                </p:cTn>
                              </p:par>
                            </p:childTnLst>
                          </p:cTn>
                        </p:par>
                        <p:par>
                          <p:cTn id="76" fill="hold">
                            <p:stCondLst>
                              <p:cond delay="3160"/>
                            </p:stCondLst>
                            <p:childTnLst>
                              <p:par>
                                <p:cTn id="77" presetID="47" presetClass="entr" presetSubtype="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300"/>
                                        <p:tgtEl>
                                          <p:spTgt spid="23"/>
                                        </p:tgtEl>
                                      </p:cBhvr>
                                    </p:animEffect>
                                    <p:anim calcmode="lin" valueType="num">
                                      <p:cBhvr>
                                        <p:cTn id="80" dur="300" fill="hold"/>
                                        <p:tgtEl>
                                          <p:spTgt spid="23"/>
                                        </p:tgtEl>
                                        <p:attrNameLst>
                                          <p:attrName>ppt_x</p:attrName>
                                        </p:attrNameLst>
                                      </p:cBhvr>
                                      <p:tavLst>
                                        <p:tav tm="0">
                                          <p:val>
                                            <p:strVal val="#ppt_x"/>
                                          </p:val>
                                        </p:tav>
                                        <p:tav tm="100000">
                                          <p:val>
                                            <p:strVal val="#ppt_x"/>
                                          </p:val>
                                        </p:tav>
                                      </p:tavLst>
                                    </p:anim>
                                    <p:anim calcmode="lin" valueType="num">
                                      <p:cBhvr>
                                        <p:cTn id="81" dur="300" fill="hold"/>
                                        <p:tgtEl>
                                          <p:spTgt spid="23"/>
                                        </p:tgtEl>
                                        <p:attrNameLst>
                                          <p:attrName>ppt_y</p:attrName>
                                        </p:attrNameLst>
                                      </p:cBhvr>
                                      <p:tavLst>
                                        <p:tav tm="0">
                                          <p:val>
                                            <p:strVal val="#ppt_y-.1"/>
                                          </p:val>
                                        </p:tav>
                                        <p:tav tm="100000">
                                          <p:val>
                                            <p:strVal val="#ppt_y"/>
                                          </p:val>
                                        </p:tav>
                                      </p:tavLst>
                                    </p:anim>
                                  </p:childTnLst>
                                </p:cTn>
                              </p:par>
                              <p:par>
                                <p:cTn id="82" presetID="47"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300"/>
                                        <p:tgtEl>
                                          <p:spTgt spid="22"/>
                                        </p:tgtEl>
                                      </p:cBhvr>
                                    </p:animEffect>
                                    <p:anim calcmode="lin" valueType="num">
                                      <p:cBhvr>
                                        <p:cTn id="85" dur="300" fill="hold"/>
                                        <p:tgtEl>
                                          <p:spTgt spid="22"/>
                                        </p:tgtEl>
                                        <p:attrNameLst>
                                          <p:attrName>ppt_x</p:attrName>
                                        </p:attrNameLst>
                                      </p:cBhvr>
                                      <p:tavLst>
                                        <p:tav tm="0">
                                          <p:val>
                                            <p:strVal val="#ppt_x"/>
                                          </p:val>
                                        </p:tav>
                                        <p:tav tm="100000">
                                          <p:val>
                                            <p:strVal val="#ppt_x"/>
                                          </p:val>
                                        </p:tav>
                                      </p:tavLst>
                                    </p:anim>
                                    <p:anim calcmode="lin" valueType="num">
                                      <p:cBhvr>
                                        <p:cTn id="86" dur="300" fill="hold"/>
                                        <p:tgtEl>
                                          <p:spTgt spid="22"/>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300"/>
                                        <p:tgtEl>
                                          <p:spTgt spid="21"/>
                                        </p:tgtEl>
                                      </p:cBhvr>
                                    </p:animEffect>
                                    <p:anim calcmode="lin" valueType="num">
                                      <p:cBhvr>
                                        <p:cTn id="90" dur="300" fill="hold"/>
                                        <p:tgtEl>
                                          <p:spTgt spid="21"/>
                                        </p:tgtEl>
                                        <p:attrNameLst>
                                          <p:attrName>ppt_x</p:attrName>
                                        </p:attrNameLst>
                                      </p:cBhvr>
                                      <p:tavLst>
                                        <p:tav tm="0">
                                          <p:val>
                                            <p:strVal val="#ppt_x"/>
                                          </p:val>
                                        </p:tav>
                                        <p:tav tm="100000">
                                          <p:val>
                                            <p:strVal val="#ppt_x"/>
                                          </p:val>
                                        </p:tav>
                                      </p:tavLst>
                                    </p:anim>
                                    <p:anim calcmode="lin" valueType="num">
                                      <p:cBhvr>
                                        <p:cTn id="91" dur="300" fill="hold"/>
                                        <p:tgtEl>
                                          <p:spTgt spid="21"/>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300"/>
                                        <p:tgtEl>
                                          <p:spTgt spid="15"/>
                                        </p:tgtEl>
                                      </p:cBhvr>
                                    </p:animEffect>
                                    <p:anim calcmode="lin" valueType="num">
                                      <p:cBhvr>
                                        <p:cTn id="95" dur="300" fill="hold"/>
                                        <p:tgtEl>
                                          <p:spTgt spid="15"/>
                                        </p:tgtEl>
                                        <p:attrNameLst>
                                          <p:attrName>ppt_x</p:attrName>
                                        </p:attrNameLst>
                                      </p:cBhvr>
                                      <p:tavLst>
                                        <p:tav tm="0">
                                          <p:val>
                                            <p:strVal val="#ppt_x"/>
                                          </p:val>
                                        </p:tav>
                                        <p:tav tm="100000">
                                          <p:val>
                                            <p:strVal val="#ppt_x"/>
                                          </p:val>
                                        </p:tav>
                                      </p:tavLst>
                                    </p:anim>
                                    <p:anim calcmode="lin" valueType="num">
                                      <p:cBhvr>
                                        <p:cTn id="96" dur="300" fill="hold"/>
                                        <p:tgtEl>
                                          <p:spTgt spid="15"/>
                                        </p:tgtEl>
                                        <p:attrNameLst>
                                          <p:attrName>ppt_y</p:attrName>
                                        </p:attrNameLst>
                                      </p:cBhvr>
                                      <p:tavLst>
                                        <p:tav tm="0">
                                          <p:val>
                                            <p:strVal val="#ppt_y-.1"/>
                                          </p:val>
                                        </p:tav>
                                        <p:tav tm="100000">
                                          <p:val>
                                            <p:strVal val="#ppt_y"/>
                                          </p:val>
                                        </p:tav>
                                      </p:tavLst>
                                    </p:anim>
                                  </p:childTnLst>
                                </p:cTn>
                              </p:par>
                            </p:childTnLst>
                          </p:cTn>
                        </p:par>
                        <p:par>
                          <p:cTn id="97" fill="hold">
                            <p:stCondLst>
                              <p:cond delay="3460"/>
                            </p:stCondLst>
                            <p:childTnLst>
                              <p:par>
                                <p:cTn id="98" presetID="42" presetClass="entr" presetSubtype="0" fill="hold" grpId="0" nodeType="after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anim calcmode="lin" valueType="num">
                                      <p:cBhvr>
                                        <p:cTn id="101" dur="500" fill="hold"/>
                                        <p:tgtEl>
                                          <p:spTgt spid="25"/>
                                        </p:tgtEl>
                                        <p:attrNameLst>
                                          <p:attrName>ppt_x</p:attrName>
                                        </p:attrNameLst>
                                      </p:cBhvr>
                                      <p:tavLst>
                                        <p:tav tm="0">
                                          <p:val>
                                            <p:strVal val="#ppt_x"/>
                                          </p:val>
                                        </p:tav>
                                        <p:tav tm="100000">
                                          <p:val>
                                            <p:strVal val="#ppt_x"/>
                                          </p:val>
                                        </p:tav>
                                      </p:tavLst>
                                    </p:anim>
                                    <p:anim calcmode="lin" valueType="num">
                                      <p:cBhvr>
                                        <p:cTn id="102" dur="500" fill="hold"/>
                                        <p:tgtEl>
                                          <p:spTgt spid="25"/>
                                        </p:tgtEl>
                                        <p:attrNameLst>
                                          <p:attrName>ppt_y</p:attrName>
                                        </p:attrNameLst>
                                      </p:cBhvr>
                                      <p:tavLst>
                                        <p:tav tm="0">
                                          <p:val>
                                            <p:strVal val="#ppt_y+.1"/>
                                          </p:val>
                                        </p:tav>
                                        <p:tav tm="100000">
                                          <p:val>
                                            <p:strVal val="#ppt_y"/>
                                          </p:val>
                                        </p:tav>
                                      </p:tavLst>
                                    </p:anim>
                                  </p:childTnLst>
                                </p:cTn>
                              </p:par>
                            </p:childTnLst>
                          </p:cTn>
                        </p:par>
                        <p:par>
                          <p:cTn id="103" fill="hold">
                            <p:stCondLst>
                              <p:cond delay="3960"/>
                            </p:stCondLst>
                            <p:childTnLst>
                              <p:par>
                                <p:cTn id="104" presetID="14" presetClass="entr" presetSubtype="10" fill="hold" grpId="0" nodeType="after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randombar(horizontal)">
                                      <p:cBhvr>
                                        <p:cTn id="106" dur="500"/>
                                        <p:tgtEl>
                                          <p:spTgt spid="24"/>
                                        </p:tgtEl>
                                      </p:cBhvr>
                                    </p:animEffect>
                                  </p:childTnLst>
                                </p:cTn>
                              </p:par>
                            </p:childTnLst>
                          </p:cTn>
                        </p:par>
                        <p:par>
                          <p:cTn id="107" fill="hold">
                            <p:stCondLst>
                              <p:cond delay="4460"/>
                            </p:stCondLst>
                            <p:childTnLst>
                              <p:par>
                                <p:cTn id="108" presetID="42" presetClass="entr" presetSubtype="0"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anim calcmode="lin" valueType="num">
                                      <p:cBhvr>
                                        <p:cTn id="111" dur="500" fill="hold"/>
                                        <p:tgtEl>
                                          <p:spTgt spid="27"/>
                                        </p:tgtEl>
                                        <p:attrNameLst>
                                          <p:attrName>ppt_x</p:attrName>
                                        </p:attrNameLst>
                                      </p:cBhvr>
                                      <p:tavLst>
                                        <p:tav tm="0">
                                          <p:val>
                                            <p:strVal val="#ppt_x"/>
                                          </p:val>
                                        </p:tav>
                                        <p:tav tm="100000">
                                          <p:val>
                                            <p:strVal val="#ppt_x"/>
                                          </p:val>
                                        </p:tav>
                                      </p:tavLst>
                                    </p:anim>
                                    <p:anim calcmode="lin" valueType="num">
                                      <p:cBhvr>
                                        <p:cTn id="112" dur="500" fill="hold"/>
                                        <p:tgtEl>
                                          <p:spTgt spid="27"/>
                                        </p:tgtEl>
                                        <p:attrNameLst>
                                          <p:attrName>ppt_y</p:attrName>
                                        </p:attrNameLst>
                                      </p:cBhvr>
                                      <p:tavLst>
                                        <p:tav tm="0">
                                          <p:val>
                                            <p:strVal val="#ppt_y+.1"/>
                                          </p:val>
                                        </p:tav>
                                        <p:tav tm="100000">
                                          <p:val>
                                            <p:strVal val="#ppt_y"/>
                                          </p:val>
                                        </p:tav>
                                      </p:tavLst>
                                    </p:anim>
                                  </p:childTnLst>
                                </p:cTn>
                              </p:par>
                            </p:childTnLst>
                          </p:cTn>
                        </p:par>
                        <p:par>
                          <p:cTn id="113" fill="hold">
                            <p:stCondLst>
                              <p:cond delay="4960"/>
                            </p:stCondLst>
                            <p:childTnLst>
                              <p:par>
                                <p:cTn id="114" presetID="14" presetClass="entr" presetSubtype="10" fill="hold" grpId="0" nodeType="after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randombar(horizontal)">
                                      <p:cBhvr>
                                        <p:cTn id="116" dur="500"/>
                                        <p:tgtEl>
                                          <p:spTgt spid="26"/>
                                        </p:tgtEl>
                                      </p:cBhvr>
                                    </p:animEffect>
                                  </p:childTnLst>
                                </p:cTn>
                              </p:par>
                            </p:childTnLst>
                          </p:cTn>
                        </p:par>
                        <p:par>
                          <p:cTn id="117" fill="hold">
                            <p:stCondLst>
                              <p:cond delay="5460"/>
                            </p:stCondLst>
                            <p:childTnLst>
                              <p:par>
                                <p:cTn id="118" presetID="42" presetClass="entr" presetSubtype="0"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anim calcmode="lin" valueType="num">
                                      <p:cBhvr>
                                        <p:cTn id="121" dur="500" fill="hold"/>
                                        <p:tgtEl>
                                          <p:spTgt spid="29"/>
                                        </p:tgtEl>
                                        <p:attrNameLst>
                                          <p:attrName>ppt_x</p:attrName>
                                        </p:attrNameLst>
                                      </p:cBhvr>
                                      <p:tavLst>
                                        <p:tav tm="0">
                                          <p:val>
                                            <p:strVal val="#ppt_x"/>
                                          </p:val>
                                        </p:tav>
                                        <p:tav tm="100000">
                                          <p:val>
                                            <p:strVal val="#ppt_x"/>
                                          </p:val>
                                        </p:tav>
                                      </p:tavLst>
                                    </p:anim>
                                    <p:anim calcmode="lin" valueType="num">
                                      <p:cBhvr>
                                        <p:cTn id="122" dur="500" fill="hold"/>
                                        <p:tgtEl>
                                          <p:spTgt spid="29"/>
                                        </p:tgtEl>
                                        <p:attrNameLst>
                                          <p:attrName>ppt_y</p:attrName>
                                        </p:attrNameLst>
                                      </p:cBhvr>
                                      <p:tavLst>
                                        <p:tav tm="0">
                                          <p:val>
                                            <p:strVal val="#ppt_y+.1"/>
                                          </p:val>
                                        </p:tav>
                                        <p:tav tm="100000">
                                          <p:val>
                                            <p:strVal val="#ppt_y"/>
                                          </p:val>
                                        </p:tav>
                                      </p:tavLst>
                                    </p:anim>
                                  </p:childTnLst>
                                </p:cTn>
                              </p:par>
                            </p:childTnLst>
                          </p:cTn>
                        </p:par>
                        <p:par>
                          <p:cTn id="123" fill="hold">
                            <p:stCondLst>
                              <p:cond delay="5960"/>
                            </p:stCondLst>
                            <p:childTnLst>
                              <p:par>
                                <p:cTn id="124" presetID="14" presetClass="entr" presetSubtype="10" fill="hold" grpId="0" nodeType="after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randombar(horizontal)">
                                      <p:cBhvr>
                                        <p:cTn id="126" dur="500"/>
                                        <p:tgtEl>
                                          <p:spTgt spid="28"/>
                                        </p:tgtEl>
                                      </p:cBhvr>
                                    </p:animEffect>
                                  </p:childTnLst>
                                </p:cTn>
                              </p:par>
                            </p:childTnLst>
                          </p:cTn>
                        </p:par>
                        <p:par>
                          <p:cTn id="127" fill="hold">
                            <p:stCondLst>
                              <p:cond delay="6460"/>
                            </p:stCondLst>
                            <p:childTnLst>
                              <p:par>
                                <p:cTn id="128" presetID="42" presetClass="entr" presetSubtype="0" fill="hold" grpId="0" nodeType="after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anim calcmode="lin" valueType="num">
                                      <p:cBhvr>
                                        <p:cTn id="131" dur="500" fill="hold"/>
                                        <p:tgtEl>
                                          <p:spTgt spid="31"/>
                                        </p:tgtEl>
                                        <p:attrNameLst>
                                          <p:attrName>ppt_x</p:attrName>
                                        </p:attrNameLst>
                                      </p:cBhvr>
                                      <p:tavLst>
                                        <p:tav tm="0">
                                          <p:val>
                                            <p:strVal val="#ppt_x"/>
                                          </p:val>
                                        </p:tav>
                                        <p:tav tm="100000">
                                          <p:val>
                                            <p:strVal val="#ppt_x"/>
                                          </p:val>
                                        </p:tav>
                                      </p:tavLst>
                                    </p:anim>
                                    <p:anim calcmode="lin" valueType="num">
                                      <p:cBhvr>
                                        <p:cTn id="132" dur="500" fill="hold"/>
                                        <p:tgtEl>
                                          <p:spTgt spid="31"/>
                                        </p:tgtEl>
                                        <p:attrNameLst>
                                          <p:attrName>ppt_y</p:attrName>
                                        </p:attrNameLst>
                                      </p:cBhvr>
                                      <p:tavLst>
                                        <p:tav tm="0">
                                          <p:val>
                                            <p:strVal val="#ppt_y+.1"/>
                                          </p:val>
                                        </p:tav>
                                        <p:tav tm="100000">
                                          <p:val>
                                            <p:strVal val="#ppt_y"/>
                                          </p:val>
                                        </p:tav>
                                      </p:tavLst>
                                    </p:anim>
                                  </p:childTnLst>
                                </p:cTn>
                              </p:par>
                            </p:childTnLst>
                          </p:cTn>
                        </p:par>
                        <p:par>
                          <p:cTn id="133" fill="hold">
                            <p:stCondLst>
                              <p:cond delay="6960"/>
                            </p:stCondLst>
                            <p:childTnLst>
                              <p:par>
                                <p:cTn id="134" presetID="14" presetClass="entr" presetSubtype="10" fill="hold" grpId="0" nodeType="after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randombar(horizontal)">
                                      <p:cBhvr>
                                        <p:cTn id="1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25" grpId="0"/>
      <p:bldP spid="26" grpId="0"/>
      <p:bldP spid="27" grpId="0"/>
      <p:bldP spid="28" grpId="0"/>
      <p:bldP spid="29" grpId="0"/>
      <p:bldP spid="30" grpId="0"/>
      <p:bldP spid="31" grpId="0"/>
      <p:bldP spid="32" grpId="0" bldLvl="0" animBg="1" autoUpdateAnimBg="0"/>
      <p:bldP spid="45" grpId="0"/>
      <p:bldP spid="46" grpId="0"/>
      <p:bldP spid="47" grpId="0"/>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圆角矩形 74"/>
          <p:cNvSpPr/>
          <p:nvPr/>
        </p:nvSpPr>
        <p:spPr>
          <a:xfrm>
            <a:off x="3145811" y="5489977"/>
            <a:ext cx="5998189" cy="507831"/>
          </a:xfrm>
          <a:prstGeom prst="roundRect">
            <a:avLst>
              <a:gd name="adj" fmla="val 50000"/>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原创设计师QQ598969553          _14"/>
          <p:cNvSpPr txBox="1">
            <a:spLocks noChangeArrowheads="1"/>
          </p:cNvSpPr>
          <p:nvPr/>
        </p:nvSpPr>
        <p:spPr bwMode="auto">
          <a:xfrm>
            <a:off x="1536031" y="4100421"/>
            <a:ext cx="9104586"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en-US" altLang="zh-CN" sz="6000" b="1" dirty="0">
                <a:solidFill>
                  <a:srgbClr val="02918B"/>
                </a:solidFill>
                <a:latin typeface="微软雅黑" panose="020B0503020204020204" pitchFamily="34" charset="-122"/>
                <a:ea typeface="微软雅黑" panose="020B0503020204020204" pitchFamily="34" charset="-122"/>
              </a:rPr>
              <a:t>Thanks for </a:t>
            </a:r>
            <a:r>
              <a:rPr lang="en-US" altLang="zh-CN" sz="6000" b="1" dirty="0">
                <a:solidFill>
                  <a:srgbClr val="FF0000"/>
                </a:solidFill>
                <a:latin typeface="微软雅黑" panose="020B0503020204020204" pitchFamily="34" charset="-122"/>
                <a:ea typeface="微软雅黑" panose="020B0503020204020204" pitchFamily="34" charset="-122"/>
              </a:rPr>
              <a:t>watching!</a:t>
            </a:r>
            <a:endParaRPr lang="zh-CN" sz="6000" b="1" dirty="0">
              <a:solidFill>
                <a:srgbClr val="FF0000"/>
              </a:solidFill>
              <a:latin typeface="微软雅黑" panose="020B0503020204020204" pitchFamily="34" charset="-122"/>
              <a:ea typeface="微软雅黑" panose="020B0503020204020204" pitchFamily="34" charset="-122"/>
            </a:endParaRPr>
          </a:p>
        </p:txBody>
      </p:sp>
      <p:sp>
        <p:nvSpPr>
          <p:cNvPr id="35" name="原创设计师QQ598969553          _14">
            <a:extLst>
              <a:ext uri="{FF2B5EF4-FFF2-40B4-BE49-F238E27FC236}">
                <a16:creationId xmlns:a16="http://schemas.microsoft.com/office/drawing/2014/main" id="{D72305D2-DE39-44DE-8BC8-F533D53915AC}"/>
              </a:ext>
            </a:extLst>
          </p:cNvPr>
          <p:cNvSpPr txBox="1">
            <a:spLocks noChangeArrowheads="1"/>
          </p:cNvSpPr>
          <p:nvPr/>
        </p:nvSpPr>
        <p:spPr bwMode="auto">
          <a:xfrm>
            <a:off x="1035853" y="2510697"/>
            <a:ext cx="9343591"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en-US" altLang="zh-CN" sz="3600" b="1" dirty="0">
                <a:solidFill>
                  <a:srgbClr val="E44B42"/>
                </a:solidFill>
                <a:latin typeface="微软雅黑" panose="020B0503020204020204" pitchFamily="34" charset="-122"/>
                <a:ea typeface="微软雅黑" panose="020B0503020204020204" pitchFamily="34" charset="-122"/>
              </a:rPr>
              <a:t>——Intelligent distributed escape system design</a:t>
            </a:r>
          </a:p>
        </p:txBody>
      </p:sp>
      <p:sp>
        <p:nvSpPr>
          <p:cNvPr id="36" name="原创设计师QQ598969553          _14">
            <a:extLst>
              <a:ext uri="{FF2B5EF4-FFF2-40B4-BE49-F238E27FC236}">
                <a16:creationId xmlns:a16="http://schemas.microsoft.com/office/drawing/2014/main" id="{7D5CB8EB-55FF-457C-B7E3-E1E9C33C444D}"/>
              </a:ext>
            </a:extLst>
          </p:cNvPr>
          <p:cNvSpPr txBox="1">
            <a:spLocks noChangeArrowheads="1"/>
          </p:cNvSpPr>
          <p:nvPr/>
        </p:nvSpPr>
        <p:spPr bwMode="auto">
          <a:xfrm>
            <a:off x="-728570" y="920974"/>
            <a:ext cx="14081760"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lnSpc>
                <a:spcPts val="6000"/>
              </a:lnSpc>
            </a:pPr>
            <a:r>
              <a:rPr lang="en-US" altLang="zh-CN" sz="4800" b="1" dirty="0">
                <a:solidFill>
                  <a:srgbClr val="F47349"/>
                </a:solidFill>
                <a:latin typeface="微软雅黑" panose="020B0503020204020204" pitchFamily="34" charset="-122"/>
                <a:ea typeface="微软雅黑" panose="020B0503020204020204" pitchFamily="34" charset="-122"/>
              </a:rPr>
              <a:t>Smart fire control , </a:t>
            </a:r>
          </a:p>
          <a:p>
            <a:pPr algn="ctr">
              <a:lnSpc>
                <a:spcPts val="6000"/>
              </a:lnSpc>
            </a:pPr>
            <a:r>
              <a:rPr lang="en-US" altLang="zh-CN" sz="4800" b="1" dirty="0">
                <a:solidFill>
                  <a:srgbClr val="F47349"/>
                </a:solidFill>
                <a:latin typeface="微软雅黑" panose="020B0503020204020204" pitchFamily="34" charset="-122"/>
                <a:ea typeface="微软雅黑" panose="020B0503020204020204" pitchFamily="34" charset="-122"/>
              </a:rPr>
              <a:t>scientific disaster prevention</a:t>
            </a:r>
          </a:p>
        </p:txBody>
      </p:sp>
      <p:sp>
        <p:nvSpPr>
          <p:cNvPr id="2" name="矩形 1"/>
          <p:cNvSpPr/>
          <p:nvPr/>
        </p:nvSpPr>
        <p:spPr>
          <a:xfrm>
            <a:off x="3264310" y="5567694"/>
            <a:ext cx="6096000" cy="369332"/>
          </a:xfrm>
          <a:prstGeom prst="rect">
            <a:avLst/>
          </a:prstGeom>
        </p:spPr>
        <p:txBody>
          <a:bodyPr>
            <a:spAutoFit/>
          </a:bodyPr>
          <a:lstStyle/>
          <a:p>
            <a:r>
              <a:rPr lang="en-US" altLang="zh-CN" dirty="0">
                <a:solidFill>
                  <a:schemeClr val="bg1">
                    <a:lumMod val="65000"/>
                  </a:schemeClr>
                </a:solidFill>
                <a:latin typeface="微软雅黑" panose="020B0503020204020204" pitchFamily="34" charset="-122"/>
                <a:ea typeface="微软雅黑" panose="020B0503020204020204" pitchFamily="34" charset="-122"/>
              </a:rPr>
              <a:t>Principal(</a:t>
            </a:r>
            <a:r>
              <a:rPr lang="en-US" altLang="zh-CN" dirty="0" err="1">
                <a:solidFill>
                  <a:schemeClr val="bg1">
                    <a:lumMod val="65000"/>
                  </a:schemeClr>
                </a:solidFill>
                <a:latin typeface="微软雅黑" panose="020B0503020204020204" pitchFamily="34" charset="-122"/>
                <a:ea typeface="微软雅黑" panose="020B0503020204020204" pitchFamily="34" charset="-122"/>
              </a:rPr>
              <a:t>Yueyuan</a:t>
            </a:r>
            <a:r>
              <a:rPr lang="en-US" altLang="zh-CN" dirty="0">
                <a:solidFill>
                  <a:schemeClr val="bg1">
                    <a:lumMod val="65000"/>
                  </a:schemeClr>
                </a:solidFill>
                <a:latin typeface="微软雅黑" panose="020B0503020204020204" pitchFamily="34" charset="-122"/>
                <a:ea typeface="微软雅黑" panose="020B0503020204020204" pitchFamily="34" charset="-122"/>
              </a:rPr>
              <a:t> Liu)  Email</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229262167@qq.com</a:t>
            </a:r>
            <a:endParaRPr lang="zh-CN"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7354459"/>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77"/>
                                        </p:tgtEl>
                                        <p:attrNameLst>
                                          <p:attrName>style.visibility</p:attrName>
                                        </p:attrNameLst>
                                      </p:cBhvr>
                                      <p:to>
                                        <p:strVal val="visible"/>
                                      </p:to>
                                    </p:set>
                                    <p:anim by="(-#ppt_w*2)" calcmode="lin" valueType="num">
                                      <p:cBhvr rctx="PPT">
                                        <p:cTn id="11" dur="500" autoRev="1" fill="hold">
                                          <p:stCondLst>
                                            <p:cond delay="0"/>
                                          </p:stCondLst>
                                        </p:cTn>
                                        <p:tgtEl>
                                          <p:spTgt spid="77"/>
                                        </p:tgtEl>
                                        <p:attrNameLst>
                                          <p:attrName>ppt_w</p:attrName>
                                        </p:attrNameLst>
                                      </p:cBhvr>
                                    </p:anim>
                                    <p:anim by="(#ppt_w*0.50)" calcmode="lin" valueType="num">
                                      <p:cBhvr>
                                        <p:cTn id="12" dur="500" decel="50000" autoRev="1" fill="hold">
                                          <p:stCondLst>
                                            <p:cond delay="0"/>
                                          </p:stCondLst>
                                        </p:cTn>
                                        <p:tgtEl>
                                          <p:spTgt spid="77"/>
                                        </p:tgtEl>
                                        <p:attrNameLst>
                                          <p:attrName>ppt_x</p:attrName>
                                        </p:attrNameLst>
                                      </p:cBhvr>
                                    </p:anim>
                                    <p:anim from="(-#ppt_h/2)" to="(#ppt_y)" calcmode="lin" valueType="num">
                                      <p:cBhvr>
                                        <p:cTn id="13" dur="1000" fill="hold">
                                          <p:stCondLst>
                                            <p:cond delay="0"/>
                                          </p:stCondLst>
                                        </p:cTn>
                                        <p:tgtEl>
                                          <p:spTgt spid="77"/>
                                        </p:tgtEl>
                                        <p:attrNameLst>
                                          <p:attrName>ppt_y</p:attrName>
                                        </p:attrNameLst>
                                      </p:cBhvr>
                                    </p:anim>
                                    <p:animRot by="21600000">
                                      <p:cBhvr>
                                        <p:cTn id="14" dur="1000" fill="hold">
                                          <p:stCondLst>
                                            <p:cond delay="0"/>
                                          </p:stCondLst>
                                        </p:cTn>
                                        <p:tgtEl>
                                          <p:spTgt spid="77"/>
                                        </p:tgtEl>
                                        <p:attrNameLst>
                                          <p:attrName>r</p:attrName>
                                        </p:attrNameLst>
                                      </p:cBhvr>
                                    </p:animRot>
                                  </p:childTnLst>
                                </p:cTn>
                              </p:par>
                            </p:childTnLst>
                          </p:cTn>
                        </p:par>
                        <p:par>
                          <p:cTn id="15" fill="hold">
                            <p:stCondLst>
                              <p:cond delay="32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35"/>
                                        </p:tgtEl>
                                        <p:attrNameLst>
                                          <p:attrName>style.visibility</p:attrName>
                                        </p:attrNameLst>
                                      </p:cBhvr>
                                      <p:to>
                                        <p:strVal val="visible"/>
                                      </p:to>
                                    </p:set>
                                    <p:anim by="(-#ppt_w*2)" calcmode="lin" valueType="num">
                                      <p:cBhvr rctx="PPT">
                                        <p:cTn id="18" dur="500" autoRev="1" fill="hold">
                                          <p:stCondLst>
                                            <p:cond delay="0"/>
                                          </p:stCondLst>
                                        </p:cTn>
                                        <p:tgtEl>
                                          <p:spTgt spid="35"/>
                                        </p:tgtEl>
                                        <p:attrNameLst>
                                          <p:attrName>ppt_w</p:attrName>
                                        </p:attrNameLst>
                                      </p:cBhvr>
                                    </p:anim>
                                    <p:anim by="(#ppt_w*0.50)" calcmode="lin" valueType="num">
                                      <p:cBhvr>
                                        <p:cTn id="19" dur="500" decel="50000" autoRev="1" fill="hold">
                                          <p:stCondLst>
                                            <p:cond delay="0"/>
                                          </p:stCondLst>
                                        </p:cTn>
                                        <p:tgtEl>
                                          <p:spTgt spid="35"/>
                                        </p:tgtEl>
                                        <p:attrNameLst>
                                          <p:attrName>ppt_x</p:attrName>
                                        </p:attrNameLst>
                                      </p:cBhvr>
                                    </p:anim>
                                    <p:anim from="(-#ppt_h/2)" to="(#ppt_y)" calcmode="lin" valueType="num">
                                      <p:cBhvr>
                                        <p:cTn id="20" dur="1000" fill="hold">
                                          <p:stCondLst>
                                            <p:cond delay="0"/>
                                          </p:stCondLst>
                                        </p:cTn>
                                        <p:tgtEl>
                                          <p:spTgt spid="35"/>
                                        </p:tgtEl>
                                        <p:attrNameLst>
                                          <p:attrName>ppt_y</p:attrName>
                                        </p:attrNameLst>
                                      </p:cBhvr>
                                    </p:anim>
                                    <p:animRot by="21600000">
                                      <p:cBhvr>
                                        <p:cTn id="21" dur="1000" fill="hold">
                                          <p:stCondLst>
                                            <p:cond delay="0"/>
                                          </p:stCondLst>
                                        </p:cTn>
                                        <p:tgtEl>
                                          <p:spTgt spid="35"/>
                                        </p:tgtEl>
                                        <p:attrNameLst>
                                          <p:attrName>r</p:attrName>
                                        </p:attrNameLst>
                                      </p:cBhvr>
                                    </p:animRot>
                                  </p:childTnLst>
                                </p:cTn>
                              </p:par>
                            </p:childTnLst>
                          </p:cTn>
                        </p:par>
                        <p:par>
                          <p:cTn id="22" fill="hold">
                            <p:stCondLst>
                              <p:cond delay="83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36"/>
                                        </p:tgtEl>
                                        <p:attrNameLst>
                                          <p:attrName>style.visibility</p:attrName>
                                        </p:attrNameLst>
                                      </p:cBhvr>
                                      <p:to>
                                        <p:strVal val="visible"/>
                                      </p:to>
                                    </p:set>
                                    <p:anim by="(-#ppt_w*2)" calcmode="lin" valueType="num">
                                      <p:cBhvr rctx="PPT">
                                        <p:cTn id="25" dur="500" autoRev="1" fill="hold">
                                          <p:stCondLst>
                                            <p:cond delay="0"/>
                                          </p:stCondLst>
                                        </p:cTn>
                                        <p:tgtEl>
                                          <p:spTgt spid="36"/>
                                        </p:tgtEl>
                                        <p:attrNameLst>
                                          <p:attrName>ppt_w</p:attrName>
                                        </p:attrNameLst>
                                      </p:cBhvr>
                                    </p:anim>
                                    <p:anim by="(#ppt_w*0.50)" calcmode="lin" valueType="num">
                                      <p:cBhvr>
                                        <p:cTn id="26" dur="500" decel="50000" autoRev="1" fill="hold">
                                          <p:stCondLst>
                                            <p:cond delay="0"/>
                                          </p:stCondLst>
                                        </p:cTn>
                                        <p:tgtEl>
                                          <p:spTgt spid="36"/>
                                        </p:tgtEl>
                                        <p:attrNameLst>
                                          <p:attrName>ppt_x</p:attrName>
                                        </p:attrNameLst>
                                      </p:cBhvr>
                                    </p:anim>
                                    <p:anim from="(-#ppt_h/2)" to="(#ppt_y)" calcmode="lin" valueType="num">
                                      <p:cBhvr>
                                        <p:cTn id="27" dur="1000" fill="hold">
                                          <p:stCondLst>
                                            <p:cond delay="0"/>
                                          </p:stCondLst>
                                        </p:cTn>
                                        <p:tgtEl>
                                          <p:spTgt spid="36"/>
                                        </p:tgtEl>
                                        <p:attrNameLst>
                                          <p:attrName>ppt_y</p:attrName>
                                        </p:attrNameLst>
                                      </p:cBhvr>
                                    </p:anim>
                                    <p:animRot by="21600000">
                                      <p:cBhvr>
                                        <p:cTn id="28" dur="1000" fill="hold">
                                          <p:stCondLst>
                                            <p:cond delay="0"/>
                                          </p:stCondLst>
                                        </p:cTn>
                                        <p:tgtEl>
                                          <p:spTgt spid="3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7"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a:xfrm>
            <a:off x="3517132" y="1291528"/>
            <a:ext cx="8512271" cy="592932"/>
            <a:chOff x="5180762" y="1341138"/>
            <a:chExt cx="3834124" cy="592932"/>
          </a:xfrm>
        </p:grpSpPr>
        <p:sp>
          <p:nvSpPr>
            <p:cNvPr id="51" name="Freeform 11"/>
            <p:cNvSpPr>
              <a:spLocks/>
            </p:cNvSpPr>
            <p:nvPr/>
          </p:nvSpPr>
          <p:spPr bwMode="auto">
            <a:xfrm>
              <a:off x="5303349" y="1341138"/>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F47349"/>
            </a:solidFill>
            <a:ln>
              <a:noFill/>
            </a:ln>
          </p:spPr>
          <p:txBody>
            <a:bodyPr lIns="68562" tIns="34281" rIns="68562" bIns="34281"/>
            <a:lstStyle/>
            <a:p>
              <a:endParaRPr lang="zh-CN" altLang="en-US"/>
            </a:p>
          </p:txBody>
        </p:sp>
        <p:sp>
          <p:nvSpPr>
            <p:cNvPr id="52" name="Freeform 10"/>
            <p:cNvSpPr>
              <a:spLocks/>
            </p:cNvSpPr>
            <p:nvPr/>
          </p:nvSpPr>
          <p:spPr bwMode="auto">
            <a:xfrm>
              <a:off x="5180762" y="1407814"/>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47349"/>
            </a:solidFill>
            <a:ln w="10" cap="flat" cmpd="sng">
              <a:solidFill>
                <a:srgbClr val="A8A9AD"/>
              </a:solidFill>
              <a:round/>
              <a:headEnd/>
              <a:tailEnd/>
            </a:ln>
          </p:spPr>
          <p:txBody>
            <a:bodyPr lIns="68562" tIns="34281" rIns="68562" bIns="34281"/>
            <a:lstStyle/>
            <a:p>
              <a:endParaRPr lang="zh-CN" altLang="en-US"/>
            </a:p>
          </p:txBody>
        </p:sp>
        <p:sp>
          <p:nvSpPr>
            <p:cNvPr id="53" name="Rectangle 12"/>
            <p:cNvSpPr>
              <a:spLocks noChangeArrowheads="1"/>
            </p:cNvSpPr>
            <p:nvPr/>
          </p:nvSpPr>
          <p:spPr bwMode="auto">
            <a:xfrm>
              <a:off x="5367617" y="1341139"/>
              <a:ext cx="540333" cy="553640"/>
            </a:xfrm>
            <a:prstGeom prst="rect">
              <a:avLst/>
            </a:prstGeom>
            <a:solidFill>
              <a:srgbClr val="F47349"/>
            </a:solidFill>
            <a:ln>
              <a:noFill/>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63" name="TextBox 105"/>
            <p:cNvSpPr txBox="1">
              <a:spLocks noChangeArrowheads="1"/>
            </p:cNvSpPr>
            <p:nvPr/>
          </p:nvSpPr>
          <p:spPr bwMode="auto">
            <a:xfrm>
              <a:off x="5881463" y="1453578"/>
              <a:ext cx="3133423"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400" spc="-80" dirty="0">
                  <a:solidFill>
                    <a:schemeClr val="bg1"/>
                  </a:solidFill>
                  <a:latin typeface="微软雅黑" pitchFamily="34" charset="-122"/>
                  <a:ea typeface="微软雅黑" pitchFamily="34" charset="-122"/>
                </a:rPr>
                <a:t>Demand background    </a:t>
              </a:r>
              <a:r>
                <a:rPr lang="en-US" altLang="zh-CN" spc="-100" dirty="0">
                  <a:solidFill>
                    <a:schemeClr val="bg1"/>
                  </a:solidFill>
                  <a:latin typeface="微软雅黑" pitchFamily="34" charset="-122"/>
                  <a:ea typeface="微软雅黑" pitchFamily="34" charset="-122"/>
                </a:rPr>
                <a:t>Domestic status  ,  Potential demand</a:t>
              </a:r>
              <a:endParaRPr lang="zh-CN" altLang="en-US" sz="1600" spc="-100" dirty="0">
                <a:solidFill>
                  <a:schemeClr val="bg1"/>
                </a:solidFill>
                <a:latin typeface="微软雅黑" pitchFamily="34" charset="-122"/>
                <a:ea typeface="微软雅黑" pitchFamily="34" charset="-122"/>
              </a:endParaRPr>
            </a:p>
          </p:txBody>
        </p:sp>
        <p:sp>
          <p:nvSpPr>
            <p:cNvPr id="64" name="TextBox 106"/>
            <p:cNvSpPr txBox="1">
              <a:spLocks noChangeArrowheads="1"/>
            </p:cNvSpPr>
            <p:nvPr/>
          </p:nvSpPr>
          <p:spPr bwMode="auto">
            <a:xfrm>
              <a:off x="5448548" y="1373285"/>
              <a:ext cx="165129"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b="1" dirty="0">
                  <a:solidFill>
                    <a:srgbClr val="FFFFFF"/>
                  </a:solidFill>
                  <a:latin typeface="微软雅黑" pitchFamily="34" charset="-122"/>
                  <a:ea typeface="微软雅黑" pitchFamily="34" charset="-122"/>
                </a:rPr>
                <a:t>1</a:t>
              </a:r>
              <a:endParaRPr lang="zh-CN" altLang="en-US" sz="3000" b="1" dirty="0">
                <a:solidFill>
                  <a:srgbClr val="FFFFFF"/>
                </a:solidFill>
                <a:latin typeface="微软雅黑" pitchFamily="34" charset="-122"/>
                <a:ea typeface="微软雅黑" pitchFamily="34" charset="-122"/>
              </a:endParaRPr>
            </a:p>
          </p:txBody>
        </p:sp>
      </p:grpSp>
      <p:grpSp>
        <p:nvGrpSpPr>
          <p:cNvPr id="77" name="组合 76"/>
          <p:cNvGrpSpPr/>
          <p:nvPr/>
        </p:nvGrpSpPr>
        <p:grpSpPr>
          <a:xfrm>
            <a:off x="3517134" y="2182018"/>
            <a:ext cx="8465308" cy="592931"/>
            <a:chOff x="5694561" y="2088852"/>
            <a:chExt cx="3793579" cy="592931"/>
          </a:xfrm>
        </p:grpSpPr>
        <p:sp>
          <p:nvSpPr>
            <p:cNvPr id="54" name="Freeform 11"/>
            <p:cNvSpPr>
              <a:spLocks/>
            </p:cNvSpPr>
            <p:nvPr/>
          </p:nvSpPr>
          <p:spPr bwMode="auto">
            <a:xfrm>
              <a:off x="5817148" y="2088852"/>
              <a:ext cx="668870" cy="84535"/>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2918B"/>
            </a:solidFill>
            <a:ln>
              <a:noFill/>
            </a:ln>
          </p:spPr>
          <p:txBody>
            <a:bodyPr lIns="68562" tIns="34281" rIns="68562" bIns="34281"/>
            <a:lstStyle/>
            <a:p>
              <a:endParaRPr lang="zh-CN" altLang="en-US"/>
            </a:p>
          </p:txBody>
        </p:sp>
        <p:sp>
          <p:nvSpPr>
            <p:cNvPr id="55" name="Freeform 10"/>
            <p:cNvSpPr>
              <a:spLocks/>
            </p:cNvSpPr>
            <p:nvPr/>
          </p:nvSpPr>
          <p:spPr bwMode="auto">
            <a:xfrm>
              <a:off x="5694561" y="2155527"/>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02918B"/>
            </a:solidFill>
            <a:ln w="10" cap="flat" cmpd="sng">
              <a:solidFill>
                <a:srgbClr val="A8A9AD"/>
              </a:solidFill>
              <a:round/>
              <a:headEnd/>
              <a:tailEnd/>
            </a:ln>
          </p:spPr>
          <p:txBody>
            <a:bodyPr lIns="68562" tIns="34281" rIns="68562" bIns="34281"/>
            <a:lstStyle/>
            <a:p>
              <a:endParaRPr lang="zh-CN" altLang="en-US"/>
            </a:p>
          </p:txBody>
        </p:sp>
        <p:sp>
          <p:nvSpPr>
            <p:cNvPr id="56" name="Rectangle 12"/>
            <p:cNvSpPr>
              <a:spLocks noChangeArrowheads="1"/>
            </p:cNvSpPr>
            <p:nvPr/>
          </p:nvSpPr>
          <p:spPr bwMode="auto">
            <a:xfrm>
              <a:off x="5881416" y="2088852"/>
              <a:ext cx="540333" cy="553641"/>
            </a:xfrm>
            <a:prstGeom prst="rect">
              <a:avLst/>
            </a:prstGeom>
            <a:solidFill>
              <a:srgbClr val="02918B"/>
            </a:solidFill>
            <a:ln>
              <a:noFill/>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66" name="TextBox 109"/>
            <p:cNvSpPr txBox="1">
              <a:spLocks noChangeArrowheads="1"/>
            </p:cNvSpPr>
            <p:nvPr/>
          </p:nvSpPr>
          <p:spPr bwMode="auto">
            <a:xfrm>
              <a:off x="5962347" y="2104330"/>
              <a:ext cx="168220"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b="1" dirty="0">
                  <a:solidFill>
                    <a:srgbClr val="FFFFFF"/>
                  </a:solidFill>
                  <a:latin typeface="微软雅黑" pitchFamily="34" charset="-122"/>
                  <a:ea typeface="微软雅黑" pitchFamily="34" charset="-122"/>
                </a:rPr>
                <a:t>2</a:t>
              </a:r>
              <a:endParaRPr lang="zh-CN" altLang="en-US" sz="3000" b="1" dirty="0">
                <a:solidFill>
                  <a:srgbClr val="FFFFFF"/>
                </a:solidFill>
                <a:latin typeface="微软雅黑" pitchFamily="34" charset="-122"/>
                <a:ea typeface="微软雅黑" pitchFamily="34" charset="-122"/>
              </a:endParaRPr>
            </a:p>
          </p:txBody>
        </p:sp>
      </p:grpSp>
      <p:grpSp>
        <p:nvGrpSpPr>
          <p:cNvPr id="78" name="组合 77"/>
          <p:cNvGrpSpPr/>
          <p:nvPr/>
        </p:nvGrpSpPr>
        <p:grpSpPr>
          <a:xfrm>
            <a:off x="3517134" y="3073697"/>
            <a:ext cx="8465308" cy="591741"/>
            <a:chOff x="5862527" y="3014841"/>
            <a:chExt cx="3793579" cy="591741"/>
          </a:xfrm>
        </p:grpSpPr>
        <p:sp>
          <p:nvSpPr>
            <p:cNvPr id="57" name="Freeform 11"/>
            <p:cNvSpPr>
              <a:spLocks/>
            </p:cNvSpPr>
            <p:nvPr/>
          </p:nvSpPr>
          <p:spPr bwMode="auto">
            <a:xfrm>
              <a:off x="5985114" y="3014841"/>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E44B42"/>
            </a:solidFill>
            <a:ln>
              <a:noFill/>
            </a:ln>
          </p:spPr>
          <p:txBody>
            <a:bodyPr lIns="68562" tIns="34281" rIns="68562" bIns="34281"/>
            <a:lstStyle/>
            <a:p>
              <a:endParaRPr lang="zh-CN" altLang="en-US"/>
            </a:p>
          </p:txBody>
        </p:sp>
        <p:sp>
          <p:nvSpPr>
            <p:cNvPr id="58" name="Freeform 10"/>
            <p:cNvSpPr>
              <a:spLocks/>
            </p:cNvSpPr>
            <p:nvPr/>
          </p:nvSpPr>
          <p:spPr bwMode="auto">
            <a:xfrm>
              <a:off x="5862527" y="3080326"/>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E44B42"/>
            </a:solidFill>
            <a:ln w="10" cap="flat" cmpd="sng">
              <a:solidFill>
                <a:srgbClr val="A8A9AD"/>
              </a:solidFill>
              <a:round/>
              <a:headEnd/>
              <a:tailEnd/>
            </a:ln>
          </p:spPr>
          <p:txBody>
            <a:bodyPr lIns="68562" tIns="34281" rIns="68562" bIns="34281"/>
            <a:lstStyle/>
            <a:p>
              <a:endParaRPr lang="zh-CN" altLang="en-US"/>
            </a:p>
          </p:txBody>
        </p:sp>
        <p:sp>
          <p:nvSpPr>
            <p:cNvPr id="59" name="Rectangle 12"/>
            <p:cNvSpPr>
              <a:spLocks noChangeArrowheads="1"/>
            </p:cNvSpPr>
            <p:nvPr/>
          </p:nvSpPr>
          <p:spPr bwMode="auto">
            <a:xfrm>
              <a:off x="6049382" y="3014842"/>
              <a:ext cx="540333" cy="553640"/>
            </a:xfrm>
            <a:prstGeom prst="rect">
              <a:avLst/>
            </a:prstGeom>
            <a:solidFill>
              <a:srgbClr val="E44B42"/>
            </a:solidFill>
            <a:ln>
              <a:noFill/>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67" name="TextBox 115"/>
            <p:cNvSpPr txBox="1">
              <a:spLocks noChangeArrowheads="1"/>
            </p:cNvSpPr>
            <p:nvPr/>
          </p:nvSpPr>
          <p:spPr bwMode="auto">
            <a:xfrm>
              <a:off x="6641284" y="3072380"/>
              <a:ext cx="3014822"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400" spc="-80" dirty="0">
                  <a:solidFill>
                    <a:schemeClr val="bg1"/>
                  </a:solidFill>
                  <a:latin typeface="微软雅黑" pitchFamily="34" charset="-122"/>
                  <a:ea typeface="微软雅黑" pitchFamily="34" charset="-122"/>
                </a:rPr>
                <a:t>Team member       </a:t>
              </a:r>
              <a:r>
                <a:rPr lang="en-US" altLang="zh-CN" spc="-100" dirty="0">
                  <a:solidFill>
                    <a:schemeClr val="bg1"/>
                  </a:solidFill>
                  <a:latin typeface="微软雅黑" pitchFamily="34" charset="-122"/>
                  <a:ea typeface="微软雅黑" pitchFamily="34" charset="-122"/>
                </a:rPr>
                <a:t>Team member    ,   Instructor</a:t>
              </a:r>
              <a:endParaRPr lang="zh-CN" altLang="en-US" spc="-100" dirty="0">
                <a:solidFill>
                  <a:schemeClr val="bg1"/>
                </a:solidFill>
                <a:latin typeface="微软雅黑" pitchFamily="34" charset="-122"/>
                <a:ea typeface="微软雅黑" pitchFamily="34" charset="-122"/>
              </a:endParaRPr>
            </a:p>
          </p:txBody>
        </p:sp>
        <p:sp>
          <p:nvSpPr>
            <p:cNvPr id="68" name="TextBox 116"/>
            <p:cNvSpPr txBox="1">
              <a:spLocks noChangeArrowheads="1"/>
            </p:cNvSpPr>
            <p:nvPr/>
          </p:nvSpPr>
          <p:spPr bwMode="auto">
            <a:xfrm>
              <a:off x="6130313" y="3029129"/>
              <a:ext cx="168220"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b="1" dirty="0">
                  <a:solidFill>
                    <a:srgbClr val="FFFFFF"/>
                  </a:solidFill>
                  <a:latin typeface="微软雅黑" pitchFamily="34" charset="-122"/>
                  <a:ea typeface="微软雅黑" pitchFamily="34" charset="-122"/>
                </a:rPr>
                <a:t>3</a:t>
              </a:r>
              <a:endParaRPr lang="zh-CN" altLang="en-US" sz="3000" b="1" dirty="0">
                <a:solidFill>
                  <a:srgbClr val="FFFFFF"/>
                </a:solidFill>
                <a:latin typeface="微软雅黑" pitchFamily="34" charset="-122"/>
                <a:ea typeface="微软雅黑" pitchFamily="34" charset="-122"/>
              </a:endParaRPr>
            </a:p>
          </p:txBody>
        </p:sp>
      </p:grpSp>
      <p:grpSp>
        <p:nvGrpSpPr>
          <p:cNvPr id="79" name="组合 78"/>
          <p:cNvGrpSpPr/>
          <p:nvPr/>
        </p:nvGrpSpPr>
        <p:grpSpPr>
          <a:xfrm>
            <a:off x="3517134" y="3969315"/>
            <a:ext cx="9033022" cy="591741"/>
            <a:chOff x="5677148" y="3848257"/>
            <a:chExt cx="4047990" cy="591741"/>
          </a:xfrm>
        </p:grpSpPr>
        <p:sp>
          <p:nvSpPr>
            <p:cNvPr id="60" name="Freeform 11"/>
            <p:cNvSpPr>
              <a:spLocks/>
            </p:cNvSpPr>
            <p:nvPr/>
          </p:nvSpPr>
          <p:spPr bwMode="auto">
            <a:xfrm>
              <a:off x="5787035" y="3848257"/>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15672"/>
            </a:solidFill>
            <a:ln w="9525">
              <a:noFill/>
              <a:round/>
              <a:headEnd/>
              <a:tailEnd/>
            </a:ln>
          </p:spPr>
          <p:txBody>
            <a:bodyPr lIns="68562" tIns="34281" rIns="68562" bIns="34281"/>
            <a:lstStyle/>
            <a:p>
              <a:endParaRPr lang="zh-CN" altLang="en-US"/>
            </a:p>
          </p:txBody>
        </p:sp>
        <p:sp>
          <p:nvSpPr>
            <p:cNvPr id="61" name="Freeform 10"/>
            <p:cNvSpPr>
              <a:spLocks/>
            </p:cNvSpPr>
            <p:nvPr/>
          </p:nvSpPr>
          <p:spPr bwMode="auto">
            <a:xfrm>
              <a:off x="5677148" y="3913742"/>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015672"/>
            </a:solidFill>
            <a:ln w="10" cap="flat" cmpd="sng">
              <a:solidFill>
                <a:srgbClr val="A8A9AD"/>
              </a:solidFill>
              <a:round/>
              <a:headEnd/>
              <a:tailEnd/>
            </a:ln>
          </p:spPr>
          <p:txBody>
            <a:bodyPr lIns="68562" tIns="34281" rIns="68562" bIns="34281"/>
            <a:lstStyle/>
            <a:p>
              <a:endParaRPr lang="zh-CN" altLang="en-US"/>
            </a:p>
          </p:txBody>
        </p:sp>
        <p:sp>
          <p:nvSpPr>
            <p:cNvPr id="62" name="Rectangle 12"/>
            <p:cNvSpPr>
              <a:spLocks noChangeArrowheads="1"/>
            </p:cNvSpPr>
            <p:nvPr/>
          </p:nvSpPr>
          <p:spPr bwMode="auto">
            <a:xfrm>
              <a:off x="5864003" y="3848258"/>
              <a:ext cx="540333" cy="553640"/>
            </a:xfrm>
            <a:prstGeom prst="rect">
              <a:avLst/>
            </a:prstGeom>
            <a:solidFill>
              <a:srgbClr val="015672"/>
            </a:solidFill>
            <a:ln w="9525">
              <a:noFill/>
              <a:miter lim="800000"/>
              <a:headEnd/>
              <a:tailEnd/>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69" name="TextBox 117"/>
            <p:cNvSpPr txBox="1">
              <a:spLocks noChangeArrowheads="1"/>
            </p:cNvSpPr>
            <p:nvPr/>
          </p:nvSpPr>
          <p:spPr bwMode="auto">
            <a:xfrm>
              <a:off x="6425021" y="3950940"/>
              <a:ext cx="3300117"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400" spc="-80" dirty="0">
                  <a:solidFill>
                    <a:schemeClr val="bg1"/>
                  </a:solidFill>
                  <a:latin typeface="微软雅黑" pitchFamily="34" charset="-122"/>
                  <a:ea typeface="微软雅黑" pitchFamily="34" charset="-122"/>
                </a:rPr>
                <a:t>Future planning      </a:t>
              </a:r>
              <a:r>
                <a:rPr lang="en-US" altLang="zh-CN" spc="-100" dirty="0">
                  <a:solidFill>
                    <a:schemeClr val="bg1"/>
                  </a:solidFill>
                  <a:latin typeface="微软雅黑" pitchFamily="34" charset="-122"/>
                  <a:ea typeface="微软雅黑" pitchFamily="34" charset="-122"/>
                </a:rPr>
                <a:t>Expected economic     ,  Social  benefits</a:t>
              </a:r>
              <a:endParaRPr lang="zh-CN" altLang="en-US" spc="-100" dirty="0">
                <a:solidFill>
                  <a:schemeClr val="bg1"/>
                </a:solidFill>
                <a:latin typeface="微软雅黑" pitchFamily="34" charset="-122"/>
                <a:ea typeface="微软雅黑" pitchFamily="34" charset="-122"/>
              </a:endParaRPr>
            </a:p>
          </p:txBody>
        </p:sp>
        <p:sp>
          <p:nvSpPr>
            <p:cNvPr id="70" name="TextBox 118"/>
            <p:cNvSpPr txBox="1">
              <a:spLocks noChangeArrowheads="1"/>
            </p:cNvSpPr>
            <p:nvPr/>
          </p:nvSpPr>
          <p:spPr bwMode="auto">
            <a:xfrm>
              <a:off x="5944934" y="3870879"/>
              <a:ext cx="168220"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b="1" dirty="0">
                  <a:solidFill>
                    <a:srgbClr val="FFFFFF"/>
                  </a:solidFill>
                  <a:latin typeface="微软雅黑" pitchFamily="34" charset="-122"/>
                  <a:ea typeface="微软雅黑" pitchFamily="34" charset="-122"/>
                </a:rPr>
                <a:t>4</a:t>
              </a:r>
              <a:endParaRPr lang="zh-CN" altLang="en-US" sz="3000" b="1" dirty="0">
                <a:solidFill>
                  <a:srgbClr val="FFFFFF"/>
                </a:solidFill>
                <a:latin typeface="微软雅黑" pitchFamily="34" charset="-122"/>
                <a:ea typeface="微软雅黑" pitchFamily="34" charset="-122"/>
              </a:endParaRPr>
            </a:p>
          </p:txBody>
        </p:sp>
      </p:grpSp>
      <p:sp>
        <p:nvSpPr>
          <p:cNvPr id="37" name="Freeform 5"/>
          <p:cNvSpPr>
            <a:spLocks/>
          </p:cNvSpPr>
          <p:nvPr/>
        </p:nvSpPr>
        <p:spPr bwMode="auto">
          <a:xfrm rot="10800000">
            <a:off x="674601" y="2271176"/>
            <a:ext cx="2551826" cy="22616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38" name="原创设计师QQ5858324           _7"/>
          <p:cNvGrpSpPr/>
          <p:nvPr/>
        </p:nvGrpSpPr>
        <p:grpSpPr>
          <a:xfrm rot="5400000">
            <a:off x="1000687" y="2304924"/>
            <a:ext cx="1899658" cy="2143378"/>
            <a:chOff x="4468733" y="2771468"/>
            <a:chExt cx="1487127" cy="1677919"/>
          </a:xfrm>
        </p:grpSpPr>
        <p:sp>
          <p:nvSpPr>
            <p:cNvPr id="39"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41" name="原创设计师QQ5858324           _6"/>
          <p:cNvSpPr/>
          <p:nvPr>
            <p:custDataLst>
              <p:tags r:id="rId1"/>
            </p:custDataLst>
          </p:nvPr>
        </p:nvSpPr>
        <p:spPr>
          <a:xfrm>
            <a:off x="533426" y="3931355"/>
            <a:ext cx="296130" cy="296130"/>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2" name="原创设计师QQ5858324           _7"/>
          <p:cNvSpPr/>
          <p:nvPr>
            <p:custDataLst>
              <p:tags r:id="rId2"/>
            </p:custDataLst>
          </p:nvPr>
        </p:nvSpPr>
        <p:spPr>
          <a:xfrm>
            <a:off x="2978346" y="4044071"/>
            <a:ext cx="296130" cy="296130"/>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3" name="原创设计师QQ5858324         _8"/>
          <p:cNvSpPr/>
          <p:nvPr>
            <p:custDataLst>
              <p:tags r:id="rId3"/>
            </p:custDataLst>
          </p:nvPr>
        </p:nvSpPr>
        <p:spPr>
          <a:xfrm>
            <a:off x="436017" y="2313029"/>
            <a:ext cx="430510" cy="430510"/>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4" name="TextBox 42"/>
          <p:cNvSpPr txBox="1"/>
          <p:nvPr/>
        </p:nvSpPr>
        <p:spPr>
          <a:xfrm>
            <a:off x="1217994" y="3112492"/>
            <a:ext cx="1421236" cy="461665"/>
          </a:xfrm>
          <a:prstGeom prst="rect">
            <a:avLst/>
          </a:prstGeom>
          <a:noFill/>
        </p:spPr>
        <p:txBody>
          <a:bodyPr wrap="square" rtlCol="0">
            <a:spAutoFit/>
          </a:bodyPr>
          <a:lstStyle/>
          <a:p>
            <a:r>
              <a:rPr lang="en-US" altLang="zh-CN" sz="2400" b="1" dirty="0">
                <a:solidFill>
                  <a:schemeClr val="bg1"/>
                </a:solidFill>
                <a:latin typeface="微软雅黑" pitchFamily="34" charset="-122"/>
                <a:ea typeface="微软雅黑" pitchFamily="34" charset="-122"/>
              </a:rPr>
              <a:t>Content</a:t>
            </a:r>
            <a:endParaRPr lang="zh-CN" altLang="zh-CN" sz="2400" b="1" dirty="0">
              <a:solidFill>
                <a:schemeClr val="bg1"/>
              </a:solidFill>
              <a:latin typeface="微软雅黑" pitchFamily="34" charset="-122"/>
              <a:ea typeface="微软雅黑" pitchFamily="34" charset="-122"/>
            </a:endParaRPr>
          </a:p>
        </p:txBody>
      </p:sp>
      <p:sp>
        <p:nvSpPr>
          <p:cNvPr id="45" name="TextBox 105"/>
          <p:cNvSpPr txBox="1">
            <a:spLocks noChangeArrowheads="1"/>
          </p:cNvSpPr>
          <p:nvPr/>
        </p:nvSpPr>
        <p:spPr bwMode="auto">
          <a:xfrm>
            <a:off x="5185999" y="2261277"/>
            <a:ext cx="7660571"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400" spc="-200" dirty="0">
                <a:solidFill>
                  <a:schemeClr val="bg1"/>
                </a:solidFill>
                <a:latin typeface="微软雅黑" pitchFamily="34" charset="-122"/>
                <a:ea typeface="微软雅黑" pitchFamily="34" charset="-122"/>
              </a:rPr>
              <a:t>Project Introduction    </a:t>
            </a:r>
            <a:r>
              <a:rPr lang="en-US" altLang="zh-CN" spc="-100" dirty="0">
                <a:solidFill>
                  <a:schemeClr val="bg1"/>
                </a:solidFill>
                <a:latin typeface="微软雅黑" pitchFamily="34" charset="-122"/>
                <a:ea typeface="微软雅黑" pitchFamily="34" charset="-122"/>
              </a:rPr>
              <a:t>Application Technology  , Key Technology</a:t>
            </a:r>
            <a:endParaRPr lang="zh-CN" altLang="en-US" spc="-1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90973047"/>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750"/>
                                        <p:tgtEl>
                                          <p:spTgt spid="37"/>
                                        </p:tgtEl>
                                      </p:cBhvr>
                                    </p:animEffect>
                                  </p:childTnLst>
                                </p:cTn>
                              </p:par>
                              <p:par>
                                <p:cTn id="8" presetID="2" presetClass="entr" presetSubtype="4" accel="40000" decel="4000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ppt_x"/>
                                          </p:val>
                                        </p:tav>
                                        <p:tav tm="100000">
                                          <p:val>
                                            <p:strVal val="#ppt_x"/>
                                          </p:val>
                                        </p:tav>
                                      </p:tavLst>
                                    </p:anim>
                                    <p:anim calcmode="lin" valueType="num">
                                      <p:cBhvr additive="base">
                                        <p:cTn id="11" dur="1000" fill="hold"/>
                                        <p:tgtEl>
                                          <p:spTgt spid="38"/>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44"/>
                                        </p:tgtEl>
                                        <p:attrNameLst>
                                          <p:attrName>style.visibility</p:attrName>
                                        </p:attrNameLst>
                                      </p:cBhvr>
                                      <p:to>
                                        <p:strVal val="visible"/>
                                      </p:to>
                                    </p:set>
                                    <p:anim by="(-#ppt_w*2)" calcmode="lin" valueType="num">
                                      <p:cBhvr rctx="PPT">
                                        <p:cTn id="15" dur="375" autoRev="1" fill="hold">
                                          <p:stCondLst>
                                            <p:cond delay="0"/>
                                          </p:stCondLst>
                                        </p:cTn>
                                        <p:tgtEl>
                                          <p:spTgt spid="44"/>
                                        </p:tgtEl>
                                        <p:attrNameLst>
                                          <p:attrName>ppt_w</p:attrName>
                                        </p:attrNameLst>
                                      </p:cBhvr>
                                    </p:anim>
                                    <p:anim by="(#ppt_w*0.50)" calcmode="lin" valueType="num">
                                      <p:cBhvr>
                                        <p:cTn id="16" dur="375" decel="50000" autoRev="1" fill="hold">
                                          <p:stCondLst>
                                            <p:cond delay="0"/>
                                          </p:stCondLst>
                                        </p:cTn>
                                        <p:tgtEl>
                                          <p:spTgt spid="44"/>
                                        </p:tgtEl>
                                        <p:attrNameLst>
                                          <p:attrName>ppt_x</p:attrName>
                                        </p:attrNameLst>
                                      </p:cBhvr>
                                    </p:anim>
                                    <p:anim from="(-#ppt_h/2)" to="(#ppt_y)" calcmode="lin" valueType="num">
                                      <p:cBhvr>
                                        <p:cTn id="17" dur="750" fill="hold">
                                          <p:stCondLst>
                                            <p:cond delay="0"/>
                                          </p:stCondLst>
                                        </p:cTn>
                                        <p:tgtEl>
                                          <p:spTgt spid="44"/>
                                        </p:tgtEl>
                                        <p:attrNameLst>
                                          <p:attrName>ppt_y</p:attrName>
                                        </p:attrNameLst>
                                      </p:cBhvr>
                                    </p:anim>
                                    <p:animRot by="21600000">
                                      <p:cBhvr>
                                        <p:cTn id="18" dur="750" fill="hold">
                                          <p:stCondLst>
                                            <p:cond delay="0"/>
                                          </p:stCondLst>
                                        </p:cTn>
                                        <p:tgtEl>
                                          <p:spTgt spid="44"/>
                                        </p:tgtEl>
                                        <p:attrNameLst>
                                          <p:attrName>r</p:attrName>
                                        </p:attrNameLst>
                                      </p:cBhvr>
                                    </p:animRot>
                                  </p:childTnLst>
                                </p:cTn>
                              </p:par>
                            </p:childTnLst>
                          </p:cTn>
                        </p:par>
                        <p:par>
                          <p:cTn id="19" fill="hold">
                            <p:stCondLst>
                              <p:cond delay="2200"/>
                            </p:stCondLst>
                            <p:childTnLst>
                              <p:par>
                                <p:cTn id="20" presetID="2" presetClass="entr" presetSubtype="12"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750" fill="hold"/>
                                        <p:tgtEl>
                                          <p:spTgt spid="43"/>
                                        </p:tgtEl>
                                        <p:attrNameLst>
                                          <p:attrName>ppt_x</p:attrName>
                                        </p:attrNameLst>
                                      </p:cBhvr>
                                      <p:tavLst>
                                        <p:tav tm="0">
                                          <p:val>
                                            <p:strVal val="0-#ppt_w/2"/>
                                          </p:val>
                                        </p:tav>
                                        <p:tav tm="100000">
                                          <p:val>
                                            <p:strVal val="#ppt_x"/>
                                          </p:val>
                                        </p:tav>
                                      </p:tavLst>
                                    </p:anim>
                                    <p:anim calcmode="lin" valueType="num">
                                      <p:cBhvr additive="base">
                                        <p:cTn id="23" dur="750" fill="hold"/>
                                        <p:tgtEl>
                                          <p:spTgt spid="4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750" fill="hold"/>
                                        <p:tgtEl>
                                          <p:spTgt spid="41"/>
                                        </p:tgtEl>
                                        <p:attrNameLst>
                                          <p:attrName>ppt_x</p:attrName>
                                        </p:attrNameLst>
                                      </p:cBhvr>
                                      <p:tavLst>
                                        <p:tav tm="0">
                                          <p:val>
                                            <p:strVal val="#ppt_x"/>
                                          </p:val>
                                        </p:tav>
                                        <p:tav tm="100000">
                                          <p:val>
                                            <p:strVal val="#ppt_x"/>
                                          </p:val>
                                        </p:tav>
                                      </p:tavLst>
                                    </p:anim>
                                    <p:anim calcmode="lin" valueType="num">
                                      <p:cBhvr additive="base">
                                        <p:cTn id="27" dur="750" fill="hold"/>
                                        <p:tgtEl>
                                          <p:spTgt spid="41"/>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750" fill="hold"/>
                                        <p:tgtEl>
                                          <p:spTgt spid="42"/>
                                        </p:tgtEl>
                                        <p:attrNameLst>
                                          <p:attrName>ppt_x</p:attrName>
                                        </p:attrNameLst>
                                      </p:cBhvr>
                                      <p:tavLst>
                                        <p:tav tm="0">
                                          <p:val>
                                            <p:strVal val="1+#ppt_w/2"/>
                                          </p:val>
                                        </p:tav>
                                        <p:tav tm="100000">
                                          <p:val>
                                            <p:strVal val="#ppt_x"/>
                                          </p:val>
                                        </p:tav>
                                      </p:tavLst>
                                    </p:anim>
                                    <p:anim calcmode="lin" valueType="num">
                                      <p:cBhvr additive="base">
                                        <p:cTn id="31" dur="750" fill="hold"/>
                                        <p:tgtEl>
                                          <p:spTgt spid="42"/>
                                        </p:tgtEl>
                                        <p:attrNameLst>
                                          <p:attrName>ppt_y</p:attrName>
                                        </p:attrNameLst>
                                      </p:cBhvr>
                                      <p:tavLst>
                                        <p:tav tm="0">
                                          <p:val>
                                            <p:strVal val="0-#ppt_h/2"/>
                                          </p:val>
                                        </p:tav>
                                        <p:tav tm="100000">
                                          <p:val>
                                            <p:strVal val="#ppt_y"/>
                                          </p:val>
                                        </p:tav>
                                      </p:tavLst>
                                    </p:anim>
                                  </p:childTnLst>
                                </p:cTn>
                              </p:par>
                            </p:childTnLst>
                          </p:cTn>
                        </p:par>
                        <p:par>
                          <p:cTn id="32" fill="hold">
                            <p:stCondLst>
                              <p:cond delay="2950"/>
                            </p:stCondLst>
                            <p:childTnLst>
                              <p:par>
                                <p:cTn id="33" presetID="22" presetClass="entr" presetSubtype="8"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left)">
                                      <p:cBhvr>
                                        <p:cTn id="35" dur="500"/>
                                        <p:tgtEl>
                                          <p:spTgt spid="76"/>
                                        </p:tgtEl>
                                      </p:cBhvr>
                                    </p:animEffect>
                                  </p:childTnLst>
                                </p:cTn>
                              </p:par>
                            </p:childTnLst>
                          </p:cTn>
                        </p:par>
                        <p:par>
                          <p:cTn id="36" fill="hold">
                            <p:stCondLst>
                              <p:cond delay="3450"/>
                            </p:stCondLst>
                            <p:childTnLst>
                              <p:par>
                                <p:cTn id="37" presetID="22" presetClass="entr" presetSubtype="8"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left)">
                                      <p:cBhvr>
                                        <p:cTn id="39" dur="500"/>
                                        <p:tgtEl>
                                          <p:spTgt spid="77"/>
                                        </p:tgtEl>
                                      </p:cBhvr>
                                    </p:animEffect>
                                  </p:childTnLst>
                                </p:cTn>
                              </p:par>
                            </p:childTnLst>
                          </p:cTn>
                        </p:par>
                        <p:par>
                          <p:cTn id="40" fill="hold">
                            <p:stCondLst>
                              <p:cond delay="3950"/>
                            </p:stCondLst>
                            <p:childTnLst>
                              <p:par>
                                <p:cTn id="41" presetID="22" presetClass="entr" presetSubtype="8"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childTnLst>
                          </p:cTn>
                        </p:par>
                        <p:par>
                          <p:cTn id="44" fill="hold">
                            <p:stCondLst>
                              <p:cond delay="4450"/>
                            </p:stCondLst>
                            <p:childTnLst>
                              <p:par>
                                <p:cTn id="45" presetID="22" presetClass="entr" presetSubtype="8"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2" grpId="0" animBg="1"/>
      <p:bldP spid="43" grpId="0" animBg="1"/>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7961306"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tx1"/>
                </a:solidFill>
              </a:rPr>
              <a:t>Demand background - domestic status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a:stretch>
            <a:fillRect/>
          </a:stretch>
        </p:blipFill>
        <p:spPr>
          <a:xfrm>
            <a:off x="6568230" y="1115246"/>
            <a:ext cx="4975146" cy="2768777"/>
          </a:xfrm>
          <a:prstGeom prst="rect">
            <a:avLst/>
          </a:prstGeom>
        </p:spPr>
      </p:pic>
      <p:sp>
        <p:nvSpPr>
          <p:cNvPr id="5" name="矩形 4"/>
          <p:cNvSpPr/>
          <p:nvPr/>
        </p:nvSpPr>
        <p:spPr>
          <a:xfrm>
            <a:off x="6568230" y="4162316"/>
            <a:ext cx="5204066" cy="2585323"/>
          </a:xfrm>
          <a:prstGeom prst="rect">
            <a:avLst/>
          </a:prstGeom>
        </p:spPr>
        <p:txBody>
          <a:bodyPr wrap="square">
            <a:spAutoFit/>
          </a:bodyPr>
          <a:lstStyle/>
          <a:p>
            <a:r>
              <a:rPr lang="en-US" altLang="zh-CN" dirty="0">
                <a:solidFill>
                  <a:srgbClr val="333333"/>
                </a:solidFill>
                <a:latin typeface="arial" panose="020B0604020202020204" pitchFamily="34" charset="0"/>
              </a:rPr>
              <a:t>In 2018, the country received a </a:t>
            </a:r>
            <a:r>
              <a:rPr lang="en-US" altLang="zh-CN" dirty="0">
                <a:solidFill>
                  <a:srgbClr val="FF0000"/>
                </a:solidFill>
                <a:latin typeface="arial" panose="020B0604020202020204" pitchFamily="34" charset="0"/>
              </a:rPr>
              <a:t>total of 237,000 fires</a:t>
            </a:r>
            <a:r>
              <a:rPr lang="en-US" altLang="zh-CN" dirty="0">
                <a:solidFill>
                  <a:srgbClr val="333333"/>
                </a:solidFill>
                <a:latin typeface="arial" panose="020B0604020202020204" pitchFamily="34" charset="0"/>
              </a:rPr>
              <a:t>, 1,407 people were killed and 798 people were injured. The direct property loss has been calculated to be </a:t>
            </a:r>
            <a:r>
              <a:rPr lang="en-US" altLang="zh-CN" dirty="0">
                <a:solidFill>
                  <a:srgbClr val="FF0000"/>
                </a:solidFill>
                <a:latin typeface="arial" panose="020B0604020202020204" pitchFamily="34" charset="0"/>
              </a:rPr>
              <a:t>3.675 billion yuan</a:t>
            </a:r>
            <a:r>
              <a:rPr lang="en-US" altLang="zh-CN" dirty="0">
                <a:solidFill>
                  <a:srgbClr val="333333"/>
                </a:solidFill>
                <a:latin typeface="arial" panose="020B0604020202020204" pitchFamily="34" charset="0"/>
              </a:rPr>
              <a:t>.</a:t>
            </a:r>
          </a:p>
          <a:p>
            <a:r>
              <a:rPr lang="en-US" altLang="zh-CN" dirty="0">
                <a:solidFill>
                  <a:srgbClr val="333333"/>
                </a:solidFill>
                <a:latin typeface="arial" panose="020B0604020202020204" pitchFamily="34" charset="0"/>
              </a:rPr>
              <a:t>In the first quarter of 2019, the country received a total of </a:t>
            </a:r>
            <a:r>
              <a:rPr lang="en-US" altLang="zh-CN" dirty="0">
                <a:solidFill>
                  <a:srgbClr val="FF0000"/>
                </a:solidFill>
                <a:latin typeface="arial" panose="020B0604020202020204" pitchFamily="34" charset="0"/>
              </a:rPr>
              <a:t>73,200 fires, 418 deaths, 206 injuries</a:t>
            </a:r>
            <a:r>
              <a:rPr lang="en-US" altLang="zh-CN" dirty="0">
                <a:solidFill>
                  <a:srgbClr val="333333"/>
                </a:solidFill>
                <a:latin typeface="arial" panose="020B0604020202020204" pitchFamily="34" charset="0"/>
              </a:rPr>
              <a:t>, and direct property losses of </a:t>
            </a:r>
            <a:r>
              <a:rPr lang="en-US" altLang="zh-CN" dirty="0">
                <a:solidFill>
                  <a:srgbClr val="FF0000"/>
                </a:solidFill>
                <a:latin typeface="arial" panose="020B0604020202020204" pitchFamily="34" charset="0"/>
              </a:rPr>
              <a:t>785 million yuan</a:t>
            </a:r>
            <a:r>
              <a:rPr lang="en-US" altLang="zh-CN" dirty="0">
                <a:solidFill>
                  <a:srgbClr val="333333"/>
                </a:solidFill>
                <a:latin typeface="arial" panose="020B0604020202020204" pitchFamily="34" charset="0"/>
              </a:rPr>
              <a:t>, down 11.6%, 16.6%, 22.6%, and 19.3% from the same period last year. Among them, 17 fires occurred.</a:t>
            </a:r>
            <a:endParaRPr lang="zh-CN" altLang="en-US" dirty="0">
              <a:solidFill>
                <a:srgbClr val="333333"/>
              </a:solidFill>
              <a:latin typeface="arial" panose="020B0604020202020204" pitchFamily="34" charset="0"/>
            </a:endParaRPr>
          </a:p>
        </p:txBody>
      </p:sp>
      <p:sp>
        <p:nvSpPr>
          <p:cNvPr id="4" name="矩形 3"/>
          <p:cNvSpPr/>
          <p:nvPr/>
        </p:nvSpPr>
        <p:spPr>
          <a:xfrm>
            <a:off x="341410" y="3985339"/>
            <a:ext cx="4970818" cy="2893100"/>
          </a:xfrm>
          <a:prstGeom prst="rect">
            <a:avLst/>
          </a:prstGeom>
        </p:spPr>
        <p:txBody>
          <a:bodyPr wrap="square">
            <a:spAutoFit/>
          </a:bodyPr>
          <a:lstStyle/>
          <a:p>
            <a:r>
              <a:rPr lang="en-US" altLang="zh-CN" sz="1400" dirty="0">
                <a:solidFill>
                  <a:srgbClr val="333333"/>
                </a:solidFill>
                <a:latin typeface="arial" panose="020B0604020202020204" pitchFamily="34" charset="0"/>
              </a:rPr>
              <a:t>At 22:55 and 23:36 on June 17, 2019, </a:t>
            </a:r>
            <a:r>
              <a:rPr lang="en-US" altLang="zh-CN" sz="1400" dirty="0">
                <a:solidFill>
                  <a:srgbClr val="FF0000"/>
                </a:solidFill>
                <a:latin typeface="arial" panose="020B0604020202020204" pitchFamily="34" charset="0"/>
              </a:rPr>
              <a:t>earthquakes of magnitude 6.0 and 5.1 </a:t>
            </a:r>
            <a:r>
              <a:rPr lang="en-US" altLang="zh-CN" sz="1400" dirty="0">
                <a:solidFill>
                  <a:srgbClr val="333333"/>
                </a:solidFill>
                <a:latin typeface="arial" panose="020B0604020202020204" pitchFamily="34" charset="0"/>
              </a:rPr>
              <a:t>occurred in </a:t>
            </a:r>
            <a:r>
              <a:rPr lang="en-US" altLang="zh-CN" sz="1400" dirty="0" err="1">
                <a:solidFill>
                  <a:srgbClr val="333333"/>
                </a:solidFill>
                <a:latin typeface="arial" panose="020B0604020202020204" pitchFamily="34" charset="0"/>
              </a:rPr>
              <a:t>Changning</a:t>
            </a:r>
            <a:r>
              <a:rPr lang="en-US" altLang="zh-CN" sz="1400" dirty="0">
                <a:solidFill>
                  <a:srgbClr val="333333"/>
                </a:solidFill>
                <a:latin typeface="arial" panose="020B0604020202020204" pitchFamily="34" charset="0"/>
              </a:rPr>
              <a:t> County and </a:t>
            </a:r>
            <a:r>
              <a:rPr lang="en-US" altLang="zh-CN" sz="1400" dirty="0" err="1">
                <a:solidFill>
                  <a:srgbClr val="333333"/>
                </a:solidFill>
                <a:latin typeface="arial" panose="020B0604020202020204" pitchFamily="34" charset="0"/>
              </a:rPr>
              <a:t>Qixian</a:t>
            </a:r>
            <a:r>
              <a:rPr lang="en-US" altLang="zh-CN" sz="1400" dirty="0">
                <a:solidFill>
                  <a:srgbClr val="333333"/>
                </a:solidFill>
                <a:latin typeface="arial" panose="020B0604020202020204" pitchFamily="34" charset="0"/>
              </a:rPr>
              <a:t> County of Sichuan Province respectively. As of 15:00 on June 25, the earthquake caused </a:t>
            </a:r>
            <a:r>
              <a:rPr lang="en-US" altLang="zh-CN" sz="1400" dirty="0">
                <a:solidFill>
                  <a:srgbClr val="FF0000"/>
                </a:solidFill>
                <a:latin typeface="arial" panose="020B0604020202020204" pitchFamily="34" charset="0"/>
              </a:rPr>
              <a:t>17 townships (towns) and 118,321 people to be affected. Four people were killed and 128 people were injured </a:t>
            </a:r>
            <a:r>
              <a:rPr lang="en-US" altLang="zh-CN" sz="1400" dirty="0">
                <a:solidFill>
                  <a:srgbClr val="333333"/>
                </a:solidFill>
                <a:latin typeface="arial" panose="020B0604020202020204" pitchFamily="34" charset="0"/>
              </a:rPr>
              <a:t>(93 in the town of </a:t>
            </a:r>
            <a:r>
              <a:rPr lang="en-US" altLang="zh-CN" sz="1400" dirty="0" err="1">
                <a:solidFill>
                  <a:srgbClr val="333333"/>
                </a:solidFill>
                <a:latin typeface="arial" panose="020B0604020202020204" pitchFamily="34" charset="0"/>
              </a:rPr>
              <a:t>Yanchang</a:t>
            </a:r>
            <a:r>
              <a:rPr lang="en-US" altLang="zh-CN" sz="1400" dirty="0">
                <a:solidFill>
                  <a:srgbClr val="333333"/>
                </a:solidFill>
                <a:latin typeface="arial" panose="020B0604020202020204" pitchFamily="34" charset="0"/>
              </a:rPr>
              <a:t>, 8 in </a:t>
            </a:r>
            <a:r>
              <a:rPr lang="en-US" altLang="zh-CN" sz="1400" dirty="0" err="1">
                <a:solidFill>
                  <a:srgbClr val="333333"/>
                </a:solidFill>
                <a:latin typeface="arial" panose="020B0604020202020204" pitchFamily="34" charset="0"/>
              </a:rPr>
              <a:t>Zhenquan</a:t>
            </a:r>
            <a:r>
              <a:rPr lang="en-US" altLang="zh-CN" sz="1400" dirty="0">
                <a:solidFill>
                  <a:srgbClr val="333333"/>
                </a:solidFill>
                <a:latin typeface="arial" panose="020B0604020202020204" pitchFamily="34" charset="0"/>
              </a:rPr>
              <a:t> Town, and 2 in </a:t>
            </a:r>
            <a:r>
              <a:rPr lang="en-US" altLang="zh-CN" sz="1400" dirty="0" err="1">
                <a:solidFill>
                  <a:srgbClr val="333333"/>
                </a:solidFill>
                <a:latin typeface="arial" panose="020B0604020202020204" pitchFamily="34" charset="0"/>
              </a:rPr>
              <a:t>Didong</a:t>
            </a:r>
            <a:r>
              <a:rPr lang="en-US" altLang="zh-CN" sz="1400" dirty="0">
                <a:solidFill>
                  <a:srgbClr val="333333"/>
                </a:solidFill>
                <a:latin typeface="arial" panose="020B0604020202020204" pitchFamily="34" charset="0"/>
              </a:rPr>
              <a:t> Town). On June 22, </a:t>
            </a:r>
            <a:r>
              <a:rPr lang="en-US" altLang="zh-CN" sz="1400" dirty="0">
                <a:solidFill>
                  <a:srgbClr val="FF0000"/>
                </a:solidFill>
                <a:latin typeface="arial" panose="020B0604020202020204" pitchFamily="34" charset="0"/>
              </a:rPr>
              <a:t>25 people were injured </a:t>
            </a:r>
            <a:r>
              <a:rPr lang="en-US" altLang="zh-CN" sz="1400" dirty="0">
                <a:solidFill>
                  <a:srgbClr val="333333"/>
                </a:solidFill>
                <a:latin typeface="arial" panose="020B0604020202020204" pitchFamily="34" charset="0"/>
              </a:rPr>
              <a:t>after the 5.4-magnitude earthquake in </a:t>
            </a:r>
            <a:r>
              <a:rPr lang="en-US" altLang="zh-CN" sz="1400" dirty="0" err="1">
                <a:solidFill>
                  <a:srgbClr val="333333"/>
                </a:solidFill>
                <a:latin typeface="arial" panose="020B0604020202020204" pitchFamily="34" charset="0"/>
              </a:rPr>
              <a:t>Minxian</a:t>
            </a:r>
            <a:r>
              <a:rPr lang="en-US" altLang="zh-CN" sz="1400" dirty="0">
                <a:solidFill>
                  <a:srgbClr val="333333"/>
                </a:solidFill>
                <a:latin typeface="arial" panose="020B0604020202020204" pitchFamily="34" charset="0"/>
              </a:rPr>
              <a:t> County, 31,654 people were resettled due to disaster transfer (11,953 people were concentrated and 19,701 people were dispersed); 24,485 houses were damaged (69 houses were collapsed, </a:t>
            </a:r>
            <a:r>
              <a:rPr lang="en-US" altLang="zh-CN" sz="1400" dirty="0">
                <a:solidFill>
                  <a:srgbClr val="FF0000"/>
                </a:solidFill>
                <a:latin typeface="arial" panose="020B0604020202020204" pitchFamily="34" charset="0"/>
              </a:rPr>
              <a:t>10,859 houses were seriously damaged</a:t>
            </a:r>
            <a:r>
              <a:rPr lang="en-US" altLang="zh-CN" sz="1400" dirty="0">
                <a:solidFill>
                  <a:srgbClr val="333333"/>
                </a:solidFill>
                <a:latin typeface="arial" panose="020B0604020202020204" pitchFamily="34" charset="0"/>
              </a:rPr>
              <a:t>) , generally damaged 13,557 houses).</a:t>
            </a:r>
          </a:p>
        </p:txBody>
      </p:sp>
      <p:pic>
        <p:nvPicPr>
          <p:cNvPr id="1028" name="Picture 4" descr="https://ss1.bdstatic.com/70cFvXSh_Q1YnxGkpoWK1HF6hhy/it/u=2958076354,3034556239&amp;fm=11&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23" y="1115246"/>
            <a:ext cx="4917205" cy="2765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973047"/>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9835076"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tx1"/>
                </a:solidFill>
              </a:rPr>
              <a:t>Demand background - domestic status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7204456" y="1536882"/>
            <a:ext cx="4582029" cy="5047536"/>
          </a:xfrm>
          <a:prstGeom prst="rect">
            <a:avLst/>
          </a:prstGeom>
        </p:spPr>
        <p:txBody>
          <a:bodyPr wrap="square">
            <a:spAutoFit/>
          </a:bodyPr>
          <a:lstStyle/>
          <a:p>
            <a:pPr indent="304800">
              <a:spcAft>
                <a:spcPts val="0"/>
              </a:spcAft>
            </a:pPr>
            <a:r>
              <a:rPr lang="en-US" altLang="zh-CN" sz="1400" dirty="0">
                <a:latin typeface="宋体" panose="02010600030101010101" pitchFamily="2" charset="-122"/>
                <a:ea typeface="宋体" panose="02010600030101010101" pitchFamily="2" charset="-122"/>
                <a:cs typeface="Times New Roman" panose="02020603050405020304" pitchFamily="18" charset="0"/>
              </a:rPr>
              <a:t>The construction of modern cities is developing at a high speed, and buildings with large-scale, high-rise buildings and complex structures have become more and more popular. In many public gathering places with high staff intensity and huge staff turnover, such as shopping malls, large supermarkets, factory workshops, etc., the building area is huge, and the corridors in the building are diverse and varied, and the situation is complex and changeable. If a disaster such as an </a:t>
            </a:r>
            <a:r>
              <a:rPr lang="en-US" altLang="zh-CN" sz="1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earthquake or a fire </a:t>
            </a:r>
            <a:r>
              <a:rPr lang="en-US" altLang="zh-CN" sz="1400" dirty="0">
                <a:latin typeface="宋体" panose="02010600030101010101" pitchFamily="2" charset="-122"/>
                <a:ea typeface="宋体" panose="02010600030101010101" pitchFamily="2" charset="-122"/>
                <a:cs typeface="Times New Roman" panose="02020603050405020304" pitchFamily="18" charset="0"/>
              </a:rPr>
              <a:t>occurs in such a building, if the internal escape personnel cannot obtain an effective escape evacuation instruction or guide the scene to escape the disaster, and quickly travel to the safe area, the consequences are incalculable. There may be huge casualties. In addition, the evacuation plan should be planned for emergencies such as </a:t>
            </a:r>
            <a:r>
              <a:rPr lang="en-US" altLang="zh-CN" sz="1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terrorist incidents</a:t>
            </a:r>
            <a:r>
              <a:rPr lang="en-US" altLang="zh-CN" sz="1400" dirty="0">
                <a:latin typeface="宋体" panose="02010600030101010101" pitchFamily="2" charset="-122"/>
                <a:ea typeface="宋体" panose="02010600030101010101" pitchFamily="2" charset="-122"/>
                <a:cs typeface="Times New Roman" panose="02020603050405020304" pitchFamily="18" charset="0"/>
              </a:rPr>
              <a:t>. Considering the existence of these emergencies, the establishment of an intelligent distributed escape system is conducive to increasing the surviving rate of personnel. It is very necessary.</a:t>
            </a:r>
          </a:p>
        </p:txBody>
      </p:sp>
      <p:sp>
        <p:nvSpPr>
          <p:cNvPr id="6" name="矩形 5"/>
          <p:cNvSpPr/>
          <p:nvPr/>
        </p:nvSpPr>
        <p:spPr>
          <a:xfrm>
            <a:off x="119395" y="1014115"/>
            <a:ext cx="3838008" cy="369332"/>
          </a:xfrm>
          <a:prstGeom prst="rect">
            <a:avLst/>
          </a:prstGeom>
        </p:spPr>
        <p:txBody>
          <a:bodyPr wrap="square">
            <a:spAutoFit/>
          </a:bodyPr>
          <a:lstStyle/>
          <a:p>
            <a:r>
              <a:rPr lang="en-US" altLang="zh-CN" b="1" dirty="0">
                <a:solidFill>
                  <a:srgbClr val="F47349"/>
                </a:solidFill>
                <a:ea typeface="宋体" panose="02010600030101010101" pitchFamily="2" charset="-122"/>
                <a:cs typeface="宋体" panose="02010600030101010101" pitchFamily="2" charset="-122"/>
              </a:rPr>
              <a:t>Common mistake way to escape</a:t>
            </a:r>
          </a:p>
        </p:txBody>
      </p:sp>
      <p:sp>
        <p:nvSpPr>
          <p:cNvPr id="23" name="矩形 22"/>
          <p:cNvSpPr/>
          <p:nvPr/>
        </p:nvSpPr>
        <p:spPr>
          <a:xfrm>
            <a:off x="119395" y="3247810"/>
            <a:ext cx="2677336" cy="369332"/>
          </a:xfrm>
          <a:prstGeom prst="rect">
            <a:avLst/>
          </a:prstGeom>
        </p:spPr>
        <p:txBody>
          <a:bodyPr wrap="none">
            <a:spAutoFit/>
          </a:bodyPr>
          <a:lstStyle/>
          <a:p>
            <a:r>
              <a:rPr lang="en-US" altLang="zh-CN" b="1" dirty="0">
                <a:solidFill>
                  <a:srgbClr val="F47349"/>
                </a:solidFill>
                <a:ea typeface="宋体" panose="02010600030101010101" pitchFamily="2" charset="-122"/>
                <a:cs typeface="宋体" panose="02010600030101010101" pitchFamily="2" charset="-122"/>
              </a:rPr>
              <a:t>The right way to escape</a:t>
            </a:r>
            <a:endParaRPr lang="zh-CN" altLang="en-US" b="1" dirty="0">
              <a:solidFill>
                <a:srgbClr val="F47349"/>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872049710"/>
              </p:ext>
            </p:extLst>
          </p:nvPr>
        </p:nvGraphicFramePr>
        <p:xfrm>
          <a:off x="98854" y="3598092"/>
          <a:ext cx="7085062" cy="3184251"/>
        </p:xfrm>
        <a:graphic>
          <a:graphicData uri="http://schemas.openxmlformats.org/drawingml/2006/table">
            <a:tbl>
              <a:tblPr firstRow="1" bandRow="1">
                <a:tableStyleId>{5C22544A-7EE6-4342-B048-85BDC9FD1C3A}</a:tableStyleId>
              </a:tblPr>
              <a:tblGrid>
                <a:gridCol w="1998492">
                  <a:extLst>
                    <a:ext uri="{9D8B030D-6E8A-4147-A177-3AD203B41FA5}">
                      <a16:colId xmlns:a16="http://schemas.microsoft.com/office/drawing/2014/main" val="1003442685"/>
                    </a:ext>
                  </a:extLst>
                </a:gridCol>
                <a:gridCol w="5086570">
                  <a:extLst>
                    <a:ext uri="{9D8B030D-6E8A-4147-A177-3AD203B41FA5}">
                      <a16:colId xmlns:a16="http://schemas.microsoft.com/office/drawing/2014/main" val="3469581450"/>
                    </a:ext>
                  </a:extLst>
                </a:gridCol>
              </a:tblGrid>
              <a:tr h="626430">
                <a:tc>
                  <a:txBody>
                    <a:bodyPr/>
                    <a:lstStyle/>
                    <a:p>
                      <a:r>
                        <a:rPr lang="en-US" altLang="zh-CN" sz="1800" b="0" i="0" kern="1200" dirty="0">
                          <a:solidFill>
                            <a:schemeClr val="lt1"/>
                          </a:solidFill>
                          <a:effectLst/>
                          <a:latin typeface="+mn-lt"/>
                          <a:ea typeface="+mn-ea"/>
                          <a:cs typeface="+mn-cs"/>
                        </a:rPr>
                        <a:t>Don't panic to run outdoors</a:t>
                      </a:r>
                    </a:p>
                  </a:txBody>
                  <a:tcPr/>
                </a:tc>
                <a:tc>
                  <a:txBody>
                    <a:bodyPr/>
                    <a:lstStyle/>
                    <a:p>
                      <a:r>
                        <a:rPr lang="en-US" altLang="zh-CN" sz="1800" b="0" i="0" kern="1200" dirty="0">
                          <a:solidFill>
                            <a:schemeClr val="lt1"/>
                          </a:solidFill>
                          <a:effectLst/>
                          <a:latin typeface="+mn-lt"/>
                          <a:ea typeface="+mn-ea"/>
                          <a:cs typeface="+mn-cs"/>
                        </a:rPr>
                        <a:t>If you run out, broken glass, bricks on the roof, billboards, etc., is very dangerous</a:t>
                      </a:r>
                    </a:p>
                  </a:txBody>
                  <a:tcPr>
                    <a:solidFill>
                      <a:schemeClr val="accent1"/>
                    </a:solidFill>
                  </a:tcPr>
                </a:tc>
                <a:extLst>
                  <a:ext uri="{0D108BD9-81ED-4DB2-BD59-A6C34878D82A}">
                    <a16:rowId xmlns:a16="http://schemas.microsoft.com/office/drawing/2014/main" val="264908346"/>
                  </a:ext>
                </a:extLst>
              </a:tr>
              <a:tr h="626430">
                <a:tc>
                  <a:txBody>
                    <a:bodyPr/>
                    <a:lstStyle/>
                    <a:p>
                      <a:r>
                        <a:rPr lang="en-US" altLang="zh-CN" sz="1800" b="0" i="0" kern="1200" dirty="0">
                          <a:solidFill>
                            <a:schemeClr val="dk1"/>
                          </a:solidFill>
                          <a:effectLst/>
                          <a:latin typeface="+mn-lt"/>
                          <a:ea typeface="+mn-ea"/>
                          <a:cs typeface="+mn-cs"/>
                        </a:rPr>
                        <a:t>Protect the head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Protect the head when the earth shakes violently and stands unsteadily</a:t>
                      </a:r>
                      <a:endParaRPr lang="zh-CN" altLang="en-US" dirty="0"/>
                    </a:p>
                  </a:txBody>
                  <a:tcPr/>
                </a:tc>
                <a:extLst>
                  <a:ext uri="{0D108BD9-81ED-4DB2-BD59-A6C34878D82A}">
                    <a16:rowId xmlns:a16="http://schemas.microsoft.com/office/drawing/2014/main" val="2165566111"/>
                  </a:ext>
                </a:extLst>
              </a:tr>
              <a:tr h="989691">
                <a:tc>
                  <a:txBody>
                    <a:bodyPr/>
                    <a:lstStyle/>
                    <a:p>
                      <a:r>
                        <a:rPr lang="en-US" altLang="zh-CN" sz="1800" b="0" i="0" kern="1200" dirty="0">
                          <a:solidFill>
                            <a:schemeClr val="dk1"/>
                          </a:solidFill>
                          <a:effectLst/>
                          <a:latin typeface="+mn-lt"/>
                          <a:ea typeface="+mn-ea"/>
                          <a:cs typeface="+mn-cs"/>
                        </a:rPr>
                        <a:t>Go hiking during refuge</a:t>
                      </a:r>
                      <a:endParaRPr lang="zh-CN" altLang="en-US" dirty="0"/>
                    </a:p>
                  </a:txBody>
                  <a:tcPr/>
                </a:tc>
                <a:tc>
                  <a:txBody>
                    <a:bodyPr/>
                    <a:lstStyle/>
                    <a:p>
                      <a:r>
                        <a:rPr lang="en-US" altLang="zh-CN" sz="1800" b="0" i="0" kern="1200" dirty="0">
                          <a:solidFill>
                            <a:schemeClr val="dk1"/>
                          </a:solidFill>
                          <a:effectLst/>
                          <a:latin typeface="+mn-lt"/>
                          <a:ea typeface="+mn-ea"/>
                          <a:cs typeface="+mn-cs"/>
                        </a:rPr>
                        <a:t>Under the leadership of the responsible person and the police, the method of taking refuge on foot should be carried out at a minimum.</a:t>
                      </a:r>
                      <a:endParaRPr lang="zh-CN" altLang="en-US" dirty="0"/>
                    </a:p>
                  </a:txBody>
                  <a:tcPr/>
                </a:tc>
                <a:extLst>
                  <a:ext uri="{0D108BD9-81ED-4DB2-BD59-A6C34878D82A}">
                    <a16:rowId xmlns:a16="http://schemas.microsoft.com/office/drawing/2014/main" val="3247323170"/>
                  </a:ext>
                </a:extLst>
              </a:tr>
              <a:tr h="894900">
                <a:tc>
                  <a:txBody>
                    <a:bodyPr/>
                    <a:lstStyle/>
                    <a:p>
                      <a:r>
                        <a:rPr lang="en-US" altLang="zh-CN" sz="1800" b="0" i="0" kern="1200" dirty="0">
                          <a:solidFill>
                            <a:schemeClr val="dk1"/>
                          </a:solidFill>
                          <a:effectLst/>
                          <a:latin typeface="+mn-lt"/>
                          <a:ea typeface="+mn-ea"/>
                          <a:cs typeface="+mn-cs"/>
                        </a:rPr>
                        <a:t>Don't listen to rumors, don't act rashly</a:t>
                      </a:r>
                    </a:p>
                  </a:txBody>
                  <a:tcPr/>
                </a:tc>
                <a:tc>
                  <a:txBody>
                    <a:bodyPr/>
                    <a:lstStyle/>
                    <a:p>
                      <a:r>
                        <a:rPr lang="en-US" altLang="zh-CN" sz="1800" b="0" i="0" kern="1200" dirty="0">
                          <a:solidFill>
                            <a:schemeClr val="dk1"/>
                          </a:solidFill>
                          <a:effectLst/>
                          <a:latin typeface="+mn-lt"/>
                          <a:ea typeface="+mn-ea"/>
                          <a:cs typeface="+mn-cs"/>
                        </a:rPr>
                        <a:t>To prevent confusion, it is extremely important for everyone to act calmly based on the right information.</a:t>
                      </a:r>
                    </a:p>
                  </a:txBody>
                  <a:tcPr/>
                </a:tc>
                <a:extLst>
                  <a:ext uri="{0D108BD9-81ED-4DB2-BD59-A6C34878D82A}">
                    <a16:rowId xmlns:a16="http://schemas.microsoft.com/office/drawing/2014/main" val="1202537469"/>
                  </a:ext>
                </a:extLst>
              </a:tr>
            </a:tbl>
          </a:graphicData>
        </a:graphic>
      </p:graphicFrame>
      <p:pic>
        <p:nvPicPr>
          <p:cNvPr id="21" name="图片 2">
            <a:extLst>
              <a:ext uri="{FF2B5EF4-FFF2-40B4-BE49-F238E27FC236}">
                <a16:creationId xmlns:a16="http://schemas.microsoft.com/office/drawing/2014/main" id="{BA261BAA-5A3A-44C3-87AF-318B12131E17}"/>
              </a:ext>
            </a:extLst>
          </p:cNvPr>
          <p:cNvPicPr>
            <a:picLocks noChangeAspect="1"/>
          </p:cNvPicPr>
          <p:nvPr/>
        </p:nvPicPr>
        <p:blipFill>
          <a:blip r:embed="rId3"/>
          <a:stretch>
            <a:fillRect/>
          </a:stretch>
        </p:blipFill>
        <p:spPr>
          <a:xfrm>
            <a:off x="238791" y="1353286"/>
            <a:ext cx="5813425" cy="1924685"/>
          </a:xfrm>
          <a:prstGeom prst="rect">
            <a:avLst/>
          </a:prstGeom>
          <a:noFill/>
          <a:ln>
            <a:noFill/>
          </a:ln>
        </p:spPr>
      </p:pic>
    </p:spTree>
    <p:extLst>
      <p:ext uri="{BB962C8B-B14F-4D97-AF65-F5344CB8AC3E}">
        <p14:creationId xmlns:p14="http://schemas.microsoft.com/office/powerpoint/2010/main" val="1218123908"/>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8977893"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tx1"/>
                </a:solidFill>
              </a:rPr>
              <a:t>Demand background - potential demand</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8438603" y="1107763"/>
            <a:ext cx="3753395" cy="4014152"/>
            <a:chOff x="4211960" y="1404010"/>
            <a:chExt cx="3087869" cy="2512210"/>
          </a:xfrm>
        </p:grpSpPr>
        <p:grpSp>
          <p:nvGrpSpPr>
            <p:cNvPr id="25" name="组合 14"/>
            <p:cNvGrpSpPr>
              <a:grpSpLocks/>
            </p:cNvGrpSpPr>
            <p:nvPr/>
          </p:nvGrpSpPr>
          <p:grpSpPr bwMode="auto">
            <a:xfrm>
              <a:off x="4239400" y="1404010"/>
              <a:ext cx="3060429" cy="709843"/>
              <a:chOff x="0" y="0"/>
              <a:chExt cx="3060278" cy="708687"/>
            </a:xfrm>
          </p:grpSpPr>
          <p:sp>
            <p:nvSpPr>
              <p:cNvPr id="26" name="矩形 15"/>
              <p:cNvSpPr>
                <a:spLocks noChangeArrowheads="1"/>
              </p:cNvSpPr>
              <p:nvPr/>
            </p:nvSpPr>
            <p:spPr bwMode="auto">
              <a:xfrm>
                <a:off x="95245" y="72172"/>
                <a:ext cx="358757" cy="229911"/>
              </a:xfrm>
              <a:prstGeom prst="rect">
                <a:avLst/>
              </a:prstGeom>
              <a:solidFill>
                <a:srgbClr val="E44B4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chemeClr val="bg1">
                      <a:lumMod val="50000"/>
                    </a:schemeClr>
                  </a:solidFill>
                  <a:latin typeface="宋体" pitchFamily="2" charset="-122"/>
                  <a:sym typeface="宋体" pitchFamily="2" charset="-122"/>
                </a:endParaRPr>
              </a:p>
            </p:txBody>
          </p:sp>
          <p:sp>
            <p:nvSpPr>
              <p:cNvPr id="27" name="TextBox 16"/>
              <p:cNvSpPr>
                <a:spLocks noChangeArrowheads="1"/>
              </p:cNvSpPr>
              <p:nvPr/>
            </p:nvSpPr>
            <p:spPr bwMode="auto">
              <a:xfrm>
                <a:off x="0" y="343308"/>
                <a:ext cx="3060278" cy="36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solidFill>
                      <a:schemeClr val="bg1">
                        <a:lumMod val="50000"/>
                      </a:schemeClr>
                    </a:solidFill>
                    <a:latin typeface="方正兰亭粗黑_GBK" charset="-122"/>
                    <a:sym typeface="宋体" pitchFamily="2" charset="-122"/>
                  </a:rPr>
                  <a:t>Lack of professional escape system science judgement</a:t>
                </a:r>
              </a:p>
            </p:txBody>
          </p:sp>
          <p:sp>
            <p:nvSpPr>
              <p:cNvPr id="28" name="矩形 17"/>
              <p:cNvSpPr>
                <a:spLocks noChangeArrowheads="1"/>
              </p:cNvSpPr>
              <p:nvPr/>
            </p:nvSpPr>
            <p:spPr bwMode="auto">
              <a:xfrm>
                <a:off x="558773" y="0"/>
                <a:ext cx="2020788" cy="28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微软雅黑" pitchFamily="34" charset="-122"/>
                    <a:ea typeface="微软雅黑" pitchFamily="34" charset="-122"/>
                    <a:sym typeface="微软雅黑" pitchFamily="34" charset="-122"/>
                  </a:rPr>
                  <a:t>Pulse</a:t>
                </a:r>
              </a:p>
            </p:txBody>
          </p:sp>
        </p:grpSp>
        <p:grpSp>
          <p:nvGrpSpPr>
            <p:cNvPr id="29" name="组合 18"/>
            <p:cNvGrpSpPr>
              <a:grpSpLocks/>
            </p:cNvGrpSpPr>
            <p:nvPr/>
          </p:nvGrpSpPr>
          <p:grpSpPr bwMode="auto">
            <a:xfrm>
              <a:off x="4229064" y="2282333"/>
              <a:ext cx="3069459" cy="730523"/>
              <a:chOff x="0" y="0"/>
              <a:chExt cx="3069307" cy="730508"/>
            </a:xfrm>
          </p:grpSpPr>
          <p:sp>
            <p:nvSpPr>
              <p:cNvPr id="30" name="矩形 19"/>
              <p:cNvSpPr>
                <a:spLocks noChangeArrowheads="1"/>
              </p:cNvSpPr>
              <p:nvPr/>
            </p:nvSpPr>
            <p:spPr bwMode="auto">
              <a:xfrm>
                <a:off x="95245" y="92989"/>
                <a:ext cx="358757" cy="230264"/>
              </a:xfrm>
              <a:prstGeom prst="rect">
                <a:avLst/>
              </a:prstGeom>
              <a:solidFill>
                <a:srgbClr val="02918B"/>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chemeClr val="bg1">
                      <a:lumMod val="50000"/>
                    </a:schemeClr>
                  </a:solidFill>
                  <a:latin typeface="宋体" pitchFamily="2" charset="-122"/>
                  <a:sym typeface="宋体" pitchFamily="2" charset="-122"/>
                </a:endParaRPr>
              </a:p>
            </p:txBody>
          </p:sp>
          <p:sp>
            <p:nvSpPr>
              <p:cNvPr id="31" name="TextBox 20"/>
              <p:cNvSpPr>
                <a:spLocks noChangeArrowheads="1"/>
              </p:cNvSpPr>
              <p:nvPr/>
            </p:nvSpPr>
            <p:spPr bwMode="auto">
              <a:xfrm>
                <a:off x="0" y="364541"/>
                <a:ext cx="3069307" cy="36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solidFill>
                      <a:schemeClr val="bg1">
                        <a:lumMod val="50000"/>
                      </a:schemeClr>
                    </a:solidFill>
                    <a:latin typeface="方正兰亭粗黑_GBK" charset="-122"/>
                    <a:sym typeface="宋体" pitchFamily="2" charset="-122"/>
                  </a:rPr>
                  <a:t>Lack of advanced scientific monitoring techniques</a:t>
                </a:r>
              </a:p>
            </p:txBody>
          </p:sp>
          <p:sp>
            <p:nvSpPr>
              <p:cNvPr id="32" name="矩形 21"/>
              <p:cNvSpPr>
                <a:spLocks noChangeArrowheads="1"/>
              </p:cNvSpPr>
              <p:nvPr/>
            </p:nvSpPr>
            <p:spPr bwMode="auto">
              <a:xfrm>
                <a:off x="558772" y="0"/>
                <a:ext cx="2020787" cy="28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Calibri" pitchFamily="34" charset="0"/>
                    <a:sym typeface="宋体" pitchFamily="2" charset="-122"/>
                  </a:rPr>
                  <a:t>auscultation</a:t>
                </a:r>
                <a:endParaRPr lang="zh-CN" altLang="en-US" sz="2400" dirty="0">
                  <a:latin typeface="Calibri" pitchFamily="34" charset="0"/>
                  <a:sym typeface="宋体" pitchFamily="2" charset="-122"/>
                </a:endParaRPr>
              </a:p>
            </p:txBody>
          </p:sp>
        </p:grpSp>
        <p:grpSp>
          <p:nvGrpSpPr>
            <p:cNvPr id="33" name="组合 22"/>
            <p:cNvGrpSpPr>
              <a:grpSpLocks/>
            </p:cNvGrpSpPr>
            <p:nvPr/>
          </p:nvGrpSpPr>
          <p:grpSpPr bwMode="auto">
            <a:xfrm>
              <a:off x="4211960" y="3219306"/>
              <a:ext cx="3086563" cy="696914"/>
              <a:chOff x="0" y="0"/>
              <a:chExt cx="3086409" cy="696590"/>
            </a:xfrm>
          </p:grpSpPr>
          <p:sp>
            <p:nvSpPr>
              <p:cNvPr id="34" name="矩形 23"/>
              <p:cNvSpPr>
                <a:spLocks noChangeArrowheads="1"/>
              </p:cNvSpPr>
              <p:nvPr/>
            </p:nvSpPr>
            <p:spPr bwMode="auto">
              <a:xfrm>
                <a:off x="95245" y="59234"/>
                <a:ext cx="358757" cy="230264"/>
              </a:xfrm>
              <a:prstGeom prst="rect">
                <a:avLst/>
              </a:prstGeom>
              <a:solidFill>
                <a:srgbClr val="01567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chemeClr val="bg1">
                      <a:lumMod val="50000"/>
                    </a:schemeClr>
                  </a:solidFill>
                  <a:latin typeface="宋体" pitchFamily="2" charset="-122"/>
                  <a:sym typeface="宋体" pitchFamily="2" charset="-122"/>
                </a:endParaRPr>
              </a:p>
            </p:txBody>
          </p:sp>
          <p:sp>
            <p:nvSpPr>
              <p:cNvPr id="35" name="TextBox 24"/>
              <p:cNvSpPr>
                <a:spLocks noChangeArrowheads="1"/>
              </p:cNvSpPr>
              <p:nvPr/>
            </p:nvSpPr>
            <p:spPr bwMode="auto">
              <a:xfrm>
                <a:off x="0" y="330786"/>
                <a:ext cx="3086409" cy="36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solidFill>
                      <a:schemeClr val="bg1">
                        <a:lumMod val="50000"/>
                      </a:schemeClr>
                    </a:solidFill>
                    <a:latin typeface="方正兰亭粗黑_GBK" charset="-122"/>
                    <a:sym typeface="宋体" pitchFamily="2" charset="-122"/>
                  </a:rPr>
                  <a:t>Lack of a large amount of scientific effective warning data</a:t>
                </a:r>
              </a:p>
            </p:txBody>
          </p:sp>
          <p:sp>
            <p:nvSpPr>
              <p:cNvPr id="36" name="矩形 25"/>
              <p:cNvSpPr>
                <a:spLocks noChangeArrowheads="1"/>
              </p:cNvSpPr>
              <p:nvPr/>
            </p:nvSpPr>
            <p:spPr bwMode="auto">
              <a:xfrm>
                <a:off x="558772" y="0"/>
                <a:ext cx="2020787" cy="28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t>diagnosis</a:t>
                </a:r>
                <a:endParaRPr lang="zh-CN" altLang="en-US" sz="2400" dirty="0"/>
              </a:p>
            </p:txBody>
          </p:sp>
        </p:grpSp>
      </p:grpSp>
      <p:sp>
        <p:nvSpPr>
          <p:cNvPr id="4" name="矩形 3"/>
          <p:cNvSpPr/>
          <p:nvPr/>
        </p:nvSpPr>
        <p:spPr>
          <a:xfrm>
            <a:off x="238790" y="1107763"/>
            <a:ext cx="6817789" cy="1015663"/>
          </a:xfrm>
          <a:prstGeom prst="rect">
            <a:avLst/>
          </a:prstGeom>
        </p:spPr>
        <p:txBody>
          <a:bodyPr wrap="square">
            <a:spAutoFit/>
          </a:bodyPr>
          <a:lstStyle/>
          <a:p>
            <a:r>
              <a:rPr lang="en-US" altLang="zh-CN" sz="1500" dirty="0">
                <a:solidFill>
                  <a:srgbClr val="191919"/>
                </a:solidFill>
                <a:latin typeface="PingFang SC"/>
              </a:rPr>
              <a:t>On November 22, 2018, the fire industry think tank team lasted more than three months of investigation, consultation, research and summary, and released the </a:t>
            </a:r>
            <a:r>
              <a:rPr lang="en-US" altLang="zh-CN" sz="1500" b="1" dirty="0">
                <a:solidFill>
                  <a:srgbClr val="191919"/>
                </a:solidFill>
                <a:latin typeface="PingFang SC"/>
              </a:rPr>
              <a:t>"2018 Smart Fire Industry Development Service Report".</a:t>
            </a:r>
            <a:r>
              <a:rPr lang="en-US" altLang="zh-CN" sz="1500" dirty="0">
                <a:solidFill>
                  <a:srgbClr val="191919"/>
                </a:solidFill>
                <a:latin typeface="PingFang SC"/>
              </a:rPr>
              <a:t> The report pointed out that China invested about 500 billion yuan in the fire protection industry in 2018. </a:t>
            </a:r>
          </a:p>
        </p:txBody>
      </p:sp>
      <p:pic>
        <p:nvPicPr>
          <p:cNvPr id="5" name="图片 4"/>
          <p:cNvPicPr>
            <a:picLocks noChangeAspect="1"/>
          </p:cNvPicPr>
          <p:nvPr/>
        </p:nvPicPr>
        <p:blipFill>
          <a:blip r:embed="rId2"/>
          <a:stretch>
            <a:fillRect/>
          </a:stretch>
        </p:blipFill>
        <p:spPr>
          <a:xfrm>
            <a:off x="87102" y="2308093"/>
            <a:ext cx="6969477" cy="4293004"/>
          </a:xfrm>
          <a:prstGeom prst="rect">
            <a:avLst/>
          </a:prstGeom>
        </p:spPr>
      </p:pic>
    </p:spTree>
    <p:extLst>
      <p:ext uri="{BB962C8B-B14F-4D97-AF65-F5344CB8AC3E}">
        <p14:creationId xmlns:p14="http://schemas.microsoft.com/office/powerpoint/2010/main" val="344992709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214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7881358"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tx1"/>
                </a:solidFill>
              </a:rPr>
              <a:t>Competitive product analysis</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5" name="表格 4"/>
          <p:cNvGraphicFramePr>
            <a:graphicFrameLocks noGrp="1"/>
          </p:cNvGraphicFramePr>
          <p:nvPr>
            <p:extLst>
              <p:ext uri="{D42A27DB-BD31-4B8C-83A1-F6EECF244321}">
                <p14:modId xmlns:p14="http://schemas.microsoft.com/office/powerpoint/2010/main" val="4200616830"/>
              </p:ext>
            </p:extLst>
          </p:nvPr>
        </p:nvGraphicFramePr>
        <p:xfrm>
          <a:off x="887662" y="1279161"/>
          <a:ext cx="10529638" cy="4302905"/>
        </p:xfrm>
        <a:graphic>
          <a:graphicData uri="http://schemas.openxmlformats.org/drawingml/2006/table">
            <a:tbl>
              <a:tblPr firstRow="1" firstCol="1" bandRow="1">
                <a:tableStyleId>{5C22544A-7EE6-4342-B048-85BDC9FD1C3A}</a:tableStyleId>
              </a:tblPr>
              <a:tblGrid>
                <a:gridCol w="1893604">
                  <a:extLst>
                    <a:ext uri="{9D8B030D-6E8A-4147-A177-3AD203B41FA5}">
                      <a16:colId xmlns:a16="http://schemas.microsoft.com/office/drawing/2014/main" val="3481227789"/>
                    </a:ext>
                  </a:extLst>
                </a:gridCol>
                <a:gridCol w="2197134">
                  <a:extLst>
                    <a:ext uri="{9D8B030D-6E8A-4147-A177-3AD203B41FA5}">
                      <a16:colId xmlns:a16="http://schemas.microsoft.com/office/drawing/2014/main" val="3720976306"/>
                    </a:ext>
                  </a:extLst>
                </a:gridCol>
                <a:gridCol w="1854557">
                  <a:extLst>
                    <a:ext uri="{9D8B030D-6E8A-4147-A177-3AD203B41FA5}">
                      <a16:colId xmlns:a16="http://schemas.microsoft.com/office/drawing/2014/main" val="3901884451"/>
                    </a:ext>
                  </a:extLst>
                </a:gridCol>
                <a:gridCol w="2412643">
                  <a:extLst>
                    <a:ext uri="{9D8B030D-6E8A-4147-A177-3AD203B41FA5}">
                      <a16:colId xmlns:a16="http://schemas.microsoft.com/office/drawing/2014/main" val="3633011999"/>
                    </a:ext>
                  </a:extLst>
                </a:gridCol>
                <a:gridCol w="2171700">
                  <a:extLst>
                    <a:ext uri="{9D8B030D-6E8A-4147-A177-3AD203B41FA5}">
                      <a16:colId xmlns:a16="http://schemas.microsoft.com/office/drawing/2014/main" val="3712079270"/>
                    </a:ext>
                  </a:extLst>
                </a:gridCol>
              </a:tblGrid>
              <a:tr h="358428">
                <a:tc>
                  <a:txBody>
                    <a:bodyPr/>
                    <a:lstStyle/>
                    <a:p>
                      <a:pPr algn="l">
                        <a:spcAft>
                          <a:spcPts val="0"/>
                        </a:spcAft>
                      </a:pPr>
                      <a:r>
                        <a:rPr lang="en-US" altLang="zh-CN" sz="1600" kern="100" dirty="0">
                          <a:solidFill>
                            <a:schemeClr val="tx1"/>
                          </a:solidFill>
                          <a:effectLst/>
                        </a:rPr>
                        <a:t>Principle</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altLang="zh-CN" sz="1600" kern="100" dirty="0">
                          <a:solidFill>
                            <a:schemeClr val="tx1"/>
                          </a:solidFill>
                          <a:effectLst/>
                        </a:rPr>
                        <a:t>Company</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altLang="zh-CN" sz="1600" kern="100" dirty="0">
                          <a:solidFill>
                            <a:schemeClr val="tx1"/>
                          </a:solidFill>
                          <a:effectLst/>
                        </a:rPr>
                        <a:t>Detection accuracy</a:t>
                      </a:r>
                    </a:p>
                  </a:txBody>
                  <a:tcPr marL="68580" marR="68580" marT="0" marB="0"/>
                </a:tc>
                <a:tc>
                  <a:txBody>
                    <a:bodyPr/>
                    <a:lstStyle/>
                    <a:p>
                      <a:pPr algn="l">
                        <a:spcAft>
                          <a:spcPts val="0"/>
                        </a:spcAft>
                      </a:pPr>
                      <a:r>
                        <a:rPr lang="en-US" altLang="zh-CN" sz="1600" kern="100" dirty="0">
                          <a:solidFill>
                            <a:schemeClr val="tx1"/>
                          </a:solidFill>
                          <a:effectLst/>
                        </a:rPr>
                        <a:t>Early warning principle</a:t>
                      </a:r>
                    </a:p>
                  </a:txBody>
                  <a:tcPr marL="68580" marR="68580" marT="0" marB="0"/>
                </a:tc>
                <a:tc>
                  <a:txBody>
                    <a:bodyPr/>
                    <a:lstStyle/>
                    <a:p>
                      <a:pPr algn="l">
                        <a:spcAft>
                          <a:spcPts val="0"/>
                        </a:spcAft>
                      </a:pPr>
                      <a:r>
                        <a:rPr lang="en-US" altLang="zh-CN" sz="1600" kern="100" dirty="0">
                          <a:solidFill>
                            <a:schemeClr val="tx1"/>
                          </a:solidFill>
                          <a:effectLst/>
                        </a:rPr>
                        <a:t>Early warning method</a:t>
                      </a:r>
                    </a:p>
                  </a:txBody>
                  <a:tcPr marL="68580" marR="68580" marT="0" marB="0"/>
                </a:tc>
                <a:extLst>
                  <a:ext uri="{0D108BD9-81ED-4DB2-BD59-A6C34878D82A}">
                    <a16:rowId xmlns:a16="http://schemas.microsoft.com/office/drawing/2014/main" val="149030121"/>
                  </a:ext>
                </a:extLst>
              </a:tr>
              <a:tr h="268821">
                <a:tc rowSpan="4">
                  <a:txBody>
                    <a:bodyPr/>
                    <a:lstStyle/>
                    <a:p>
                      <a:pPr algn="l" rtl="0" fontAlgn="ctr"/>
                      <a:r>
                        <a:rPr lang="en-US" sz="1600" b="1" i="0" u="none" strike="noStrike" dirty="0">
                          <a:solidFill>
                            <a:srgbClr val="015672"/>
                          </a:solidFill>
                          <a:effectLst/>
                          <a:latin typeface="Arial" panose="020B0604020202020204" pitchFamily="34" charset="0"/>
                          <a:ea typeface="等线" panose="02010600030101010101" pitchFamily="2" charset="-122"/>
                        </a:rPr>
                        <a:t>Location Algorithm</a:t>
                      </a:r>
                    </a:p>
                    <a:p>
                      <a:pPr algn="l" rtl="0" fontAlgn="ctr"/>
                      <a:r>
                        <a:rPr lang="zh-CN" altLang="en-US" sz="1600" b="1" i="0" u="none" strike="noStrike" dirty="0">
                          <a:solidFill>
                            <a:srgbClr val="015672"/>
                          </a:solidFill>
                          <a:effectLst/>
                          <a:latin typeface="Arial" panose="020B0604020202020204" pitchFamily="34" charset="0"/>
                          <a:ea typeface="等线" panose="02010600030101010101" pitchFamily="2" charset="-122"/>
                        </a:rPr>
                        <a:t>　</a:t>
                      </a:r>
                    </a:p>
                    <a:p>
                      <a:pPr algn="l" rtl="0" fontAlgn="ctr"/>
                      <a:r>
                        <a:rPr lang="zh-CN" altLang="en-US" sz="1600" b="1" i="0" u="none" strike="noStrike" dirty="0">
                          <a:solidFill>
                            <a:srgbClr val="015672"/>
                          </a:solidFill>
                          <a:effectLst/>
                          <a:latin typeface="Arial" panose="020B0604020202020204" pitchFamily="34" charset="0"/>
                          <a:ea typeface="等线" panose="02010600030101010101" pitchFamily="2" charset="-122"/>
                        </a:rPr>
                        <a:t>　</a:t>
                      </a:r>
                    </a:p>
                    <a:p>
                      <a:pPr algn="l" rtl="0" fontAlgn="ctr"/>
                      <a:r>
                        <a:rPr lang="zh-CN" altLang="en-US" sz="1600" b="1" i="0" u="none" strike="noStrike" dirty="0">
                          <a:solidFill>
                            <a:srgbClr val="015672"/>
                          </a:solidFill>
                          <a:effectLst/>
                          <a:latin typeface="Arial" panose="020B0604020202020204" pitchFamily="34" charset="0"/>
                          <a:ea typeface="等线" panose="02010600030101010101" pitchFamily="2" charset="-122"/>
                        </a:rPr>
                        <a:t>　</a:t>
                      </a:r>
                    </a:p>
                  </a:txBody>
                  <a:tcPr marL="9525" marR="9525" marT="9525" marB="0" anchor="ctr"/>
                </a:tc>
                <a:tc>
                  <a:txBody>
                    <a:bodyPr/>
                    <a:lstStyle/>
                    <a:p>
                      <a:pPr algn="l" rtl="0" fontAlgn="ctr"/>
                      <a:r>
                        <a:rPr lang="en-US" sz="800" b="1" i="0" u="none" strike="noStrike">
                          <a:solidFill>
                            <a:schemeClr val="tx1"/>
                          </a:solidFill>
                          <a:effectLst/>
                          <a:latin typeface="Arial" panose="020B0604020202020204" pitchFamily="34" charset="0"/>
                          <a:ea typeface="等线" panose="02010600030101010101" pitchFamily="2" charset="-122"/>
                        </a:rPr>
                        <a:t>Shandong Lanjian Logistics Technology</a:t>
                      </a:r>
                    </a:p>
                  </a:txBody>
                  <a:tcPr marL="9525" marR="9525" marT="9525" marB="0" anchor="ctr"/>
                </a:tc>
                <a:tc>
                  <a:txBody>
                    <a:bodyPr/>
                    <a:lstStyle/>
                    <a:p>
                      <a:pPr algn="l">
                        <a:spcAft>
                          <a:spcPts val="0"/>
                        </a:spcAft>
                      </a:pPr>
                      <a:r>
                        <a:rPr lang="zh-CN" sz="1200" kern="100" dirty="0">
                          <a:effectLst/>
                        </a:rPr>
                        <a:t>±</a:t>
                      </a:r>
                      <a:r>
                        <a:rPr lang="en-US" sz="1200" kern="100" dirty="0">
                          <a:effectLst/>
                        </a:rPr>
                        <a:t>3m</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Ultrasonic positioning</a:t>
                      </a:r>
                    </a:p>
                  </a:txBody>
                  <a:tcPr marL="9525" marR="9525" marT="9525" marB="0" anchor="ctr"/>
                </a:tc>
                <a:tc rowSpan="4">
                  <a:txBody>
                    <a:bodyPr/>
                    <a:lstStyle/>
                    <a:p>
                      <a:pPr algn="l">
                        <a:spcAft>
                          <a:spcPts val="0"/>
                        </a:spcAft>
                      </a:pPr>
                      <a:r>
                        <a:rPr lang="en-US" altLang="zh-CN" sz="1200" kern="100" dirty="0">
                          <a:effectLst/>
                        </a:rPr>
                        <a:t>SMS, app, sound and light alarm</a:t>
                      </a:r>
                    </a:p>
                  </a:txBody>
                  <a:tcPr marL="68580" marR="68580" marT="0" marB="0"/>
                </a:tc>
                <a:extLst>
                  <a:ext uri="{0D108BD9-81ED-4DB2-BD59-A6C34878D82A}">
                    <a16:rowId xmlns:a16="http://schemas.microsoft.com/office/drawing/2014/main" val="395779361"/>
                  </a:ext>
                </a:extLst>
              </a:tr>
              <a:tr h="268821">
                <a:tc vMerge="1">
                  <a:txBody>
                    <a:bodyPr/>
                    <a:lstStyle/>
                    <a:p>
                      <a:pPr algn="l" rtl="0" fontAlgn="ctr"/>
                      <a:endParaRPr lang="zh-CN" altLang="en-US" sz="1600" b="1" i="0" u="none" strike="noStrike" dirty="0">
                        <a:solidFill>
                          <a:srgbClr val="015672"/>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l" rtl="0" fontAlgn="ctr"/>
                      <a:r>
                        <a:rPr lang="en-US" sz="800" b="1" i="0" u="none" strike="noStrike" dirty="0">
                          <a:solidFill>
                            <a:schemeClr val="tx1"/>
                          </a:solidFill>
                          <a:effectLst/>
                          <a:latin typeface="Arial" panose="020B0604020202020204" pitchFamily="34" charset="0"/>
                          <a:ea typeface="等线" panose="02010600030101010101" pitchFamily="2" charset="-122"/>
                        </a:rPr>
                        <a:t>Beijing Magic Technology Nano Technology</a:t>
                      </a:r>
                    </a:p>
                  </a:txBody>
                  <a:tcPr marL="9525" marR="9525" marT="9525" marB="0" anchor="ctr"/>
                </a:tc>
                <a:tc>
                  <a:txBody>
                    <a:bodyPr/>
                    <a:lstStyle/>
                    <a:p>
                      <a:pPr algn="l">
                        <a:spcAft>
                          <a:spcPts val="0"/>
                        </a:spcAft>
                      </a:pPr>
                      <a:r>
                        <a:rPr lang="zh-CN" sz="1200" kern="100" dirty="0">
                          <a:effectLst/>
                        </a:rPr>
                        <a:t>±</a:t>
                      </a:r>
                      <a:r>
                        <a:rPr lang="en-US" sz="1200" kern="100" dirty="0">
                          <a:effectLst/>
                        </a:rPr>
                        <a:t>3.5m</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Naive Bayes</a:t>
                      </a:r>
                    </a:p>
                  </a:txBody>
                  <a:tcPr marL="9525" marR="9525" marT="9525" marB="0" anchor="ctr"/>
                </a:tc>
                <a:tc vMerge="1">
                  <a:txBody>
                    <a:bodyPr/>
                    <a:lstStyle/>
                    <a:p>
                      <a:endParaRPr lang="zh-CN" altLang="en-US"/>
                    </a:p>
                  </a:txBody>
                  <a:tcPr/>
                </a:tc>
                <a:extLst>
                  <a:ext uri="{0D108BD9-81ED-4DB2-BD59-A6C34878D82A}">
                    <a16:rowId xmlns:a16="http://schemas.microsoft.com/office/drawing/2014/main" val="2833409616"/>
                  </a:ext>
                </a:extLst>
              </a:tr>
              <a:tr h="268821">
                <a:tc vMerge="1">
                  <a:txBody>
                    <a:bodyPr/>
                    <a:lstStyle/>
                    <a:p>
                      <a:pPr algn="l" rtl="0" fontAlgn="ctr"/>
                      <a:endParaRPr lang="zh-CN" altLang="en-US" sz="1600" b="1" i="0" u="none" strike="noStrike" dirty="0">
                        <a:solidFill>
                          <a:srgbClr val="015672"/>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l" rtl="0" fontAlgn="ctr"/>
                      <a:r>
                        <a:rPr lang="en-US" sz="800" b="1" i="0" u="none" strike="noStrike">
                          <a:solidFill>
                            <a:schemeClr val="tx1"/>
                          </a:solidFill>
                          <a:effectLst/>
                          <a:latin typeface="Arial" panose="020B0604020202020204" pitchFamily="34" charset="0"/>
                          <a:ea typeface="等线" panose="02010600030101010101" pitchFamily="2" charset="-122"/>
                        </a:rPr>
                        <a:t>Chengdu Jiangye Optoelectronics Technology</a:t>
                      </a:r>
                    </a:p>
                  </a:txBody>
                  <a:tcPr marL="9525" marR="9525" marT="9525" marB="0" anchor="ctr"/>
                </a:tc>
                <a:tc>
                  <a:txBody>
                    <a:bodyPr/>
                    <a:lstStyle/>
                    <a:p>
                      <a:pPr algn="l">
                        <a:spcAft>
                          <a:spcPts val="0"/>
                        </a:spcAft>
                      </a:pPr>
                      <a:r>
                        <a:rPr lang="zh-CN" sz="1200" kern="100" dirty="0">
                          <a:effectLst/>
                        </a:rPr>
                        <a:t>±</a:t>
                      </a:r>
                      <a:r>
                        <a:rPr lang="en-US" sz="1200" kern="100" dirty="0">
                          <a:effectLst/>
                        </a:rPr>
                        <a:t>3m</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UWB trilateral positioning</a:t>
                      </a:r>
                    </a:p>
                  </a:txBody>
                  <a:tcPr marL="9525" marR="9525" marT="9525" marB="0" anchor="ctr"/>
                </a:tc>
                <a:tc vMerge="1">
                  <a:txBody>
                    <a:bodyPr/>
                    <a:lstStyle/>
                    <a:p>
                      <a:endParaRPr lang="zh-CN" altLang="en-US"/>
                    </a:p>
                  </a:txBody>
                  <a:tcPr/>
                </a:tc>
                <a:extLst>
                  <a:ext uri="{0D108BD9-81ED-4DB2-BD59-A6C34878D82A}">
                    <a16:rowId xmlns:a16="http://schemas.microsoft.com/office/drawing/2014/main" val="4257498634"/>
                  </a:ext>
                </a:extLst>
              </a:tr>
              <a:tr h="268821">
                <a:tc vMerge="1">
                  <a:txBody>
                    <a:bodyPr/>
                    <a:lstStyle/>
                    <a:p>
                      <a:pPr algn="l" rtl="0" fontAlgn="ctr"/>
                      <a:endParaRPr lang="zh-CN" altLang="en-US" sz="1600" b="1" i="0" u="none" strike="noStrike" dirty="0">
                        <a:solidFill>
                          <a:srgbClr val="015672"/>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l" rtl="0" fontAlgn="ctr"/>
                      <a:r>
                        <a:rPr lang="en-US" sz="800" b="1" i="0" u="none" strike="noStrike">
                          <a:solidFill>
                            <a:schemeClr val="tx1"/>
                          </a:solidFill>
                          <a:effectLst/>
                          <a:latin typeface="Arial" panose="020B0604020202020204" pitchFamily="34" charset="0"/>
                          <a:ea typeface="等线" panose="02010600030101010101" pitchFamily="2" charset="-122"/>
                        </a:rPr>
                        <a:t>CITIC Heavy Industry Machinery</a:t>
                      </a:r>
                    </a:p>
                  </a:txBody>
                  <a:tcPr marL="9525" marR="9525" marT="9525" marB="0" anchor="ctr"/>
                </a:tc>
                <a:tc>
                  <a:txBody>
                    <a:bodyPr/>
                    <a:lstStyle/>
                    <a:p>
                      <a:pPr algn="l">
                        <a:spcAft>
                          <a:spcPts val="0"/>
                        </a:spcAft>
                      </a:pPr>
                      <a:r>
                        <a:rPr lang="zh-CN" sz="1200" kern="100">
                          <a:effectLst/>
                        </a:rPr>
                        <a:t>±</a:t>
                      </a:r>
                      <a:r>
                        <a:rPr lang="en-US" sz="1200" kern="100">
                          <a:effectLst/>
                        </a:rPr>
                        <a:t>2.5m</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APIT positioning</a:t>
                      </a:r>
                    </a:p>
                  </a:txBody>
                  <a:tcPr marL="9525" marR="9525" marT="9525" marB="0" anchor="ctr"/>
                </a:tc>
                <a:tc vMerge="1">
                  <a:txBody>
                    <a:bodyPr/>
                    <a:lstStyle/>
                    <a:p>
                      <a:endParaRPr lang="zh-CN" altLang="en-US"/>
                    </a:p>
                  </a:txBody>
                  <a:tcPr/>
                </a:tc>
                <a:extLst>
                  <a:ext uri="{0D108BD9-81ED-4DB2-BD59-A6C34878D82A}">
                    <a16:rowId xmlns:a16="http://schemas.microsoft.com/office/drawing/2014/main" val="3710752832"/>
                  </a:ext>
                </a:extLst>
              </a:tr>
              <a:tr h="291223">
                <a:tc rowSpan="4">
                  <a:txBody>
                    <a:bodyPr/>
                    <a:lstStyle/>
                    <a:p>
                      <a:pPr algn="l" rtl="0" fontAlgn="ctr"/>
                      <a:r>
                        <a:rPr lang="en-US" sz="1600" b="1" i="0" u="none" strike="noStrike" dirty="0">
                          <a:solidFill>
                            <a:srgbClr val="015672"/>
                          </a:solidFill>
                          <a:effectLst/>
                          <a:latin typeface="Arial" panose="020B0604020202020204" pitchFamily="34" charset="0"/>
                          <a:ea typeface="等线" panose="02010600030101010101" pitchFamily="2" charset="-122"/>
                        </a:rPr>
                        <a:t>Path planning algorithm</a:t>
                      </a:r>
                    </a:p>
                    <a:p>
                      <a:pPr algn="l" rtl="0" fontAlgn="ctr"/>
                      <a:r>
                        <a:rPr lang="zh-CN" altLang="en-US" sz="1600" b="1" i="0" u="none" strike="noStrike" dirty="0">
                          <a:solidFill>
                            <a:srgbClr val="015672"/>
                          </a:solidFill>
                          <a:effectLst/>
                          <a:latin typeface="Arial" panose="020B0604020202020204" pitchFamily="34" charset="0"/>
                          <a:ea typeface="等线" panose="02010600030101010101" pitchFamily="2" charset="-122"/>
                        </a:rPr>
                        <a:t>　</a:t>
                      </a:r>
                    </a:p>
                    <a:p>
                      <a:pPr algn="l" rtl="0" fontAlgn="ctr"/>
                      <a:r>
                        <a:rPr lang="zh-CN" altLang="en-US" sz="1600" b="1" i="0" u="none" strike="noStrike" dirty="0">
                          <a:solidFill>
                            <a:srgbClr val="015672"/>
                          </a:solidFill>
                          <a:effectLst/>
                          <a:latin typeface="Arial" panose="020B0604020202020204" pitchFamily="34" charset="0"/>
                          <a:ea typeface="等线" panose="02010600030101010101" pitchFamily="2" charset="-122"/>
                        </a:rPr>
                        <a:t>　</a:t>
                      </a:r>
                    </a:p>
                    <a:p>
                      <a:pPr algn="l" rtl="0" fontAlgn="ctr"/>
                      <a:r>
                        <a:rPr lang="zh-CN" altLang="en-US" sz="1600" b="1" i="0" u="none" strike="noStrike" dirty="0">
                          <a:solidFill>
                            <a:srgbClr val="015672"/>
                          </a:solidFill>
                          <a:effectLst/>
                          <a:latin typeface="Arial" panose="020B0604020202020204" pitchFamily="34" charset="0"/>
                          <a:ea typeface="等线" panose="02010600030101010101" pitchFamily="2" charset="-122"/>
                        </a:rPr>
                        <a:t>　</a:t>
                      </a:r>
                    </a:p>
                  </a:txBody>
                  <a:tcPr marL="9525" marR="9525" marT="9525" marB="0" anchor="ctr"/>
                </a:tc>
                <a:tc>
                  <a:txBody>
                    <a:bodyPr/>
                    <a:lstStyle/>
                    <a:p>
                      <a:pPr algn="l" rtl="0" fontAlgn="ctr"/>
                      <a:r>
                        <a:rPr lang="en-US" sz="800" b="1" i="0" u="none" strike="noStrike" dirty="0">
                          <a:solidFill>
                            <a:schemeClr val="tx1"/>
                          </a:solidFill>
                          <a:effectLst/>
                          <a:latin typeface="Arial" panose="020B0604020202020204" pitchFamily="34" charset="0"/>
                          <a:ea typeface="等线" panose="02010600030101010101" pitchFamily="2" charset="-122"/>
                        </a:rPr>
                        <a:t>Shanxi </a:t>
                      </a:r>
                      <a:r>
                        <a:rPr lang="en-US" sz="800" b="1" i="0" u="none" strike="noStrike" dirty="0" err="1">
                          <a:solidFill>
                            <a:schemeClr val="tx1"/>
                          </a:solidFill>
                          <a:effectLst/>
                          <a:latin typeface="Arial" panose="020B0604020202020204" pitchFamily="34" charset="0"/>
                          <a:ea typeface="等线" panose="02010600030101010101" pitchFamily="2" charset="-122"/>
                        </a:rPr>
                        <a:t>Keda</a:t>
                      </a:r>
                      <a:r>
                        <a:rPr lang="en-US" sz="800" b="1" i="0" u="none" strike="noStrike" dirty="0">
                          <a:solidFill>
                            <a:schemeClr val="tx1"/>
                          </a:solidFill>
                          <a:effectLst/>
                          <a:latin typeface="Arial" panose="020B0604020202020204" pitchFamily="34" charset="0"/>
                          <a:ea typeface="等线" panose="02010600030101010101" pitchFamily="2" charset="-122"/>
                        </a:rPr>
                        <a:t> Automation</a:t>
                      </a:r>
                    </a:p>
                  </a:txBody>
                  <a:tcPr marL="9525" marR="9525" marT="9525" marB="0" anchor="ctr"/>
                </a:tc>
                <a:tc>
                  <a:txBody>
                    <a:bodyPr/>
                    <a:lstStyle/>
                    <a:p>
                      <a:pPr algn="l">
                        <a:spcAft>
                          <a:spcPts val="0"/>
                        </a:spcAft>
                      </a:pPr>
                      <a:r>
                        <a:rPr lang="zh-CN" sz="1200" kern="100">
                          <a:effectLst/>
                        </a:rPr>
                        <a:t>±</a:t>
                      </a:r>
                      <a:r>
                        <a:rPr lang="en-US" sz="1200" kern="100">
                          <a:effectLst/>
                        </a:rPr>
                        <a:t>3m</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Dijkstra</a:t>
                      </a:r>
                      <a:r>
                        <a:rPr lang="en-US" sz="1100" b="0" i="0" u="none" strike="noStrike" dirty="0">
                          <a:solidFill>
                            <a:srgbClr val="000000"/>
                          </a:solidFill>
                          <a:effectLst/>
                          <a:latin typeface="等线" panose="02010600030101010101" pitchFamily="2" charset="-122"/>
                          <a:ea typeface="等线" panose="02010600030101010101" pitchFamily="2" charset="-122"/>
                        </a:rPr>
                        <a:t> algorithm</a:t>
                      </a:r>
                    </a:p>
                  </a:txBody>
                  <a:tcPr marL="9525" marR="9525" marT="9525" marB="0" anchor="ct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 light alarm</a:t>
                      </a:r>
                    </a:p>
                    <a:p>
                      <a:pPr algn="ctr">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37662868"/>
                  </a:ext>
                </a:extLst>
              </a:tr>
              <a:tr h="291223">
                <a:tc vMerge="1">
                  <a:txBody>
                    <a:bodyPr/>
                    <a:lstStyle/>
                    <a:p>
                      <a:pPr algn="l" rtl="0" fontAlgn="ctr"/>
                      <a:endParaRPr lang="zh-CN" altLang="en-US" sz="1600" b="1" i="0" u="none" strike="noStrike">
                        <a:solidFill>
                          <a:srgbClr val="015672"/>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l" rtl="0" fontAlgn="ctr"/>
                      <a:r>
                        <a:rPr lang="en-US" sz="800" b="1" i="0" u="none" strike="noStrike">
                          <a:solidFill>
                            <a:schemeClr val="tx1"/>
                          </a:solidFill>
                          <a:effectLst/>
                          <a:latin typeface="Arial" panose="020B0604020202020204" pitchFamily="34" charset="0"/>
                          <a:ea typeface="等线" panose="02010600030101010101" pitchFamily="2" charset="-122"/>
                        </a:rPr>
                        <a:t>Triple Robotics</a:t>
                      </a:r>
                    </a:p>
                  </a:txBody>
                  <a:tcPr marL="9525" marR="9525" marT="9525" marB="0" anchor="ctr"/>
                </a:tc>
                <a:tc>
                  <a:txBody>
                    <a:bodyPr/>
                    <a:lstStyle/>
                    <a:p>
                      <a:pPr algn="l">
                        <a:spcAft>
                          <a:spcPts val="0"/>
                        </a:spcAft>
                      </a:pPr>
                      <a:r>
                        <a:rPr lang="zh-CN" sz="1200" kern="100">
                          <a:effectLst/>
                        </a:rPr>
                        <a:t>±</a:t>
                      </a:r>
                      <a:r>
                        <a:rPr lang="en-US" sz="1200" kern="100">
                          <a:effectLst/>
                        </a:rPr>
                        <a:t>2.5m</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Bellman algorithm</a:t>
                      </a:r>
                    </a:p>
                  </a:txBody>
                  <a:tcPr marL="9525" marR="9525" marT="9525" marB="0" anchor="ctr"/>
                </a:tc>
                <a:tc vMerge="1">
                  <a:txBody>
                    <a:bodyPr/>
                    <a:lstStyle/>
                    <a:p>
                      <a:endParaRPr lang="zh-CN" altLang="en-US"/>
                    </a:p>
                  </a:txBody>
                  <a:tcPr/>
                </a:tc>
                <a:extLst>
                  <a:ext uri="{0D108BD9-81ED-4DB2-BD59-A6C34878D82A}">
                    <a16:rowId xmlns:a16="http://schemas.microsoft.com/office/drawing/2014/main" val="2826893957"/>
                  </a:ext>
                </a:extLst>
              </a:tr>
              <a:tr h="291223">
                <a:tc vMerge="1">
                  <a:txBody>
                    <a:bodyPr/>
                    <a:lstStyle/>
                    <a:p>
                      <a:pPr algn="l" rtl="0" fontAlgn="ctr"/>
                      <a:endParaRPr lang="zh-CN" altLang="en-US" sz="1600" b="1" i="0" u="none" strike="noStrike">
                        <a:solidFill>
                          <a:srgbClr val="015672"/>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l" rtl="0" fontAlgn="ctr"/>
                      <a:r>
                        <a:rPr lang="en-US" sz="800" b="1" i="0" u="none" strike="noStrike">
                          <a:solidFill>
                            <a:schemeClr val="tx1"/>
                          </a:solidFill>
                          <a:effectLst/>
                          <a:latin typeface="Arial" panose="020B0604020202020204" pitchFamily="34" charset="0"/>
                          <a:ea typeface="等线" panose="02010600030101010101" pitchFamily="2" charset="-122"/>
                        </a:rPr>
                        <a:t>Jiangsu Riel Medical Technology</a:t>
                      </a:r>
                    </a:p>
                  </a:txBody>
                  <a:tcPr marL="9525" marR="9525" marT="9525" marB="0" anchor="ctr"/>
                </a:tc>
                <a:tc>
                  <a:txBody>
                    <a:bodyPr/>
                    <a:lstStyle/>
                    <a:p>
                      <a:pPr algn="l">
                        <a:spcAft>
                          <a:spcPts val="0"/>
                        </a:spcAft>
                      </a:pPr>
                      <a:r>
                        <a:rPr lang="zh-CN" sz="1200" kern="100">
                          <a:effectLst/>
                        </a:rPr>
                        <a:t>±</a:t>
                      </a:r>
                      <a:r>
                        <a:rPr lang="en-US" sz="1200" kern="100">
                          <a:effectLst/>
                        </a:rPr>
                        <a:t>2m</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Johnson algorithm</a:t>
                      </a:r>
                    </a:p>
                  </a:txBody>
                  <a:tcPr marL="9525" marR="9525" marT="9525" marB="0" anchor="ctr"/>
                </a:tc>
                <a:tc vMerge="1">
                  <a:txBody>
                    <a:bodyPr/>
                    <a:lstStyle/>
                    <a:p>
                      <a:endParaRPr lang="zh-CN" altLang="en-US"/>
                    </a:p>
                  </a:txBody>
                  <a:tcPr/>
                </a:tc>
                <a:extLst>
                  <a:ext uri="{0D108BD9-81ED-4DB2-BD59-A6C34878D82A}">
                    <a16:rowId xmlns:a16="http://schemas.microsoft.com/office/drawing/2014/main" val="1633173307"/>
                  </a:ext>
                </a:extLst>
              </a:tr>
              <a:tr h="403232">
                <a:tc vMerge="1">
                  <a:txBody>
                    <a:bodyPr/>
                    <a:lstStyle/>
                    <a:p>
                      <a:pPr algn="l" rtl="0" fontAlgn="ctr"/>
                      <a:endParaRPr lang="zh-CN" altLang="en-US" sz="1600" b="1" i="0" u="none" strike="noStrike" dirty="0">
                        <a:solidFill>
                          <a:srgbClr val="015672"/>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l" rtl="0" fontAlgn="ctr"/>
                      <a:r>
                        <a:rPr lang="en-US" sz="800" b="1" i="0" u="none" strike="noStrike" dirty="0">
                          <a:solidFill>
                            <a:schemeClr val="tx1"/>
                          </a:solidFill>
                          <a:effectLst/>
                          <a:latin typeface="Arial" panose="020B0604020202020204" pitchFamily="34" charset="0"/>
                          <a:ea typeface="等线" panose="02010600030101010101" pitchFamily="2" charset="-122"/>
                        </a:rPr>
                        <a:t>Shenyang </a:t>
                      </a:r>
                      <a:r>
                        <a:rPr lang="en-US" sz="800" b="1" i="0" u="none" strike="noStrike" dirty="0" err="1">
                          <a:solidFill>
                            <a:schemeClr val="tx1"/>
                          </a:solidFill>
                          <a:effectLst/>
                          <a:latin typeface="Arial" panose="020B0604020202020204" pitchFamily="34" charset="0"/>
                          <a:ea typeface="等线" panose="02010600030101010101" pitchFamily="2" charset="-122"/>
                        </a:rPr>
                        <a:t>Shangxian</a:t>
                      </a:r>
                      <a:r>
                        <a:rPr lang="en-US" sz="800" b="1" i="0" u="none" strike="noStrike" dirty="0">
                          <a:solidFill>
                            <a:schemeClr val="tx1"/>
                          </a:solidFill>
                          <a:effectLst/>
                          <a:latin typeface="Arial" panose="020B0604020202020204" pitchFamily="34" charset="0"/>
                          <a:ea typeface="等线" panose="02010600030101010101" pitchFamily="2" charset="-122"/>
                        </a:rPr>
                        <a:t> minimally invasive medical equipment</a:t>
                      </a:r>
                    </a:p>
                  </a:txBody>
                  <a:tcPr marL="9525" marR="9525" marT="9525" marB="0" anchor="ctr"/>
                </a:tc>
                <a:tc>
                  <a:txBody>
                    <a:bodyPr/>
                    <a:lstStyle/>
                    <a:p>
                      <a:pPr algn="l">
                        <a:spcAft>
                          <a:spcPts val="0"/>
                        </a:spcAft>
                      </a:pPr>
                      <a:r>
                        <a:rPr lang="zh-CN" sz="1200" kern="100" dirty="0">
                          <a:effectLst/>
                        </a:rPr>
                        <a:t>±</a:t>
                      </a:r>
                      <a:r>
                        <a:rPr lang="en-US" sz="1200" kern="100" dirty="0">
                          <a:effectLst/>
                        </a:rPr>
                        <a:t>2.5m</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SPFA algorithm</a:t>
                      </a:r>
                    </a:p>
                  </a:txBody>
                  <a:tcPr marL="9525" marR="9525" marT="9525" marB="0" anchor="ctr"/>
                </a:tc>
                <a:tc vMerge="1">
                  <a:txBody>
                    <a:bodyPr/>
                    <a:lstStyle/>
                    <a:p>
                      <a:endParaRPr lang="zh-CN" altLang="en-US"/>
                    </a:p>
                  </a:txBody>
                  <a:tcPr/>
                </a:tc>
                <a:extLst>
                  <a:ext uri="{0D108BD9-81ED-4DB2-BD59-A6C34878D82A}">
                    <a16:rowId xmlns:a16="http://schemas.microsoft.com/office/drawing/2014/main" val="2843570438"/>
                  </a:ext>
                </a:extLst>
              </a:tr>
              <a:tr h="537642">
                <a:tc>
                  <a:txBody>
                    <a:bodyPr/>
                    <a:lstStyle/>
                    <a:p>
                      <a:pPr algn="l" rtl="0" fontAlgn="ctr"/>
                      <a:r>
                        <a:rPr lang="en-US" sz="1400" b="1" i="0" u="none" strike="noStrike">
                          <a:solidFill>
                            <a:srgbClr val="015672"/>
                          </a:solidFill>
                          <a:effectLst/>
                          <a:latin typeface="等线" panose="02010600030101010101" pitchFamily="2" charset="-122"/>
                          <a:ea typeface="等线" panose="02010600030101010101" pitchFamily="2" charset="-122"/>
                        </a:rPr>
                        <a:t>Zigbee indoor positioning</a:t>
                      </a:r>
                    </a:p>
                  </a:txBody>
                  <a:tcPr marL="9525" marR="9525" marT="9525" marB="0" anchor="ctr"/>
                </a:tc>
                <a:tc rowSpan="2">
                  <a:txBody>
                    <a:bodyPr/>
                    <a:lstStyle/>
                    <a:p>
                      <a:pPr algn="ctr">
                        <a:spcAft>
                          <a:spcPts val="0"/>
                        </a:spcAft>
                      </a:pPr>
                      <a:r>
                        <a:rPr lang="en-US" altLang="zh-CN" sz="1600" kern="100" dirty="0">
                          <a:solidFill>
                            <a:srgbClr val="FF0000"/>
                          </a:solidFill>
                          <a:effectLst/>
                          <a:latin typeface="宋体" panose="02010600030101010101" pitchFamily="2" charset="-122"/>
                          <a:ea typeface="宋体" panose="02010600030101010101" pitchFamily="2" charset="-122"/>
                        </a:rPr>
                        <a:t>This project</a:t>
                      </a:r>
                    </a:p>
                    <a:p>
                      <a:pPr algn="ctr">
                        <a:spcAft>
                          <a:spcPts val="0"/>
                        </a:spcAft>
                      </a:pPr>
                      <a:r>
                        <a:rPr lang="en-US" altLang="zh-CN" sz="1600" kern="100" dirty="0">
                          <a:solidFill>
                            <a:srgbClr val="FF0000"/>
                          </a:solidFill>
                          <a:effectLst/>
                          <a:latin typeface="宋体" panose="02010600030101010101" pitchFamily="2" charset="-122"/>
                          <a:ea typeface="宋体" panose="02010600030101010101" pitchFamily="2" charset="-122"/>
                        </a:rPr>
                        <a:t>(Combined path planning algorithm and indoor positioning algorithm)</a:t>
                      </a:r>
                      <a:endParaRPr lang="zh-CN" sz="1050" kern="10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1200" kern="100">
                          <a:solidFill>
                            <a:srgbClr val="FF0000"/>
                          </a:solidFill>
                          <a:effectLst/>
                        </a:rPr>
                        <a:t>±</a:t>
                      </a:r>
                      <a:r>
                        <a:rPr lang="en-US" sz="1200" kern="100">
                          <a:solidFill>
                            <a:srgbClr val="FF0000"/>
                          </a:solidFill>
                          <a:effectLst/>
                        </a:rPr>
                        <a:t>0.8 m</a:t>
                      </a:r>
                      <a:endParaRPr lang="zh-CN" sz="1050" kern="10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400" b="0" i="0" u="none" strike="noStrike" dirty="0">
                          <a:solidFill>
                            <a:srgbClr val="FF0000"/>
                          </a:solidFill>
                          <a:effectLst/>
                          <a:latin typeface="等线" panose="02010600030101010101" pitchFamily="2" charset="-122"/>
                          <a:ea typeface="等线" panose="02010600030101010101" pitchFamily="2" charset="-122"/>
                        </a:rPr>
                        <a:t>Location fingerprint localization algorithm</a:t>
                      </a:r>
                    </a:p>
                  </a:txBody>
                  <a:tcPr marL="9525" marR="9525" marT="9525" marB="0" anchor="ctr"/>
                </a:tc>
                <a:tc rowSpan="2">
                  <a:txBody>
                    <a:bodyPr/>
                    <a:lstStyle/>
                    <a:p>
                      <a:pPr algn="l">
                        <a:spcAft>
                          <a:spcPts val="0"/>
                        </a:spcAft>
                      </a:pPr>
                      <a:r>
                        <a:rPr lang="en-US" altLang="zh-CN" sz="1600" kern="100" dirty="0">
                          <a:solidFill>
                            <a:srgbClr val="FF0000"/>
                          </a:solidFill>
                          <a:effectLst/>
                        </a:rPr>
                        <a:t>SMS, app, sound and light alarm</a:t>
                      </a:r>
                    </a:p>
                  </a:txBody>
                  <a:tcPr marL="68580" marR="68580" marT="0" marB="0"/>
                </a:tc>
                <a:extLst>
                  <a:ext uri="{0D108BD9-81ED-4DB2-BD59-A6C34878D82A}">
                    <a16:rowId xmlns:a16="http://schemas.microsoft.com/office/drawing/2014/main" val="3240059807"/>
                  </a:ext>
                </a:extLst>
              </a:tr>
              <a:tr h="537642">
                <a:tc>
                  <a:txBody>
                    <a:bodyPr/>
                    <a:lstStyle/>
                    <a:p>
                      <a:pPr algn="l" rtl="0" fontAlgn="ctr"/>
                      <a:r>
                        <a:rPr lang="en-US" sz="1400" b="1" i="0" u="none" strike="noStrike" dirty="0">
                          <a:solidFill>
                            <a:srgbClr val="015672"/>
                          </a:solidFill>
                          <a:effectLst/>
                          <a:latin typeface="Arial" panose="020B0604020202020204" pitchFamily="34" charset="0"/>
                          <a:ea typeface="等线" panose="02010600030101010101" pitchFamily="2" charset="-122"/>
                        </a:rPr>
                        <a:t>Improve artificial potential field</a:t>
                      </a:r>
                    </a:p>
                  </a:txBody>
                  <a:tcPr marL="9525" marR="9525" marT="9525" marB="0" anchor="ctr"/>
                </a:tc>
                <a:tc vMerge="1">
                  <a:txBody>
                    <a:bodyPr/>
                    <a:lstStyle/>
                    <a:p>
                      <a:endParaRPr lang="zh-CN" altLang="en-US"/>
                    </a:p>
                  </a:txBody>
                  <a:tcPr/>
                </a:tc>
                <a:tc>
                  <a:txBody>
                    <a:bodyPr/>
                    <a:lstStyle/>
                    <a:p>
                      <a:pPr algn="l">
                        <a:spcAft>
                          <a:spcPts val="0"/>
                        </a:spcAft>
                      </a:pPr>
                      <a:r>
                        <a:rPr lang="zh-CN" sz="1200" kern="100" dirty="0">
                          <a:solidFill>
                            <a:srgbClr val="FF0000"/>
                          </a:solidFill>
                          <a:effectLst/>
                        </a:rPr>
                        <a:t>±</a:t>
                      </a:r>
                      <a:r>
                        <a:rPr lang="en-US" sz="1200" kern="100" dirty="0">
                          <a:solidFill>
                            <a:srgbClr val="FF0000"/>
                          </a:solidFill>
                          <a:effectLst/>
                        </a:rPr>
                        <a:t>0.5 m</a:t>
                      </a:r>
                      <a:endParaRPr lang="zh-CN" sz="105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fontAlgn="ctr"/>
                      <a:r>
                        <a:rPr lang="en-US" sz="1400" b="0" i="0" u="none" strike="noStrike" dirty="0">
                          <a:solidFill>
                            <a:srgbClr val="FF0000"/>
                          </a:solidFill>
                          <a:effectLst/>
                          <a:latin typeface="等线" panose="02010600030101010101" pitchFamily="2" charset="-122"/>
                          <a:ea typeface="等线" panose="02010600030101010101" pitchFamily="2" charset="-122"/>
                        </a:rPr>
                        <a:t>Artificial potential field algorithm</a:t>
                      </a:r>
                    </a:p>
                  </a:txBody>
                  <a:tcPr marL="9525" marR="9525" marT="9525" marB="0" anchor="ctr"/>
                </a:tc>
                <a:tc vMerge="1">
                  <a:txBody>
                    <a:bodyPr/>
                    <a:lstStyle/>
                    <a:p>
                      <a:endParaRPr lang="zh-CN" altLang="en-US"/>
                    </a:p>
                  </a:txBody>
                  <a:tcPr/>
                </a:tc>
                <a:extLst>
                  <a:ext uri="{0D108BD9-81ED-4DB2-BD59-A6C34878D82A}">
                    <a16:rowId xmlns:a16="http://schemas.microsoft.com/office/drawing/2014/main" val="2382534773"/>
                  </a:ext>
                </a:extLst>
              </a:tr>
            </a:tbl>
          </a:graphicData>
        </a:graphic>
      </p:graphicFrame>
      <p:sp>
        <p:nvSpPr>
          <p:cNvPr id="6" name="Rectangle 1"/>
          <p:cNvSpPr>
            <a:spLocks noChangeArrowheads="1"/>
          </p:cNvSpPr>
          <p:nvPr/>
        </p:nvSpPr>
        <p:spPr bwMode="auto">
          <a:xfrm>
            <a:off x="3225800" y="2713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721341" y="5696655"/>
            <a:ext cx="10817516" cy="1169551"/>
          </a:xfrm>
          <a:prstGeom prst="rect">
            <a:avLst/>
          </a:prstGeom>
        </p:spPr>
        <p:txBody>
          <a:bodyPr wrap="square">
            <a:spAutoFit/>
          </a:bodyPr>
          <a:lstStyle/>
          <a:p>
            <a:pPr indent="304800" algn="just">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At present, the path planning algorithms and indoor positioning algorithms on the market are mostly targeted to certain specific areas, and the recognition accuracy needs to be improved.</a:t>
            </a:r>
          </a:p>
          <a:p>
            <a:pPr indent="304800" algn="just">
              <a:spcAft>
                <a:spcPts val="0"/>
              </a:spcAft>
            </a:pPr>
            <a:r>
              <a:rPr lang="en-US" altLang="zh-CN" sz="1400" dirty="0">
                <a:latin typeface="宋体" panose="02010600030101010101" pitchFamily="2" charset="-122"/>
                <a:ea typeface="宋体" panose="02010600030101010101" pitchFamily="2" charset="-122"/>
                <a:cs typeface="Times New Roman" panose="02020603050405020304" pitchFamily="18" charset="0"/>
              </a:rPr>
              <a:t>The project combines </a:t>
            </a:r>
            <a:r>
              <a:rPr lang="en-US" altLang="zh-CN" sz="1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the path planning algorithm with the indoor positioning algorithm</a:t>
            </a:r>
            <a:r>
              <a:rPr lang="en-US" altLang="zh-CN" sz="1400" dirty="0">
                <a:latin typeface="宋体" panose="02010600030101010101" pitchFamily="2" charset="-122"/>
                <a:ea typeface="宋体" panose="02010600030101010101" pitchFamily="2" charset="-122"/>
                <a:cs typeface="Times New Roman" panose="02020603050405020304" pitchFamily="18" charset="0"/>
              </a:rPr>
              <a:t> and applies it in the intelligent escape system. By improving the performance of the algorithm, the recognition accuracy is improved, and the </a:t>
            </a:r>
            <a:r>
              <a:rPr lang="en-US" altLang="zh-CN" sz="1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technical support </a:t>
            </a:r>
            <a:r>
              <a:rPr lang="en-US" altLang="zh-CN" sz="1400" dirty="0">
                <a:latin typeface="宋体" panose="02010600030101010101" pitchFamily="2" charset="-122"/>
                <a:ea typeface="宋体" panose="02010600030101010101" pitchFamily="2" charset="-122"/>
                <a:cs typeface="Times New Roman" panose="02020603050405020304" pitchFamily="18" charset="0"/>
              </a:rPr>
              <a:t>for the prompt of the subsequent warning information is provided.</a:t>
            </a:r>
          </a:p>
        </p:txBody>
      </p:sp>
    </p:spTree>
    <p:extLst>
      <p:ext uri="{BB962C8B-B14F-4D97-AF65-F5344CB8AC3E}">
        <p14:creationId xmlns:p14="http://schemas.microsoft.com/office/powerpoint/2010/main" val="2416763766"/>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13366" y="290414"/>
            <a:ext cx="7969354"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tx1"/>
                </a:solidFill>
              </a:rPr>
              <a:t>Project Introduction - Application</a:t>
            </a: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67516" y="1153990"/>
            <a:ext cx="1311578" cy="369332"/>
          </a:xfrm>
          <a:prstGeom prst="rect">
            <a:avLst/>
          </a:prstGeom>
        </p:spPr>
        <p:txBody>
          <a:bodyPr wrap="none">
            <a:spAutoFit/>
          </a:bodyPr>
          <a:lstStyle/>
          <a:p>
            <a:pPr indent="304800" algn="just">
              <a:spcAft>
                <a:spcPts val="0"/>
              </a:spcAft>
            </a:pPr>
            <a:r>
              <a:rPr lang="en-US" altLang="zh-CN" b="1" dirty="0">
                <a:solidFill>
                  <a:srgbClr val="F47349"/>
                </a:solidFill>
                <a:latin typeface="宋体" panose="02010600030101010101" pitchFamily="2" charset="-122"/>
                <a:ea typeface="宋体" panose="02010600030101010101" pitchFamily="2" charset="-122"/>
                <a:cs typeface="宋体" panose="02010600030101010101" pitchFamily="2" charset="-122"/>
              </a:rPr>
              <a:t>Design:</a:t>
            </a:r>
          </a:p>
        </p:txBody>
      </p:sp>
      <p:sp>
        <p:nvSpPr>
          <p:cNvPr id="3" name="矩形 2"/>
          <p:cNvSpPr/>
          <p:nvPr/>
        </p:nvSpPr>
        <p:spPr>
          <a:xfrm>
            <a:off x="224319" y="5370539"/>
            <a:ext cx="11743362" cy="1384995"/>
          </a:xfrm>
          <a:prstGeom prst="rect">
            <a:avLst/>
          </a:prstGeom>
        </p:spPr>
        <p:txBody>
          <a:bodyPr wrap="square">
            <a:spAutoFit/>
          </a:bodyPr>
          <a:lstStyle/>
          <a:p>
            <a:pPr indent="304800" algn="just">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Application scheme: In order to solve the requirements of distributed escape system, </a:t>
            </a:r>
            <a:r>
              <a:rPr lang="en-US" altLang="zh-CN" sz="1400" b="1" dirty="0" err="1">
                <a:solidFill>
                  <a:srgbClr val="F47349"/>
                </a:solidFill>
                <a:latin typeface="宋体" panose="02010600030101010101" pitchFamily="2" charset="-122"/>
                <a:ea typeface="宋体" panose="02010600030101010101" pitchFamily="2" charset="-122"/>
                <a:cs typeface="宋体" panose="02010600030101010101" pitchFamily="2" charset="-122"/>
              </a:rPr>
              <a:t>Zigbee</a:t>
            </a:r>
            <a:r>
              <a:rPr lang="en-US" altLang="zh-CN" sz="1400" b="1" dirty="0">
                <a:solidFill>
                  <a:srgbClr val="F47349"/>
                </a:solidFill>
                <a:latin typeface="宋体" panose="02010600030101010101" pitchFamily="2" charset="-122"/>
                <a:ea typeface="宋体" panose="02010600030101010101" pitchFamily="2" charset="-122"/>
                <a:cs typeface="宋体" panose="02010600030101010101" pitchFamily="2" charset="-122"/>
              </a:rPr>
              <a:t> cc2530 is used to form a wireless sensor network</a:t>
            </a:r>
            <a:r>
              <a:rPr lang="en-US" altLang="zh-CN" sz="1400" dirty="0">
                <a:latin typeface="宋体" panose="02010600030101010101" pitchFamily="2" charset="-122"/>
                <a:ea typeface="宋体" panose="02010600030101010101" pitchFamily="2" charset="-122"/>
                <a:cs typeface="宋体" panose="02010600030101010101" pitchFamily="2" charset="-122"/>
              </a:rPr>
              <a:t>, collect sensor information in the LAN, </a:t>
            </a:r>
            <a:r>
              <a:rPr lang="en-US" altLang="zh-CN" sz="1400" b="1" dirty="0">
                <a:solidFill>
                  <a:srgbClr val="F47349"/>
                </a:solidFill>
                <a:latin typeface="宋体" panose="02010600030101010101" pitchFamily="2" charset="-122"/>
                <a:ea typeface="宋体" panose="02010600030101010101" pitchFamily="2" charset="-122"/>
                <a:cs typeface="宋体" panose="02010600030101010101" pitchFamily="2" charset="-122"/>
              </a:rPr>
              <a:t>communicate data with the host computer</a:t>
            </a:r>
            <a:r>
              <a:rPr lang="en-US" altLang="zh-CN" sz="1400" dirty="0">
                <a:latin typeface="宋体" panose="02010600030101010101" pitchFamily="2" charset="-122"/>
                <a:ea typeface="宋体" panose="02010600030101010101" pitchFamily="2" charset="-122"/>
                <a:cs typeface="宋体" panose="02010600030101010101" pitchFamily="2" charset="-122"/>
              </a:rPr>
              <a:t> in real time, and improve on the original traditional escape algorithm, in order to improve the algorithm. The accuracy is added to the image recognition algorithm for assistance. The above position machine is the core, and each module is controlled by virtual instrument technology to coordinate the work, complete the algorithm writing, testing and data analysis. This set of solutions solves the problem of the traditional distributed escape system, achieves the purpose of testing, and saves the problem. A lot of testing time.</a:t>
            </a:r>
            <a:endParaRPr lang="zh-CN" altLang="zh-CN" sz="1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1" name="图片 40"/>
          <p:cNvPicPr/>
          <p:nvPr/>
        </p:nvPicPr>
        <p:blipFill>
          <a:blip r:embed="rId2">
            <a:extLst>
              <a:ext uri="{28A0092B-C50C-407E-A947-70E740481C1C}">
                <a14:useLocalDpi xmlns:a14="http://schemas.microsoft.com/office/drawing/2010/main" val="0"/>
              </a:ext>
            </a:extLst>
          </a:blip>
          <a:srcRect/>
          <a:stretch>
            <a:fillRect/>
          </a:stretch>
        </p:blipFill>
        <p:spPr bwMode="auto">
          <a:xfrm>
            <a:off x="7088985" y="1996089"/>
            <a:ext cx="3990394" cy="2826174"/>
          </a:xfrm>
          <a:prstGeom prst="rect">
            <a:avLst/>
          </a:prstGeom>
          <a:noFill/>
          <a:ln>
            <a:noFill/>
          </a:ln>
        </p:spPr>
      </p:pic>
      <p:sp>
        <p:nvSpPr>
          <p:cNvPr id="4" name="矩形 3"/>
          <p:cNvSpPr/>
          <p:nvPr/>
        </p:nvSpPr>
        <p:spPr>
          <a:xfrm>
            <a:off x="6698708" y="917250"/>
            <a:ext cx="4469884" cy="784830"/>
          </a:xfrm>
          <a:prstGeom prst="rect">
            <a:avLst/>
          </a:prstGeom>
        </p:spPr>
        <p:txBody>
          <a:bodyPr wrap="square">
            <a:spAutoFit/>
          </a:bodyPr>
          <a:lstStyle/>
          <a:p>
            <a:pPr algn="ctr">
              <a:lnSpc>
                <a:spcPct val="125000"/>
              </a:lnSpc>
              <a:spcAft>
                <a:spcPts val="0"/>
              </a:spcAft>
            </a:pPr>
            <a:r>
              <a:rPr lang="en-US" altLang="zh-CN" b="1" dirty="0">
                <a:solidFill>
                  <a:srgbClr val="F47349"/>
                </a:solidFill>
                <a:latin typeface="Calibri" panose="020F0502020204030204" pitchFamily="34" charset="0"/>
                <a:ea typeface="宋体" panose="02010600030101010101" pitchFamily="2" charset="-122"/>
                <a:cs typeface="Times New Roman" panose="02020603050405020304" pitchFamily="18" charset="0"/>
              </a:rPr>
              <a:t>Two-dimensional plan diagram of distributed emergency escape guidance system</a:t>
            </a:r>
          </a:p>
        </p:txBody>
      </p:sp>
      <p:pic>
        <p:nvPicPr>
          <p:cNvPr id="22" name="图片 21">
            <a:extLst>
              <a:ext uri="{FF2B5EF4-FFF2-40B4-BE49-F238E27FC236}">
                <a16:creationId xmlns:a16="http://schemas.microsoft.com/office/drawing/2014/main" id="{570966D7-2230-4631-A38B-673B9A396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24" y="1603565"/>
            <a:ext cx="4508353" cy="3731490"/>
          </a:xfrm>
          <a:prstGeom prst="rect">
            <a:avLst/>
          </a:prstGeom>
        </p:spPr>
      </p:pic>
    </p:spTree>
    <p:extLst>
      <p:ext uri="{BB962C8B-B14F-4D97-AF65-F5344CB8AC3E}">
        <p14:creationId xmlns:p14="http://schemas.microsoft.com/office/powerpoint/2010/main" val="344992709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a:extLst>
              <a:ext uri="{FF2B5EF4-FFF2-40B4-BE49-F238E27FC236}">
                <a16:creationId xmlns:a16="http://schemas.microsoft.com/office/drawing/2014/main" id="{45833A87-6B66-49D1-B608-59CEC3E161DD}"/>
              </a:ext>
            </a:extLst>
          </p:cNvPr>
          <p:cNvSpPr txBox="1"/>
          <p:nvPr/>
        </p:nvSpPr>
        <p:spPr>
          <a:xfrm>
            <a:off x="913366" y="290414"/>
            <a:ext cx="8306834"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tx1"/>
                </a:solidFill>
              </a:rPr>
              <a:t>Project Introduction - Application</a:t>
            </a:r>
          </a:p>
        </p:txBody>
      </p:sp>
      <p:grpSp>
        <p:nvGrpSpPr>
          <p:cNvPr id="3" name="组合 2">
            <a:extLst>
              <a:ext uri="{FF2B5EF4-FFF2-40B4-BE49-F238E27FC236}">
                <a16:creationId xmlns:a16="http://schemas.microsoft.com/office/drawing/2014/main" id="{A664C09F-0153-40B3-B12A-E972198FDAFF}"/>
              </a:ext>
            </a:extLst>
          </p:cNvPr>
          <p:cNvGrpSpPr/>
          <p:nvPr/>
        </p:nvGrpSpPr>
        <p:grpSpPr>
          <a:xfrm>
            <a:off x="0" y="231838"/>
            <a:ext cx="759125" cy="693420"/>
            <a:chOff x="0" y="532828"/>
            <a:chExt cx="759125" cy="568897"/>
          </a:xfrm>
          <a:solidFill>
            <a:srgbClr val="0170C1"/>
          </a:solidFill>
        </p:grpSpPr>
        <p:sp>
          <p:nvSpPr>
            <p:cNvPr id="4" name="矩形 3">
              <a:extLst>
                <a:ext uri="{FF2B5EF4-FFF2-40B4-BE49-F238E27FC236}">
                  <a16:creationId xmlns:a16="http://schemas.microsoft.com/office/drawing/2014/main" id="{CAD4C032-391E-4AB8-B4DE-CCD977AFAD33}"/>
                </a:ext>
              </a:extLst>
            </p:cNvPr>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38ABCEF-11DE-4E1F-ABBF-36907D2D410B}"/>
                </a:ext>
              </a:extLst>
            </p:cNvPr>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98D411F-179A-49EE-8693-24DBD6CD4B5C}"/>
                </a:ext>
              </a:extLst>
            </p:cNvPr>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D325F90-8B73-4796-ABB8-F3A452504C06}"/>
                </a:ext>
              </a:extLst>
            </p:cNvPr>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08F69FC2-3749-44DD-865A-4C781BDB964C}"/>
              </a:ext>
            </a:extLst>
          </p:cNvPr>
          <p:cNvGrpSpPr/>
          <p:nvPr/>
        </p:nvGrpSpPr>
        <p:grpSpPr>
          <a:xfrm>
            <a:off x="0" y="922175"/>
            <a:ext cx="12190413" cy="45719"/>
            <a:chOff x="0" y="532828"/>
            <a:chExt cx="759125" cy="568897"/>
          </a:xfrm>
          <a:solidFill>
            <a:srgbClr val="F47349"/>
          </a:solidFill>
        </p:grpSpPr>
        <p:sp>
          <p:nvSpPr>
            <p:cNvPr id="9" name="矩形 8">
              <a:extLst>
                <a:ext uri="{FF2B5EF4-FFF2-40B4-BE49-F238E27FC236}">
                  <a16:creationId xmlns:a16="http://schemas.microsoft.com/office/drawing/2014/main" id="{B7929C52-97BC-4A31-9FE8-AC300AC8D536}"/>
                </a:ext>
              </a:extLst>
            </p:cNvPr>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87DCD60-19C9-41EA-B861-D9EFAE5AAF24}"/>
                </a:ext>
              </a:extLst>
            </p:cNvPr>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ADC587-289C-4381-91A6-053FC1B50057}"/>
                </a:ext>
              </a:extLst>
            </p:cNvPr>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C8722B5-7063-4EFF-904C-28F1145E6050}"/>
                </a:ext>
              </a:extLst>
            </p:cNvPr>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29883" y="1192341"/>
            <a:ext cx="11918618" cy="5509603"/>
            <a:chOff x="1552943" y="1102896"/>
            <a:chExt cx="8310391" cy="5509603"/>
          </a:xfrm>
        </p:grpSpPr>
        <p:sp>
          <p:nvSpPr>
            <p:cNvPr id="15" name="任意多边形 14"/>
            <p:cNvSpPr/>
            <p:nvPr/>
          </p:nvSpPr>
          <p:spPr>
            <a:xfrm>
              <a:off x="1564522" y="1102896"/>
              <a:ext cx="2494639" cy="997855"/>
            </a:xfrm>
            <a:custGeom>
              <a:avLst/>
              <a:gdLst>
                <a:gd name="connsiteX0" fmla="*/ 0 w 2494639"/>
                <a:gd name="connsiteY0" fmla="*/ 0 h 997855"/>
                <a:gd name="connsiteX1" fmla="*/ 2494639 w 2494639"/>
                <a:gd name="connsiteY1" fmla="*/ 0 h 997855"/>
                <a:gd name="connsiteX2" fmla="*/ 2494639 w 2494639"/>
                <a:gd name="connsiteY2" fmla="*/ 997855 h 997855"/>
                <a:gd name="connsiteX3" fmla="*/ 0 w 2494639"/>
                <a:gd name="connsiteY3" fmla="*/ 997855 h 997855"/>
                <a:gd name="connsiteX4" fmla="*/ 0 w 2494639"/>
                <a:gd name="connsiteY4" fmla="*/ 0 h 99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639" h="997855">
                  <a:moveTo>
                    <a:pt x="0" y="0"/>
                  </a:moveTo>
                  <a:lnTo>
                    <a:pt x="2494639" y="0"/>
                  </a:lnTo>
                  <a:lnTo>
                    <a:pt x="2494639" y="997855"/>
                  </a:lnTo>
                  <a:lnTo>
                    <a:pt x="0" y="997855"/>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altLang="en-US" sz="2600" kern="1200" dirty="0">
                  <a:latin typeface="黑体" panose="02010609060101010101" pitchFamily="49" charset="-122"/>
                  <a:ea typeface="黑体" panose="02010609060101010101" pitchFamily="49" charset="-122"/>
                </a:rPr>
                <a:t>Monitoring, early warning</a:t>
              </a:r>
              <a:endParaRPr lang="zh-CN" altLang="en-US" sz="2600" kern="1200" dirty="0">
                <a:latin typeface="黑体" panose="02010609060101010101" pitchFamily="49" charset="-122"/>
                <a:ea typeface="黑体" panose="02010609060101010101" pitchFamily="49" charset="-122"/>
              </a:endParaRPr>
            </a:p>
          </p:txBody>
        </p:sp>
        <p:sp>
          <p:nvSpPr>
            <p:cNvPr id="16" name="任意多边形 15"/>
            <p:cNvSpPr/>
            <p:nvPr/>
          </p:nvSpPr>
          <p:spPr>
            <a:xfrm>
              <a:off x="1552943" y="2200847"/>
              <a:ext cx="2505769" cy="4371404"/>
            </a:xfrm>
            <a:custGeom>
              <a:avLst/>
              <a:gdLst>
                <a:gd name="connsiteX0" fmla="*/ 0 w 2505769"/>
                <a:gd name="connsiteY0" fmla="*/ 0 h 4969647"/>
                <a:gd name="connsiteX1" fmla="*/ 2505769 w 2505769"/>
                <a:gd name="connsiteY1" fmla="*/ 0 h 4969647"/>
                <a:gd name="connsiteX2" fmla="*/ 2505769 w 2505769"/>
                <a:gd name="connsiteY2" fmla="*/ 4969647 h 4969647"/>
                <a:gd name="connsiteX3" fmla="*/ 0 w 2505769"/>
                <a:gd name="connsiteY3" fmla="*/ 4969647 h 4969647"/>
                <a:gd name="connsiteX4" fmla="*/ 0 w 2505769"/>
                <a:gd name="connsiteY4" fmla="*/ 0 h 496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769" h="4969647">
                  <a:moveTo>
                    <a:pt x="0" y="0"/>
                  </a:moveTo>
                  <a:lnTo>
                    <a:pt x="2505769" y="0"/>
                  </a:lnTo>
                  <a:lnTo>
                    <a:pt x="2505769" y="4969647"/>
                  </a:lnTo>
                  <a:lnTo>
                    <a:pt x="0" y="4969647"/>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defTabSz="1155700">
                <a:lnSpc>
                  <a:spcPct val="90000"/>
                </a:lnSpc>
                <a:spcBef>
                  <a:spcPct val="0"/>
                </a:spcBef>
                <a:spcAft>
                  <a:spcPct val="15000"/>
                </a:spcAft>
                <a:buChar char="••"/>
              </a:pPr>
              <a:r>
                <a:rPr lang="en-US" altLang="zh-CN" sz="2400" dirty="0">
                  <a:solidFill>
                    <a:schemeClr val="tx1"/>
                  </a:solidFill>
                  <a:latin typeface="黑体" panose="02010609060101010101" pitchFamily="49" charset="-122"/>
                  <a:ea typeface="黑体" panose="02010609060101010101" pitchFamily="49" charset="-122"/>
                </a:rPr>
                <a:t>Sensor module real-time monitoring</a:t>
              </a:r>
            </a:p>
            <a:p>
              <a:pPr marL="228600" lvl="1" indent="-228600" defTabSz="1155700">
                <a:lnSpc>
                  <a:spcPct val="90000"/>
                </a:lnSpc>
                <a:spcBef>
                  <a:spcPct val="0"/>
                </a:spcBef>
                <a:spcAft>
                  <a:spcPct val="15000"/>
                </a:spcAft>
                <a:buChar char="••"/>
              </a:pPr>
              <a:r>
                <a:rPr lang="en-US" altLang="zh-CN" sz="2400" dirty="0">
                  <a:solidFill>
                    <a:schemeClr val="tx1"/>
                  </a:solidFill>
                  <a:latin typeface="黑体" panose="02010609060101010101" pitchFamily="49" charset="-122"/>
                  <a:ea typeface="黑体" panose="02010609060101010101" pitchFamily="49" charset="-122"/>
                </a:rPr>
                <a:t>ZigBee networking</a:t>
              </a:r>
            </a:p>
            <a:p>
              <a:pPr marL="228600" lvl="1" indent="-228600" defTabSz="1155700">
                <a:lnSpc>
                  <a:spcPct val="90000"/>
                </a:lnSpc>
                <a:spcBef>
                  <a:spcPct val="0"/>
                </a:spcBef>
                <a:spcAft>
                  <a:spcPct val="15000"/>
                </a:spcAft>
                <a:buChar char="••"/>
              </a:pPr>
              <a:r>
                <a:rPr lang="en-US" altLang="zh-CN" sz="2400" dirty="0">
                  <a:solidFill>
                    <a:schemeClr val="tx1"/>
                  </a:solidFill>
                  <a:latin typeface="黑体" panose="02010609060101010101" pitchFamily="49" charset="-122"/>
                  <a:ea typeface="黑体" panose="02010609060101010101" pitchFamily="49" charset="-122"/>
                </a:rPr>
                <a:t>IBM </a:t>
              </a:r>
              <a:r>
                <a:rPr lang="en-US" altLang="zh-CN" sz="2400" dirty="0" err="1">
                  <a:solidFill>
                    <a:schemeClr val="tx1"/>
                  </a:solidFill>
                  <a:latin typeface="黑体" panose="02010609060101010101" pitchFamily="49" charset="-122"/>
                  <a:ea typeface="黑体" panose="02010609060101010101" pitchFamily="49" charset="-122"/>
                </a:rPr>
                <a:t>PowerAI</a:t>
              </a:r>
              <a:r>
                <a:rPr lang="en-US" altLang="zh-CN" sz="2400" dirty="0">
                  <a:solidFill>
                    <a:schemeClr val="tx1"/>
                  </a:solidFill>
                  <a:latin typeface="黑体" panose="02010609060101010101" pitchFamily="49" charset="-122"/>
                  <a:ea typeface="黑体" panose="02010609060101010101" pitchFamily="49" charset="-122"/>
                </a:rPr>
                <a:t> Vision and image recognition technology</a:t>
              </a:r>
            </a:p>
            <a:p>
              <a:pPr marL="228600" lvl="1" indent="-228600" defTabSz="1155700">
                <a:lnSpc>
                  <a:spcPct val="90000"/>
                </a:lnSpc>
                <a:spcBef>
                  <a:spcPct val="0"/>
                </a:spcBef>
                <a:spcAft>
                  <a:spcPct val="15000"/>
                </a:spcAft>
                <a:buChar char="••"/>
              </a:pPr>
              <a:r>
                <a:rPr lang="en-US" altLang="zh-CN" sz="2400" dirty="0">
                  <a:solidFill>
                    <a:schemeClr val="tx1"/>
                  </a:solidFill>
                  <a:latin typeface="黑体" panose="02010609060101010101" pitchFamily="49" charset="-122"/>
                  <a:ea typeface="黑体" panose="02010609060101010101" pitchFamily="49" charset="-122"/>
                </a:rPr>
                <a:t>Disaster information real-time crawling</a:t>
              </a:r>
              <a:endParaRPr lang="zh-CN" altLang="en-US" sz="2400" kern="1200" dirty="0">
                <a:solidFill>
                  <a:schemeClr val="tx1"/>
                </a:solidFill>
                <a:latin typeface="黑体" panose="02010609060101010101" pitchFamily="49" charset="-122"/>
                <a:ea typeface="黑体" panose="02010609060101010101" pitchFamily="49" charset="-122"/>
              </a:endParaRPr>
            </a:p>
          </p:txBody>
        </p:sp>
        <p:sp>
          <p:nvSpPr>
            <p:cNvPr id="17" name="任意多边形 16"/>
            <p:cNvSpPr/>
            <p:nvPr/>
          </p:nvSpPr>
          <p:spPr>
            <a:xfrm>
              <a:off x="4234995" y="1138399"/>
              <a:ext cx="2941575" cy="962352"/>
            </a:xfrm>
            <a:custGeom>
              <a:avLst/>
              <a:gdLst>
                <a:gd name="connsiteX0" fmla="*/ 0 w 2756740"/>
                <a:gd name="connsiteY0" fmla="*/ 0 h 1102696"/>
                <a:gd name="connsiteX1" fmla="*/ 2756740 w 2756740"/>
                <a:gd name="connsiteY1" fmla="*/ 0 h 1102696"/>
                <a:gd name="connsiteX2" fmla="*/ 2756740 w 2756740"/>
                <a:gd name="connsiteY2" fmla="*/ 1102696 h 1102696"/>
                <a:gd name="connsiteX3" fmla="*/ 0 w 2756740"/>
                <a:gd name="connsiteY3" fmla="*/ 1102696 h 1102696"/>
                <a:gd name="connsiteX4" fmla="*/ 0 w 2756740"/>
                <a:gd name="connsiteY4" fmla="*/ 0 h 110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6740" h="1102696">
                  <a:moveTo>
                    <a:pt x="0" y="0"/>
                  </a:moveTo>
                  <a:lnTo>
                    <a:pt x="2756740" y="0"/>
                  </a:lnTo>
                  <a:lnTo>
                    <a:pt x="2756740" y="1102696"/>
                  </a:lnTo>
                  <a:lnTo>
                    <a:pt x="0" y="1102696"/>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altLang="zh-CN" sz="2600" dirty="0">
                  <a:solidFill>
                    <a:prstClr val="white"/>
                  </a:solidFill>
                  <a:latin typeface="黑体" panose="02010609060101010101" pitchFamily="49" charset="-122"/>
                  <a:ea typeface="黑体" panose="02010609060101010101" pitchFamily="49" charset="-122"/>
                </a:rPr>
                <a:t>escape</a:t>
              </a:r>
              <a:endParaRPr lang="zh-CN" altLang="en-US" sz="2600" kern="1200" dirty="0">
                <a:solidFill>
                  <a:prstClr val="white"/>
                </a:solidFill>
                <a:latin typeface="黑体" panose="02010609060101010101" pitchFamily="49" charset="-122"/>
                <a:ea typeface="黑体" panose="02010609060101010101" pitchFamily="49" charset="-122"/>
                <a:cs typeface="+mn-cs"/>
              </a:endParaRPr>
            </a:p>
          </p:txBody>
        </p:sp>
        <p:sp>
          <p:nvSpPr>
            <p:cNvPr id="18" name="任意多边形 17"/>
            <p:cNvSpPr/>
            <p:nvPr/>
          </p:nvSpPr>
          <p:spPr>
            <a:xfrm>
              <a:off x="4217131" y="2241095"/>
              <a:ext cx="2959439" cy="4371404"/>
            </a:xfrm>
            <a:custGeom>
              <a:avLst/>
              <a:gdLst>
                <a:gd name="connsiteX0" fmla="*/ 0 w 2792466"/>
                <a:gd name="connsiteY0" fmla="*/ 0 h 4969647"/>
                <a:gd name="connsiteX1" fmla="*/ 2792466 w 2792466"/>
                <a:gd name="connsiteY1" fmla="*/ 0 h 4969647"/>
                <a:gd name="connsiteX2" fmla="*/ 2792466 w 2792466"/>
                <a:gd name="connsiteY2" fmla="*/ 4969647 h 4969647"/>
                <a:gd name="connsiteX3" fmla="*/ 0 w 2792466"/>
                <a:gd name="connsiteY3" fmla="*/ 4969647 h 4969647"/>
                <a:gd name="connsiteX4" fmla="*/ 0 w 2792466"/>
                <a:gd name="connsiteY4" fmla="*/ 0 h 496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466" h="4969647">
                  <a:moveTo>
                    <a:pt x="0" y="0"/>
                  </a:moveTo>
                  <a:lnTo>
                    <a:pt x="2792466" y="0"/>
                  </a:lnTo>
                  <a:lnTo>
                    <a:pt x="2792466" y="4969647"/>
                  </a:lnTo>
                  <a:lnTo>
                    <a:pt x="0" y="4969647"/>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defTabSz="1155700">
                <a:lnSpc>
                  <a:spcPct val="90000"/>
                </a:lnSpc>
                <a:spcBef>
                  <a:spcPct val="0"/>
                </a:spcBef>
                <a:spcAft>
                  <a:spcPct val="15000"/>
                </a:spcAft>
                <a:buChar char="••"/>
              </a:pPr>
              <a:r>
                <a:rPr lang="en-US" altLang="zh-CN" sz="2600" dirty="0">
                  <a:solidFill>
                    <a:prstClr val="black"/>
                  </a:solidFill>
                  <a:latin typeface="黑体" panose="02010609060101010101" pitchFamily="49" charset="-122"/>
                  <a:ea typeface="黑体" panose="02010609060101010101" pitchFamily="49" charset="-122"/>
                </a:rPr>
                <a:t>Improved artificial potential field escape algorithm combined with cellular automata algorithm</a:t>
              </a:r>
            </a:p>
            <a:p>
              <a:pPr marL="228600" lvl="1" indent="-228600" defTabSz="1155700">
                <a:lnSpc>
                  <a:spcPct val="90000"/>
                </a:lnSpc>
                <a:spcBef>
                  <a:spcPct val="0"/>
                </a:spcBef>
                <a:spcAft>
                  <a:spcPct val="15000"/>
                </a:spcAft>
                <a:buChar char="••"/>
              </a:pPr>
              <a:r>
                <a:rPr lang="en-US" altLang="zh-CN" sz="2600" dirty="0">
                  <a:solidFill>
                    <a:prstClr val="black"/>
                  </a:solidFill>
                  <a:latin typeface="黑体" panose="02010609060101010101" pitchFamily="49" charset="-122"/>
                  <a:ea typeface="黑体" panose="02010609060101010101" pitchFamily="49" charset="-122"/>
                </a:rPr>
                <a:t>Image recognition algorithm combined with path algorithm</a:t>
              </a:r>
            </a:p>
            <a:p>
              <a:pPr marL="228600" lvl="1" indent="-228600" defTabSz="1155700">
                <a:lnSpc>
                  <a:spcPct val="90000"/>
                </a:lnSpc>
                <a:spcBef>
                  <a:spcPct val="0"/>
                </a:spcBef>
                <a:spcAft>
                  <a:spcPct val="15000"/>
                </a:spcAft>
                <a:buChar char="••"/>
              </a:pPr>
              <a:r>
                <a:rPr lang="en-US" altLang="zh-CN" sz="2600" dirty="0">
                  <a:solidFill>
                    <a:prstClr val="black"/>
                  </a:solidFill>
                  <a:latin typeface="黑体" panose="02010609060101010101" pitchFamily="49" charset="-122"/>
                  <a:ea typeface="黑体" panose="02010609060101010101" pitchFamily="49" charset="-122"/>
                </a:rPr>
                <a:t>Mobile APP escape tips</a:t>
              </a:r>
            </a:p>
            <a:p>
              <a:pPr marL="228600" lvl="1" indent="-228600" defTabSz="1155700">
                <a:lnSpc>
                  <a:spcPct val="90000"/>
                </a:lnSpc>
                <a:spcBef>
                  <a:spcPct val="0"/>
                </a:spcBef>
                <a:spcAft>
                  <a:spcPct val="15000"/>
                </a:spcAft>
                <a:buChar char="••"/>
              </a:pPr>
              <a:r>
                <a:rPr lang="en-US" altLang="zh-CN" sz="2600" dirty="0">
                  <a:solidFill>
                    <a:prstClr val="black"/>
                  </a:solidFill>
                  <a:latin typeface="黑体" panose="02010609060101010101" pitchFamily="49" charset="-122"/>
                  <a:ea typeface="黑体" panose="02010609060101010101" pitchFamily="49" charset="-122"/>
                </a:rPr>
                <a:t>Escape sign dynamic confirmation</a:t>
              </a:r>
              <a:endParaRPr lang="zh-CN" altLang="en-US" sz="2600" kern="1200" dirty="0">
                <a:solidFill>
                  <a:prstClr val="black"/>
                </a:solidFill>
                <a:latin typeface="黑体" panose="02010609060101010101" pitchFamily="49" charset="-122"/>
                <a:ea typeface="黑体" panose="02010609060101010101" pitchFamily="49" charset="-122"/>
                <a:cs typeface="+mn-cs"/>
              </a:endParaRPr>
            </a:p>
          </p:txBody>
        </p:sp>
        <p:sp>
          <p:nvSpPr>
            <p:cNvPr id="19" name="任意多边形 18"/>
            <p:cNvSpPr/>
            <p:nvPr/>
          </p:nvSpPr>
          <p:spPr>
            <a:xfrm>
              <a:off x="7397746" y="1138399"/>
              <a:ext cx="2465587" cy="962352"/>
            </a:xfrm>
            <a:custGeom>
              <a:avLst/>
              <a:gdLst>
                <a:gd name="connsiteX0" fmla="*/ 0 w 2263443"/>
                <a:gd name="connsiteY0" fmla="*/ 0 h 905377"/>
                <a:gd name="connsiteX1" fmla="*/ 2263443 w 2263443"/>
                <a:gd name="connsiteY1" fmla="*/ 0 h 905377"/>
                <a:gd name="connsiteX2" fmla="*/ 2263443 w 2263443"/>
                <a:gd name="connsiteY2" fmla="*/ 905377 h 905377"/>
                <a:gd name="connsiteX3" fmla="*/ 0 w 2263443"/>
                <a:gd name="connsiteY3" fmla="*/ 905377 h 905377"/>
                <a:gd name="connsiteX4" fmla="*/ 0 w 2263443"/>
                <a:gd name="connsiteY4" fmla="*/ 0 h 905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443" h="905377">
                  <a:moveTo>
                    <a:pt x="0" y="0"/>
                  </a:moveTo>
                  <a:lnTo>
                    <a:pt x="2263443" y="0"/>
                  </a:lnTo>
                  <a:lnTo>
                    <a:pt x="2263443" y="905377"/>
                  </a:lnTo>
                  <a:lnTo>
                    <a:pt x="0" y="90537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altLang="zh-CN" sz="2600" dirty="0">
                  <a:solidFill>
                    <a:prstClr val="white"/>
                  </a:solidFill>
                  <a:latin typeface="黑体" panose="02010609060101010101" pitchFamily="49" charset="-122"/>
                  <a:ea typeface="黑体" panose="02010609060101010101" pitchFamily="49" charset="-122"/>
                </a:rPr>
                <a:t>Rescue</a:t>
              </a:r>
              <a:endParaRPr lang="zh-CN" altLang="en-US" sz="2600" kern="1200" dirty="0">
                <a:solidFill>
                  <a:prstClr val="white"/>
                </a:solidFill>
                <a:latin typeface="黑体" panose="02010609060101010101" pitchFamily="49" charset="-122"/>
                <a:ea typeface="黑体" panose="02010609060101010101" pitchFamily="49" charset="-122"/>
                <a:cs typeface="+mn-cs"/>
              </a:endParaRPr>
            </a:p>
          </p:txBody>
        </p:sp>
        <p:sp>
          <p:nvSpPr>
            <p:cNvPr id="20" name="任意多边形 19"/>
            <p:cNvSpPr/>
            <p:nvPr/>
          </p:nvSpPr>
          <p:spPr>
            <a:xfrm>
              <a:off x="7384007" y="2165345"/>
              <a:ext cx="2479327" cy="4447154"/>
            </a:xfrm>
            <a:custGeom>
              <a:avLst/>
              <a:gdLst>
                <a:gd name="connsiteX0" fmla="*/ 0 w 2290921"/>
                <a:gd name="connsiteY0" fmla="*/ 0 h 4969647"/>
                <a:gd name="connsiteX1" fmla="*/ 2290921 w 2290921"/>
                <a:gd name="connsiteY1" fmla="*/ 0 h 4969647"/>
                <a:gd name="connsiteX2" fmla="*/ 2290921 w 2290921"/>
                <a:gd name="connsiteY2" fmla="*/ 4969647 h 4969647"/>
                <a:gd name="connsiteX3" fmla="*/ 0 w 2290921"/>
                <a:gd name="connsiteY3" fmla="*/ 4969647 h 4969647"/>
                <a:gd name="connsiteX4" fmla="*/ 0 w 2290921"/>
                <a:gd name="connsiteY4" fmla="*/ 0 h 496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921" h="4969647">
                  <a:moveTo>
                    <a:pt x="0" y="0"/>
                  </a:moveTo>
                  <a:lnTo>
                    <a:pt x="2290921" y="0"/>
                  </a:lnTo>
                  <a:lnTo>
                    <a:pt x="2290921" y="4969647"/>
                  </a:lnTo>
                  <a:lnTo>
                    <a:pt x="0" y="4969647"/>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defTabSz="1155700">
                <a:lnSpc>
                  <a:spcPct val="90000"/>
                </a:lnSpc>
                <a:spcBef>
                  <a:spcPct val="0"/>
                </a:spcBef>
                <a:spcAft>
                  <a:spcPct val="15000"/>
                </a:spcAft>
                <a:buChar char="••"/>
              </a:pPr>
              <a:r>
                <a:rPr lang="en-US" altLang="zh-CN" sz="2600" dirty="0">
                  <a:solidFill>
                    <a:schemeClr val="tx1"/>
                  </a:solidFill>
                  <a:latin typeface="黑体" panose="02010609060101010101" pitchFamily="49" charset="-122"/>
                  <a:ea typeface="黑体" panose="02010609060101010101" pitchFamily="49" charset="-122"/>
                </a:rPr>
                <a:t>3D modeling build area model</a:t>
              </a:r>
            </a:p>
            <a:p>
              <a:pPr marL="228600" lvl="1" indent="-228600" defTabSz="1155700">
                <a:lnSpc>
                  <a:spcPct val="90000"/>
                </a:lnSpc>
                <a:spcBef>
                  <a:spcPct val="0"/>
                </a:spcBef>
                <a:spcAft>
                  <a:spcPct val="15000"/>
                </a:spcAft>
                <a:buChar char="••"/>
              </a:pPr>
              <a:r>
                <a:rPr lang="en-US" altLang="zh-CN" sz="2600" dirty="0">
                  <a:solidFill>
                    <a:schemeClr val="tx1"/>
                  </a:solidFill>
                  <a:latin typeface="黑体" panose="02010609060101010101" pitchFamily="49" charset="-122"/>
                  <a:ea typeface="黑体" panose="02010609060101010101" pitchFamily="49" charset="-122"/>
                </a:rPr>
                <a:t>Indoor positioning algorithm for 3D positioning</a:t>
              </a:r>
            </a:p>
            <a:p>
              <a:pPr marL="228600" lvl="1" indent="-228600" defTabSz="1155700">
                <a:lnSpc>
                  <a:spcPct val="90000"/>
                </a:lnSpc>
                <a:spcBef>
                  <a:spcPct val="0"/>
                </a:spcBef>
                <a:spcAft>
                  <a:spcPct val="15000"/>
                </a:spcAft>
                <a:buChar char="••"/>
              </a:pPr>
              <a:r>
                <a:rPr lang="en-US" altLang="zh-CN" sz="2600" dirty="0">
                  <a:solidFill>
                    <a:schemeClr val="tx1"/>
                  </a:solidFill>
                  <a:latin typeface="黑体" panose="02010609060101010101" pitchFamily="49" charset="-122"/>
                  <a:ea typeface="黑体" panose="02010609060101010101" pitchFamily="49" charset="-122"/>
                </a:rPr>
                <a:t>Disaster information prompts, assisting in the development of rescue routes</a:t>
              </a:r>
              <a:endParaRPr lang="zh-CN" altLang="en-US" sz="2600" kern="1200" dirty="0">
                <a:solidFill>
                  <a:prstClr val="black"/>
                </a:solidFill>
                <a:latin typeface="黑体" panose="02010609060101010101" pitchFamily="49" charset="-122"/>
                <a:ea typeface="黑体" panose="02010609060101010101" pitchFamily="49" charset="-122"/>
                <a:cs typeface="+mn-cs"/>
              </a:endParaRPr>
            </a:p>
          </p:txBody>
        </p:sp>
      </p:grpSp>
    </p:spTree>
    <p:extLst>
      <p:ext uri="{BB962C8B-B14F-4D97-AF65-F5344CB8AC3E}">
        <p14:creationId xmlns:p14="http://schemas.microsoft.com/office/powerpoint/2010/main" val="361271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
                                        </p:tgtEl>
                                        <p:attrNameLst>
                                          <p:attrName>ppt_y</p:attrName>
                                        </p:attrNameLst>
                                      </p:cBhvr>
                                      <p:tavLst>
                                        <p:tav tm="0">
                                          <p:val>
                                            <p:strVal val="#ppt_y"/>
                                          </p:val>
                                        </p:tav>
                                        <p:tav tm="100000">
                                          <p:val>
                                            <p:strVal val="#ppt_y"/>
                                          </p:val>
                                        </p:tav>
                                      </p:tavLst>
                                    </p:anim>
                                    <p:anim calcmode="lin" valueType="num">
                                      <p:cBhvr>
                                        <p:cTn id="16"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4995</TotalTime>
  <Words>5197</Words>
  <Application>Microsoft Office PowerPoint</Application>
  <PresentationFormat>宽屏</PresentationFormat>
  <Paragraphs>250</Paragraphs>
  <Slides>27</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ibm-plex-sans</vt:lpstr>
      <vt:lpstr>Impact MT Std</vt:lpstr>
      <vt:lpstr>PingFang SC</vt:lpstr>
      <vt:lpstr>等线</vt:lpstr>
      <vt:lpstr>等线 Light</vt:lpstr>
      <vt:lpstr>方正兰亭粗黑_GBK</vt:lpstr>
      <vt:lpstr>黑体</vt:lpstr>
      <vt:lpstr>宋体</vt:lpstr>
      <vt:lpstr>微软雅黑</vt:lpstr>
      <vt:lpstr>Agency FB Bold</vt:lpstr>
      <vt:lpstr>Arial</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通用商务</dc:title>
  <dc:creator>第一PPT</dc:creator>
  <cp:keywords>www.1ppt.com</cp:keywords>
  <cp:lastModifiedBy>跃元 刘</cp:lastModifiedBy>
  <cp:revision>877</cp:revision>
  <dcterms:created xsi:type="dcterms:W3CDTF">2015-12-01T09:06:39Z</dcterms:created>
  <dcterms:modified xsi:type="dcterms:W3CDTF">2019-07-27T01:45:43Z</dcterms:modified>
</cp:coreProperties>
</file>