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82" r:id="rId4"/>
    <p:sldId id="274" r:id="rId5"/>
    <p:sldId id="287" r:id="rId6"/>
    <p:sldId id="283" r:id="rId7"/>
    <p:sldId id="261" r:id="rId8"/>
    <p:sldId id="259" r:id="rId9"/>
    <p:sldId id="299" r:id="rId10"/>
    <p:sldId id="300" r:id="rId11"/>
    <p:sldId id="312" r:id="rId12"/>
    <p:sldId id="303" r:id="rId13"/>
    <p:sldId id="310" r:id="rId14"/>
    <p:sldId id="302" r:id="rId15"/>
    <p:sldId id="311" r:id="rId16"/>
    <p:sldId id="284" r:id="rId17"/>
    <p:sldId id="273" r:id="rId18"/>
    <p:sldId id="306" r:id="rId19"/>
    <p:sldId id="277" r:id="rId20"/>
    <p:sldId id="272" r:id="rId21"/>
    <p:sldId id="313" r:id="rId22"/>
    <p:sldId id="296" r:id="rId23"/>
    <p:sldId id="275" r:id="rId24"/>
    <p:sldId id="298" r:id="rId25"/>
    <p:sldId id="297" r:id="rId26"/>
    <p:sldId id="314" r:id="rId27"/>
    <p:sldId id="280" r:id="rId28"/>
    <p:sldId id="315" r:id="rId29"/>
    <p:sldId id="295" r:id="rId30"/>
    <p:sldId id="290" r:id="rId31"/>
    <p:sldId id="28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31"/>
    <p:restoredTop sz="75239" autoAdjust="0"/>
  </p:normalViewPr>
  <p:slideViewPr>
    <p:cSldViewPr>
      <p:cViewPr varScale="1">
        <p:scale>
          <a:sx n="80" d="100"/>
          <a:sy n="80" d="100"/>
        </p:scale>
        <p:origin x="13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D8C9-866B-4352-9BA8-E78FEE8FB3FE}" type="datetimeFigureOut">
              <a:rPr lang="zh-CN" altLang="en-US" smtClean="0"/>
              <a:t>16/7/22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854A-3A41-469C-95C5-60CB2D8C3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7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3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构建工具是什么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构建工具是什么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1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8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F0C-7B7B-4AFA-B97B-D2221EA931C5}" type="datetime1">
              <a:rPr lang="zh-CN" altLang="en-US" smtClean="0"/>
              <a:t>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7015-680D-4B9A-B052-282520BC09AF}" type="datetime1">
              <a:rPr lang="zh-CN" altLang="en-US" smtClean="0"/>
              <a:t>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A2E-F8F6-4D5C-A457-6030273C9B60}" type="datetime1">
              <a:rPr lang="zh-CN" altLang="en-US" smtClean="0"/>
              <a:t>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E96-CBB8-4C6D-A431-2AC174D79D54}" type="datetime1">
              <a:rPr lang="zh-CN" altLang="en-US" smtClean="0"/>
              <a:t>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5287-591F-40DF-8ABD-F89E9B28A5BE}" type="datetime1">
              <a:rPr lang="zh-CN" altLang="en-US" smtClean="0"/>
              <a:t>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4F33-5EBE-4B9A-B574-2CA58979CD63}" type="datetime1">
              <a:rPr lang="zh-CN" altLang="en-US" smtClean="0"/>
              <a:t>16/7/22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1B04-7561-49E6-AF24-7BEFA3407D13}" type="datetime1">
              <a:rPr lang="zh-CN" altLang="en-US" smtClean="0"/>
              <a:t>16/7/22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40BB-AF3B-42D0-9B82-9579D902CB8F}" type="datetime1">
              <a:rPr lang="zh-CN" altLang="en-US" smtClean="0"/>
              <a:t>16/7/22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D808-9695-44D0-8F24-EA678C854018}" type="datetime1">
              <a:rPr lang="zh-CN" altLang="en-US" smtClean="0"/>
              <a:t>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5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1D11-65B3-4F14-8546-E5B73E0D61AB}" type="datetime1">
              <a:rPr lang="zh-CN" altLang="en-US" smtClean="0"/>
              <a:t>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43EF-B242-4B54-A793-909CE59C0D05}" type="datetime1">
              <a:rPr lang="zh-CN" altLang="en-US" smtClean="0"/>
              <a:t>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38225"/>
          </a:xfrm>
        </p:spPr>
        <p:txBody>
          <a:bodyPr/>
          <a:lstStyle/>
          <a:p>
            <a:r>
              <a:rPr lang="en-US" altLang="zh-CN" b="1" dirty="0" smtClean="0"/>
              <a:t>Incremental Unit Testing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STAP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endParaRPr lang="en-US" altLang="zh-CN" dirty="0" smtClean="0"/>
          </a:p>
          <a:p>
            <a:r>
              <a:rPr lang="en-US" altLang="zh-CN" dirty="0" smtClean="0"/>
              <a:t>Shanghai Jiao Tong University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572-EF5A-4B22-8AE6-17C8C2DFEEA9}" type="datetime1">
              <a:rPr lang="zh-CN" altLang="en-US" smtClean="0"/>
              <a:t>16/7/22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5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Coverage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Run the instrumented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Parse the output and get the functions covered by every test case.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Write the coverage to database.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</a:rPr>
              <a:t>Coverage</a:t>
            </a:r>
            <a:endParaRPr lang="zh-CN" altLang="en-US" dirty="0"/>
          </a:p>
        </p:txBody>
      </p:sp>
      <p:sp>
        <p:nvSpPr>
          <p:cNvPr id="4" name="流程图: 多文档 3"/>
          <p:cNvSpPr/>
          <p:nvPr/>
        </p:nvSpPr>
        <p:spPr>
          <a:xfrm>
            <a:off x="2948241" y="3109190"/>
            <a:ext cx="1152128" cy="108012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case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28663" y="1956629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nstrumented</a:t>
            </a:r>
          </a:p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0"/>
            <a:endCxn id="7" idx="4"/>
          </p:cNvCxnSpPr>
          <p:nvPr/>
        </p:nvCxnSpPr>
        <p:spPr>
          <a:xfrm flipV="1">
            <a:off x="3603567" y="2666577"/>
            <a:ext cx="368421" cy="442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300858" y="2018505"/>
            <a:ext cx="1342260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1"/>
            <a:endCxn id="5" idx="2"/>
          </p:cNvCxnSpPr>
          <p:nvPr/>
        </p:nvCxnSpPr>
        <p:spPr>
          <a:xfrm flipH="1" flipV="1">
            <a:off x="2120751" y="2748717"/>
            <a:ext cx="827490" cy="9005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/>
          <p:cNvSpPr/>
          <p:nvPr/>
        </p:nvSpPr>
        <p:spPr>
          <a:xfrm>
            <a:off x="6444208" y="1700808"/>
            <a:ext cx="1080120" cy="128346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atabase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6"/>
            <a:endCxn id="9" idx="2"/>
          </p:cNvCxnSpPr>
          <p:nvPr/>
        </p:nvCxnSpPr>
        <p:spPr>
          <a:xfrm>
            <a:off x="4643118" y="2342541"/>
            <a:ext cx="180109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6096" y="2340901"/>
            <a:ext cx="8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44434" y="4641039"/>
            <a:ext cx="8376038" cy="1561625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4586133" y="3045372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5"/>
            <a:endCxn id="21" idx="0"/>
          </p:cNvCxnSpPr>
          <p:nvPr/>
        </p:nvCxnSpPr>
        <p:spPr>
          <a:xfrm>
            <a:off x="4446549" y="2571669"/>
            <a:ext cx="931672" cy="473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0"/>
            <a:endCxn id="9" idx="2"/>
          </p:cNvCxnSpPr>
          <p:nvPr/>
        </p:nvCxnSpPr>
        <p:spPr>
          <a:xfrm flipV="1">
            <a:off x="5378221" y="2342541"/>
            <a:ext cx="1065987" cy="702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BEF7-B94C-4F76-AFAD-17048593A86C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27" y="142211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727" y="4316638"/>
            <a:ext cx="8229600" cy="203971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Transform source into </a:t>
            </a:r>
            <a:r>
              <a:rPr lang="en-US" altLang="zh-CN" dirty="0" smtClean="0"/>
              <a:t>AST form</a:t>
            </a:r>
            <a:endParaRPr lang="en-US" altLang="zh-CN" dirty="0" smtClean="0"/>
          </a:p>
          <a:p>
            <a:r>
              <a:rPr lang="en-US" altLang="zh-CN" dirty="0" smtClean="0"/>
              <a:t>Compare </a:t>
            </a:r>
            <a:r>
              <a:rPr lang="en-US" altLang="zh-CN" dirty="0" smtClean="0"/>
              <a:t>AST structure and content</a:t>
            </a:r>
          </a:p>
          <a:p>
            <a:r>
              <a:rPr lang="en-US" altLang="zh-CN" dirty="0" smtClean="0"/>
              <a:t>Diff result: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File: added/deleted/modified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en-US" altLang="zh-CN" dirty="0"/>
              <a:t>: </a:t>
            </a:r>
            <a:r>
              <a:rPr lang="en-US" altLang="zh-CN" dirty="0" smtClean="0"/>
              <a:t>added/deleted/modified</a:t>
            </a:r>
          </a:p>
          <a:p>
            <a:pPr lvl="1"/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element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16267" y="1612499"/>
            <a:ext cx="1584176" cy="474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284017" y="1612499"/>
            <a:ext cx="1584176" cy="474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source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42543" y="2307614"/>
            <a:ext cx="1026114" cy="4721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6" idx="2"/>
          </p:cNvCxnSpPr>
          <p:nvPr/>
        </p:nvCxnSpPr>
        <p:spPr>
          <a:xfrm>
            <a:off x="3108355" y="2087289"/>
            <a:ext cx="934188" cy="456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6"/>
          </p:cNvCxnSpPr>
          <p:nvPr/>
        </p:nvCxnSpPr>
        <p:spPr>
          <a:xfrm flipH="1">
            <a:off x="5068657" y="2087289"/>
            <a:ext cx="1007448" cy="456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775439" y="3268147"/>
            <a:ext cx="1584176" cy="5601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4"/>
            <a:endCxn id="9" idx="0"/>
          </p:cNvCxnSpPr>
          <p:nvPr/>
        </p:nvCxnSpPr>
        <p:spPr>
          <a:xfrm>
            <a:off x="4555600" y="2779769"/>
            <a:ext cx="11927" cy="48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3E60-4836-4BC2-BCCA-9100AC856ACF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Differ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File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</a:t>
            </a:r>
            <a:endParaRPr lang="zh-CN" altLang="en-US" sz="2400" dirty="0" smtClean="0"/>
          </a:p>
          <a:p>
            <a:pPr lvl="2"/>
            <a:r>
              <a:rPr lang="en-US" altLang="zh-CN" sz="2000" dirty="0" smtClean="0"/>
              <a:t>Function</a:t>
            </a:r>
            <a:endParaRPr lang="zh-CN" altLang="en-US" sz="2000" dirty="0" smtClean="0"/>
          </a:p>
          <a:p>
            <a:pPr lvl="2"/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elements</a:t>
            </a:r>
            <a:endParaRPr lang="zh-CN" altLang="en-US" sz="2000" dirty="0" smtClean="0"/>
          </a:p>
          <a:p>
            <a:pPr marL="285750" indent="-285750"/>
            <a:r>
              <a:rPr lang="en-US" altLang="zh-CN" dirty="0"/>
              <a:t>Function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rerun affected test </a:t>
            </a:r>
            <a:r>
              <a:rPr lang="en-US" altLang="zh-CN" sz="2400" dirty="0" smtClean="0"/>
              <a:t>cases</a:t>
            </a:r>
            <a:endParaRPr lang="zh-CN" altLang="en-US" sz="2400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element</a:t>
            </a:r>
            <a:endParaRPr lang="zh-CN" alt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any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change: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rerun all test cases </a:t>
            </a:r>
            <a:endParaRPr lang="zh-CN" altLang="en-US" sz="2400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Select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select(coverage, difference) -&gt; test cases.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Rerun them.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2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1619173" y="2054583"/>
            <a:ext cx="1080120" cy="128346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47864" y="1624232"/>
            <a:ext cx="1584176" cy="5601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5" idx="2"/>
            <a:endCxn id="4" idx="4"/>
          </p:cNvCxnSpPr>
          <p:nvPr/>
        </p:nvCxnSpPr>
        <p:spPr>
          <a:xfrm rot="5400000">
            <a:off x="3163638" y="1720001"/>
            <a:ext cx="511971" cy="1440659"/>
          </a:xfrm>
          <a:prstGeom prst="bentConnector2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多文档 6"/>
          <p:cNvSpPr/>
          <p:nvPr/>
        </p:nvSpPr>
        <p:spPr>
          <a:xfrm>
            <a:off x="5580112" y="2564905"/>
            <a:ext cx="1944216" cy="108012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Affected test case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95835" y="3865235"/>
            <a:ext cx="1342260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xecute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4984" y="2782669"/>
            <a:ext cx="1997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Retrieve affected </a:t>
            </a:r>
            <a:endParaRPr lang="zh-CN" altLang="en-US" dirty="0" smtClean="0"/>
          </a:p>
          <a:p>
            <a:r>
              <a:rPr lang="en-US" altLang="zh-CN" dirty="0" smtClean="0"/>
              <a:t>test cases </a:t>
            </a:r>
          </a:p>
        </p:txBody>
      </p:sp>
      <p:cxnSp>
        <p:nvCxnSpPr>
          <p:cNvPr id="11" name="直接箭头连接符 10"/>
          <p:cNvCxnSpPr>
            <a:stCxn id="5" idx="3"/>
            <a:endCxn id="7" idx="0"/>
          </p:cNvCxnSpPr>
          <p:nvPr/>
        </p:nvCxnSpPr>
        <p:spPr>
          <a:xfrm>
            <a:off x="4932040" y="1904289"/>
            <a:ext cx="1753935" cy="660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6"/>
          </p:cNvCxnSpPr>
          <p:nvPr/>
        </p:nvCxnSpPr>
        <p:spPr>
          <a:xfrm flipH="1">
            <a:off x="5438095" y="3604120"/>
            <a:ext cx="978930" cy="58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881961" y="5301208"/>
            <a:ext cx="1413082" cy="5601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60665" y="5074102"/>
            <a:ext cx="4311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File</a:t>
            </a:r>
            <a:endParaRPr lang="zh-CN" alt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Function</a:t>
            </a:r>
            <a:endParaRPr lang="zh-CN" alt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/>
              <a:t>Changes of program elements besides functions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en-US" altLang="zh-CN" dirty="0"/>
              <a:t> IUT</a:t>
            </a:r>
            <a:r>
              <a:rPr lang="en-US" altLang="zh-CN" dirty="0" smtClean="0"/>
              <a:t> </a:t>
            </a:r>
            <a:r>
              <a:rPr lang="en-US" altLang="zh-CN" dirty="0"/>
              <a:t>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en-US" altLang="zh-CN" dirty="0"/>
              <a:t>++ IUT</a:t>
            </a:r>
            <a:r>
              <a:rPr lang="zh-CN" altLang="en-US" dirty="0"/>
              <a:t> </a:t>
            </a:r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/>
              <a:t>command-line tool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iutc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ub-commands </a:t>
            </a:r>
            <a:r>
              <a:rPr lang="en-US" altLang="zh-CN" dirty="0" smtClean="0"/>
              <a:t>included in ‘</a:t>
            </a:r>
            <a:r>
              <a:rPr lang="en-US" altLang="zh-CN" dirty="0" err="1" smtClean="0"/>
              <a:t>iutc</a:t>
            </a:r>
            <a:r>
              <a:rPr lang="en-US" altLang="zh-CN" dirty="0" smtClean="0"/>
              <a:t>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</a:t>
            </a:r>
            <a:endParaRPr lang="zh-CN" altLang="en-US" dirty="0" smtClean="0"/>
          </a:p>
          <a:p>
            <a:pPr lvl="1"/>
            <a:r>
              <a:rPr lang="en-US" altLang="zh-CN" dirty="0"/>
              <a:t>s</a:t>
            </a:r>
            <a:endParaRPr lang="en-US" altLang="zh-CN" dirty="0" smtClean="0"/>
          </a:p>
          <a:p>
            <a:r>
              <a:rPr lang="en-US" altLang="zh-CN" dirty="0" smtClean="0"/>
              <a:t>Using sqlite3 as database to save record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Sub-Commands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</a:rPr>
              <a:t>iutc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endParaRPr lang="en-US" altLang="zh-CN" sz="1800" dirty="0"/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Initialize a </a:t>
            </a:r>
            <a:r>
              <a:rPr lang="en-US" altLang="zh-CN" dirty="0" err="1">
                <a:solidFill>
                  <a:srgbClr val="000000"/>
                </a:solidFill>
              </a:rPr>
              <a:t>config</a:t>
            </a:r>
            <a:r>
              <a:rPr lang="en-US" altLang="zh-CN" dirty="0">
                <a:solidFill>
                  <a:srgbClr val="000000"/>
                </a:solidFill>
              </a:rPr>
              <a:t> template in the current directory. Fill it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/>
          </a:p>
          <a:p>
            <a:pPr>
              <a:buFont typeface="Arial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</a:rPr>
              <a:t>iutc</a:t>
            </a:r>
            <a:r>
              <a:rPr lang="en-US" altLang="zh-CN" dirty="0" smtClean="0">
                <a:solidFill>
                  <a:srgbClr val="000000"/>
                </a:solidFill>
              </a:rPr>
              <a:t> –c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Generate a .</a:t>
            </a:r>
            <a:r>
              <a:rPr lang="en-US" altLang="zh-CN" dirty="0" err="1">
                <a:solidFill>
                  <a:srgbClr val="000000"/>
                </a:solidFill>
              </a:rPr>
              <a:t>db</a:t>
            </a:r>
            <a:r>
              <a:rPr lang="en-US" altLang="zh-CN" dirty="0">
                <a:solidFill>
                  <a:srgbClr val="000000"/>
                </a:solidFill>
              </a:rPr>
              <a:t> file that records the coverage and project version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</a:rPr>
              <a:t>iutc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-s</a:t>
            </a:r>
            <a:endParaRPr lang="en-US" altLang="zh-CN" sz="1800" dirty="0"/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Select affected test cases and rerun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sz="16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Basic incremental unit testing 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I</a:t>
            </a:r>
            <a:r>
              <a:rPr lang="en-US" altLang="zh-CN" dirty="0" smtClean="0"/>
              <a:t>nstrumentation </a:t>
            </a:r>
            <a:r>
              <a:rPr lang="en-US" altLang="zh-CN" dirty="0"/>
              <a:t>source code for logging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F</a:t>
            </a:r>
            <a:r>
              <a:rPr lang="en-US" altLang="zh-CN" dirty="0" smtClean="0"/>
              <a:t>ind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 </a:t>
            </a:r>
            <a:r>
              <a:rPr lang="en-US" altLang="zh-CN" dirty="0"/>
              <a:t>difference between two </a:t>
            </a:r>
            <a:r>
              <a:rPr lang="en-US" altLang="zh-CN" dirty="0" smtClean="0"/>
              <a:t>source folder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en-US" altLang="zh-CN" dirty="0" smtClean="0"/>
              <a:t>aintain </a:t>
            </a:r>
            <a:r>
              <a:rPr lang="en-US" altLang="zh-CN" dirty="0"/>
              <a:t>a database to keep track the </a:t>
            </a:r>
            <a:r>
              <a:rPr lang="en-US" altLang="zh-CN" dirty="0" smtClean="0"/>
              <a:t>relationship between test case and </a:t>
            </a:r>
            <a:r>
              <a:rPr lang="en-US" altLang="zh-CN" dirty="0" smtClean="0"/>
              <a:t>function</a:t>
            </a:r>
            <a:endParaRPr lang="en-US" altLang="zh-CN" dirty="0" smtClean="0"/>
          </a:p>
          <a:p>
            <a:r>
              <a:rPr lang="en-US" altLang="zh-CN" dirty="0" smtClean="0"/>
              <a:t>A simple </a:t>
            </a:r>
            <a:r>
              <a:rPr lang="en-US" altLang="zh-CN" dirty="0"/>
              <a:t>bash script to support </a:t>
            </a:r>
            <a:r>
              <a:rPr lang="en-US" altLang="zh-CN" dirty="0" smtClean="0"/>
              <a:t>the workflow ,and </a:t>
            </a:r>
            <a:r>
              <a:rPr lang="en-US" altLang="zh-CN" dirty="0"/>
              <a:t>each </a:t>
            </a:r>
            <a:r>
              <a:rPr lang="en-US" altLang="zh-CN" dirty="0" smtClean="0"/>
              <a:t>sub-command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dirty="0"/>
              <a:t>this workflow is implemented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DCF8-D286-4E1D-9375-84D78D0AD50E}" type="datetime1">
              <a:rPr lang="zh-CN" altLang="en-US" smtClean="0"/>
              <a:t>16/7/22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C++ IUT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Java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 smtClean="0"/>
              <a:t>Refinement</a:t>
            </a:r>
            <a:endParaRPr lang="en-US" altLang="zh-CN" dirty="0" smtClean="0"/>
          </a:p>
          <a:p>
            <a:r>
              <a:rPr lang="en-US" altLang="zh-CN" dirty="0" smtClean="0"/>
              <a:t>Demo</a:t>
            </a:r>
            <a:endParaRPr lang="en-US" altLang="zh-CN" dirty="0" smtClean="0"/>
          </a:p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A64E-5DC9-4093-BE19-477C24ABD859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endParaRPr lang="zh-CN" altLang="en-US" dirty="0" smtClean="0"/>
          </a:p>
          <a:p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affected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iut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IUT Implementation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/>
              <a:t>Java</a:t>
            </a:r>
            <a:r>
              <a:rPr lang="en-US" altLang="zh-CN" dirty="0"/>
              <a:t> IUT</a:t>
            </a:r>
            <a:r>
              <a:rPr lang="en-US" altLang="zh-CN" dirty="0" smtClean="0"/>
              <a:t> </a:t>
            </a:r>
            <a:r>
              <a:rPr lang="en-US" altLang="zh-CN" dirty="0"/>
              <a:t>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 smtClean="0"/>
              <a:t>Refinement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subcommands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subcommands.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Former</a:t>
            </a:r>
            <a:r>
              <a:rPr lang="en-US" altLang="zh-CN" dirty="0" smtClean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r>
                <a:rPr lang="en-US" altLang="zh-CN" dirty="0" smtClean="0"/>
                <a:t>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Instrumenting</a:t>
              </a:r>
            </a:p>
            <a:p>
              <a:pPr algn="ctr"/>
              <a:r>
                <a:rPr lang="en-US" altLang="zh-CN" sz="1600" dirty="0"/>
                <a:t>o</a:t>
              </a:r>
              <a:r>
                <a:rPr lang="en-US" altLang="zh-CN" sz="1600" dirty="0" smtClean="0"/>
                <a:t>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</a:t>
              </a:r>
              <a:r>
                <a:rPr lang="en-US" altLang="zh-CN" sz="1600" dirty="0" smtClean="0"/>
                <a:t>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r>
                <a:rPr lang="en-US" altLang="zh-CN" sz="1400" dirty="0" smtClean="0"/>
                <a:t>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Execution</a:t>
              </a:r>
            </a:p>
            <a:p>
              <a:pPr algn="ctr"/>
              <a:r>
                <a:rPr lang="en-US" altLang="zh-CN" sz="1600" dirty="0"/>
                <a:t>l</a:t>
              </a:r>
              <a:r>
                <a:rPr lang="en-US" altLang="zh-CN" sz="1600" dirty="0" smtClean="0"/>
                <a:t>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</a:t>
              </a:r>
            </a:p>
            <a:p>
              <a:pPr algn="ctr"/>
              <a:r>
                <a:rPr lang="en-US" altLang="zh-CN" dirty="0"/>
                <a:t>s</a:t>
              </a:r>
              <a:r>
                <a:rPr lang="en-US" altLang="zh-CN" dirty="0" smtClean="0"/>
                <a:t>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AffectedTest</a:t>
              </a:r>
              <a:r>
                <a:rPr lang="en-US" altLang="zh-CN" sz="1400" dirty="0" smtClean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65166" y="2922333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82525" y="315099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619827" y="416548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itest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407849" y="535092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testall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78072" y="5527134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4050" y="530094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gentest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5930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49618" y="6132848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ut subcommands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16/7/22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r>
                <a:rPr lang="en-US" altLang="zh-CN" dirty="0" smtClean="0"/>
                <a:t>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Instrumenting</a:t>
              </a:r>
            </a:p>
            <a:p>
              <a:pPr algn="ctr"/>
              <a:r>
                <a:rPr lang="en-US" altLang="zh-CN" sz="1600" dirty="0"/>
                <a:t>o</a:t>
              </a:r>
              <a:r>
                <a:rPr lang="en-US" altLang="zh-CN" sz="1600" dirty="0" smtClean="0"/>
                <a:t>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</a:t>
              </a:r>
              <a:r>
                <a:rPr lang="en-US" altLang="zh-CN" sz="1600" dirty="0" smtClean="0"/>
                <a:t>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r>
                <a:rPr lang="en-US" altLang="zh-CN" sz="1400" dirty="0" smtClean="0"/>
                <a:t>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Execution</a:t>
              </a:r>
            </a:p>
            <a:p>
              <a:pPr algn="ctr"/>
              <a:r>
                <a:rPr lang="en-US" altLang="zh-CN" sz="1600" dirty="0"/>
                <a:t>l</a:t>
              </a:r>
              <a:r>
                <a:rPr lang="en-US" altLang="zh-CN" sz="1600" dirty="0" smtClean="0"/>
                <a:t>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</a:t>
              </a:r>
            </a:p>
            <a:p>
              <a:pPr algn="ctr"/>
              <a:r>
                <a:rPr lang="en-US" altLang="zh-CN" dirty="0"/>
                <a:t>s</a:t>
              </a:r>
              <a:r>
                <a:rPr lang="en-US" altLang="zh-CN" dirty="0" smtClean="0"/>
                <a:t>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AffectedTest</a:t>
              </a:r>
              <a:r>
                <a:rPr lang="en-US" altLang="zh-CN" sz="1400" dirty="0" smtClean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31400" y="2638921"/>
            <a:ext cx="922630" cy="20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preproc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40304" y="158757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increm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5930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49618" y="6132848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ut subcommands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Simplification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16/7/23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78674"/>
              </p:ext>
            </p:extLst>
          </p:nvPr>
        </p:nvGraphicFramePr>
        <p:xfrm>
          <a:off x="457202" y="1262863"/>
          <a:ext cx="8229599" cy="4833703"/>
        </p:xfrm>
        <a:graphic>
          <a:graphicData uri="http://schemas.openxmlformats.org/drawingml/2006/table">
            <a:tbl>
              <a:tblPr firstRow="1" firstCol="1" bandRow="1"/>
              <a:tblGrid>
                <a:gridCol w="2211402"/>
                <a:gridCol w="2211402"/>
                <a:gridCol w="2211402"/>
                <a:gridCol w="1595393"/>
              </a:tblGrid>
              <a:tr h="5407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</a:t>
                      </a:r>
                      <a:r>
                        <a:rPr lang="zh-CN" altLang="en-US" sz="1200" b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</a:t>
                      </a:r>
                      <a:endParaRPr lang="zh-CN" sz="12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</a:t>
                      </a:r>
                      <a:r>
                        <a:rPr lang="zh-CN" altLang="en-US" sz="1200" b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Commands</a:t>
                      </a:r>
                      <a:endParaRPr lang="zh-CN" sz="12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Description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625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Prerequisite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N/A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N/A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Setting IUT_HOME folder -&gt; $HOME/.iut (which contains files that are required to run iut.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Modify the “build.gradle” file of the target project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45562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Phase1: 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Preprocessing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init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init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&lt;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projectName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</a:t>
                      </a:r>
                      <a:endParaRPr lang="zh-CN" alt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Initialize db file and several settings.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556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inst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gentest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testall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update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instrumentation -&gt; run testcases -&gt; update database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9112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Phase2: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Incremental Testing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oldVersionPath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newVersionPath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diff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itest</a:t>
                      </a:r>
                      <a:endParaRPr lang="zh-CN" alt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diff to find changed methods -&gt; query for affected </a:t>
                      </a:r>
                      <a:r>
                        <a:rPr lang="en-US" sz="1200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testcases</a:t>
                      </a: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-&gt; run affected </a:t>
                      </a:r>
                      <a:r>
                        <a:rPr lang="en-US" sz="1200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testcases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3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IUT Implementation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IUT Refinement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F7DD-263F-4C5F-A4F9-B010F65DFD17}" type="datetime1">
              <a:rPr lang="zh-CN" altLang="en-US" smtClean="0"/>
              <a:t>16/7/22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IUT Implementation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Future </a:t>
            </a:r>
            <a:r>
              <a:rPr lang="en-US" altLang="zh-CN" dirty="0" smtClean="0"/>
              <a:t>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lang="en-US" altLang="zh-CN" dirty="0"/>
              <a:t>Support smooth multi-version evolution. Now the demo are based on two version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>
              <a:buFont typeface="Arial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Identify </a:t>
            </a:r>
            <a:r>
              <a:rPr lang="en-US" altLang="zh-CN" dirty="0">
                <a:solidFill>
                  <a:srgbClr val="000000"/>
                </a:solidFill>
              </a:rPr>
              <a:t>and </a:t>
            </a:r>
            <a:r>
              <a:rPr lang="en-US" altLang="zh-CN" dirty="0" smtClean="0">
                <a:solidFill>
                  <a:srgbClr val="000000"/>
                </a:solidFill>
              </a:rPr>
              <a:t>analyze </a:t>
            </a:r>
            <a:r>
              <a:rPr lang="en-US" altLang="zh-CN" dirty="0">
                <a:solidFill>
                  <a:srgbClr val="000000"/>
                </a:solidFill>
              </a:rPr>
              <a:t>more special cases when comparing versions of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Integration with version control system.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104-76BD-4C9C-8475-1BCC6B31C9F1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86D8-1854-4026-8A21-4877218E6D0B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20480"/>
          </a:xfrm>
        </p:spPr>
        <p:txBody>
          <a:bodyPr>
            <a:normAutofit/>
          </a:bodyPr>
          <a:lstStyle/>
          <a:p>
            <a:r>
              <a:rPr lang="en-US" altLang="zh-CN" dirty="0"/>
              <a:t>We have implemented a tool to support all </a:t>
            </a:r>
            <a:r>
              <a:rPr lang="en-US" altLang="zh-CN" dirty="0" smtClean="0"/>
              <a:t>basic functionalities </a:t>
            </a:r>
            <a:r>
              <a:rPr lang="en-US" altLang="zh-CN" dirty="0"/>
              <a:t>of the </a:t>
            </a:r>
            <a:r>
              <a:rPr lang="en-US" altLang="zh-CN" dirty="0" smtClean="0"/>
              <a:t>incremental unit 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projects.</a:t>
            </a:r>
            <a:endParaRPr lang="en-US" altLang="zh-CN" dirty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simplified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/>
              <a:t>incremental unit </a:t>
            </a:r>
            <a:r>
              <a:rPr lang="en-US" altLang="zh-CN" dirty="0" smtClean="0"/>
              <a:t>testing,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IUT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project.</a:t>
            </a:r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tool has some limitations </a:t>
            </a:r>
            <a:r>
              <a:rPr lang="en-US" altLang="zh-CN" dirty="0" smtClean="0"/>
              <a:t>and further improvements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E95A-A9B7-4927-BA56-D1E6EC17C801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 smtClean="0"/>
              <a:t>Thanks to </a:t>
            </a:r>
            <a:r>
              <a:rPr lang="en-US" altLang="zh-CN" sz="4800" smtClean="0"/>
              <a:t>Morgan Stanley </a:t>
            </a:r>
            <a:r>
              <a:rPr lang="en-US" altLang="zh-CN" sz="4800" dirty="0" smtClean="0"/>
              <a:t>for supporting the project!</a:t>
            </a:r>
            <a:endParaRPr lang="en-US" altLang="zh-CN" sz="4800" dirty="0"/>
          </a:p>
          <a:p>
            <a:endParaRPr lang="zh-CN" altLang="en-US" sz="4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A046-07BA-48AE-9FC8-C3C53067BA69}" type="datetime1">
              <a:rPr lang="zh-CN" altLang="en-US" smtClean="0"/>
              <a:t>16/7/22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small piece of </a:t>
            </a:r>
          </a:p>
          <a:p>
            <a:r>
              <a:rPr lang="en-US" altLang="zh-CN" dirty="0" smtClean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r>
                <a:rPr lang="en-US" altLang="zh-CN" dirty="0" smtClean="0"/>
                <a:t>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 case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test cases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23963" y="53294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Rerun all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est cases?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E11B-2E48-4656-BC97-71689B76E9CD}" type="datetime1">
              <a:rPr lang="zh-CN" altLang="en-US" smtClean="0"/>
              <a:t>16/7/22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Revision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Revision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small piece of </a:t>
            </a:r>
          </a:p>
          <a:p>
            <a:r>
              <a:rPr lang="en-US" altLang="zh-CN" dirty="0" smtClean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r>
                <a:rPr lang="en-US" altLang="zh-CN" dirty="0" smtClean="0"/>
                <a:t>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 case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6948264" y="52205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49227" y="54898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75241" y="5268994"/>
            <a:ext cx="180020" cy="166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test cases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5194616"/>
            <a:ext cx="128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test cases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ffected by </a:t>
            </a:r>
          </a:p>
          <a:p>
            <a:r>
              <a:rPr lang="en-US" altLang="zh-CN" dirty="0" smtClean="0"/>
              <a:t>the chage</a:t>
            </a:r>
            <a:endParaRPr lang="zh-CN" altLang="en-US" b="1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4283968" y="3861048"/>
            <a:ext cx="982795" cy="597094"/>
          </a:xfrm>
          <a:prstGeom prst="bentConnector3">
            <a:avLst>
              <a:gd name="adj1" fmla="val -541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9B9F-A834-453A-8E18-9495B8240410}" type="datetime1">
              <a:rPr lang="zh-CN" altLang="en-US" smtClean="0"/>
              <a:t>16/7/22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C555-B870-477B-A235-13D29F7C9F57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Instrument original codes to log the function coverage of every test case and write them to database.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differences of two versions of codes in level of function.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  the test cases that cover the changed codes and rerun them.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E68-E24D-4006-8ECD-091F5777935A}" type="datetime1">
              <a:rPr lang="zh-CN" altLang="en-US" smtClean="0"/>
              <a:t>16/7/23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5238"/>
          </a:xfrm>
        </p:spPr>
        <p:txBody>
          <a:bodyPr/>
          <a:lstStyle/>
          <a:p>
            <a:r>
              <a:rPr lang="en-US" altLang="zh-CN" dirty="0" smtClean="0"/>
              <a:t>Workflow of the Project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44912" y="1406763"/>
            <a:ext cx="8491386" cy="5118581"/>
            <a:chOff x="744912" y="1406763"/>
            <a:chExt cx="8491386" cy="5118581"/>
          </a:xfrm>
        </p:grpSpPr>
        <p:sp>
          <p:nvSpPr>
            <p:cNvPr id="70" name="矩形 69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Origina</a:t>
              </a:r>
              <a:r>
                <a:rPr lang="en-US" altLang="zh-CN" dirty="0"/>
                <a:t>l</a:t>
              </a:r>
              <a:r>
                <a:rPr lang="en-US" altLang="zh-CN" dirty="0" smtClean="0"/>
                <a:t> source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5" idx="2"/>
              <a:endCxn id="10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instrumenting</a:t>
              </a:r>
              <a:endParaRPr lang="zh-CN" altLang="en-US" dirty="0"/>
            </a:p>
          </p:txBody>
        </p:sp>
        <p:sp>
          <p:nvSpPr>
            <p:cNvPr id="11" name="流程图: 多文档 10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 case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642765" y="4161258"/>
              <a:ext cx="1736420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Instrumenting</a:t>
              </a:r>
            </a:p>
            <a:p>
              <a:pPr algn="ctr"/>
              <a:r>
                <a:rPr lang="en-US" altLang="zh-CN" dirty="0" smtClean="0"/>
                <a:t>Original  source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execute</a:t>
              </a:r>
              <a:endParaRPr lang="zh-CN" altLang="en-US" dirty="0"/>
            </a:p>
          </p:txBody>
        </p:sp>
        <p:cxnSp>
          <p:nvCxnSpPr>
            <p:cNvPr id="23" name="直接连接符 22"/>
            <p:cNvCxnSpPr>
              <a:stCxn id="11" idx="0"/>
              <a:endCxn id="19" idx="2"/>
            </p:cNvCxnSpPr>
            <p:nvPr/>
          </p:nvCxnSpPr>
          <p:spPr>
            <a:xfrm flipV="1">
              <a:off x="2389515" y="4887282"/>
              <a:ext cx="121460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磁盘 23"/>
            <p:cNvSpPr/>
            <p:nvPr/>
          </p:nvSpPr>
          <p:spPr>
            <a:xfrm>
              <a:off x="7452034" y="4802299"/>
              <a:ext cx="1080405" cy="145470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r>
                <a:rPr lang="en-US" altLang="zh-CN" dirty="0" smtClean="0"/>
                <a:t>atabase</a:t>
              </a:r>
              <a:endParaRPr lang="zh-CN" altLang="en-US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391546" y="5008439"/>
              <a:ext cx="892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dirty="0" smtClean="0"/>
                <a:t>ebuild</a:t>
              </a:r>
              <a:endParaRPr lang="zh-CN" altLang="en-US" dirty="0"/>
            </a:p>
          </p:txBody>
        </p:sp>
        <p:cxnSp>
          <p:nvCxnSpPr>
            <p:cNvPr id="97" name="直接箭头连接符 96"/>
            <p:cNvCxnSpPr>
              <a:endCxn id="2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流程图: 多文档 9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Execution</a:t>
              </a:r>
            </a:p>
            <a:p>
              <a:pPr algn="ctr"/>
              <a:r>
                <a:rPr lang="en-US" altLang="zh-CN" dirty="0"/>
                <a:t>l</a:t>
              </a:r>
              <a:r>
                <a:rPr lang="en-US" altLang="zh-CN" dirty="0" smtClean="0"/>
                <a:t>og</a:t>
              </a:r>
              <a:endParaRPr lang="zh-CN" altLang="en-US" dirty="0"/>
            </a:p>
          </p:txBody>
        </p:sp>
        <p:cxnSp>
          <p:nvCxnSpPr>
            <p:cNvPr id="102" name="直接箭头连接符 101"/>
            <p:cNvCxnSpPr>
              <a:stCxn id="22" idx="6"/>
              <a:endCxn id="9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8" idx="3"/>
              <a:endCxn id="24" idx="2"/>
            </p:cNvCxnSpPr>
            <p:nvPr/>
          </p:nvCxnSpPr>
          <p:spPr>
            <a:xfrm>
              <a:off x="6457233" y="5444822"/>
              <a:ext cx="994801" cy="84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524243" y="5498928"/>
              <a:ext cx="874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</a:t>
              </a:r>
              <a:r>
                <a:rPr lang="en-US" altLang="zh-CN" dirty="0" smtClean="0"/>
                <a:t>pdate</a:t>
              </a:r>
              <a:endParaRPr lang="zh-CN" altLang="en-US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Incremental testing</a:t>
              </a:r>
              <a:endParaRPr lang="zh-CN" altLang="en-US" dirty="0"/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</a:t>
              </a:r>
            </a:p>
            <a:p>
              <a:pPr algn="ctr"/>
              <a:r>
                <a:rPr lang="en-US" altLang="zh-CN" dirty="0"/>
                <a:t>s</a:t>
              </a:r>
              <a:r>
                <a:rPr lang="en-US" altLang="zh-CN" dirty="0" smtClean="0"/>
                <a:t>ource</a:t>
              </a:r>
              <a:endParaRPr lang="zh-CN" altLang="en-US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</a:t>
              </a:r>
              <a:endParaRPr lang="zh-CN" altLang="en-US" dirty="0"/>
            </a:p>
          </p:txBody>
        </p:sp>
        <p:cxnSp>
          <p:nvCxnSpPr>
            <p:cNvPr id="137" name="直接箭头连接符 136"/>
            <p:cNvCxnSpPr>
              <a:endCxn id="119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5" idx="3"/>
              <a:endCxn id="118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流程图: 多文档 14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 Result</a:t>
              </a:r>
              <a:endParaRPr lang="zh-CN" altLang="en-US" dirty="0"/>
            </a:p>
          </p:txBody>
        </p:sp>
        <p:cxnSp>
          <p:nvCxnSpPr>
            <p:cNvPr id="150" name="直接箭头连接符 149"/>
            <p:cNvCxnSpPr>
              <a:stCxn id="119" idx="6"/>
              <a:endCxn id="14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48" idx="2"/>
              <a:endCxn id="24" idx="1"/>
            </p:cNvCxnSpPr>
            <p:nvPr/>
          </p:nvCxnSpPr>
          <p:spPr>
            <a:xfrm>
              <a:off x="7106980" y="3738509"/>
              <a:ext cx="885257" cy="10637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Lookup</a:t>
              </a:r>
            </a:p>
          </p:txBody>
        </p:sp>
        <p:cxnSp>
          <p:nvCxnSpPr>
            <p:cNvPr id="159" name="直接箭头连接符 158"/>
            <p:cNvCxnSpPr>
              <a:endCxn id="164" idx="3"/>
            </p:cNvCxnSpPr>
            <p:nvPr/>
          </p:nvCxnSpPr>
          <p:spPr>
            <a:xfrm flipH="1" flipV="1">
              <a:off x="6740076" y="4261937"/>
              <a:ext cx="1011744" cy="540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流程图: 多文档 163"/>
            <p:cNvSpPr/>
            <p:nvPr/>
          </p:nvSpPr>
          <p:spPr>
            <a:xfrm>
              <a:off x="5149138" y="3892461"/>
              <a:ext cx="1590938" cy="73895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AffectedTest</a:t>
              </a:r>
              <a:r>
                <a:rPr lang="en-US" altLang="zh-CN" dirty="0" smtClean="0"/>
                <a:t> case</a:t>
              </a:r>
              <a:endParaRPr lang="zh-CN" altLang="en-US" dirty="0"/>
            </a:p>
          </p:txBody>
        </p:sp>
        <p:cxnSp>
          <p:nvCxnSpPr>
            <p:cNvPr id="168" name="直接箭头连接符 167"/>
            <p:cNvCxnSpPr>
              <a:stCxn id="164" idx="1"/>
              <a:endCxn id="22" idx="0"/>
            </p:cNvCxnSpPr>
            <p:nvPr/>
          </p:nvCxnSpPr>
          <p:spPr>
            <a:xfrm flipH="1">
              <a:off x="3945660" y="4261937"/>
              <a:ext cx="1203478" cy="88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D0A-502C-4CB6-B714-EFCFA84D6BFF}" type="datetime1">
              <a:rPr lang="zh-CN" altLang="en-US" smtClean="0"/>
              <a:t>16/7/22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Instrumentation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35128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all </a:t>
            </a:r>
            <a:r>
              <a:rPr lang="en-US" altLang="zh-CN" dirty="0" smtClean="0">
                <a:solidFill>
                  <a:srgbClr val="000000"/>
                </a:solidFill>
              </a:rPr>
              <a:t>functions using AST building tool.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Insert a log statement at the beginning of every function to print out the signature of the function.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16/7/23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6678" y="2471881"/>
            <a:ext cx="1584176" cy="5460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419872" y="2420888"/>
            <a:ext cx="2180133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instrumenting</a:t>
            </a:r>
            <a:endParaRPr lang="zh-CN" altLang="en-US" dirty="0"/>
          </a:p>
        </p:txBody>
      </p:sp>
      <p:cxnSp>
        <p:nvCxnSpPr>
          <p:cNvPr id="9" name="直接箭头连接符 6"/>
          <p:cNvCxnSpPr>
            <a:stCxn id="10" idx="3"/>
            <a:endCxn id="11" idx="2"/>
          </p:cNvCxnSpPr>
          <p:nvPr/>
        </p:nvCxnSpPr>
        <p:spPr>
          <a:xfrm>
            <a:off x="2840854" y="2744924"/>
            <a:ext cx="579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153222" y="2348880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instrmented</a:t>
            </a:r>
          </a:p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cxnSp>
        <p:nvCxnSpPr>
          <p:cNvPr id="11" name="直接箭头连接符 8"/>
          <p:cNvCxnSpPr>
            <a:stCxn id="11" idx="6"/>
          </p:cNvCxnSpPr>
          <p:nvPr/>
        </p:nvCxnSpPr>
        <p:spPr>
          <a:xfrm>
            <a:off x="5600005" y="2744924"/>
            <a:ext cx="5532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1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887</Words>
  <Application>Microsoft Macintosh PowerPoint</Application>
  <PresentationFormat>全屏显示(4:3)</PresentationFormat>
  <Paragraphs>305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Calibri</vt:lpstr>
      <vt:lpstr>Times New Roman</vt:lpstr>
      <vt:lpstr>Wingdings</vt:lpstr>
      <vt:lpstr>宋体</vt:lpstr>
      <vt:lpstr>Arial</vt:lpstr>
      <vt:lpstr>Office 主题​​</vt:lpstr>
      <vt:lpstr>Incremental Unit Testing</vt:lpstr>
      <vt:lpstr>Agenda</vt:lpstr>
      <vt:lpstr>Agenda</vt:lpstr>
      <vt:lpstr>Introduction</vt:lpstr>
      <vt:lpstr>Introduction</vt:lpstr>
      <vt:lpstr>Agenda</vt:lpstr>
      <vt:lpstr>Design</vt:lpstr>
      <vt:lpstr>Workflow of the Project</vt:lpstr>
      <vt:lpstr>Instrumentation</vt:lpstr>
      <vt:lpstr>Coverage</vt:lpstr>
      <vt:lpstr>Coverage</vt:lpstr>
      <vt:lpstr>Diff</vt:lpstr>
      <vt:lpstr>Differ Result</vt:lpstr>
      <vt:lpstr>Select</vt:lpstr>
      <vt:lpstr>Diff &amp; Select</vt:lpstr>
      <vt:lpstr>Agenda</vt:lpstr>
      <vt:lpstr>C++ IUT Implementation</vt:lpstr>
      <vt:lpstr>Sub-Commands</vt:lpstr>
      <vt:lpstr>Implementation Status</vt:lpstr>
      <vt:lpstr>Limitations</vt:lpstr>
      <vt:lpstr>Agenda</vt:lpstr>
      <vt:lpstr>Java IUT Refinement</vt:lpstr>
      <vt:lpstr>Former Workflow</vt:lpstr>
      <vt:lpstr>Simplified Workflow</vt:lpstr>
      <vt:lpstr>Workflow Simplification</vt:lpstr>
      <vt:lpstr>Agenda</vt:lpstr>
      <vt:lpstr>DEMO</vt:lpstr>
      <vt:lpstr>Agenda</vt:lpstr>
      <vt:lpstr>Future Work</vt:lpstr>
      <vt:lpstr>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Jiabin</dc:creator>
  <cp:lastModifiedBy>Microsoft Office 用户</cp:lastModifiedBy>
  <cp:revision>191</cp:revision>
  <dcterms:created xsi:type="dcterms:W3CDTF">2015-08-01T11:34:31Z</dcterms:created>
  <dcterms:modified xsi:type="dcterms:W3CDTF">2016-07-23T12:43:47Z</dcterms:modified>
</cp:coreProperties>
</file>