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259" r:id="rId9"/>
    <p:sldId id="264" r:id="rId10"/>
    <p:sldId id="262" r:id="rId11"/>
    <p:sldId id="265" r:id="rId12"/>
    <p:sldId id="266" r:id="rId13"/>
    <p:sldId id="269" r:id="rId14"/>
    <p:sldId id="270" r:id="rId15"/>
    <p:sldId id="271" r:id="rId16"/>
    <p:sldId id="284" r:id="rId17"/>
    <p:sldId id="273" r:id="rId18"/>
    <p:sldId id="275" r:id="rId19"/>
    <p:sldId id="277" r:id="rId20"/>
    <p:sldId id="272" r:id="rId21"/>
    <p:sldId id="285" r:id="rId22"/>
    <p:sldId id="279" r:id="rId23"/>
    <p:sldId id="288" r:id="rId24"/>
    <p:sldId id="289" r:id="rId25"/>
    <p:sldId id="280" r:id="rId26"/>
    <p:sldId id="291" r:id="rId27"/>
    <p:sldId id="292" r:id="rId28"/>
    <p:sldId id="294" r:id="rId29"/>
    <p:sldId id="278" r:id="rId30"/>
    <p:sldId id="295" r:id="rId31"/>
    <p:sldId id="290" r:id="rId32"/>
    <p:sldId id="281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90" autoAdjust="0"/>
  </p:normalViewPr>
  <p:slideViewPr>
    <p:cSldViewPr>
      <p:cViewPr varScale="1">
        <p:scale>
          <a:sx n="72" d="100"/>
          <a:sy n="72" d="100"/>
        </p:scale>
        <p:origin x="191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4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workflow is</a:t>
            </a:r>
            <a:r>
              <a:rPr lang="en-US" altLang="zh-CN" baseline="0" dirty="0" smtClean="0"/>
              <a:t> pretty complicated as shown in previous slide so command line interface may be difficult to use.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5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6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F0C-7B7B-4AFA-B97B-D2221EA931C5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7015-680D-4B9A-B052-282520BC09AF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A2E-F8F6-4D5C-A457-6030273C9B60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96-CBB8-4C6D-A431-2AC174D79D54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287-591F-40DF-8ABD-F89E9B28A5BE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F33-5EBE-4B9A-B574-2CA58979CD63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1B04-7561-49E6-AF24-7BEFA3407D13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40BB-AF3B-42D0-9B82-9579D902CB8F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808-9695-44D0-8F24-EA678C854018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1D11-65B3-4F14-8546-E5B73E0D61AB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43EF-B242-4B54-A793-909CE59C0D05}" type="datetime1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38225"/>
          </a:xfrm>
        </p:spPr>
        <p:txBody>
          <a:bodyPr/>
          <a:lstStyle/>
          <a:p>
            <a:r>
              <a:rPr lang="en-US" altLang="zh-CN" b="1" dirty="0" smtClean="0"/>
              <a:t>Incremental Unit Testing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STAP Group</a:t>
            </a:r>
          </a:p>
          <a:p>
            <a:r>
              <a:rPr lang="en-US" altLang="zh-CN" dirty="0" smtClean="0"/>
              <a:t>Shanghai Jiao Tong University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572-EF5A-4B22-8AE6-17C8C2DFEEA9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Instrumenting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56678" y="2687905"/>
            <a:ext cx="1584176" cy="546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419872" y="2636912"/>
            <a:ext cx="2180133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instrumenting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2"/>
          </p:cNvCxnSpPr>
          <p:nvPr/>
        </p:nvCxnSpPr>
        <p:spPr>
          <a:xfrm>
            <a:off x="2840854" y="2960948"/>
            <a:ext cx="579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153222" y="2564904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instrmented</a:t>
            </a:r>
          </a:p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6"/>
            <a:endCxn id="8" idx="1"/>
          </p:cNvCxnSpPr>
          <p:nvPr/>
        </p:nvCxnSpPr>
        <p:spPr>
          <a:xfrm>
            <a:off x="5600005" y="2960948"/>
            <a:ext cx="5532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457200" y="4077072"/>
            <a:ext cx="8229600" cy="23762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Instrumenting</a:t>
            </a:r>
          </a:p>
          <a:p>
            <a:pPr lvl="1"/>
            <a:r>
              <a:rPr lang="en-US" altLang="zh-CN" sz="2400" dirty="0" smtClean="0"/>
              <a:t>Source level or Byte Code level ?</a:t>
            </a:r>
          </a:p>
          <a:p>
            <a:r>
              <a:rPr lang="en-US" altLang="zh-CN" dirty="0" smtClean="0"/>
              <a:t>Add logging code in each method</a:t>
            </a:r>
          </a:p>
          <a:p>
            <a:pPr lvl="1"/>
            <a:r>
              <a:rPr lang="en-US" altLang="zh-CN" sz="2400" dirty="0" smtClean="0"/>
              <a:t>Ensure each method will be exactly invoked once per test case</a:t>
            </a:r>
            <a:endParaRPr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65CA-83A0-423B-8D4C-74BD1746D337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Source vs Byte Code Level 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Byte code level</a:t>
            </a:r>
          </a:p>
          <a:p>
            <a:pPr marL="400050" lvl="1" indent="0">
              <a:buNone/>
            </a:pPr>
            <a:r>
              <a:rPr lang="en-US" altLang="zh-CN" dirty="0" smtClean="0"/>
              <a:t>Pros:</a:t>
            </a:r>
          </a:p>
          <a:p>
            <a:pPr lvl="1">
              <a:buFont typeface="Calibri" pitchFamily="34" charset="0"/>
              <a:buChar char="+"/>
            </a:pPr>
            <a:r>
              <a:rPr lang="en-US" altLang="zh-CN" dirty="0"/>
              <a:t>L</a:t>
            </a:r>
            <a:r>
              <a:rPr lang="en-US" altLang="zh-CN" dirty="0" smtClean="0"/>
              <a:t>ess time in compilation stage</a:t>
            </a:r>
          </a:p>
          <a:p>
            <a:pPr marL="400050" lvl="1" indent="0">
              <a:buNone/>
            </a:pPr>
            <a:r>
              <a:rPr lang="en-US" altLang="zh-CN" dirty="0" smtClean="0"/>
              <a:t>Cons: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/>
              <a:t>M</a:t>
            </a:r>
            <a:r>
              <a:rPr lang="en-US" altLang="zh-CN" dirty="0" smtClean="0"/>
              <a:t>ay log too many irrelevant functions at      runtime (e.g. intrinsic function)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 smtClean="0"/>
              <a:t>Optimization must be disabled, program's performance may fell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 smtClean="0"/>
              <a:t>Compatibility problem, specific version of modified JVM should be used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Source vs Byte Code Level 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1152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Source code level</a:t>
            </a:r>
          </a:p>
          <a:p>
            <a:pPr marL="400050" lvl="1" indent="0">
              <a:buNone/>
            </a:pPr>
            <a:r>
              <a:rPr lang="en-US" altLang="zh-CN" dirty="0" smtClean="0"/>
              <a:t>Pros:</a:t>
            </a:r>
          </a:p>
          <a:p>
            <a:pPr lvl="1">
              <a:buFont typeface="Calibri" pitchFamily="34" charset="0"/>
              <a:buChar char="+"/>
            </a:pPr>
            <a:r>
              <a:rPr lang="en-US" altLang="zh-CN" dirty="0"/>
              <a:t>E</a:t>
            </a:r>
            <a:r>
              <a:rPr lang="en-US" altLang="zh-CN" dirty="0" smtClean="0"/>
              <a:t>asy to implement</a:t>
            </a:r>
          </a:p>
          <a:p>
            <a:pPr lvl="1">
              <a:buFont typeface="Calibri" pitchFamily="34" charset="0"/>
              <a:buChar char="+"/>
            </a:pPr>
            <a:r>
              <a:rPr lang="en-US" altLang="zh-CN" dirty="0" smtClean="0"/>
              <a:t>No JVM compatibility issues</a:t>
            </a:r>
          </a:p>
          <a:p>
            <a:pPr marL="400050" lvl="1" indent="0">
              <a:buNone/>
            </a:pPr>
            <a:r>
              <a:rPr lang="en-US" altLang="zh-CN" dirty="0" smtClean="0"/>
              <a:t>Cons: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 smtClean="0"/>
              <a:t>Increase time in compilation</a:t>
            </a:r>
          </a:p>
          <a:p>
            <a:pPr lvl="1">
              <a:buFont typeface="Calibri" pitchFamily="34" charset="0"/>
              <a:buChar char="-"/>
            </a:pPr>
            <a:r>
              <a:rPr lang="en-US" altLang="zh-CN" dirty="0"/>
              <a:t>C</a:t>
            </a:r>
            <a:r>
              <a:rPr lang="en-US" altLang="zh-CN" dirty="0" smtClean="0"/>
              <a:t>hange the origin program’s semantic and result in side-effects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0A7-22C9-46A0-88CB-D0982036EBE6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Instrumenting</a:t>
            </a:r>
            <a:endParaRPr lang="zh-CN" altLang="en-US" b="1" dirty="0"/>
          </a:p>
        </p:txBody>
      </p:sp>
      <p:sp>
        <p:nvSpPr>
          <p:cNvPr id="5" name="圆角矩形 4"/>
          <p:cNvSpPr/>
          <p:nvPr/>
        </p:nvSpPr>
        <p:spPr>
          <a:xfrm>
            <a:off x="1308793" y="2384884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Canonical</a:t>
            </a:r>
          </a:p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ld source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471987" y="2456892"/>
            <a:ext cx="2180133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instrumenting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2"/>
          </p:cNvCxnSpPr>
          <p:nvPr/>
        </p:nvCxnSpPr>
        <p:spPr>
          <a:xfrm>
            <a:off x="2892969" y="2780928"/>
            <a:ext cx="579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205337" y="2384884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 err="1" smtClean="0"/>
              <a:t>nstrmented</a:t>
            </a:r>
            <a:endParaRPr lang="en-US" altLang="zh-CN" dirty="0" smtClean="0"/>
          </a:p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ld source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6"/>
            <a:endCxn id="8" idx="1"/>
          </p:cNvCxnSpPr>
          <p:nvPr/>
        </p:nvCxnSpPr>
        <p:spPr>
          <a:xfrm>
            <a:off x="5652120" y="2780928"/>
            <a:ext cx="5532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457200" y="4144218"/>
            <a:ext cx="8229600" cy="2212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Instrumenting</a:t>
            </a:r>
          </a:p>
          <a:p>
            <a:pPr lvl="1"/>
            <a:r>
              <a:rPr lang="en-US" altLang="zh-CN" dirty="0" smtClean="0"/>
              <a:t>Source level </a:t>
            </a:r>
            <a:r>
              <a:rPr lang="en-US" altLang="zh-CN" strike="sngStrike" dirty="0" smtClean="0"/>
              <a:t>or Byte Code level</a:t>
            </a:r>
            <a:r>
              <a:rPr lang="en-US" altLang="zh-CN" dirty="0" smtClean="0"/>
              <a:t> : JVM’s compatibility is the major concern</a:t>
            </a:r>
          </a:p>
          <a:p>
            <a:r>
              <a:rPr lang="en-US" altLang="zh-CN" dirty="0" smtClean="0"/>
              <a:t>Add logging code in each method</a:t>
            </a:r>
          </a:p>
          <a:p>
            <a:pPr lvl="1"/>
            <a:r>
              <a:rPr lang="en-US" altLang="zh-CN" dirty="0" smtClean="0"/>
              <a:t>Ensure each method will be exactly invoked once per test case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AE72-BBB7-4E9C-AD30-7B3BA5A79897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Executing</a:t>
            </a:r>
            <a:endParaRPr lang="zh-CN" altLang="en-US" dirty="0"/>
          </a:p>
        </p:txBody>
      </p:sp>
      <p:sp>
        <p:nvSpPr>
          <p:cNvPr id="4" name="流程图: 多文档 3"/>
          <p:cNvSpPr/>
          <p:nvPr/>
        </p:nvSpPr>
        <p:spPr>
          <a:xfrm>
            <a:off x="2443686" y="2898610"/>
            <a:ext cx="1152128" cy="10801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24108" y="1746049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nstrumented</a:t>
            </a:r>
          </a:p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  <a:endCxn id="7" idx="4"/>
          </p:cNvCxnSpPr>
          <p:nvPr/>
        </p:nvCxnSpPr>
        <p:spPr>
          <a:xfrm flipV="1">
            <a:off x="3099012" y="2455997"/>
            <a:ext cx="368421" cy="442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796303" y="1807925"/>
            <a:ext cx="134226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xecute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4" idx="1"/>
            <a:endCxn id="5" idx="2"/>
          </p:cNvCxnSpPr>
          <p:nvPr/>
        </p:nvCxnSpPr>
        <p:spPr>
          <a:xfrm flipH="1" flipV="1">
            <a:off x="1616196" y="2538137"/>
            <a:ext cx="827490" cy="90053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5939653" y="1490228"/>
            <a:ext cx="1080120" cy="128346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6"/>
            <a:endCxn id="9" idx="2"/>
          </p:cNvCxnSpPr>
          <p:nvPr/>
        </p:nvCxnSpPr>
        <p:spPr>
          <a:xfrm>
            <a:off x="4138563" y="2131961"/>
            <a:ext cx="180109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1541" y="2130321"/>
            <a:ext cx="8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44434" y="4641039"/>
            <a:ext cx="8376038" cy="156162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Log execution paths</a:t>
            </a:r>
          </a:p>
          <a:p>
            <a:r>
              <a:rPr lang="en-US" altLang="zh-CN" dirty="0" smtClean="0"/>
              <a:t>Parse the log file and find relationship between method id and test case id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94092"/>
              </p:ext>
            </p:extLst>
          </p:nvPr>
        </p:nvGraphicFramePr>
        <p:xfrm>
          <a:off x="6156176" y="3284984"/>
          <a:ext cx="1955494" cy="80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747"/>
                <a:gridCol w="977747"/>
              </a:tblGrid>
              <a:tr h="268619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Method id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TestCase id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</a:tr>
              <a:tr h="268619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2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</a:tr>
              <a:tr h="268619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3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</a:t>
                      </a:r>
                      <a:endParaRPr lang="zh-CN" altLang="en-US" sz="1300" dirty="0"/>
                    </a:p>
                  </a:txBody>
                  <a:tcPr marL="66235" marR="66235" marT="33117" marB="33117"/>
                </a:tc>
              </a:tr>
            </a:tbl>
          </a:graphicData>
        </a:graphic>
      </p:graphicFrame>
      <p:cxnSp>
        <p:nvCxnSpPr>
          <p:cNvPr id="18" name="直接连接符 17"/>
          <p:cNvCxnSpPr>
            <a:stCxn id="9" idx="3"/>
            <a:endCxn id="16" idx="0"/>
          </p:cNvCxnSpPr>
          <p:nvPr/>
        </p:nvCxnSpPr>
        <p:spPr>
          <a:xfrm>
            <a:off x="6479713" y="2773693"/>
            <a:ext cx="654210" cy="5112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081578" y="2834792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Execution path log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5"/>
            <a:endCxn id="21" idx="0"/>
          </p:cNvCxnSpPr>
          <p:nvPr/>
        </p:nvCxnSpPr>
        <p:spPr>
          <a:xfrm>
            <a:off x="3941994" y="2361089"/>
            <a:ext cx="931672" cy="473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9" idx="2"/>
          </p:cNvCxnSpPr>
          <p:nvPr/>
        </p:nvCxnSpPr>
        <p:spPr>
          <a:xfrm flipV="1">
            <a:off x="4873666" y="2131961"/>
            <a:ext cx="1065987" cy="702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BEF7-B94C-4F76-AFAD-17048593A86C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Incremental Unit Testing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619173" y="2054583"/>
            <a:ext cx="1080120" cy="128346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47864" y="1624232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5" idx="2"/>
            <a:endCxn id="4" idx="4"/>
          </p:cNvCxnSpPr>
          <p:nvPr/>
        </p:nvCxnSpPr>
        <p:spPr>
          <a:xfrm rot="5400000">
            <a:off x="3163638" y="1720001"/>
            <a:ext cx="511971" cy="1440659"/>
          </a:xfrm>
          <a:prstGeom prst="bentConnector2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多文档 6"/>
          <p:cNvSpPr/>
          <p:nvPr/>
        </p:nvSpPr>
        <p:spPr>
          <a:xfrm>
            <a:off x="5580112" y="2564905"/>
            <a:ext cx="1944216" cy="108012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Affected test case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95835" y="3865235"/>
            <a:ext cx="1342260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xecute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4984" y="2782669"/>
            <a:ext cx="1997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Retrieve affected </a:t>
            </a:r>
            <a:endParaRPr lang="zh-CN" altLang="en-US" dirty="0" smtClean="0"/>
          </a:p>
          <a:p>
            <a:r>
              <a:rPr lang="en-US" altLang="zh-CN" dirty="0" smtClean="0"/>
              <a:t>test cases </a:t>
            </a:r>
          </a:p>
        </p:txBody>
      </p:sp>
      <p:cxnSp>
        <p:nvCxnSpPr>
          <p:cNvPr id="11" name="直接箭头连接符 10"/>
          <p:cNvCxnSpPr>
            <a:stCxn id="5" idx="3"/>
            <a:endCxn id="7" idx="0"/>
          </p:cNvCxnSpPr>
          <p:nvPr/>
        </p:nvCxnSpPr>
        <p:spPr>
          <a:xfrm>
            <a:off x="4932040" y="1904289"/>
            <a:ext cx="1753935" cy="660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6"/>
          </p:cNvCxnSpPr>
          <p:nvPr/>
        </p:nvCxnSpPr>
        <p:spPr>
          <a:xfrm flipH="1">
            <a:off x="5438095" y="3604120"/>
            <a:ext cx="978930" cy="58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33902" y="3429000"/>
            <a:ext cx="8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533976" y="3786590"/>
            <a:ext cx="15841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Execution path log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8" idx="2"/>
            <a:endCxn id="18" idx="3"/>
          </p:cNvCxnSpPr>
          <p:nvPr/>
        </p:nvCxnSpPr>
        <p:spPr>
          <a:xfrm flipH="1" flipV="1">
            <a:off x="3118152" y="4182634"/>
            <a:ext cx="977683" cy="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  <a:endCxn id="4" idx="3"/>
          </p:cNvCxnSpPr>
          <p:nvPr/>
        </p:nvCxnSpPr>
        <p:spPr>
          <a:xfrm flipH="1" flipV="1">
            <a:off x="2159233" y="3338048"/>
            <a:ext cx="166831" cy="44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117131" y="5301208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95835" y="5074102"/>
            <a:ext cx="483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Added: rerun all test cases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400" dirty="0" smtClean="0"/>
              <a:t>Modified: rerun affected test cases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Gradle based Java Project</a:t>
            </a:r>
          </a:p>
          <a:p>
            <a:r>
              <a:rPr lang="en-US" altLang="zh-CN" dirty="0" smtClean="0"/>
              <a:t>Implemented a command-line tool called ‘iut’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a gradle plugin to support gradle project</a:t>
            </a:r>
          </a:p>
          <a:p>
            <a:r>
              <a:rPr lang="en-US" altLang="zh-CN" dirty="0" smtClean="0"/>
              <a:t>Sub-command included in ‘iut’</a:t>
            </a:r>
          </a:p>
          <a:p>
            <a:pPr lvl="1"/>
            <a:r>
              <a:rPr lang="en-US" altLang="zh-CN" dirty="0" smtClean="0"/>
              <a:t>init/update/inst/gentest/testall/itest</a:t>
            </a:r>
          </a:p>
          <a:p>
            <a:r>
              <a:rPr lang="en-US" altLang="zh-CN" dirty="0" smtClean="0"/>
              <a:t>Using sqlite3 as database to save record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Review the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r>
                <a:rPr lang="en-US" altLang="zh-CN" dirty="0" smtClean="0"/>
                <a:t>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Instrumenting</a:t>
              </a:r>
            </a:p>
            <a:p>
              <a:pPr algn="ctr"/>
              <a:r>
                <a:rPr lang="en-US" altLang="zh-CN" sz="1600" dirty="0"/>
                <a:t>o</a:t>
              </a:r>
              <a:r>
                <a:rPr lang="en-US" altLang="zh-CN" sz="1600" dirty="0" smtClean="0"/>
                <a:t>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</a:t>
              </a:r>
              <a:r>
                <a:rPr lang="en-US" altLang="zh-CN" sz="1600" dirty="0" smtClean="0"/>
                <a:t>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</a:t>
              </a:r>
              <a:r>
                <a:rPr lang="en-US" altLang="zh-CN" sz="1400" dirty="0" smtClean="0"/>
                <a:t>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Execution</a:t>
              </a:r>
            </a:p>
            <a:p>
              <a:pPr algn="ctr"/>
              <a:r>
                <a:rPr lang="en-US" altLang="zh-CN" sz="1600" dirty="0"/>
                <a:t>l</a:t>
              </a:r>
              <a:r>
                <a:rPr lang="en-US" altLang="zh-CN" sz="1600" dirty="0" smtClean="0"/>
                <a:t>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AffectedTest</a:t>
              </a:r>
              <a:r>
                <a:rPr lang="en-US" altLang="zh-CN" sz="1400" dirty="0" smtClean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5930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9618" y="6132848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ut subcommands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Basic incremental unit testing tool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I</a:t>
            </a:r>
            <a:r>
              <a:rPr lang="en-US" altLang="zh-CN" dirty="0" smtClean="0"/>
              <a:t>nstrumentation </a:t>
            </a:r>
            <a:r>
              <a:rPr lang="en-US" altLang="zh-CN" dirty="0"/>
              <a:t>source code for logging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F</a:t>
            </a:r>
            <a:r>
              <a:rPr lang="en-US" altLang="zh-CN" dirty="0" smtClean="0"/>
              <a:t>ind </a:t>
            </a:r>
            <a:r>
              <a:rPr lang="en-US" altLang="zh-CN" dirty="0"/>
              <a:t>method level difference between two </a:t>
            </a:r>
            <a:r>
              <a:rPr lang="en-US" altLang="zh-CN" dirty="0" smtClean="0"/>
              <a:t>source folder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en-US" altLang="zh-CN" dirty="0" smtClean="0"/>
              <a:t>aintain </a:t>
            </a:r>
            <a:r>
              <a:rPr lang="en-US" altLang="zh-CN" dirty="0"/>
              <a:t>a database to keep track the </a:t>
            </a:r>
            <a:r>
              <a:rPr lang="en-US" altLang="zh-CN" dirty="0" smtClean="0"/>
              <a:t>relationship between test case and method</a:t>
            </a:r>
          </a:p>
          <a:p>
            <a:r>
              <a:rPr lang="en-US" altLang="zh-CN" dirty="0" smtClean="0"/>
              <a:t>A simple </a:t>
            </a:r>
            <a:r>
              <a:rPr lang="en-US" altLang="zh-CN" dirty="0"/>
              <a:t>bash script to support </a:t>
            </a:r>
            <a:r>
              <a:rPr lang="en-US" altLang="zh-CN" dirty="0" smtClean="0"/>
              <a:t>the workflow ,and </a:t>
            </a:r>
            <a:r>
              <a:rPr lang="en-US" altLang="zh-CN" dirty="0"/>
              <a:t>each single step in this workflow is implemented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CF8-D286-4E1D-9375-84D78D0AD50E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Demo</a:t>
            </a:r>
          </a:p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A64E-5DC9-4093-BE19-477C24ABD859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Gradle project with JUnit 4.x is supported</a:t>
            </a:r>
          </a:p>
          <a:p>
            <a:r>
              <a:rPr lang="en-US" altLang="zh-CN" dirty="0" smtClean="0"/>
              <a:t>Some </a:t>
            </a:r>
            <a:r>
              <a:rPr lang="en-US" altLang="zh-CN" dirty="0"/>
              <a:t>Gradle test options are not supported (</a:t>
            </a:r>
            <a:r>
              <a:rPr lang="en-US" altLang="zh-CN" dirty="0" smtClean="0"/>
              <a:t>e.g. include/exclude </a:t>
            </a:r>
            <a:r>
              <a:rPr lang="en-US" altLang="zh-CN" dirty="0"/>
              <a:t>rules, system environment, etc)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4847-F3B7-4C24-9DC2-5ADCDF5B35E7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283169"/>
              </p:ext>
            </p:extLst>
          </p:nvPr>
        </p:nvGraphicFramePr>
        <p:xfrm>
          <a:off x="437356" y="1412776"/>
          <a:ext cx="8229600" cy="3764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6488"/>
                <a:gridCol w="2232248"/>
                <a:gridCol w="2448272"/>
                <a:gridCol w="2242592"/>
              </a:tblGrid>
              <a:tr h="4131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JsonPath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Gson-xml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508,167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1,737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#testcase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10056*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32**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inst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19.823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0.981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Gradle</a:t>
                      </a:r>
                      <a:r>
                        <a:rPr lang="en-US" altLang="zh-CN" baseline="0" dirty="0" smtClean="0"/>
                        <a:t> test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7’47.38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5.972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testall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8’29.96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1.497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Testall.inst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21’18.37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0.680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update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4:16’6.05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45.615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5.568</a:t>
                      </a:r>
                      <a:endParaRPr lang="zh-CN" altLang="en-US" dirty="0"/>
                    </a:p>
                  </a:txBody>
                  <a:tcPr/>
                </a:tc>
              </a:tr>
              <a:tr h="4189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37.941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067944" y="5445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* because of the gradle configuration, 11453 test case detect, 10056 test would run</a:t>
            </a:r>
          </a:p>
          <a:p>
            <a:r>
              <a:rPr lang="en-US" altLang="zh-CN" dirty="0"/>
              <a:t>** 33 test cases in origin project but one test case failed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3EFF-A4DE-4D3A-A9C9-863CB32B75FE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Case Analysis - </a:t>
            </a:r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simply modify a constructor in ./</a:t>
            </a:r>
            <a:r>
              <a:rPr lang="en-US" altLang="zh-CN" dirty="0" smtClean="0"/>
              <a:t>spring-aop/src/main/java/org/springframework/aop/aspectj/autoproxy/AspectJPrecedenceComparator.java</a:t>
            </a:r>
            <a:endParaRPr lang="en-US" altLang="zh-CN" dirty="0"/>
          </a:p>
          <a:p>
            <a:r>
              <a:rPr lang="en-US" altLang="zh-CN" dirty="0"/>
              <a:t>I</a:t>
            </a:r>
            <a:r>
              <a:rPr lang="en-US" altLang="zh-CN" dirty="0" smtClean="0"/>
              <a:t>t </a:t>
            </a:r>
            <a:r>
              <a:rPr lang="en-US" altLang="zh-CN" dirty="0"/>
              <a:t>takes 2.972 s to perform `iut </a:t>
            </a:r>
            <a:r>
              <a:rPr lang="en-US" altLang="zh-CN" dirty="0" smtClean="0"/>
              <a:t>diff` </a:t>
            </a:r>
          </a:p>
          <a:p>
            <a:r>
              <a:rPr lang="en-US" altLang="zh-CN" dirty="0" smtClean="0"/>
              <a:t>19 </a:t>
            </a:r>
            <a:r>
              <a:rPr lang="en-US" altLang="zh-CN" dirty="0"/>
              <a:t>test cases are </a:t>
            </a:r>
            <a:r>
              <a:rPr lang="en-US" altLang="zh-CN" dirty="0" smtClean="0"/>
              <a:t>affected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ncrementally </a:t>
            </a:r>
            <a:r>
              <a:rPr lang="en-US" altLang="zh-CN" dirty="0"/>
              <a:t>testing 19 test cases cost 3.112 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9A7-6C0D-4F3F-8453-ED7EAFA85D14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2845"/>
            <a:ext cx="8229600" cy="6905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Case Analysis - Spring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64459" y="1246765"/>
            <a:ext cx="3265086" cy="441448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3597" y="1246764"/>
            <a:ext cx="1528321" cy="2853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Preprocessing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653746" y="1246764"/>
            <a:ext cx="3265086" cy="286914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653746" y="1241266"/>
            <a:ext cx="2683868" cy="2853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Incremental testing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3568" y="5833169"/>
            <a:ext cx="8195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Ideally, it will save </a:t>
            </a:r>
            <a:r>
              <a:rPr lang="en-US" altLang="zh-CN" b="1" dirty="0"/>
              <a:t>&gt; 7 </a:t>
            </a:r>
            <a:r>
              <a:rPr lang="en-US" altLang="zh-CN" b="1" dirty="0" smtClean="0"/>
              <a:t>minute </a:t>
            </a:r>
            <a:r>
              <a:rPr lang="en-US" altLang="zh-CN" dirty="0" smtClean="0"/>
              <a:t>for </a:t>
            </a:r>
            <a:r>
              <a:rPr lang="en-US" altLang="zh-CN" dirty="0"/>
              <a:t>a developer to test in this case.</a:t>
            </a:r>
          </a:p>
          <a:p>
            <a:r>
              <a:rPr lang="en-US" altLang="zh-CN" dirty="0"/>
              <a:t>However, the overhead </a:t>
            </a:r>
            <a:r>
              <a:rPr lang="en-US" altLang="zh-CN" dirty="0" smtClean="0"/>
              <a:t>of preprocessing </a:t>
            </a:r>
            <a:r>
              <a:rPr lang="en-US" altLang="zh-CN" dirty="0"/>
              <a:t>original </a:t>
            </a:r>
            <a:r>
              <a:rPr lang="en-US" altLang="zh-CN" dirty="0" smtClean="0"/>
              <a:t>version is </a:t>
            </a:r>
            <a:r>
              <a:rPr lang="en-US" altLang="zh-CN" dirty="0"/>
              <a:t>very large.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392794" y="1790848"/>
            <a:ext cx="2150213" cy="3742675"/>
            <a:chOff x="1311537" y="1988840"/>
            <a:chExt cx="2150213" cy="3742675"/>
          </a:xfrm>
        </p:grpSpPr>
        <p:sp>
          <p:nvSpPr>
            <p:cNvPr id="8" name="椭圆 7"/>
            <p:cNvSpPr/>
            <p:nvPr/>
          </p:nvSpPr>
          <p:spPr>
            <a:xfrm>
              <a:off x="1343802" y="1988840"/>
              <a:ext cx="2117948" cy="54324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Instrumenting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1311537" y="3064836"/>
              <a:ext cx="2117948" cy="54324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</a:t>
              </a:r>
              <a:r>
                <a:rPr lang="en-US" altLang="zh-CN" dirty="0" err="1" smtClean="0"/>
                <a:t>estall</a:t>
              </a:r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1332395" y="4433409"/>
              <a:ext cx="2117948" cy="54324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</a:t>
              </a:r>
              <a:r>
                <a:rPr lang="en-US" altLang="zh-CN" dirty="0" smtClean="0"/>
                <a:t>pdate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034726" y="2611996"/>
              <a:ext cx="7360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19.8 s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622293" y="3616878"/>
              <a:ext cx="17266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mtClean="0"/>
                <a:t>21 min 18 s</a:t>
              </a:r>
            </a:p>
            <a:p>
              <a:r>
                <a:rPr lang="en-US" altLang="zh-CN" smtClean="0"/>
                <a:t>+ 540 M logfile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590574" y="5085184"/>
              <a:ext cx="16132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4 hr 16 min</a:t>
              </a:r>
            </a:p>
            <a:p>
              <a:r>
                <a:rPr lang="en-US" altLang="zh-CN" dirty="0"/>
                <a:t>+ 743 M db file</a:t>
              </a:r>
              <a:endParaRPr lang="zh-CN" altLang="en-US" dirty="0"/>
            </a:p>
          </p:txBody>
        </p:sp>
      </p:grpSp>
      <p:sp>
        <p:nvSpPr>
          <p:cNvPr id="43" name="椭圆 42"/>
          <p:cNvSpPr/>
          <p:nvPr/>
        </p:nvSpPr>
        <p:spPr>
          <a:xfrm>
            <a:off x="5130753" y="1988839"/>
            <a:ext cx="2117948" cy="5432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iff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130753" y="2988455"/>
            <a:ext cx="2117948" cy="5432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 err="1" smtClean="0"/>
              <a:t>test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63167" y="260958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2.972 s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763166" y="3608081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3.112 s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653746" y="4333031"/>
            <a:ext cx="3265086" cy="131901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644008" y="4333031"/>
            <a:ext cx="2683868" cy="285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Rerun all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5245094" y="4720914"/>
            <a:ext cx="2117948" cy="54324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Gradle test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714658" y="5289504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 min 47 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F72-2474-4CEF-8E80-578A68BEA8CA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7DD-263F-4C5F-A4F9-B010F65DFD17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Future Work - Practical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Integrate the IUT tool into real-world development enviroment</a:t>
            </a:r>
          </a:p>
          <a:p>
            <a:pPr lvl="1"/>
            <a:r>
              <a:rPr lang="en-US" altLang="zh-CN" dirty="0" smtClean="0"/>
              <a:t>Affected test cases can be automatically generated when a change is committed in a version control system</a:t>
            </a:r>
          </a:p>
          <a:p>
            <a:pPr lvl="1"/>
            <a:r>
              <a:rPr lang="en-US" altLang="zh-CN" dirty="0" smtClean="0"/>
              <a:t>Provide GUI for better use and understanding the work flow of this tool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5E6D-E899-4900-A2C0-27BEF71895FD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</a:t>
            </a:r>
            <a:r>
              <a:rPr lang="en-US" altLang="zh-CN" dirty="0" smtClean="0"/>
              <a:t>Work - Generalized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Support </a:t>
            </a:r>
            <a:r>
              <a:rPr lang="en-US" altLang="zh-CN" dirty="0" smtClean="0"/>
              <a:t>more unit test frameworks (e.g. JUnit 3.x, TestNG)  and build systems (e.g. ant)</a:t>
            </a:r>
          </a:p>
          <a:p>
            <a:pPr lvl="1"/>
            <a:r>
              <a:rPr lang="en-US" altLang="zh-CN" dirty="0" smtClean="0"/>
              <a:t>The following components should be extended to meet the requirements of different system</a:t>
            </a:r>
          </a:p>
          <a:p>
            <a:pPr lvl="2"/>
            <a:r>
              <a:rPr lang="en-US" altLang="zh-CN" dirty="0" smtClean="0"/>
              <a:t>Test case generator</a:t>
            </a:r>
          </a:p>
          <a:p>
            <a:pPr lvl="2"/>
            <a:r>
              <a:rPr lang="en-US" altLang="zh-CN" dirty="0" smtClean="0"/>
              <a:t>Test case runner</a:t>
            </a:r>
          </a:p>
          <a:p>
            <a:r>
              <a:rPr lang="en-US" altLang="zh-CN" dirty="0"/>
              <a:t>Support more </a:t>
            </a:r>
            <a:r>
              <a:rPr lang="en-US" altLang="zh-CN" dirty="0" smtClean="0"/>
              <a:t>programming languages</a:t>
            </a:r>
          </a:p>
          <a:p>
            <a:pPr lvl="1"/>
            <a:r>
              <a:rPr lang="en-US" altLang="zh-CN" dirty="0" smtClean="0"/>
              <a:t>Diff and instrumenting algorithm should be changed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A773-19AD-4883-91E6-32D8200CCE95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e\Pictures\workflow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85078"/>
            <a:ext cx="7898088" cy="520597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581"/>
            <a:ext cx="8229600" cy="794073"/>
          </a:xfrm>
        </p:spPr>
        <p:txBody>
          <a:bodyPr/>
          <a:lstStyle/>
          <a:p>
            <a:r>
              <a:rPr lang="en-US" altLang="zh-CN" dirty="0" smtClean="0"/>
              <a:t>Review the Workflow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1147" y="5966147"/>
            <a:ext cx="61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Extended components to support </a:t>
            </a:r>
            <a:r>
              <a:rPr lang="en-US" altLang="zh-CN" dirty="0" smtClean="0"/>
              <a:t>varied build/testing system</a:t>
            </a:r>
            <a:endParaRPr lang="zh-CN" altLang="en-US" dirty="0"/>
          </a:p>
        </p:txBody>
      </p:sp>
      <p:pic>
        <p:nvPicPr>
          <p:cNvPr id="50" name="Picture 2" descr="C:\Users\Ye\Pictures\workflow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54" r="72962" b="10948"/>
          <a:stretch/>
        </p:blipFill>
        <p:spPr bwMode="auto">
          <a:xfrm>
            <a:off x="899592" y="4725144"/>
            <a:ext cx="2135458" cy="110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Ye\Pictures\workflow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9" t="50000" r="50000" b="15297"/>
          <a:stretch/>
        </p:blipFill>
        <p:spPr bwMode="auto">
          <a:xfrm>
            <a:off x="3144982" y="3799738"/>
            <a:ext cx="1703654" cy="180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Ye\Pictures\workflow.pn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27044" r="38592" b="57254"/>
          <a:stretch/>
        </p:blipFill>
        <p:spPr bwMode="auto">
          <a:xfrm>
            <a:off x="1066800" y="2604655"/>
            <a:ext cx="4682836" cy="81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79139" y="6372036"/>
            <a:ext cx="65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Extended components to support </a:t>
            </a:r>
            <a:r>
              <a:rPr lang="en-US" altLang="zh-CN" dirty="0" smtClean="0"/>
              <a:t>various programming languages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341721" y="5966147"/>
            <a:ext cx="341847" cy="3269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41721" y="6377867"/>
            <a:ext cx="341847" cy="3269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Future </a:t>
            </a:r>
            <a:r>
              <a:rPr lang="en-US" altLang="zh-CN" dirty="0" smtClean="0"/>
              <a:t>Work – Different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Using static analysis to find the dependences between test cases and methods</a:t>
            </a:r>
          </a:p>
          <a:p>
            <a:pPr lvl="1"/>
            <a:r>
              <a:rPr lang="en-US" altLang="zh-CN" dirty="0" smtClean="0"/>
              <a:t>More efficient, less precise</a:t>
            </a:r>
          </a:p>
          <a:p>
            <a:pPr lvl="1"/>
            <a:r>
              <a:rPr lang="en-US" altLang="zh-CN" dirty="0" smtClean="0"/>
              <a:t>Evaluation on ‘static vs dynamic’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5FCC-C00B-4427-A470-50B88C2EE88F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6D8-1854-4026-8A21-4877218E6D0B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Work – </a:t>
            </a:r>
            <a:r>
              <a:rPr lang="en-US" altLang="zh-CN" dirty="0" smtClean="0"/>
              <a:t>Other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External state </a:t>
            </a:r>
            <a:r>
              <a:rPr lang="en-US" altLang="zh-CN" dirty="0"/>
              <a:t>c</a:t>
            </a:r>
            <a:r>
              <a:rPr lang="en-US" altLang="zh-CN" dirty="0" smtClean="0"/>
              <a:t>hange</a:t>
            </a:r>
          </a:p>
          <a:p>
            <a:pPr lvl="1"/>
            <a:r>
              <a:rPr lang="en-US" altLang="zh-CN" dirty="0" smtClean="0"/>
              <a:t>Change of external library</a:t>
            </a:r>
          </a:p>
          <a:p>
            <a:pPr lvl="2"/>
            <a:r>
              <a:rPr lang="en-US" altLang="zh-CN" dirty="0" smtClean="0"/>
              <a:t>We may not fetch the source code, so we may do bytecode level instrumentation</a:t>
            </a:r>
          </a:p>
          <a:p>
            <a:pPr lvl="1"/>
            <a:r>
              <a:rPr lang="en-US" altLang="zh-CN" dirty="0" smtClean="0"/>
              <a:t>Change of resource files (e.g. configurations files) of the project</a:t>
            </a:r>
          </a:p>
          <a:p>
            <a:pPr lvl="1"/>
            <a:r>
              <a:rPr lang="en-US" altLang="zh-CN" dirty="0" smtClean="0"/>
              <a:t>Change of building script of the project</a:t>
            </a:r>
          </a:p>
          <a:p>
            <a:pPr lvl="1"/>
            <a:r>
              <a:rPr lang="en-US" altLang="zh-CN" dirty="0" smtClean="0"/>
              <a:t>Change of runtime-environment (e.g. OS, different JVM, different locale)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104-76BD-4C9C-8475-1BCC6B31C9F1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We have implemented a tool to support all </a:t>
            </a:r>
            <a:r>
              <a:rPr lang="en-US" altLang="zh-CN" dirty="0" smtClean="0"/>
              <a:t>basic functionalities </a:t>
            </a:r>
            <a:r>
              <a:rPr lang="en-US" altLang="zh-CN" dirty="0"/>
              <a:t>of the incremental unit </a:t>
            </a:r>
            <a:r>
              <a:rPr lang="en-US" altLang="zh-CN" dirty="0" smtClean="0"/>
              <a:t>testing</a:t>
            </a: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evaluation result shows that the tool can </a:t>
            </a:r>
            <a:r>
              <a:rPr lang="en-US" altLang="zh-CN" dirty="0" smtClean="0"/>
              <a:t>help the </a:t>
            </a:r>
            <a:r>
              <a:rPr lang="en-US" altLang="zh-CN" dirty="0"/>
              <a:t>developer to save time in testing </a:t>
            </a:r>
            <a:r>
              <a:rPr lang="en-US" altLang="zh-CN" dirty="0" smtClean="0"/>
              <a:t>if preprocessing </a:t>
            </a:r>
            <a:r>
              <a:rPr lang="en-US" altLang="zh-CN" dirty="0"/>
              <a:t>of the source codes can be done </a:t>
            </a:r>
            <a:r>
              <a:rPr lang="en-US" altLang="zh-CN" dirty="0" smtClean="0"/>
              <a:t>in advance</a:t>
            </a: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tool has some limitations </a:t>
            </a:r>
            <a:r>
              <a:rPr lang="en-US" altLang="zh-CN" dirty="0" smtClean="0"/>
              <a:t>and further improvements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E95A-A9B7-4927-BA56-D1E6EC17C801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 smtClean="0"/>
              <a:t>Thank</a:t>
            </a:r>
            <a:r>
              <a:rPr lang="en-US" altLang="zh-CN" sz="4800" dirty="0" smtClean="0"/>
              <a:t>s to </a:t>
            </a:r>
            <a:r>
              <a:rPr lang="en-US" altLang="zh-CN" sz="4800" smtClean="0"/>
              <a:t>Morgan Stanley </a:t>
            </a:r>
            <a:r>
              <a:rPr lang="en-US" altLang="zh-CN" sz="4800" dirty="0" smtClean="0"/>
              <a:t>for supporting the project!</a:t>
            </a:r>
            <a:endParaRPr lang="en-US" altLang="zh-CN" sz="4800" dirty="0"/>
          </a:p>
          <a:p>
            <a:endParaRPr lang="zh-CN" altLang="en-US" sz="4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A046-07BA-48AE-9FC8-C3C53067BA69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small piece of </a:t>
            </a:r>
          </a:p>
          <a:p>
            <a:r>
              <a:rPr lang="en-US" altLang="zh-CN" dirty="0" smtClean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r>
                <a:rPr lang="en-US" altLang="zh-CN" dirty="0" smtClean="0"/>
                <a:t>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 case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Rerun all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est cases?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E11B-2E48-4656-BC97-71689B76E9CD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Revision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Revision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small piece of </a:t>
            </a:r>
          </a:p>
          <a:p>
            <a:r>
              <a:rPr lang="en-US" altLang="zh-CN" dirty="0" smtClean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r>
                <a:rPr lang="en-US" altLang="zh-CN" dirty="0" smtClean="0"/>
                <a:t>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 case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test cases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ffected by </a:t>
            </a:r>
          </a:p>
          <a:p>
            <a:r>
              <a:rPr lang="en-US" altLang="zh-CN" dirty="0" smtClean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9B9F-A834-453A-8E18-9495B8240410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Design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C555-B870-477B-A235-13D29F7C9F57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out all methods affected by change</a:t>
            </a:r>
          </a:p>
          <a:p>
            <a:pPr lvl="1"/>
            <a:r>
              <a:rPr lang="en-US" altLang="zh-CN" dirty="0" smtClean="0"/>
              <a:t>AST comparison</a:t>
            </a:r>
          </a:p>
          <a:p>
            <a:r>
              <a:rPr lang="en-US" altLang="zh-CN" dirty="0" smtClean="0"/>
              <a:t>Find out relationships between test cases and methods</a:t>
            </a:r>
          </a:p>
          <a:p>
            <a:pPr lvl="1"/>
            <a:r>
              <a:rPr lang="en-US" altLang="zh-CN" dirty="0" smtClean="0"/>
              <a:t>Record the execution trace </a:t>
            </a:r>
          </a:p>
          <a:p>
            <a:r>
              <a:rPr lang="en-US" altLang="zh-CN" dirty="0" smtClean="0"/>
              <a:t>Update the relationships when code changes</a:t>
            </a:r>
          </a:p>
          <a:p>
            <a:pPr lvl="1"/>
            <a:r>
              <a:rPr lang="en-US" altLang="zh-CN" dirty="0" smtClean="0"/>
              <a:t>A database is to track the update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E68-E24D-4006-8ECD-091F5777935A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238"/>
          </a:xfrm>
        </p:spPr>
        <p:txBody>
          <a:bodyPr/>
          <a:lstStyle/>
          <a:p>
            <a:r>
              <a:rPr lang="en-US" altLang="zh-CN" dirty="0" smtClean="0"/>
              <a:t>Workflow of the Project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44912" y="1406763"/>
            <a:ext cx="8491386" cy="5118581"/>
            <a:chOff x="744912" y="1406763"/>
            <a:chExt cx="8491386" cy="5118581"/>
          </a:xfrm>
        </p:grpSpPr>
        <p:sp>
          <p:nvSpPr>
            <p:cNvPr id="70" name="矩形 69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Origina</a:t>
              </a:r>
              <a:r>
                <a:rPr lang="en-US" altLang="zh-CN" dirty="0"/>
                <a:t>l</a:t>
              </a:r>
              <a:r>
                <a:rPr lang="en-US" altLang="zh-CN" dirty="0" smtClean="0"/>
                <a:t> source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5" idx="2"/>
              <a:endCxn id="10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instrumenting</a:t>
              </a:r>
              <a:endParaRPr lang="zh-CN" altLang="en-US" dirty="0"/>
            </a:p>
          </p:txBody>
        </p:sp>
        <p:sp>
          <p:nvSpPr>
            <p:cNvPr id="11" name="流程图: 多文档 10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Test case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642765" y="4161258"/>
              <a:ext cx="1736420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Instrumenting</a:t>
              </a:r>
            </a:p>
            <a:p>
              <a:pPr algn="ctr"/>
              <a:r>
                <a:rPr lang="en-US" altLang="zh-CN" dirty="0" smtClean="0"/>
                <a:t>Original  source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execute</a:t>
              </a:r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11" idx="0"/>
              <a:endCxn id="19" idx="2"/>
            </p:cNvCxnSpPr>
            <p:nvPr/>
          </p:nvCxnSpPr>
          <p:spPr>
            <a:xfrm flipV="1">
              <a:off x="2389515" y="4887282"/>
              <a:ext cx="121460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磁盘 23"/>
            <p:cNvSpPr/>
            <p:nvPr/>
          </p:nvSpPr>
          <p:spPr>
            <a:xfrm>
              <a:off x="7452034" y="4802299"/>
              <a:ext cx="1080405" cy="145470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r>
                <a:rPr lang="en-US" altLang="zh-CN" dirty="0" smtClean="0"/>
                <a:t>atabase</a:t>
              </a:r>
              <a:endParaRPr lang="zh-CN" altLang="en-US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Preprocessing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391546" y="5008439"/>
              <a:ext cx="892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dirty="0" smtClean="0"/>
                <a:t>ebuild</a:t>
              </a:r>
              <a:endParaRPr lang="zh-CN" altLang="en-US" dirty="0"/>
            </a:p>
          </p:txBody>
        </p:sp>
        <p:cxnSp>
          <p:nvCxnSpPr>
            <p:cNvPr id="97" name="直接箭头连接符 96"/>
            <p:cNvCxnSpPr>
              <a:endCxn id="2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流程图: 多文档 9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Execution</a:t>
              </a:r>
            </a:p>
            <a:p>
              <a:pPr algn="ctr"/>
              <a:r>
                <a:rPr lang="en-US" altLang="zh-CN" dirty="0"/>
                <a:t>l</a:t>
              </a:r>
              <a:r>
                <a:rPr lang="en-US" altLang="zh-CN" dirty="0" smtClean="0"/>
                <a:t>og</a:t>
              </a:r>
              <a:endParaRPr lang="zh-CN" altLang="en-US" dirty="0"/>
            </a:p>
          </p:txBody>
        </p:sp>
        <p:cxnSp>
          <p:nvCxnSpPr>
            <p:cNvPr id="102" name="直接箭头连接符 101"/>
            <p:cNvCxnSpPr>
              <a:stCxn id="22" idx="6"/>
              <a:endCxn id="9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8" idx="3"/>
              <a:endCxn id="24" idx="2"/>
            </p:cNvCxnSpPr>
            <p:nvPr/>
          </p:nvCxnSpPr>
          <p:spPr>
            <a:xfrm>
              <a:off x="6457233" y="5444822"/>
              <a:ext cx="994801" cy="848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524243" y="5498928"/>
              <a:ext cx="87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r>
                <a:rPr lang="en-US" altLang="zh-CN" dirty="0" smtClean="0"/>
                <a:t>pdate</a:t>
              </a:r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Incremental testing</a:t>
              </a:r>
              <a:endParaRPr lang="zh-CN" altLang="en-US" dirty="0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New</a:t>
              </a:r>
            </a:p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ource</a:t>
              </a:r>
              <a:endParaRPr lang="zh-CN" altLang="en-US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</a:t>
              </a:r>
              <a:endParaRPr lang="zh-CN" altLang="en-US" dirty="0"/>
            </a:p>
          </p:txBody>
        </p:sp>
        <p:cxnSp>
          <p:nvCxnSpPr>
            <p:cNvPr id="137" name="直接箭头连接符 136"/>
            <p:cNvCxnSpPr>
              <a:endCxn id="119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5" idx="3"/>
              <a:endCxn id="118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流程图: 多文档 14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Diff Result</a:t>
              </a:r>
              <a:endParaRPr lang="zh-CN" altLang="en-US" dirty="0"/>
            </a:p>
          </p:txBody>
        </p:sp>
        <p:cxnSp>
          <p:nvCxnSpPr>
            <p:cNvPr id="150" name="直接箭头连接符 149"/>
            <p:cNvCxnSpPr>
              <a:stCxn id="119" idx="6"/>
              <a:endCxn id="14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48" idx="2"/>
              <a:endCxn id="24" idx="1"/>
            </p:cNvCxnSpPr>
            <p:nvPr/>
          </p:nvCxnSpPr>
          <p:spPr>
            <a:xfrm>
              <a:off x="7106980" y="3738509"/>
              <a:ext cx="885257" cy="1063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Lookup</a:t>
              </a:r>
            </a:p>
          </p:txBody>
        </p:sp>
        <p:cxnSp>
          <p:nvCxnSpPr>
            <p:cNvPr id="159" name="直接箭头连接符 158"/>
            <p:cNvCxnSpPr>
              <a:endCxn id="164" idx="3"/>
            </p:cNvCxnSpPr>
            <p:nvPr/>
          </p:nvCxnSpPr>
          <p:spPr>
            <a:xfrm flipH="1" flipV="1">
              <a:off x="6740076" y="4261937"/>
              <a:ext cx="1011744" cy="540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流程图: 多文档 163"/>
            <p:cNvSpPr/>
            <p:nvPr/>
          </p:nvSpPr>
          <p:spPr>
            <a:xfrm>
              <a:off x="5149138" y="3892461"/>
              <a:ext cx="1590938" cy="73895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AffectedTest</a:t>
              </a:r>
              <a:r>
                <a:rPr lang="en-US" altLang="zh-CN" dirty="0" smtClean="0"/>
                <a:t> case</a:t>
              </a:r>
              <a:endParaRPr lang="zh-CN" altLang="en-US" dirty="0"/>
            </a:p>
          </p:txBody>
        </p:sp>
        <p:cxnSp>
          <p:nvCxnSpPr>
            <p:cNvPr id="168" name="直接箭头连接符 167"/>
            <p:cNvCxnSpPr>
              <a:stCxn id="164" idx="1"/>
              <a:endCxn id="22" idx="0"/>
            </p:cNvCxnSpPr>
            <p:nvPr/>
          </p:nvCxnSpPr>
          <p:spPr>
            <a:xfrm flipH="1">
              <a:off x="3945660" y="4261937"/>
              <a:ext cx="1203478" cy="88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D0A-502C-4CB6-B714-EFCFA84D6BFF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27" y="142211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727" y="4316638"/>
            <a:ext cx="8229600" cy="20397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Transform source into canonical form</a:t>
            </a:r>
          </a:p>
          <a:p>
            <a:pPr lvl="1"/>
            <a:r>
              <a:rPr lang="en-US" altLang="zh-CN" dirty="0" smtClean="0"/>
              <a:t>purge all blank spaces, new lines &amp; comments in each method when performing 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traversal</a:t>
            </a:r>
          </a:p>
          <a:p>
            <a:r>
              <a:rPr lang="en-US" altLang="zh-CN" dirty="0" smtClean="0"/>
              <a:t>Compare AST structure and content</a:t>
            </a:r>
          </a:p>
          <a:p>
            <a:r>
              <a:rPr lang="en-US" altLang="zh-CN" dirty="0" smtClean="0"/>
              <a:t>Diff result: method added/deleted/modified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316267" y="1612499"/>
            <a:ext cx="1584176" cy="474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Old source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284017" y="1612499"/>
            <a:ext cx="1584176" cy="4747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source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42543" y="2307614"/>
            <a:ext cx="1026114" cy="47215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6" idx="2"/>
          </p:cNvCxnSpPr>
          <p:nvPr/>
        </p:nvCxnSpPr>
        <p:spPr>
          <a:xfrm>
            <a:off x="3108355" y="2087289"/>
            <a:ext cx="934188" cy="45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6"/>
          </p:cNvCxnSpPr>
          <p:nvPr/>
        </p:nvCxnSpPr>
        <p:spPr>
          <a:xfrm flipH="1">
            <a:off x="5068657" y="2087289"/>
            <a:ext cx="1007448" cy="456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775439" y="3268147"/>
            <a:ext cx="1584176" cy="5601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Diff result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4"/>
            <a:endCxn id="9" idx="0"/>
          </p:cNvCxnSpPr>
          <p:nvPr/>
        </p:nvCxnSpPr>
        <p:spPr>
          <a:xfrm>
            <a:off x="4555600" y="2779769"/>
            <a:ext cx="11927" cy="48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3E60-4836-4BC2-BCCA-9100AC856ACF}" type="datetime1">
              <a:rPr lang="zh-CN" altLang="en-US" smtClean="0"/>
              <a:t>2015/9/1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1071</Words>
  <Application>Microsoft Office PowerPoint</Application>
  <PresentationFormat>全屏显示(4:3)</PresentationFormat>
  <Paragraphs>333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宋体</vt:lpstr>
      <vt:lpstr>Arial</vt:lpstr>
      <vt:lpstr>Calibri</vt:lpstr>
      <vt:lpstr>Wingdings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of the Project</vt:lpstr>
      <vt:lpstr>Diff</vt:lpstr>
      <vt:lpstr>PowerPoint 演示文稿</vt:lpstr>
      <vt:lpstr>Source vs Byte Code Level Instrumentation</vt:lpstr>
      <vt:lpstr>Source vs Byte Code Level Instrumentation</vt:lpstr>
      <vt:lpstr>PowerPoint 演示文稿</vt:lpstr>
      <vt:lpstr>Executing</vt:lpstr>
      <vt:lpstr>Incremental Unit Testing</vt:lpstr>
      <vt:lpstr>Agenda</vt:lpstr>
      <vt:lpstr>Implementation</vt:lpstr>
      <vt:lpstr>Review the Workflow</vt:lpstr>
      <vt:lpstr>Implementation Status</vt:lpstr>
      <vt:lpstr>Limitations</vt:lpstr>
      <vt:lpstr>Agenda</vt:lpstr>
      <vt:lpstr>Benchmark</vt:lpstr>
      <vt:lpstr>Case Analysis - Spring</vt:lpstr>
      <vt:lpstr>Case Analysis - Spring</vt:lpstr>
      <vt:lpstr>DEMO</vt:lpstr>
      <vt:lpstr>Future Work - Practical</vt:lpstr>
      <vt:lpstr>Future Work - Generalized</vt:lpstr>
      <vt:lpstr>Review the Workflow</vt:lpstr>
      <vt:lpstr>Future Work – Different Approaches</vt:lpstr>
      <vt:lpstr>Future Work – Other Issues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jianjunzhao</cp:lastModifiedBy>
  <cp:revision>89</cp:revision>
  <dcterms:created xsi:type="dcterms:W3CDTF">2015-08-01T11:34:31Z</dcterms:created>
  <dcterms:modified xsi:type="dcterms:W3CDTF">2015-09-01T06:13:51Z</dcterms:modified>
</cp:coreProperties>
</file>