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880560" y="5255280"/>
            <a:ext cx="7046640" cy="4978440"/>
          </a:xfrm>
          <a:prstGeom prst="rect">
            <a:avLst/>
          </a:prstGeom>
        </p:spPr>
        <p:txBody>
          <a:bodyPr lIns="0" rIns="0" tIns="0" bIns="0"/>
          <a:p>
            <a:r>
              <a:rPr lang="en-US" sz="291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822480" cy="5529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985640" y="0"/>
            <a:ext cx="3822480" cy="5529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510920"/>
            <a:ext cx="3822480" cy="5529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985640" y="10510920"/>
            <a:ext cx="3822480" cy="5529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130EB3-64EA-4336-B95C-BBB95BB290A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40244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19462C-D745-4628-B5EE-8422B2EA7C3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47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47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47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47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15F1BE-87E0-4768-8B4B-059F2921358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3200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 strike="noStrike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 strike="noStrike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 strike="noStrike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DD2093-893A-41A1-9729-4B24AD28D440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4400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CD9084-721B-4A2E-937A-5D45A798D04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53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6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21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21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015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3200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 strike="noStrike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 strike="noStrike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 strike="noStrike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2A32F1-CC4A-4069-BC1E-80AB76ACF42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53480" y="2033640"/>
            <a:ext cx="8567640" cy="1144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Incremental Unit Testing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512000" y="4284000"/>
            <a:ext cx="7055640" cy="193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STAP Group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Shanghai Jiao Tong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Coverage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Run the instrumented codes.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Parse the output and get the functions covered by every test case.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Write the coverage to database.</a:t>
            </a:r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Diff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Find differences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Select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select(coverage, difference) -&gt; test cases.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Rerun them.</a:t>
            </a:r>
            <a:endParaRPr/>
          </a:p>
        </p:txBody>
      </p:sp>
      <p:sp>
        <p:nvSpPr>
          <p:cNvPr id="253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User interface  &lt;=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Extract the zip/tar.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Add the extracted directory into PATH.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Nothing more.</a:t>
            </a:r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Command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Iutc -i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Initialize a config template in the current directory. Fill it.</a:t>
            </a:r>
            <a:endParaRPr/>
          </a:p>
          <a:p>
            <a:pPr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Iutc -c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Generate a .db file that records the coverage and project version.</a:t>
            </a:r>
            <a:endParaRPr/>
          </a:p>
          <a:p>
            <a:pPr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Iutc -s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Select affected test cases and rerun.</a:t>
            </a:r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Command(2)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Iutc -h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Print help information.</a:t>
            </a:r>
            <a:endParaRPr/>
          </a:p>
        </p:txBody>
      </p:sp>
      <p:sp>
        <p:nvSpPr>
          <p:cNvPr id="265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User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Evaluation  &lt;=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Support smooth multi-version evolution. Now the demo are based on two version.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Idendify and analyse more special cases when comparing versions of codes.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Integration with version control system.</a:t>
            </a:r>
            <a:endParaRPr/>
          </a:p>
        </p:txBody>
      </p:sp>
      <p:sp>
        <p:nvSpPr>
          <p:cNvPr id="271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User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Introduction  &lt;=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User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705680" y="2509920"/>
            <a:ext cx="1825560" cy="14284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Version 1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6150960" y="2448720"/>
            <a:ext cx="1825560" cy="14284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Version 2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3849120" y="3224160"/>
            <a:ext cx="19843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3822480" y="3368880"/>
            <a:ext cx="207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small piece of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code change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2091240" y="4617360"/>
            <a:ext cx="158688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1726920" y="4914360"/>
            <a:ext cx="158688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1422360" y="521352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"/>
          <p:cNvSpPr/>
          <p:nvPr/>
        </p:nvSpPr>
        <p:spPr>
          <a:xfrm>
            <a:off x="1077480" y="550980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</a:t>
            </a:r>
            <a:endParaRPr/>
          </a:p>
        </p:txBody>
      </p:sp>
      <p:sp>
        <p:nvSpPr>
          <p:cNvPr id="179" name="Line 10"/>
          <p:cNvSpPr/>
          <p:nvPr/>
        </p:nvSpPr>
        <p:spPr>
          <a:xfrm>
            <a:off x="3729600" y="5605200"/>
            <a:ext cx="23796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0" name="Line 11"/>
          <p:cNvSpPr/>
          <p:nvPr/>
        </p:nvSpPr>
        <p:spPr>
          <a:xfrm>
            <a:off x="2646360" y="6557760"/>
            <a:ext cx="23796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1" name="CustomShape 12"/>
          <p:cNvSpPr/>
          <p:nvPr/>
        </p:nvSpPr>
        <p:spPr>
          <a:xfrm flipV="1">
            <a:off x="2884680" y="5684760"/>
            <a:ext cx="793440" cy="718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3"/>
          <p:cNvSpPr/>
          <p:nvPr/>
        </p:nvSpPr>
        <p:spPr>
          <a:xfrm>
            <a:off x="6388200" y="456408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"/>
          <p:cNvSpPr/>
          <p:nvPr/>
        </p:nvSpPr>
        <p:spPr>
          <a:xfrm>
            <a:off x="6023880" y="486072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>
            <a:off x="5719320" y="515988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6"/>
          <p:cNvSpPr/>
          <p:nvPr/>
        </p:nvSpPr>
        <p:spPr>
          <a:xfrm>
            <a:off x="5374440" y="545580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3437640" y="5965200"/>
            <a:ext cx="169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All test cases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7632360" y="5874840"/>
            <a:ext cx="1586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Rerun all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cases?</a:t>
            </a:r>
            <a:endParaRPr/>
          </a:p>
        </p:txBody>
      </p:sp>
      <p:sp>
        <p:nvSpPr>
          <p:cNvPr id="188" name="TextShape 19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705680" y="2509920"/>
            <a:ext cx="1825560" cy="14284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Version 1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6150960" y="2448720"/>
            <a:ext cx="1825560" cy="14284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Version 2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3849120" y="3224160"/>
            <a:ext cx="19843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3822480" y="3368880"/>
            <a:ext cx="207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small piece of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code change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2091240" y="4617360"/>
            <a:ext cx="158688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1726920" y="4914360"/>
            <a:ext cx="158688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1422360" y="521352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1077480" y="550980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</a:t>
            </a:r>
            <a:endParaRPr/>
          </a:p>
        </p:txBody>
      </p:sp>
      <p:sp>
        <p:nvSpPr>
          <p:cNvPr id="198" name="Line 10"/>
          <p:cNvSpPr/>
          <p:nvPr/>
        </p:nvSpPr>
        <p:spPr>
          <a:xfrm>
            <a:off x="3729600" y="5605200"/>
            <a:ext cx="23796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9" name="Line 11"/>
          <p:cNvSpPr/>
          <p:nvPr/>
        </p:nvSpPr>
        <p:spPr>
          <a:xfrm>
            <a:off x="2646360" y="6557760"/>
            <a:ext cx="23796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0" name="CustomShape 12"/>
          <p:cNvSpPr/>
          <p:nvPr/>
        </p:nvSpPr>
        <p:spPr>
          <a:xfrm flipV="1">
            <a:off x="2884680" y="5684760"/>
            <a:ext cx="793440" cy="718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6388200" y="456408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4"/>
          <p:cNvSpPr/>
          <p:nvPr/>
        </p:nvSpPr>
        <p:spPr>
          <a:xfrm>
            <a:off x="6023880" y="486072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5"/>
          <p:cNvSpPr/>
          <p:nvPr/>
        </p:nvSpPr>
        <p:spPr>
          <a:xfrm>
            <a:off x="5719320" y="515988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>
            <a:off x="5374440" y="5455800"/>
            <a:ext cx="1587240" cy="1190160"/>
          </a:xfrm>
          <a:prstGeom prst="flowChartMultidocument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</a:t>
            </a:r>
            <a:endParaRPr/>
          </a:p>
        </p:txBody>
      </p:sp>
      <p:sp>
        <p:nvSpPr>
          <p:cNvPr id="205" name="CustomShape 17"/>
          <p:cNvSpPr/>
          <p:nvPr/>
        </p:nvSpPr>
        <p:spPr>
          <a:xfrm>
            <a:off x="3437640" y="5965200"/>
            <a:ext cx="169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All test cases</a:t>
            </a:r>
            <a:endParaRPr/>
          </a:p>
        </p:txBody>
      </p:sp>
      <p:sp>
        <p:nvSpPr>
          <p:cNvPr id="206" name="CustomShape 18"/>
          <p:cNvSpPr/>
          <p:nvPr/>
        </p:nvSpPr>
        <p:spPr>
          <a:xfrm>
            <a:off x="7632360" y="5874840"/>
            <a:ext cx="1586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Rerun all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cases?</a:t>
            </a:r>
            <a:endParaRPr/>
          </a:p>
        </p:txBody>
      </p:sp>
      <p:sp>
        <p:nvSpPr>
          <p:cNvPr id="207" name="TextShape 19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Design  &lt;=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User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Instrument original codes to log the function coverage of every test case and write them to database.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Find differences of two versions of codes in level of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Select  the test cases that cover the changed codes and rerun them.</a:t>
            </a:r>
            <a:endParaRPr/>
          </a:p>
        </p:txBody>
      </p:sp>
      <p:sp>
        <p:nvSpPr>
          <p:cNvPr id="213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302760"/>
            <a:ext cx="9071640" cy="853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Workflow of the Project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549440" y="1897560"/>
            <a:ext cx="1425240" cy="71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Original source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262600" y="2610720"/>
            <a:ext cx="7920" cy="4734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009080" y="3084480"/>
            <a:ext cx="2522880" cy="654480"/>
          </a:xfrm>
          <a:prstGeom prst="ellipse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instrumenting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1576080" y="5642640"/>
            <a:ext cx="1163520" cy="1090800"/>
          </a:xfrm>
          <a:prstGeom prst="flowChartMultidocumen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Test case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1414800" y="4227120"/>
            <a:ext cx="1913760" cy="799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Instrumenting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Original  source</a:t>
            </a:r>
            <a:endParaRPr/>
          </a:p>
        </p:txBody>
      </p:sp>
      <p:sp>
        <p:nvSpPr>
          <p:cNvPr id="220" name="CustomShape 7"/>
          <p:cNvSpPr/>
          <p:nvPr/>
        </p:nvSpPr>
        <p:spPr>
          <a:xfrm>
            <a:off x="2270880" y="3739320"/>
            <a:ext cx="360" cy="487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3216600" y="5314320"/>
            <a:ext cx="1473840" cy="654480"/>
          </a:xfrm>
          <a:prstGeom prst="ellipse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execute</a:t>
            </a:r>
            <a:endParaRPr/>
          </a:p>
        </p:txBody>
      </p:sp>
      <p:sp>
        <p:nvSpPr>
          <p:cNvPr id="222" name="Line 9"/>
          <p:cNvSpPr/>
          <p:nvPr/>
        </p:nvSpPr>
        <p:spPr>
          <a:xfrm flipV="1">
            <a:off x="2237760" y="5027040"/>
            <a:ext cx="0" cy="615240"/>
          </a:xfrm>
          <a:prstGeom prst="line">
            <a:avLst/>
          </a:prstGeom>
          <a:ln w="9360">
            <a:solidFill>
              <a:srgbClr val="4a7ebb"/>
            </a:solidFill>
            <a:custDash>
              <a:ds d="400000" sp="100000"/>
            </a:custDash>
            <a:round/>
          </a:ln>
        </p:spPr>
      </p:sp>
      <p:sp>
        <p:nvSpPr>
          <p:cNvPr id="223" name="CustomShape 10"/>
          <p:cNvSpPr/>
          <p:nvPr/>
        </p:nvSpPr>
        <p:spPr>
          <a:xfrm>
            <a:off x="7818840" y="4933800"/>
            <a:ext cx="1190520" cy="1603440"/>
          </a:xfrm>
          <a:prstGeom prst="flowChartMagneticDisk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</p:txBody>
      </p:sp>
      <p:sp>
        <p:nvSpPr>
          <p:cNvPr id="224" name="CustomShape 11"/>
          <p:cNvSpPr/>
          <p:nvPr/>
        </p:nvSpPr>
        <p:spPr>
          <a:xfrm>
            <a:off x="1113840" y="5160960"/>
            <a:ext cx="103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Rebuild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2262600" y="5364360"/>
            <a:ext cx="953640" cy="2768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3"/>
          <p:cNvSpPr/>
          <p:nvPr/>
        </p:nvSpPr>
        <p:spPr>
          <a:xfrm>
            <a:off x="5280120" y="5096160"/>
            <a:ext cx="1441800" cy="1090800"/>
          </a:xfrm>
          <a:prstGeom prst="flowChartMultidocumen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Execution log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4690800" y="5642280"/>
            <a:ext cx="5889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5"/>
          <p:cNvSpPr/>
          <p:nvPr/>
        </p:nvSpPr>
        <p:spPr>
          <a:xfrm>
            <a:off x="6722280" y="5642280"/>
            <a:ext cx="1096200" cy="93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6"/>
          <p:cNvSpPr/>
          <p:nvPr/>
        </p:nvSpPr>
        <p:spPr>
          <a:xfrm>
            <a:off x="6886440" y="570168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Write</a:t>
            </a:r>
            <a:endParaRPr/>
          </a:p>
        </p:txBody>
      </p:sp>
      <p:sp>
        <p:nvSpPr>
          <p:cNvPr id="230" name="CustomShape 17"/>
          <p:cNvSpPr/>
          <p:nvPr/>
        </p:nvSpPr>
        <p:spPr>
          <a:xfrm>
            <a:off x="6550920" y="1897560"/>
            <a:ext cx="1425600" cy="71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New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5047200" y="3027240"/>
            <a:ext cx="918360" cy="654480"/>
          </a:xfrm>
          <a:prstGeom prst="ellipse">
            <a:avLst/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diff</a:t>
            </a:r>
            <a:endParaRPr/>
          </a:p>
        </p:txBody>
      </p:sp>
      <p:sp>
        <p:nvSpPr>
          <p:cNvPr id="232" name="CustomShape 19"/>
          <p:cNvSpPr/>
          <p:nvPr/>
        </p:nvSpPr>
        <p:spPr>
          <a:xfrm>
            <a:off x="5506200" y="2254320"/>
            <a:ext cx="720" cy="772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0"/>
          <p:cNvSpPr/>
          <p:nvPr/>
        </p:nvSpPr>
        <p:spPr>
          <a:xfrm>
            <a:off x="2975400" y="2253960"/>
            <a:ext cx="3575160" cy="0"/>
          </a:xfrm>
          <a:prstGeom prst="line">
            <a:avLst/>
          </a:prstGeom>
          <a:ln w="9360">
            <a:solidFill>
              <a:srgbClr val="4a7ebb"/>
            </a:solidFill>
            <a:custDash>
              <a:ds d="400000" sp="100000"/>
            </a:custDash>
            <a:round/>
          </a:ln>
        </p:spPr>
      </p:sp>
      <p:sp>
        <p:nvSpPr>
          <p:cNvPr id="234" name="CustomShape 21"/>
          <p:cNvSpPr/>
          <p:nvPr/>
        </p:nvSpPr>
        <p:spPr>
          <a:xfrm>
            <a:off x="6644880" y="2914920"/>
            <a:ext cx="1842840" cy="878760"/>
          </a:xfrm>
          <a:prstGeom prst="flowChartMultidocumen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Diff Result</a:t>
            </a:r>
            <a:endParaRPr/>
          </a:p>
        </p:txBody>
      </p:sp>
      <p:sp>
        <p:nvSpPr>
          <p:cNvPr id="235" name="CustomShape 22"/>
          <p:cNvSpPr/>
          <p:nvPr/>
        </p:nvSpPr>
        <p:spPr>
          <a:xfrm>
            <a:off x="5965920" y="3354840"/>
            <a:ext cx="67860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"/>
          <p:cNvSpPr/>
          <p:nvPr/>
        </p:nvSpPr>
        <p:spPr>
          <a:xfrm>
            <a:off x="7438680" y="3760920"/>
            <a:ext cx="975240" cy="1172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4"/>
          <p:cNvSpPr/>
          <p:nvPr/>
        </p:nvSpPr>
        <p:spPr>
          <a:xfrm>
            <a:off x="7920360" y="3940200"/>
            <a:ext cx="186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Lookup</a:t>
            </a:r>
            <a:endParaRPr/>
          </a:p>
        </p:txBody>
      </p:sp>
      <p:sp>
        <p:nvSpPr>
          <p:cNvPr id="238" name="CustomShape 25"/>
          <p:cNvSpPr/>
          <p:nvPr/>
        </p:nvSpPr>
        <p:spPr>
          <a:xfrm flipH="1" flipV="1">
            <a:off x="7030800" y="4338000"/>
            <a:ext cx="1114920" cy="595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6"/>
          <p:cNvSpPr/>
          <p:nvPr/>
        </p:nvSpPr>
        <p:spPr>
          <a:xfrm>
            <a:off x="5280120" y="3930480"/>
            <a:ext cx="1753200" cy="814320"/>
          </a:xfrm>
          <a:prstGeom prst="flowChartMultidocumen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AffectedTest case</a:t>
            </a:r>
            <a:endParaRPr/>
          </a:p>
        </p:txBody>
      </p:sp>
      <p:sp>
        <p:nvSpPr>
          <p:cNvPr id="240" name="CustomShape 27"/>
          <p:cNvSpPr/>
          <p:nvPr/>
        </p:nvSpPr>
        <p:spPr>
          <a:xfrm flipH="1">
            <a:off x="3953520" y="4338000"/>
            <a:ext cx="1326240" cy="9763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28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302760"/>
            <a:ext cx="9071640" cy="101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 strike="noStrike">
                <a:solidFill>
                  <a:srgbClr val="000000"/>
                </a:solidFill>
                <a:latin typeface="Calibri"/>
              </a:rPr>
              <a:t>Instrumentation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Find all functions using AST building tool.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strike="noStrike">
                <a:solidFill>
                  <a:srgbClr val="000000"/>
                </a:solidFill>
                <a:latin typeface="Calibri"/>
              </a:rPr>
              <a:t>Insert a log statement at the beginning of every function to print out the signature of the function.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504000" y="7007040"/>
            <a:ext cx="235188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7/23/16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