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标题文本</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22750"/>
            <a:ext cx="10464800" cy="774701"/>
          </a:xfrm>
          <a:prstGeom prst="rect">
            <a:avLst/>
          </a:prstGeom>
        </p:spPr>
        <p:txBody>
          <a:bodyPr>
            <a:spAutoFit/>
          </a:bodyPr>
          <a:lstStyle>
            <a:lvl1pPr marL="0" indent="0" algn="ctr">
              <a:spcBef>
                <a:spcPts val="0"/>
              </a:spcBef>
              <a:buSzTx/>
              <a:buNone/>
              <a:defRPr sz="3800"/>
            </a:lvl1pPr>
          </a:lstStyle>
          <a:p>
            <a:pPr/>
            <a:r>
              <a:t>“在此键入引文。”</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标题文本</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标题文本</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标题文本</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标题文本</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标题文本</a:t>
            </a:r>
          </a:p>
        </p:txBody>
      </p:sp>
      <p:sp>
        <p:nvSpPr>
          <p:cNvPr id="57" name="Shape 57"/>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标题文本</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Shape 3"/>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
        <p:nvSpPr>
          <p:cNvPr id="4" name="Shape 4"/>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gradle.org/docs/current/dsl/org.gradle.api.tasks.testing.Test.html" TargetMode="External"/><Relationship Id="rId3" Type="http://schemas.openxmlformats.org/officeDocument/2006/relationships/image" Target="../media/image10.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11.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4.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1.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 Target="slide21.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hub.com/jayway/JsonPath" TargetMode="Externa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Incremental Unit Testing</a:t>
            </a:r>
          </a:p>
        </p:txBody>
      </p:sp>
      <p:sp>
        <p:nvSpPr>
          <p:cNvPr id="120" name="Shape 120"/>
          <p:cNvSpPr/>
          <p:nvPr>
            <p:ph type="subTitle" sz="quarter" idx="1"/>
          </p:nvPr>
        </p:nvSpPr>
        <p:spPr>
          <a:xfrm>
            <a:off x="1270000" y="5029200"/>
            <a:ext cx="10464800" cy="1973493"/>
          </a:xfrm>
          <a:prstGeom prst="rect">
            <a:avLst/>
          </a:prstGeom>
        </p:spPr>
        <p:txBody>
          <a:bodyPr/>
          <a:lstStyle/>
          <a:p>
            <a:pPr/>
            <a:r>
              <a:t>Ye, Jiabin</a:t>
            </a:r>
          </a:p>
          <a:p>
            <a:pPr/>
            <a:r>
              <a:t>Shanghai Jiao Tong University</a:t>
            </a:r>
          </a:p>
          <a:p>
            <a:pPr/>
            <a:r>
              <a:t>2015/5/31</a:t>
            </a:r>
          </a:p>
        </p:txBody>
      </p:sp>
      <p:sp>
        <p:nvSpPr>
          <p:cNvPr id="121" name="Shape 121"/>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title"/>
          </p:nvPr>
        </p:nvSpPr>
        <p:spPr>
          <a:prstGeom prst="rect">
            <a:avLst/>
          </a:prstGeom>
        </p:spPr>
        <p:txBody>
          <a:bodyPr/>
          <a:lstStyle/>
          <a:p>
            <a:pPr/>
            <a:r>
              <a:t>Instrumenting Strategy</a:t>
            </a:r>
          </a:p>
        </p:txBody>
      </p:sp>
      <p:sp>
        <p:nvSpPr>
          <p:cNvPr id="199" name="Shape 199"/>
          <p:cNvSpPr/>
          <p:nvPr>
            <p:ph type="body" idx="1"/>
          </p:nvPr>
        </p:nvSpPr>
        <p:spPr>
          <a:prstGeom prst="rect">
            <a:avLst/>
          </a:prstGeom>
        </p:spPr>
        <p:txBody>
          <a:bodyPr/>
          <a:lstStyle/>
          <a:p>
            <a:pPr/>
            <a:r>
              <a:t>See IutLogger.java</a:t>
            </a:r>
          </a:p>
          <a:p>
            <a:pPr/>
            <a:r>
              <a:t>Instrumenting call statement of the logger in each method body</a:t>
            </a:r>
          </a:p>
          <a:p>
            <a:pPr/>
            <a:r>
              <a:t>Maintain a set of invoked method to ensure each method will be logged at most once</a:t>
            </a:r>
          </a:p>
          <a:p>
            <a:pPr/>
            <a:r>
              <a:t>why source code ? @see discussion in mail 2015/1/20</a:t>
            </a:r>
          </a:p>
        </p:txBody>
      </p:sp>
      <p:sp>
        <p:nvSpPr>
          <p:cNvPr id="200" name="Shape 20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title"/>
          </p:nvPr>
        </p:nvSpPr>
        <p:spPr>
          <a:prstGeom prst="rect">
            <a:avLst/>
          </a:prstGeom>
        </p:spPr>
        <p:txBody>
          <a:bodyPr/>
          <a:lstStyle/>
          <a:p>
            <a:pPr/>
            <a:r>
              <a:t>Workflow Review</a:t>
            </a:r>
          </a:p>
        </p:txBody>
      </p:sp>
      <p:sp>
        <p:nvSpPr>
          <p:cNvPr id="203" name="Shape 203"/>
          <p:cNvSpPr/>
          <p:nvPr>
            <p:ph type="body" sz="quarter" idx="1"/>
          </p:nvPr>
        </p:nvSpPr>
        <p:spPr>
          <a:xfrm>
            <a:off x="952500" y="2603500"/>
            <a:ext cx="11099800" cy="2126149"/>
          </a:xfrm>
          <a:prstGeom prst="rect">
            <a:avLst/>
          </a:prstGeom>
        </p:spPr>
        <p:txBody>
          <a:bodyPr/>
          <a:lstStyle>
            <a:lvl1pPr marL="345722" indent="-345722">
              <a:spcBef>
                <a:spcPts val="3200"/>
              </a:spcBef>
              <a:defRPr sz="3400"/>
            </a:lvl1pPr>
            <a:lvl2pPr marL="790222" indent="-345722">
              <a:spcBef>
                <a:spcPts val="3200"/>
              </a:spcBef>
              <a:defRPr sz="3400"/>
            </a:lvl2pPr>
          </a:lstStyle>
          <a:p>
            <a:pPr/>
            <a:r>
              <a:t>generate all available Test</a:t>
            </a:r>
          </a:p>
          <a:p>
            <a:pPr lvl="1"/>
            <a:r>
              <a:t>$ iut gentest</a:t>
            </a:r>
          </a:p>
        </p:txBody>
      </p:sp>
      <p:pic>
        <p:nvPicPr>
          <p:cNvPr id="204" name="屏幕快照 2015-04-30 下午1.27.24.png"/>
          <p:cNvPicPr>
            <a:picLocks noChangeAspect="1"/>
          </p:cNvPicPr>
          <p:nvPr/>
        </p:nvPicPr>
        <p:blipFill>
          <a:blip r:embed="rId2">
            <a:extLst/>
          </a:blip>
          <a:srcRect l="0" t="771" r="7946" b="86707"/>
          <a:stretch>
            <a:fillRect/>
          </a:stretch>
        </p:blipFill>
        <p:spPr>
          <a:xfrm>
            <a:off x="828631" y="4606731"/>
            <a:ext cx="11655770" cy="987754"/>
          </a:xfrm>
          <a:prstGeom prst="rect">
            <a:avLst/>
          </a:prstGeom>
          <a:ln w="12700">
            <a:miter lim="400000"/>
          </a:ln>
        </p:spPr>
      </p:pic>
      <p:sp>
        <p:nvSpPr>
          <p:cNvPr id="205" name="Shape 205"/>
          <p:cNvSpPr/>
          <p:nvPr/>
        </p:nvSpPr>
        <p:spPr>
          <a:xfrm>
            <a:off x="1117526" y="6009536"/>
            <a:ext cx="11306659" cy="173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44500" indent="-444500" algn="l">
              <a:buSzPct val="75000"/>
              <a:buChar char="•"/>
            </a:pPr>
            <a:r>
              <a:t>run gradle testClasses task</a:t>
            </a:r>
          </a:p>
          <a:p>
            <a:pPr marL="444500" indent="-444500" algn="l">
              <a:buSzPct val="75000"/>
              <a:buChar char="•"/>
            </a:pPr>
            <a:r>
              <a:t>run gradle plugin task to find all available test cases</a:t>
            </a:r>
          </a:p>
          <a:p>
            <a:pPr lvl="1" algn="l"/>
            <a:r>
              <a:t>  and save the result to file `iut-test`</a:t>
            </a:r>
          </a:p>
        </p:txBody>
      </p:sp>
      <p:sp>
        <p:nvSpPr>
          <p:cNvPr id="206" name="Shape 20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title"/>
          </p:nvPr>
        </p:nvSpPr>
        <p:spPr>
          <a:prstGeom prst="rect">
            <a:avLst/>
          </a:prstGeom>
        </p:spPr>
        <p:txBody>
          <a:bodyPr/>
          <a:lstStyle/>
          <a:p>
            <a:pPr/>
            <a:r>
              <a:t>Workflow Review</a:t>
            </a:r>
          </a:p>
        </p:txBody>
      </p:sp>
      <p:sp>
        <p:nvSpPr>
          <p:cNvPr id="209" name="Shape 209"/>
          <p:cNvSpPr/>
          <p:nvPr>
            <p:ph type="body" sz="quarter" idx="1"/>
          </p:nvPr>
        </p:nvSpPr>
        <p:spPr>
          <a:xfrm>
            <a:off x="952500" y="2603500"/>
            <a:ext cx="11099800" cy="2126149"/>
          </a:xfrm>
          <a:prstGeom prst="rect">
            <a:avLst/>
          </a:prstGeom>
        </p:spPr>
        <p:txBody>
          <a:bodyPr/>
          <a:lstStyle>
            <a:lvl1pPr marL="345722" indent="-345722">
              <a:spcBef>
                <a:spcPts val="3200"/>
              </a:spcBef>
              <a:defRPr sz="3400"/>
            </a:lvl1pPr>
            <a:lvl2pPr marL="790222" indent="-345722">
              <a:spcBef>
                <a:spcPts val="3200"/>
              </a:spcBef>
              <a:defRPr sz="3400"/>
            </a:lvl2pPr>
          </a:lstStyle>
          <a:p>
            <a:pPr/>
            <a:r>
              <a:t>generate all available Test</a:t>
            </a:r>
          </a:p>
          <a:p>
            <a:pPr lvl="1"/>
            <a:r>
              <a:t>iut-test file format</a:t>
            </a:r>
          </a:p>
        </p:txBody>
      </p:sp>
      <p:sp>
        <p:nvSpPr>
          <p:cNvPr id="210" name="Shape 21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1" name="Shape 211"/>
          <p:cNvSpPr/>
          <p:nvPr/>
        </p:nvSpPr>
        <p:spPr>
          <a:xfrm>
            <a:off x="1644344" y="4698934"/>
            <a:ext cx="5852659" cy="2978985"/>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p>
            <a:pPr algn="l">
              <a:defRPr sz="2400">
                <a:solidFill>
                  <a:srgbClr val="FFFFFF"/>
                </a:solidFill>
              </a:defRPr>
            </a:pPr>
            <a:r>
              <a:t>:classpath:classpath1:…</a:t>
            </a:r>
          </a:p>
          <a:p>
            <a:pPr algn="l">
              <a:defRPr sz="2400">
                <a:solidFill>
                  <a:srgbClr val="FFFFFF"/>
                </a:solidFill>
              </a:defRPr>
            </a:pPr>
            <a:r>
              <a:t>com.some.company.tool#testA</a:t>
            </a:r>
          </a:p>
          <a:p>
            <a:pPr algn="l">
              <a:defRPr sz="2400">
                <a:solidFill>
                  <a:srgbClr val="FFFFFF"/>
                </a:solidFill>
              </a:defRPr>
            </a:pPr>
            <a:r>
              <a:t>com.some.company.tool#testB</a:t>
            </a:r>
          </a:p>
          <a:p>
            <a:pPr algn="l">
              <a:defRPr sz="2400">
                <a:solidFill>
                  <a:srgbClr val="FFFFFF"/>
                </a:solidFill>
              </a:defRPr>
            </a:pPr>
            <a:r>
              <a:t>com.some.company.tool#testC</a:t>
            </a:r>
          </a:p>
          <a:p>
            <a:pPr algn="l">
              <a:defRPr sz="2400">
                <a:solidFill>
                  <a:srgbClr val="FFFFFF"/>
                </a:solidFill>
              </a:defRPr>
            </a:pPr>
            <a:r>
              <a:t>com.some.company.tool#testD</a:t>
            </a:r>
          </a:p>
          <a:p>
            <a:pPr algn="l">
              <a:defRPr sz="2400">
                <a:solidFill>
                  <a:srgbClr val="FFFFFF"/>
                </a:solidFill>
              </a:defRPr>
            </a:pPr>
            <a:r>
              <a:t>:classpath:classpath2:…</a:t>
            </a:r>
          </a:p>
          <a:p>
            <a:pPr algn="l">
              <a:defRPr sz="2400">
                <a:solidFill>
                  <a:srgbClr val="FFFFFF"/>
                </a:solidFill>
              </a:defRPr>
            </a:pPr>
            <a:r>
              <a:t>com.some.company.tool#testE</a:t>
            </a:r>
          </a:p>
        </p:txBody>
      </p:sp>
      <p:sp>
        <p:nvSpPr>
          <p:cNvPr id="212" name="Shape 212"/>
          <p:cNvSpPr/>
          <p:nvPr/>
        </p:nvSpPr>
        <p:spPr>
          <a:xfrm>
            <a:off x="1176948" y="7992346"/>
            <a:ext cx="969309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test methods followed by its runtime class path</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title"/>
          </p:nvPr>
        </p:nvSpPr>
        <p:spPr>
          <a:prstGeom prst="rect">
            <a:avLst/>
          </a:prstGeom>
        </p:spPr>
        <p:txBody>
          <a:bodyPr/>
          <a:lstStyle/>
          <a:p>
            <a:pPr/>
            <a:r>
              <a:t>Workflow Review</a:t>
            </a:r>
          </a:p>
        </p:txBody>
      </p:sp>
      <p:sp>
        <p:nvSpPr>
          <p:cNvPr id="215" name="Shape 215"/>
          <p:cNvSpPr/>
          <p:nvPr>
            <p:ph type="body" sz="quarter" idx="1"/>
          </p:nvPr>
        </p:nvSpPr>
        <p:spPr>
          <a:xfrm>
            <a:off x="952500" y="2451121"/>
            <a:ext cx="11099800" cy="677026"/>
          </a:xfrm>
          <a:prstGeom prst="rect">
            <a:avLst/>
          </a:prstGeom>
        </p:spPr>
        <p:txBody>
          <a:bodyPr/>
          <a:lstStyle>
            <a:lvl1pPr marL="345722" indent="-345722">
              <a:spcBef>
                <a:spcPts val="3200"/>
              </a:spcBef>
              <a:defRPr sz="3400"/>
            </a:lvl1pPr>
          </a:lstStyle>
          <a:p>
            <a:pPr/>
            <a:r>
              <a:t>sample file of ‘iut-test’’</a:t>
            </a:r>
          </a:p>
        </p:txBody>
      </p:sp>
      <p:pic>
        <p:nvPicPr>
          <p:cNvPr id="216" name="屏幕快照 2015-04-30 下午2.25.19.png"/>
          <p:cNvPicPr>
            <a:picLocks noChangeAspect="1"/>
          </p:cNvPicPr>
          <p:nvPr/>
        </p:nvPicPr>
        <p:blipFill>
          <a:blip r:embed="rId2">
            <a:extLst/>
          </a:blip>
          <a:srcRect l="0" t="0" r="0" b="10978"/>
          <a:stretch>
            <a:fillRect/>
          </a:stretch>
        </p:blipFill>
        <p:spPr>
          <a:xfrm>
            <a:off x="2330269" y="3090654"/>
            <a:ext cx="8999520" cy="5825479"/>
          </a:xfrm>
          <a:prstGeom prst="rect">
            <a:avLst/>
          </a:prstGeom>
          <a:ln w="12700">
            <a:miter lim="400000"/>
          </a:ln>
        </p:spPr>
      </p:pic>
      <p:sp>
        <p:nvSpPr>
          <p:cNvPr id="217" name="Shape 21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title"/>
          </p:nvPr>
        </p:nvSpPr>
        <p:spPr>
          <a:prstGeom prst="rect">
            <a:avLst/>
          </a:prstGeom>
        </p:spPr>
        <p:txBody>
          <a:bodyPr/>
          <a:lstStyle/>
          <a:p>
            <a:pPr/>
            <a:r>
              <a:t>Workflow Review</a:t>
            </a:r>
          </a:p>
        </p:txBody>
      </p:sp>
      <p:sp>
        <p:nvSpPr>
          <p:cNvPr id="220" name="Shape 220"/>
          <p:cNvSpPr/>
          <p:nvPr>
            <p:ph type="body" sz="quarter" idx="1"/>
          </p:nvPr>
        </p:nvSpPr>
        <p:spPr>
          <a:xfrm>
            <a:off x="952500" y="2385816"/>
            <a:ext cx="11099800" cy="2126150"/>
          </a:xfrm>
          <a:prstGeom prst="rect">
            <a:avLst/>
          </a:prstGeom>
        </p:spPr>
        <p:txBody>
          <a:bodyPr/>
          <a:lstStyle>
            <a:lvl1pPr marL="345722" indent="-345722">
              <a:spcBef>
                <a:spcPts val="3200"/>
              </a:spcBef>
              <a:defRPr sz="2800"/>
            </a:lvl1pPr>
            <a:lvl2pPr marL="790222" indent="-345722">
              <a:spcBef>
                <a:spcPts val="3200"/>
              </a:spcBef>
              <a:defRPr sz="2800"/>
            </a:lvl2pPr>
          </a:lstStyle>
          <a:p>
            <a:pPr/>
            <a:r>
              <a:t>Run the tests</a:t>
            </a:r>
          </a:p>
          <a:p>
            <a:pPr lvl="1"/>
            <a:r>
              <a:t>$ iut testall</a:t>
            </a:r>
          </a:p>
        </p:txBody>
      </p:sp>
      <p:sp>
        <p:nvSpPr>
          <p:cNvPr id="221" name="Shape 22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2" name="屏幕快照 2015-04-30 下午2.32.49.png"/>
          <p:cNvPicPr>
            <a:picLocks noChangeAspect="1"/>
          </p:cNvPicPr>
          <p:nvPr/>
        </p:nvPicPr>
        <p:blipFill>
          <a:blip r:embed="rId2">
            <a:extLst/>
          </a:blip>
          <a:srcRect l="0" t="5158" r="47925" b="5158"/>
          <a:stretch>
            <a:fillRect/>
          </a:stretch>
        </p:blipFill>
        <p:spPr>
          <a:xfrm>
            <a:off x="4310129" y="3064319"/>
            <a:ext cx="6772171" cy="1035668"/>
          </a:xfrm>
          <a:prstGeom prst="rect">
            <a:avLst/>
          </a:prstGeom>
          <a:ln w="12700">
            <a:miter lim="400000"/>
          </a:ln>
        </p:spPr>
      </p:pic>
      <p:sp>
        <p:nvSpPr>
          <p:cNvPr id="223" name="Shape 223"/>
          <p:cNvSpPr/>
          <p:nvPr/>
        </p:nvSpPr>
        <p:spPr>
          <a:xfrm>
            <a:off x="788142" y="4326032"/>
            <a:ext cx="11428516" cy="433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100"/>
            </a:pPr>
            <a:r>
              <a:t>Restriction compared to `gradle test`:</a:t>
            </a:r>
          </a:p>
          <a:p>
            <a:pPr marL="444500" indent="-444500" algn="l">
              <a:buSzPct val="75000"/>
              <a:buChar char="•"/>
              <a:defRPr sz="3100"/>
            </a:pPr>
            <a:r>
              <a:t>using a wrapped JUnit runner (@ $IUT_HOME/TestRunner) to run all test cases and only projects using 4.x JUnit are currently supported</a:t>
            </a:r>
          </a:p>
          <a:p>
            <a:pPr marL="444500" indent="-444500" algn="l">
              <a:buSzPct val="75000"/>
              <a:buChar char="•"/>
              <a:defRPr strike="sngStrike" sz="3100"/>
            </a:pPr>
            <a:r>
              <a:t>Slower than `gradle test`, for `iut testall` run method level test case individually and sequentially. An environment variable is keeping updated each time a test case is going to run.</a:t>
            </a:r>
          </a:p>
          <a:p>
            <a:pPr marL="444500" indent="-444500" algn="l">
              <a:buSzPct val="75000"/>
              <a:buChar char="•"/>
              <a:defRPr sz="3100"/>
            </a:pPr>
            <a:r>
              <a:t>Dose not apply include/exclude/scanTestCases and other gradle specified testing rules</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title"/>
          </p:nvPr>
        </p:nvSpPr>
        <p:spPr>
          <a:prstGeom prst="rect">
            <a:avLst/>
          </a:prstGeom>
        </p:spPr>
        <p:txBody>
          <a:bodyPr/>
          <a:lstStyle/>
          <a:p>
            <a:pPr defTabSz="473201">
              <a:defRPr sz="6480"/>
            </a:pPr>
            <a:r>
              <a:t>Implemetation &amp; Difficulties in </a:t>
            </a:r>
          </a:p>
          <a:p>
            <a:pPr defTabSz="473201">
              <a:defRPr sz="6480"/>
            </a:pPr>
            <a:r>
              <a:t>Gradle based-project</a:t>
            </a:r>
          </a:p>
        </p:txBody>
      </p:sp>
      <p:sp>
        <p:nvSpPr>
          <p:cNvPr id="226" name="Shape 226"/>
          <p:cNvSpPr/>
          <p:nvPr>
            <p:ph type="body" idx="1"/>
          </p:nvPr>
        </p:nvSpPr>
        <p:spPr>
          <a:prstGeom prst="rect">
            <a:avLst/>
          </a:prstGeom>
        </p:spPr>
        <p:txBody>
          <a:bodyPr/>
          <a:lstStyle/>
          <a:p>
            <a:pPr marL="293863" indent="-293863" defTabSz="496570">
              <a:spcBef>
                <a:spcPts val="2700"/>
              </a:spcBef>
              <a:defRPr sz="2380"/>
            </a:pPr>
            <a:r>
              <a:t>To get all test case ids</a:t>
            </a:r>
          </a:p>
          <a:p>
            <a:pPr lvl="1" marL="671688" indent="-293863" defTabSz="496570">
              <a:spcBef>
                <a:spcPts val="2700"/>
              </a:spcBef>
              <a:defRPr sz="2380"/>
            </a:pPr>
            <a:r>
              <a:t>using test API (currently using) (</a:t>
            </a:r>
            <a:r>
              <a:rPr u="sng">
                <a:hlinkClick r:id="rId2" invalidUrl="" action="" tgtFrame="" tooltip="" history="1" highlightClick="0" endSnd="0"/>
              </a:rPr>
              <a:t>http://gradle.org/docs/current/dsl/org.gradle.api.tasks.testing.Test.html</a:t>
            </a:r>
            <a:r>
              <a:t>)</a:t>
            </a:r>
          </a:p>
          <a:p>
            <a:pPr lvl="2" marL="1049513" indent="-293863" defTabSz="496570">
              <a:spcBef>
                <a:spcPts val="2700"/>
              </a:spcBef>
              <a:defRPr sz="2380"/>
            </a:pPr>
            <a:r>
              <a:t>logger all descriptor when beforeTest Event is triggered</a:t>
            </a:r>
          </a:p>
          <a:p>
            <a:pPr lvl="2" marL="1049513" indent="-293863" defTabSz="496570">
              <a:spcBef>
                <a:spcPts val="2700"/>
              </a:spcBef>
              <a:defRPr sz="2380"/>
            </a:pPr>
            <a:r>
              <a:t>Pros: easy to implement</a:t>
            </a:r>
          </a:p>
          <a:p>
            <a:pPr lvl="2" marL="1049513" indent="-293863" defTabSz="496570">
              <a:spcBef>
                <a:spcPts val="2700"/>
              </a:spcBef>
              <a:defRPr sz="2380"/>
            </a:pPr>
            <a:r>
              <a:t>Cons: require a more test task to log it (it can be done in dev time)</a:t>
            </a:r>
          </a:p>
          <a:p>
            <a:pPr lvl="1" marL="671688" indent="-293863" defTabSz="496570">
              <a:spcBef>
                <a:spcPts val="2700"/>
              </a:spcBef>
              <a:defRPr sz="2380"/>
            </a:pPr>
            <a:r>
              <a:t>Alternatively way, parse all test case Java files</a:t>
            </a:r>
          </a:p>
          <a:p>
            <a:pPr lvl="2" marL="1049513" indent="-293863" defTabSz="496570">
              <a:spcBef>
                <a:spcPts val="2700"/>
              </a:spcBef>
              <a:defRPr sz="2380"/>
            </a:pPr>
            <a:r>
              <a:t>Pros: cost less time</a:t>
            </a:r>
          </a:p>
          <a:p>
            <a:pPr lvl="2" marL="1049513" indent="-293863" defTabSz="496570">
              <a:spcBef>
                <a:spcPts val="2700"/>
              </a:spcBef>
              <a:defRPr sz="2380"/>
            </a:pPr>
            <a:r>
              <a:t>Cons: parse gradle settings to find all candidate files, need to support test frameworks that gradle supported</a:t>
            </a:r>
          </a:p>
        </p:txBody>
      </p:sp>
      <p:sp>
        <p:nvSpPr>
          <p:cNvPr id="227" name="Shape 22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8" name=""/>
          <p:cNvPicPr>
            <a:picLocks noChangeAspect="0"/>
          </p:cNvPicPr>
          <p:nvPr/>
        </p:nvPicPr>
        <p:blipFill>
          <a:blip r:embed="rId3">
            <a:extLst/>
          </a:blip>
          <a:stretch>
            <a:fillRect/>
          </a:stretch>
        </p:blipFill>
        <p:spPr>
          <a:xfrm>
            <a:off x="1248358" y="6996090"/>
            <a:ext cx="7435279" cy="76201"/>
          </a:xfrm>
          <a:prstGeom prst="rect">
            <a:avLst/>
          </a:prstGeom>
        </p:spPr>
      </p:pic>
      <p:sp>
        <p:nvSpPr>
          <p:cNvPr id="230" name="Shape 230"/>
          <p:cNvSpPr/>
          <p:nvPr/>
        </p:nvSpPr>
        <p:spPr>
          <a:xfrm>
            <a:off x="8942823" y="6710340"/>
            <a:ext cx="278160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solidFill>
              </a:defRPr>
            </a:lvl1pPr>
          </a:lstStyle>
          <a:p>
            <a:pPr/>
            <a:r>
              <a:t>implemented</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title"/>
          </p:nvPr>
        </p:nvSpPr>
        <p:spPr>
          <a:prstGeom prst="rect">
            <a:avLst/>
          </a:prstGeom>
        </p:spPr>
        <p:txBody>
          <a:bodyPr/>
          <a:lstStyle/>
          <a:p>
            <a:pPr defTabSz="473201">
              <a:defRPr sz="6480"/>
            </a:pPr>
            <a:r>
              <a:t>Implemetation &amp; Difficulties in </a:t>
            </a:r>
          </a:p>
          <a:p>
            <a:pPr defTabSz="473201">
              <a:defRPr sz="6480"/>
            </a:pPr>
            <a:r>
              <a:t>Gradle based-project</a:t>
            </a:r>
          </a:p>
        </p:txBody>
      </p:sp>
      <p:sp>
        <p:nvSpPr>
          <p:cNvPr id="233" name="Shape 233"/>
          <p:cNvSpPr/>
          <p:nvPr>
            <p:ph type="body" sz="half" idx="1"/>
          </p:nvPr>
        </p:nvSpPr>
        <p:spPr>
          <a:xfrm>
            <a:off x="952500" y="2603500"/>
            <a:ext cx="11099800" cy="2791497"/>
          </a:xfrm>
          <a:prstGeom prst="rect">
            <a:avLst/>
          </a:prstGeom>
        </p:spPr>
        <p:txBody>
          <a:bodyPr/>
          <a:lstStyle/>
          <a:p>
            <a:pPr marL="345722" indent="-345722">
              <a:spcBef>
                <a:spcPts val="3200"/>
              </a:spcBef>
              <a:defRPr sz="2800"/>
            </a:pPr>
            <a:r>
              <a:t>Executing test cases</a:t>
            </a:r>
          </a:p>
          <a:p>
            <a:pPr lvl="1" marL="790222" indent="-345722">
              <a:spcBef>
                <a:spcPts val="3200"/>
              </a:spcBef>
              <a:defRPr sz="2800"/>
            </a:pPr>
            <a:r>
              <a:t>Using test API :afterTest/beforeTest is not suitable</a:t>
            </a:r>
          </a:p>
          <a:p>
            <a:pPr lvl="1" marL="790222" indent="-345722">
              <a:spcBef>
                <a:spcPts val="3200"/>
              </a:spcBef>
              <a:defRPr sz="2800"/>
            </a:pPr>
            <a:r>
              <a:t>Manually control the test sequence in ./test.sh</a:t>
            </a:r>
          </a:p>
        </p:txBody>
      </p:sp>
      <p:sp>
        <p:nvSpPr>
          <p:cNvPr id="234" name="Shape 23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5" name="Shape 235"/>
          <p:cNvSpPr/>
          <p:nvPr/>
        </p:nvSpPr>
        <p:spPr>
          <a:xfrm>
            <a:off x="1425800" y="6089228"/>
            <a:ext cx="4286405" cy="77799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test script process (gradle)</a:t>
            </a:r>
          </a:p>
        </p:txBody>
      </p:sp>
      <p:sp>
        <p:nvSpPr>
          <p:cNvPr id="236" name="Shape 236"/>
          <p:cNvSpPr/>
          <p:nvPr/>
        </p:nvSpPr>
        <p:spPr>
          <a:xfrm>
            <a:off x="6444454" y="7439237"/>
            <a:ext cx="3487087" cy="572227"/>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test program process</a:t>
            </a:r>
          </a:p>
        </p:txBody>
      </p:sp>
      <p:sp>
        <p:nvSpPr>
          <p:cNvPr id="237" name="Shape 237"/>
          <p:cNvSpPr/>
          <p:nvPr/>
        </p:nvSpPr>
        <p:spPr>
          <a:xfrm flipH="1" flipV="1">
            <a:off x="5743982" y="6479483"/>
            <a:ext cx="4232522" cy="1"/>
          </a:xfrm>
          <a:prstGeom prst="line">
            <a:avLst/>
          </a:prstGeom>
          <a:ln w="38100" cap="rnd">
            <a:solidFill>
              <a:srgbClr val="000000"/>
            </a:solidFill>
            <a:custDash>
              <a:ds d="100000" sp="200000"/>
            </a:custDash>
            <a:miter lim="400000"/>
          </a:ln>
        </p:spPr>
        <p:txBody>
          <a:bodyPr lIns="50800" tIns="50800" rIns="50800" bIns="50800" anchor="ctr"/>
          <a:lstStyle/>
          <a:p>
            <a:pPr>
              <a:defRPr sz="2400"/>
            </a:pPr>
          </a:p>
        </p:txBody>
      </p:sp>
      <p:sp>
        <p:nvSpPr>
          <p:cNvPr id="238" name="Shape 238"/>
          <p:cNvSpPr/>
          <p:nvPr/>
        </p:nvSpPr>
        <p:spPr>
          <a:xfrm>
            <a:off x="6143229" y="6879366"/>
            <a:ext cx="68717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3200"/>
              </a:spcBef>
              <a:defRPr sz="2800"/>
            </a:lvl1pPr>
          </a:lstStyle>
          <a:p>
            <a:pPr/>
            <a:r>
              <a:t>IPC</a:t>
            </a:r>
          </a:p>
        </p:txBody>
      </p:sp>
      <p:sp>
        <p:nvSpPr>
          <p:cNvPr id="239" name="Shape 239"/>
          <p:cNvSpPr/>
          <p:nvPr/>
        </p:nvSpPr>
        <p:spPr>
          <a:xfrm>
            <a:off x="6442293" y="8038641"/>
            <a:ext cx="1270001" cy="533401"/>
          </a:xfrm>
          <a:prstGeom prst="rect">
            <a:avLst/>
          </a:prstGeom>
          <a:blipFill>
            <a:blip r:embed="rId3"/>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setup</a:t>
            </a:r>
          </a:p>
        </p:txBody>
      </p:sp>
      <p:sp>
        <p:nvSpPr>
          <p:cNvPr id="240" name="Shape 240"/>
          <p:cNvSpPr/>
          <p:nvPr/>
        </p:nvSpPr>
        <p:spPr>
          <a:xfrm>
            <a:off x="7722551" y="8038641"/>
            <a:ext cx="2197282" cy="533401"/>
          </a:xfrm>
          <a:prstGeom prst="rect">
            <a:avLst/>
          </a:prstGeom>
          <a:blipFill>
            <a:blip r:embed="rId4"/>
          </a:blip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execution</a:t>
            </a:r>
          </a:p>
        </p:txBody>
      </p:sp>
      <p:sp>
        <p:nvSpPr>
          <p:cNvPr id="241" name="Shape 241"/>
          <p:cNvSpPr/>
          <p:nvPr/>
        </p:nvSpPr>
        <p:spPr>
          <a:xfrm flipV="1">
            <a:off x="7077293" y="6495068"/>
            <a:ext cx="1" cy="1035898"/>
          </a:xfrm>
          <a:prstGeom prst="line">
            <a:avLst/>
          </a:prstGeom>
          <a:ln w="38100" cap="rnd">
            <a:solidFill>
              <a:srgbClr val="000000"/>
            </a:solidFill>
            <a:custDash>
              <a:ds d="100000" sp="200000"/>
            </a:custDash>
            <a:miter lim="400000"/>
          </a:ln>
        </p:spPr>
        <p:txBody>
          <a:bodyPr lIns="50800" tIns="50800" rIns="50800" bIns="50800" anchor="ctr"/>
          <a:lstStyle/>
          <a:p>
            <a:pPr>
              <a:defRPr sz="2400"/>
            </a:pPr>
          </a:p>
        </p:txBody>
      </p:sp>
      <p:sp>
        <p:nvSpPr>
          <p:cNvPr id="242" name="Shape 242"/>
          <p:cNvSpPr/>
          <p:nvPr/>
        </p:nvSpPr>
        <p:spPr>
          <a:xfrm flipV="1">
            <a:off x="9902157" y="6495068"/>
            <a:ext cx="1" cy="1035898"/>
          </a:xfrm>
          <a:prstGeom prst="line">
            <a:avLst/>
          </a:prstGeom>
          <a:ln w="38100" cap="rnd">
            <a:solidFill>
              <a:srgbClr val="000000"/>
            </a:solidFill>
            <a:custDash>
              <a:ds d="100000" sp="200000"/>
            </a:custDash>
            <a:miter lim="400000"/>
          </a:ln>
        </p:spPr>
        <p:txBody>
          <a:bodyPr lIns="50800" tIns="50800" rIns="50800" bIns="50800" anchor="ctr"/>
          <a:lstStyle/>
          <a:p>
            <a:pPr>
              <a:defRPr sz="2400"/>
            </a:pPr>
          </a:p>
        </p:txBody>
      </p:sp>
      <p:sp>
        <p:nvSpPr>
          <p:cNvPr id="243" name="Shape 243"/>
          <p:cNvSpPr/>
          <p:nvPr/>
        </p:nvSpPr>
        <p:spPr>
          <a:xfrm>
            <a:off x="5913666" y="6074904"/>
            <a:ext cx="2327255" cy="77799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beforeTest</a:t>
            </a:r>
          </a:p>
        </p:txBody>
      </p:sp>
      <p:sp>
        <p:nvSpPr>
          <p:cNvPr id="244" name="Shape 244"/>
          <p:cNvSpPr/>
          <p:nvPr/>
        </p:nvSpPr>
        <p:spPr>
          <a:xfrm>
            <a:off x="8442383" y="6074904"/>
            <a:ext cx="2327254" cy="77799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afterTest</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title"/>
          </p:nvPr>
        </p:nvSpPr>
        <p:spPr>
          <a:prstGeom prst="rect">
            <a:avLst/>
          </a:prstGeom>
        </p:spPr>
        <p:txBody>
          <a:bodyPr/>
          <a:lstStyle/>
          <a:p>
            <a:pPr/>
            <a:r>
              <a:t>Workflow Review</a:t>
            </a:r>
          </a:p>
        </p:txBody>
      </p:sp>
      <p:sp>
        <p:nvSpPr>
          <p:cNvPr id="247" name="Shape 247"/>
          <p:cNvSpPr/>
          <p:nvPr>
            <p:ph type="body" sz="quarter" idx="1"/>
          </p:nvPr>
        </p:nvSpPr>
        <p:spPr>
          <a:xfrm>
            <a:off x="952500" y="2603500"/>
            <a:ext cx="11099800" cy="2126149"/>
          </a:xfrm>
          <a:prstGeom prst="rect">
            <a:avLst/>
          </a:prstGeom>
        </p:spPr>
        <p:txBody>
          <a:bodyPr/>
          <a:lstStyle>
            <a:lvl1pPr marL="345722" indent="-345722">
              <a:spcBef>
                <a:spcPts val="3200"/>
              </a:spcBef>
              <a:defRPr sz="2800"/>
            </a:lvl1pPr>
            <a:lvl2pPr marL="790222" indent="-345722">
              <a:spcBef>
                <a:spcPts val="3200"/>
              </a:spcBef>
              <a:defRPr sz="2800"/>
            </a:lvl2pPr>
          </a:lstStyle>
          <a:p>
            <a:pPr/>
            <a:r>
              <a:t>update the data base</a:t>
            </a:r>
          </a:p>
          <a:p>
            <a:pPr lvl="1"/>
            <a:r>
              <a:t>$ iut update </a:t>
            </a:r>
          </a:p>
        </p:txBody>
      </p:sp>
      <p:sp>
        <p:nvSpPr>
          <p:cNvPr id="248" name="Shape 248"/>
          <p:cNvSpPr/>
          <p:nvPr/>
        </p:nvSpPr>
        <p:spPr>
          <a:xfrm>
            <a:off x="3938252" y="4058311"/>
            <a:ext cx="3314420" cy="1"/>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249" name="Shape 249"/>
          <p:cNvSpPr/>
          <p:nvPr/>
        </p:nvSpPr>
        <p:spPr>
          <a:xfrm>
            <a:off x="7454617" y="2975391"/>
            <a:ext cx="4801543" cy="304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45722" indent="-345722" algn="l">
              <a:spcBef>
                <a:spcPts val="3200"/>
              </a:spcBef>
              <a:buSzPct val="75000"/>
              <a:buChar char="•"/>
              <a:defRPr sz="2800"/>
            </a:pPr>
            <a:r>
              <a:t>read &amp; parse configuration</a:t>
            </a:r>
          </a:p>
          <a:p>
            <a:pPr marL="345722" indent="-345722" algn="l">
              <a:spcBef>
                <a:spcPts val="3200"/>
              </a:spcBef>
              <a:buSzPct val="75000"/>
              <a:buChar char="•"/>
              <a:defRPr sz="2800"/>
            </a:pPr>
            <a:r>
              <a:t>connect to the database</a:t>
            </a:r>
          </a:p>
          <a:p>
            <a:pPr marL="345722" indent="-345722" algn="l">
              <a:spcBef>
                <a:spcPts val="3200"/>
              </a:spcBef>
              <a:buSzPct val="75000"/>
              <a:buChar char="•"/>
              <a:defRPr sz="2800"/>
            </a:pPr>
            <a:r>
              <a:t>read all test case log files</a:t>
            </a:r>
          </a:p>
          <a:p>
            <a:pPr marL="345722" indent="-345722" algn="l">
              <a:spcBef>
                <a:spcPts val="3200"/>
              </a:spcBef>
              <a:buSzPct val="75000"/>
              <a:buChar char="•"/>
              <a:defRPr sz="2800"/>
            </a:pPr>
            <a:r>
              <a:t>update database</a:t>
            </a:r>
          </a:p>
        </p:txBody>
      </p:sp>
      <p:pic>
        <p:nvPicPr>
          <p:cNvPr id="250" name="屏幕快照 2015-04-30 下午2.45.15.png"/>
          <p:cNvPicPr>
            <a:picLocks noChangeAspect="1"/>
          </p:cNvPicPr>
          <p:nvPr/>
        </p:nvPicPr>
        <p:blipFill>
          <a:blip r:embed="rId2">
            <a:extLst/>
          </a:blip>
          <a:srcRect l="0" t="0" r="14894" b="0"/>
          <a:stretch>
            <a:fillRect/>
          </a:stretch>
        </p:blipFill>
        <p:spPr>
          <a:xfrm>
            <a:off x="870733" y="6802035"/>
            <a:ext cx="10926180" cy="1296955"/>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title"/>
          </p:nvPr>
        </p:nvSpPr>
        <p:spPr>
          <a:prstGeom prst="rect">
            <a:avLst/>
          </a:prstGeom>
        </p:spPr>
        <p:txBody>
          <a:bodyPr/>
          <a:lstStyle/>
          <a:p>
            <a:pPr/>
            <a:r>
              <a:t>Workflow Review</a:t>
            </a:r>
          </a:p>
        </p:txBody>
      </p:sp>
      <p:sp>
        <p:nvSpPr>
          <p:cNvPr id="253" name="Shape 253"/>
          <p:cNvSpPr/>
          <p:nvPr>
            <p:ph type="body" sz="quarter" idx="1"/>
          </p:nvPr>
        </p:nvSpPr>
        <p:spPr>
          <a:xfrm>
            <a:off x="952500" y="2603500"/>
            <a:ext cx="11099800" cy="2126149"/>
          </a:xfrm>
          <a:prstGeom prst="rect">
            <a:avLst/>
          </a:prstGeom>
        </p:spPr>
        <p:txBody>
          <a:bodyPr/>
          <a:lstStyle>
            <a:lvl1pPr marL="345722" indent="-345722">
              <a:spcBef>
                <a:spcPts val="3200"/>
              </a:spcBef>
              <a:defRPr sz="2800"/>
            </a:lvl1pPr>
            <a:lvl2pPr marL="790222" indent="-345722">
              <a:spcBef>
                <a:spcPts val="3200"/>
              </a:spcBef>
              <a:defRPr sz="2800"/>
            </a:lvl2pPr>
          </a:lstStyle>
          <a:p>
            <a:pPr/>
            <a:r>
              <a:t>diff &amp; show the result</a:t>
            </a:r>
          </a:p>
          <a:p>
            <a:pPr lvl="1"/>
            <a:r>
              <a:t>$ iut diff &lt;src&gt; &lt;dst&gt; # MUST BE Absolute project path currently</a:t>
            </a:r>
          </a:p>
        </p:txBody>
      </p:sp>
      <p:sp>
        <p:nvSpPr>
          <p:cNvPr id="254" name="Shape 25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5" name="Shape 255"/>
          <p:cNvSpPr/>
          <p:nvPr/>
        </p:nvSpPr>
        <p:spPr>
          <a:xfrm>
            <a:off x="1511863" y="4698655"/>
            <a:ext cx="5120789" cy="391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5722" indent="-345722" algn="l">
              <a:spcBef>
                <a:spcPts val="3200"/>
              </a:spcBef>
              <a:buSzPct val="75000"/>
              <a:buChar char="•"/>
              <a:defRPr sz="2800"/>
            </a:pPr>
            <a:r>
              <a:t>read &amp; parse configuration</a:t>
            </a:r>
          </a:p>
          <a:p>
            <a:pPr marL="345722" indent="-345722" algn="l">
              <a:spcBef>
                <a:spcPts val="3200"/>
              </a:spcBef>
              <a:buSzPct val="75000"/>
              <a:buChar char="•"/>
              <a:defRPr sz="2800"/>
            </a:pPr>
            <a:r>
              <a:t>perform method level diff</a:t>
            </a:r>
          </a:p>
          <a:p>
            <a:pPr marL="345722" indent="-345722" algn="l">
              <a:spcBef>
                <a:spcPts val="3200"/>
              </a:spcBef>
              <a:buSzPct val="75000"/>
              <a:buChar char="•"/>
              <a:defRPr sz="2800"/>
            </a:pPr>
            <a:r>
              <a:t>query database for affected test cases</a:t>
            </a:r>
          </a:p>
          <a:p>
            <a:pPr marL="345722" indent="-345722" algn="l">
              <a:spcBef>
                <a:spcPts val="3200"/>
              </a:spcBef>
              <a:buSzPct val="75000"/>
              <a:buChar char="•"/>
              <a:defRPr sz="2800"/>
            </a:pPr>
            <a:r>
              <a:t>save the result to file `affected-test-case`</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Shape 257"/>
          <p:cNvSpPr/>
          <p:nvPr>
            <p:ph type="title"/>
          </p:nvPr>
        </p:nvSpPr>
        <p:spPr>
          <a:prstGeom prst="rect">
            <a:avLst/>
          </a:prstGeom>
        </p:spPr>
        <p:txBody>
          <a:bodyPr/>
          <a:lstStyle/>
          <a:p>
            <a:pPr/>
            <a:r>
              <a:t>Workflow Review</a:t>
            </a:r>
          </a:p>
        </p:txBody>
      </p:sp>
      <p:sp>
        <p:nvSpPr>
          <p:cNvPr id="258" name="Shape 258"/>
          <p:cNvSpPr/>
          <p:nvPr>
            <p:ph type="body" sz="quarter" idx="1"/>
          </p:nvPr>
        </p:nvSpPr>
        <p:spPr>
          <a:xfrm>
            <a:off x="952500" y="2364048"/>
            <a:ext cx="11099800" cy="1151592"/>
          </a:xfrm>
          <a:prstGeom prst="rect">
            <a:avLst/>
          </a:prstGeom>
        </p:spPr>
        <p:txBody>
          <a:bodyPr/>
          <a:lstStyle>
            <a:lvl1pPr marL="345722" indent="-345722">
              <a:spcBef>
                <a:spcPts val="3200"/>
              </a:spcBef>
              <a:defRPr sz="2800"/>
            </a:lvl1pPr>
          </a:lstStyle>
          <a:p>
            <a:pPr/>
            <a:r>
              <a:t>diff &amp; show the result</a:t>
            </a:r>
          </a:p>
        </p:txBody>
      </p:sp>
      <p:sp>
        <p:nvSpPr>
          <p:cNvPr id="259" name="Shape 25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0" name="屏幕快照 2015-04-30 下午2.54.02.png"/>
          <p:cNvPicPr>
            <a:picLocks noChangeAspect="1"/>
          </p:cNvPicPr>
          <p:nvPr/>
        </p:nvPicPr>
        <p:blipFill>
          <a:blip r:embed="rId2">
            <a:extLst/>
          </a:blip>
          <a:stretch>
            <a:fillRect/>
          </a:stretch>
        </p:blipFill>
        <p:spPr>
          <a:xfrm>
            <a:off x="613948" y="3540514"/>
            <a:ext cx="11776904" cy="4774422"/>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prstGeom prst="rect">
            <a:avLst/>
          </a:prstGeom>
        </p:spPr>
        <p:txBody>
          <a:bodyPr/>
          <a:lstStyle/>
          <a:p>
            <a:pPr/>
            <a:r>
              <a:t>Changes</a:t>
            </a:r>
          </a:p>
        </p:txBody>
      </p:sp>
      <p:sp>
        <p:nvSpPr>
          <p:cNvPr id="124" name="Shape 124"/>
          <p:cNvSpPr/>
          <p:nvPr>
            <p:ph type="body" idx="1"/>
          </p:nvPr>
        </p:nvSpPr>
        <p:spPr>
          <a:xfrm>
            <a:off x="952500" y="2308432"/>
            <a:ext cx="11099800" cy="6616953"/>
          </a:xfrm>
          <a:prstGeom prst="rect">
            <a:avLst/>
          </a:prstGeom>
        </p:spPr>
        <p:txBody>
          <a:bodyPr/>
          <a:lstStyle/>
          <a:p>
            <a:pPr/>
            <a:r>
              <a:t>Optimize the Test Runner with &gt;10x speed up</a:t>
            </a:r>
          </a:p>
          <a:p>
            <a:pPr/>
            <a:r>
              <a:t>Keep all log in one file to minimize I/O operations</a:t>
            </a:r>
          </a:p>
          <a:p>
            <a:pPr/>
            <a:r>
              <a:t>Fix minor bugs </a:t>
            </a:r>
          </a:p>
        </p:txBody>
      </p:sp>
      <p:sp>
        <p:nvSpPr>
          <p:cNvPr id="125" name="Shape 125"/>
          <p:cNvSpPr/>
          <p:nvPr>
            <p:ph type="sldNum" sz="quarter" idx="2"/>
          </p:nvPr>
        </p:nvSpPr>
        <p:spPr>
          <a:xfrm>
            <a:off x="6375349" y="9064935"/>
            <a:ext cx="241402" cy="3810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Shape 262"/>
          <p:cNvSpPr/>
          <p:nvPr>
            <p:ph type="title"/>
          </p:nvPr>
        </p:nvSpPr>
        <p:spPr>
          <a:prstGeom prst="rect">
            <a:avLst/>
          </a:prstGeom>
        </p:spPr>
        <p:txBody>
          <a:bodyPr/>
          <a:lstStyle/>
          <a:p>
            <a:pPr/>
            <a:r>
              <a:t>Workflow Review</a:t>
            </a:r>
          </a:p>
        </p:txBody>
      </p:sp>
      <p:sp>
        <p:nvSpPr>
          <p:cNvPr id="263" name="Shape 263"/>
          <p:cNvSpPr/>
          <p:nvPr>
            <p:ph type="body" sz="half" idx="1"/>
          </p:nvPr>
        </p:nvSpPr>
        <p:spPr>
          <a:xfrm>
            <a:off x="952500" y="2886488"/>
            <a:ext cx="11099800" cy="2843569"/>
          </a:xfrm>
          <a:prstGeom prst="rect">
            <a:avLst/>
          </a:prstGeom>
        </p:spPr>
        <p:txBody>
          <a:bodyPr/>
          <a:lstStyle/>
          <a:p>
            <a:pPr marL="328436" indent="-328436" defTabSz="554990">
              <a:spcBef>
                <a:spcPts val="3000"/>
              </a:spcBef>
              <a:defRPr sz="2660"/>
            </a:pPr>
            <a:r>
              <a:t>increment testing</a:t>
            </a:r>
          </a:p>
          <a:p>
            <a:pPr lvl="1" marL="750711" indent="-328436" defTabSz="554990">
              <a:spcBef>
                <a:spcPts val="3000"/>
              </a:spcBef>
              <a:defRPr sz="2660"/>
            </a:pPr>
            <a:r>
              <a:t>$ iut itest</a:t>
            </a:r>
          </a:p>
          <a:p>
            <a:pPr lvl="1" marL="750711" indent="-328436" defTabSz="554990">
              <a:spcBef>
                <a:spcPts val="3000"/>
              </a:spcBef>
              <a:defRPr sz="2660"/>
            </a:pPr>
            <a:r>
              <a:t>convert `affected-test-case` to the format of `iut-test`</a:t>
            </a:r>
          </a:p>
          <a:p>
            <a:pPr lvl="1" marL="750711" indent="-328436" defTabSz="554990">
              <a:spcBef>
                <a:spcPts val="3000"/>
              </a:spcBef>
              <a:defRPr sz="2660"/>
            </a:pPr>
            <a:r>
              <a:t>simply execute the test runner as in `iut testall`</a:t>
            </a:r>
          </a:p>
        </p:txBody>
      </p:sp>
      <p:sp>
        <p:nvSpPr>
          <p:cNvPr id="264" name="Shape 26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5" name="屏幕快照 2015-04-30 下午3.02.03.png"/>
          <p:cNvPicPr>
            <a:picLocks noChangeAspect="1"/>
          </p:cNvPicPr>
          <p:nvPr/>
        </p:nvPicPr>
        <p:blipFill>
          <a:blip r:embed="rId2">
            <a:extLst/>
          </a:blip>
          <a:stretch>
            <a:fillRect/>
          </a:stretch>
        </p:blipFill>
        <p:spPr>
          <a:xfrm>
            <a:off x="261087" y="6090612"/>
            <a:ext cx="13004801" cy="2800783"/>
          </a:xfrm>
          <a:prstGeom prst="rect">
            <a:avLst/>
          </a:prstGeom>
          <a:ln w="12700">
            <a:miter lim="400000"/>
          </a:ln>
        </p:spPr>
      </p:pic>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Shape 267"/>
          <p:cNvSpPr/>
          <p:nvPr>
            <p:ph type="title"/>
          </p:nvPr>
        </p:nvSpPr>
        <p:spPr>
          <a:prstGeom prst="rect">
            <a:avLst/>
          </a:prstGeom>
        </p:spPr>
        <p:txBody>
          <a:bodyPr/>
          <a:lstStyle/>
          <a:p>
            <a:pPr/>
            <a:r>
              <a:t>Workflow Review</a:t>
            </a:r>
          </a:p>
        </p:txBody>
      </p:sp>
      <p:sp>
        <p:nvSpPr>
          <p:cNvPr id="268" name="Shape 26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9" name="Shape 269"/>
          <p:cNvSpPr/>
          <p:nvPr/>
        </p:nvSpPr>
        <p:spPr>
          <a:xfrm>
            <a:off x="1466587" y="2583797"/>
            <a:ext cx="1270001" cy="855042"/>
          </a:xfrm>
          <a:prstGeom prst="roundRect">
            <a:avLst>
              <a:gd name="adj" fmla="val 22280"/>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init</a:t>
            </a:r>
          </a:p>
        </p:txBody>
      </p:sp>
      <p:sp>
        <p:nvSpPr>
          <p:cNvPr id="270" name="Shape 270"/>
          <p:cNvSpPr/>
          <p:nvPr/>
        </p:nvSpPr>
        <p:spPr>
          <a:xfrm>
            <a:off x="1466587" y="4299885"/>
            <a:ext cx="1270001" cy="855042"/>
          </a:xfrm>
          <a:prstGeom prst="roundRect">
            <a:avLst>
              <a:gd name="adj" fmla="val 22280"/>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inst</a:t>
            </a:r>
          </a:p>
        </p:txBody>
      </p:sp>
      <p:sp>
        <p:nvSpPr>
          <p:cNvPr id="271" name="Shape 271"/>
          <p:cNvSpPr/>
          <p:nvPr/>
        </p:nvSpPr>
        <p:spPr>
          <a:xfrm>
            <a:off x="1084706" y="6015973"/>
            <a:ext cx="2033763" cy="855042"/>
          </a:xfrm>
          <a:prstGeom prst="roundRect">
            <a:avLst>
              <a:gd name="adj" fmla="val 22280"/>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gentest</a:t>
            </a:r>
          </a:p>
        </p:txBody>
      </p:sp>
      <p:sp>
        <p:nvSpPr>
          <p:cNvPr id="272" name="Shape 272"/>
          <p:cNvSpPr/>
          <p:nvPr/>
        </p:nvSpPr>
        <p:spPr>
          <a:xfrm>
            <a:off x="1084706" y="7593169"/>
            <a:ext cx="2033763" cy="855043"/>
          </a:xfrm>
          <a:prstGeom prst="roundRect">
            <a:avLst>
              <a:gd name="adj" fmla="val 22280"/>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testall</a:t>
            </a:r>
          </a:p>
        </p:txBody>
      </p:sp>
      <p:sp>
        <p:nvSpPr>
          <p:cNvPr id="273" name="Shape 273"/>
          <p:cNvSpPr/>
          <p:nvPr/>
        </p:nvSpPr>
        <p:spPr>
          <a:xfrm>
            <a:off x="8243259" y="2379713"/>
            <a:ext cx="1142367" cy="1466681"/>
          </a:xfrm>
          <a:prstGeom prst="roundRect">
            <a:avLst>
              <a:gd name="adj" fmla="val 16676"/>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DB</a:t>
            </a:r>
          </a:p>
        </p:txBody>
      </p:sp>
      <p:sp>
        <p:nvSpPr>
          <p:cNvPr id="274" name="Shape 274"/>
          <p:cNvSpPr/>
          <p:nvPr/>
        </p:nvSpPr>
        <p:spPr>
          <a:xfrm>
            <a:off x="2101587" y="3523445"/>
            <a:ext cx="1" cy="726473"/>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275" name="Shape 275"/>
          <p:cNvSpPr/>
          <p:nvPr/>
        </p:nvSpPr>
        <p:spPr>
          <a:xfrm>
            <a:off x="2101587" y="5174228"/>
            <a:ext cx="1" cy="854229"/>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276" name="Shape 276"/>
          <p:cNvSpPr/>
          <p:nvPr/>
        </p:nvSpPr>
        <p:spPr>
          <a:xfrm>
            <a:off x="4994251" y="4364169"/>
            <a:ext cx="2154764" cy="726473"/>
          </a:xfrm>
          <a:prstGeom prst="rect">
            <a:avLst/>
          </a:prstGeom>
          <a:blipFill>
            <a:blip r:embed="rId4"/>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./project.inst</a:t>
            </a:r>
          </a:p>
        </p:txBody>
      </p:sp>
      <p:sp>
        <p:nvSpPr>
          <p:cNvPr id="277" name="Shape 277"/>
          <p:cNvSpPr/>
          <p:nvPr/>
        </p:nvSpPr>
        <p:spPr>
          <a:xfrm>
            <a:off x="5289144" y="6147391"/>
            <a:ext cx="1564978" cy="592206"/>
          </a:xfrm>
          <a:prstGeom prst="rect">
            <a:avLst/>
          </a:prstGeom>
          <a:blipFill>
            <a:blip r:embed="rId4"/>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iut-test</a:t>
            </a:r>
          </a:p>
        </p:txBody>
      </p:sp>
      <p:sp>
        <p:nvSpPr>
          <p:cNvPr id="278" name="Shape 278"/>
          <p:cNvSpPr/>
          <p:nvPr/>
        </p:nvSpPr>
        <p:spPr>
          <a:xfrm>
            <a:off x="2319162" y="4137490"/>
            <a:ext cx="900364" cy="381001"/>
          </a:xfrm>
          <a:prstGeom prst="roundRect">
            <a:avLst>
              <a:gd name="adj" fmla="val 33482"/>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origin</a:t>
            </a:r>
          </a:p>
        </p:txBody>
      </p:sp>
      <p:sp>
        <p:nvSpPr>
          <p:cNvPr id="279" name="Shape 279"/>
          <p:cNvSpPr/>
          <p:nvPr/>
        </p:nvSpPr>
        <p:spPr>
          <a:xfrm>
            <a:off x="2319162" y="2409650"/>
            <a:ext cx="900364" cy="381001"/>
          </a:xfrm>
          <a:prstGeom prst="roundRect">
            <a:avLst>
              <a:gd name="adj" fmla="val 33482"/>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origin</a:t>
            </a:r>
          </a:p>
        </p:txBody>
      </p:sp>
      <p:sp>
        <p:nvSpPr>
          <p:cNvPr id="280" name="Shape 280"/>
          <p:cNvSpPr/>
          <p:nvPr/>
        </p:nvSpPr>
        <p:spPr>
          <a:xfrm>
            <a:off x="2740970" y="3113053"/>
            <a:ext cx="5027473" cy="1"/>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2400"/>
            </a:pPr>
          </a:p>
        </p:txBody>
      </p:sp>
      <p:sp>
        <p:nvSpPr>
          <p:cNvPr id="281" name="Shape 281"/>
          <p:cNvSpPr/>
          <p:nvPr/>
        </p:nvSpPr>
        <p:spPr>
          <a:xfrm>
            <a:off x="2738220" y="4727405"/>
            <a:ext cx="2154765" cy="1"/>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2400"/>
            </a:pPr>
          </a:p>
        </p:txBody>
      </p:sp>
      <p:sp>
        <p:nvSpPr>
          <p:cNvPr id="282" name="Shape 282"/>
          <p:cNvSpPr/>
          <p:nvPr/>
        </p:nvSpPr>
        <p:spPr>
          <a:xfrm>
            <a:off x="2576772" y="5865329"/>
            <a:ext cx="900364" cy="381001"/>
          </a:xfrm>
          <a:prstGeom prst="roundRect">
            <a:avLst>
              <a:gd name="adj" fmla="val 33482"/>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both</a:t>
            </a:r>
          </a:p>
        </p:txBody>
      </p:sp>
      <p:sp>
        <p:nvSpPr>
          <p:cNvPr id="283" name="Shape 283"/>
          <p:cNvSpPr/>
          <p:nvPr/>
        </p:nvSpPr>
        <p:spPr>
          <a:xfrm>
            <a:off x="3061135" y="6443493"/>
            <a:ext cx="2154764" cy="1"/>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2400"/>
            </a:pPr>
          </a:p>
        </p:txBody>
      </p:sp>
      <p:sp>
        <p:nvSpPr>
          <p:cNvPr id="284" name="Shape 284"/>
          <p:cNvSpPr/>
          <p:nvPr/>
        </p:nvSpPr>
        <p:spPr>
          <a:xfrm>
            <a:off x="2576772" y="7465534"/>
            <a:ext cx="900364" cy="381001"/>
          </a:xfrm>
          <a:prstGeom prst="roundRect">
            <a:avLst>
              <a:gd name="adj" fmla="val 33482"/>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both</a:t>
            </a:r>
          </a:p>
        </p:txBody>
      </p:sp>
      <p:sp>
        <p:nvSpPr>
          <p:cNvPr id="285" name="Shape 285"/>
          <p:cNvSpPr/>
          <p:nvPr/>
        </p:nvSpPr>
        <p:spPr>
          <a:xfrm>
            <a:off x="2101587" y="6851311"/>
            <a:ext cx="1" cy="726473"/>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286" name="Shape 286"/>
          <p:cNvSpPr/>
          <p:nvPr/>
        </p:nvSpPr>
        <p:spPr>
          <a:xfrm flipV="1">
            <a:off x="3293094" y="6855931"/>
            <a:ext cx="2377425" cy="1228477"/>
          </a:xfrm>
          <a:prstGeom prst="line">
            <a:avLst/>
          </a:prstGeom>
          <a:ln w="38100" cap="rnd">
            <a:solidFill>
              <a:schemeClr val="accent5">
                <a:hueOff val="-444211"/>
                <a:satOff val="-14915"/>
                <a:lumOff val="22857"/>
              </a:schemeClr>
            </a:solidFill>
            <a:custDash>
              <a:ds d="100000" sp="200000"/>
            </a:custDash>
            <a:miter lim="400000"/>
            <a:tailEnd type="triangle"/>
          </a:ln>
        </p:spPr>
        <p:txBody>
          <a:bodyPr lIns="50800" tIns="50800" rIns="50800" bIns="50800" anchor="ctr"/>
          <a:lstStyle/>
          <a:p>
            <a:pPr>
              <a:defRPr sz="2400"/>
            </a:pPr>
          </a:p>
        </p:txBody>
      </p:sp>
      <p:sp>
        <p:nvSpPr>
          <p:cNvPr id="287" name="Shape 287"/>
          <p:cNvSpPr/>
          <p:nvPr/>
        </p:nvSpPr>
        <p:spPr>
          <a:xfrm>
            <a:off x="3404424" y="8159581"/>
            <a:ext cx="1766935" cy="1"/>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2400"/>
            </a:pPr>
          </a:p>
        </p:txBody>
      </p:sp>
      <p:sp>
        <p:nvSpPr>
          <p:cNvPr id="288" name="Shape 288"/>
          <p:cNvSpPr/>
          <p:nvPr/>
        </p:nvSpPr>
        <p:spPr>
          <a:xfrm>
            <a:off x="5430373" y="7863478"/>
            <a:ext cx="1564978" cy="592207"/>
          </a:xfrm>
          <a:prstGeom prst="rect">
            <a:avLst/>
          </a:prstGeom>
          <a:blipFill>
            <a:blip r:embed="rId4"/>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iutlogs</a:t>
            </a:r>
          </a:p>
        </p:txBody>
      </p:sp>
      <p:sp>
        <p:nvSpPr>
          <p:cNvPr id="289" name="Shape 289"/>
          <p:cNvSpPr/>
          <p:nvPr/>
        </p:nvSpPr>
        <p:spPr>
          <a:xfrm>
            <a:off x="3572787" y="8472629"/>
            <a:ext cx="110452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a:r>
              <a:t>if in inst</a:t>
            </a:r>
          </a:p>
        </p:txBody>
      </p:sp>
      <p:sp>
        <p:nvSpPr>
          <p:cNvPr id="290" name="Shape 290"/>
          <p:cNvSpPr/>
          <p:nvPr/>
        </p:nvSpPr>
        <p:spPr>
          <a:xfrm>
            <a:off x="8031953" y="7732061"/>
            <a:ext cx="1564979" cy="855042"/>
          </a:xfrm>
          <a:prstGeom prst="roundRect">
            <a:avLst>
              <a:gd name="adj" fmla="val 22280"/>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update</a:t>
            </a:r>
          </a:p>
        </p:txBody>
      </p:sp>
      <p:sp>
        <p:nvSpPr>
          <p:cNvPr id="291" name="Shape 291"/>
          <p:cNvSpPr/>
          <p:nvPr/>
        </p:nvSpPr>
        <p:spPr>
          <a:xfrm flipH="1">
            <a:off x="7044916" y="8185846"/>
            <a:ext cx="910531" cy="1"/>
          </a:xfrm>
          <a:prstGeom prst="line">
            <a:avLst/>
          </a:prstGeom>
          <a:ln w="38100" cap="rnd">
            <a:solidFill>
              <a:schemeClr val="accent5">
                <a:hueOff val="-444211"/>
                <a:satOff val="-14915"/>
                <a:lumOff val="22857"/>
              </a:schemeClr>
            </a:solidFill>
            <a:custDash>
              <a:ds d="100000" sp="200000"/>
            </a:custDash>
            <a:miter lim="400000"/>
            <a:tailEnd type="triangle"/>
          </a:ln>
        </p:spPr>
        <p:txBody>
          <a:bodyPr lIns="50800" tIns="50800" rIns="50800" bIns="50800" anchor="ctr"/>
          <a:lstStyle/>
          <a:p>
            <a:pPr>
              <a:defRPr sz="2400"/>
            </a:pPr>
          </a:p>
        </p:txBody>
      </p:sp>
      <p:sp>
        <p:nvSpPr>
          <p:cNvPr id="292" name="Shape 292"/>
          <p:cNvSpPr/>
          <p:nvPr/>
        </p:nvSpPr>
        <p:spPr>
          <a:xfrm flipV="1">
            <a:off x="8775531" y="4334503"/>
            <a:ext cx="1" cy="2984108"/>
          </a:xfrm>
          <a:prstGeom prst="line">
            <a:avLst/>
          </a:prstGeom>
          <a:ln w="38100" cap="rnd">
            <a:solidFill>
              <a:schemeClr val="accent2">
                <a:hueOff val="-2473792"/>
                <a:satOff val="-50209"/>
                <a:lumOff val="23543"/>
              </a:schemeClr>
            </a:solidFill>
            <a:custDash>
              <a:ds d="100000" sp="200000"/>
            </a:custDash>
            <a:miter lim="400000"/>
            <a:tailEnd type="triangle"/>
          </a:ln>
        </p:spPr>
        <p:txBody>
          <a:bodyPr lIns="50800" tIns="50800" rIns="50800" bIns="50800" anchor="ctr"/>
          <a:lstStyle/>
          <a:p>
            <a:pPr>
              <a:defRPr sz="2400"/>
            </a:pPr>
          </a:p>
        </p:txBody>
      </p:sp>
      <p:sp>
        <p:nvSpPr>
          <p:cNvPr id="293" name="Shape 293"/>
          <p:cNvSpPr/>
          <p:nvPr/>
        </p:nvSpPr>
        <p:spPr>
          <a:xfrm>
            <a:off x="9060124" y="7636071"/>
            <a:ext cx="900365" cy="381001"/>
          </a:xfrm>
          <a:prstGeom prst="roundRect">
            <a:avLst>
              <a:gd name="adj" fmla="val 33482"/>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inst</a:t>
            </a:r>
          </a:p>
        </p:txBody>
      </p:sp>
      <p:sp>
        <p:nvSpPr>
          <p:cNvPr id="294" name="Shape 294"/>
          <p:cNvSpPr/>
          <p:nvPr/>
        </p:nvSpPr>
        <p:spPr>
          <a:xfrm>
            <a:off x="10629834" y="3461343"/>
            <a:ext cx="1270001" cy="855042"/>
          </a:xfrm>
          <a:prstGeom prst="roundRect">
            <a:avLst>
              <a:gd name="adj" fmla="val 22280"/>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diff</a:t>
            </a:r>
          </a:p>
        </p:txBody>
      </p:sp>
      <p:sp>
        <p:nvSpPr>
          <p:cNvPr id="295" name="Shape 295"/>
          <p:cNvSpPr/>
          <p:nvPr/>
        </p:nvSpPr>
        <p:spPr>
          <a:xfrm>
            <a:off x="11489650" y="3302317"/>
            <a:ext cx="900365" cy="381001"/>
          </a:xfrm>
          <a:prstGeom prst="roundRect">
            <a:avLst>
              <a:gd name="adj" fmla="val 33482"/>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origin</a:t>
            </a:r>
          </a:p>
        </p:txBody>
      </p:sp>
      <p:sp>
        <p:nvSpPr>
          <p:cNvPr id="296" name="Shape 296"/>
          <p:cNvSpPr/>
          <p:nvPr/>
        </p:nvSpPr>
        <p:spPr>
          <a:xfrm>
            <a:off x="11264834" y="4391110"/>
            <a:ext cx="1" cy="828101"/>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2400"/>
            </a:pPr>
          </a:p>
        </p:txBody>
      </p:sp>
      <p:sp>
        <p:nvSpPr>
          <p:cNvPr id="297" name="Shape 297"/>
          <p:cNvSpPr/>
          <p:nvPr/>
        </p:nvSpPr>
        <p:spPr>
          <a:xfrm flipH="1" flipV="1">
            <a:off x="9641232" y="3162480"/>
            <a:ext cx="910531" cy="565266"/>
          </a:xfrm>
          <a:prstGeom prst="line">
            <a:avLst/>
          </a:prstGeom>
          <a:ln w="38100" cap="rnd">
            <a:solidFill>
              <a:schemeClr val="accent5">
                <a:hueOff val="-444211"/>
                <a:satOff val="-14915"/>
                <a:lumOff val="22857"/>
              </a:schemeClr>
            </a:solidFill>
            <a:custDash>
              <a:ds d="100000" sp="200000"/>
            </a:custDash>
            <a:miter lim="400000"/>
            <a:tailEnd type="triangle"/>
          </a:ln>
        </p:spPr>
        <p:txBody>
          <a:bodyPr lIns="50800" tIns="50800" rIns="50800" bIns="50800" anchor="ctr"/>
          <a:lstStyle/>
          <a:p>
            <a:pPr>
              <a:defRPr sz="2400"/>
            </a:pPr>
          </a:p>
        </p:txBody>
      </p:sp>
      <p:sp>
        <p:nvSpPr>
          <p:cNvPr id="298" name="Shape 298"/>
          <p:cNvSpPr/>
          <p:nvPr/>
        </p:nvSpPr>
        <p:spPr>
          <a:xfrm>
            <a:off x="9727049" y="5305239"/>
            <a:ext cx="3075571" cy="592207"/>
          </a:xfrm>
          <a:prstGeom prst="rect">
            <a:avLst/>
          </a:prstGeom>
          <a:blipFill>
            <a:blip r:embed="rId4"/>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affected-test-case</a:t>
            </a:r>
          </a:p>
        </p:txBody>
      </p:sp>
      <p:sp>
        <p:nvSpPr>
          <p:cNvPr id="299" name="Shape 299"/>
          <p:cNvSpPr/>
          <p:nvPr/>
        </p:nvSpPr>
        <p:spPr>
          <a:xfrm>
            <a:off x="10402047" y="6726175"/>
            <a:ext cx="1973846" cy="726473"/>
          </a:xfrm>
          <a:prstGeom prst="roundRect">
            <a:avLst>
              <a:gd name="adj" fmla="val 25450"/>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itest</a:t>
            </a:r>
          </a:p>
        </p:txBody>
      </p:sp>
      <p:sp>
        <p:nvSpPr>
          <p:cNvPr id="300" name="Shape 300"/>
          <p:cNvSpPr/>
          <p:nvPr/>
        </p:nvSpPr>
        <p:spPr>
          <a:xfrm>
            <a:off x="11894113" y="6594844"/>
            <a:ext cx="900365" cy="381001"/>
          </a:xfrm>
          <a:prstGeom prst="roundRect">
            <a:avLst>
              <a:gd name="adj" fmla="val 33482"/>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both</a:t>
            </a:r>
          </a:p>
        </p:txBody>
      </p:sp>
      <p:sp>
        <p:nvSpPr>
          <p:cNvPr id="301" name="Shape 301"/>
          <p:cNvSpPr/>
          <p:nvPr/>
        </p:nvSpPr>
        <p:spPr>
          <a:xfrm flipV="1">
            <a:off x="11365066" y="6015973"/>
            <a:ext cx="1" cy="561574"/>
          </a:xfrm>
          <a:prstGeom prst="line">
            <a:avLst/>
          </a:prstGeom>
          <a:ln w="38100" cap="rnd">
            <a:solidFill>
              <a:schemeClr val="accent5">
                <a:hueOff val="-444211"/>
                <a:satOff val="-14915"/>
                <a:lumOff val="22857"/>
              </a:schemeClr>
            </a:solidFill>
            <a:custDash>
              <a:ds d="100000" sp="200000"/>
            </a:custDash>
            <a:miter lim="400000"/>
            <a:tailEnd type="triangle"/>
          </a:ln>
        </p:spPr>
        <p:txBody>
          <a:bodyPr lIns="50800" tIns="50800" rIns="50800" bIns="50800" anchor="ctr"/>
          <a:lstStyle/>
          <a:p>
            <a:pPr>
              <a:defRPr sz="2400"/>
            </a:pPr>
          </a:p>
        </p:txBody>
      </p:sp>
      <p:sp>
        <p:nvSpPr>
          <p:cNvPr id="302" name="Shape 302"/>
          <p:cNvSpPr/>
          <p:nvPr/>
        </p:nvSpPr>
        <p:spPr>
          <a:xfrm flipV="1">
            <a:off x="6212861" y="8472629"/>
            <a:ext cx="1" cy="565266"/>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2400"/>
            </a:pPr>
          </a:p>
        </p:txBody>
      </p:sp>
      <p:sp>
        <p:nvSpPr>
          <p:cNvPr id="303" name="Shape 303"/>
          <p:cNvSpPr/>
          <p:nvPr/>
        </p:nvSpPr>
        <p:spPr>
          <a:xfrm>
            <a:off x="6204006" y="8986553"/>
            <a:ext cx="5220873" cy="1"/>
          </a:xfrm>
          <a:prstGeom prst="line">
            <a:avLst/>
          </a:prstGeom>
          <a:ln w="38100" cap="rnd">
            <a:solidFill>
              <a:srgbClr val="000000"/>
            </a:solidFill>
            <a:custDash>
              <a:ds d="100000" sp="200000"/>
            </a:custDash>
            <a:miter lim="400000"/>
          </a:ln>
        </p:spPr>
        <p:txBody>
          <a:bodyPr lIns="50800" tIns="50800" rIns="50800" bIns="50800" anchor="ctr"/>
          <a:lstStyle/>
          <a:p>
            <a:pPr>
              <a:defRPr sz="2400"/>
            </a:pPr>
          </a:p>
        </p:txBody>
      </p:sp>
      <p:sp>
        <p:nvSpPr>
          <p:cNvPr id="304" name="Shape 304"/>
          <p:cNvSpPr/>
          <p:nvPr/>
        </p:nvSpPr>
        <p:spPr>
          <a:xfrm>
            <a:off x="11439180" y="7540346"/>
            <a:ext cx="1" cy="1412800"/>
          </a:xfrm>
          <a:prstGeom prst="line">
            <a:avLst/>
          </a:prstGeom>
          <a:ln w="38100" cap="rnd">
            <a:solidFill>
              <a:srgbClr val="000000"/>
            </a:solidFill>
            <a:custDash>
              <a:ds d="100000" sp="200000"/>
            </a:custDash>
            <a:miter lim="400000"/>
          </a:ln>
        </p:spPr>
        <p:txBody>
          <a:bodyPr lIns="50800" tIns="50800" rIns="50800" bIns="50800" anchor="ctr"/>
          <a:lstStyle/>
          <a:p>
            <a:pPr>
              <a:defRPr sz="2400"/>
            </a:pPr>
          </a:p>
        </p:txBody>
      </p:sp>
      <p:sp>
        <p:nvSpPr>
          <p:cNvPr id="305" name="Shape 305"/>
          <p:cNvSpPr/>
          <p:nvPr/>
        </p:nvSpPr>
        <p:spPr>
          <a:xfrm>
            <a:off x="8423514" y="9024412"/>
            <a:ext cx="110452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lvl1pPr>
          </a:lstStyle>
          <a:p>
            <a:pPr/>
            <a:r>
              <a:t>if in inst</a:t>
            </a:r>
          </a:p>
        </p:txBody>
      </p:sp>
      <p:sp>
        <p:nvSpPr>
          <p:cNvPr id="306" name="Shape 306"/>
          <p:cNvSpPr/>
          <p:nvPr/>
        </p:nvSpPr>
        <p:spPr>
          <a:xfrm flipH="1">
            <a:off x="7462629" y="4542007"/>
            <a:ext cx="2999349" cy="332995"/>
          </a:xfrm>
          <a:prstGeom prst="line">
            <a:avLst/>
          </a:prstGeom>
          <a:ln w="38100" cap="rnd">
            <a:solidFill>
              <a:schemeClr val="accent5">
                <a:hueOff val="-444211"/>
                <a:satOff val="-14915"/>
                <a:lumOff val="22857"/>
              </a:schemeClr>
            </a:solidFill>
            <a:custDash>
              <a:ds d="100000" sp="200000"/>
            </a:custDash>
            <a:miter lim="400000"/>
            <a:tailEnd type="triangle"/>
          </a:ln>
        </p:spPr>
        <p:txBody>
          <a:bodyPr lIns="50800" tIns="50800" rIns="50800" bIns="50800" anchor="ctr"/>
          <a:lstStyle/>
          <a:p>
            <a:pPr>
              <a:defRPr sz="2400"/>
            </a:pP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Shape 308"/>
          <p:cNvSpPr/>
          <p:nvPr>
            <p:ph type="title"/>
          </p:nvPr>
        </p:nvSpPr>
        <p:spPr>
          <a:prstGeom prst="rect">
            <a:avLst/>
          </a:prstGeom>
        </p:spPr>
        <p:txBody>
          <a:bodyPr/>
          <a:lstStyle/>
          <a:p>
            <a:pPr/>
            <a:r>
              <a:t>Workflow Review</a:t>
            </a:r>
          </a:p>
        </p:txBody>
      </p:sp>
      <p:sp>
        <p:nvSpPr>
          <p:cNvPr id="309" name="Shape 30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0" name="Shape 310"/>
          <p:cNvSpPr/>
          <p:nvPr/>
        </p:nvSpPr>
        <p:spPr>
          <a:xfrm>
            <a:off x="1521943" y="3113053"/>
            <a:ext cx="2683383" cy="1"/>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2400"/>
            </a:pPr>
          </a:p>
        </p:txBody>
      </p:sp>
      <p:sp>
        <p:nvSpPr>
          <p:cNvPr id="311" name="Shape 311"/>
          <p:cNvSpPr/>
          <p:nvPr/>
        </p:nvSpPr>
        <p:spPr>
          <a:xfrm>
            <a:off x="1521943" y="4219628"/>
            <a:ext cx="2683383" cy="1"/>
          </a:xfrm>
          <a:prstGeom prst="line">
            <a:avLst/>
          </a:prstGeom>
          <a:ln w="38100" cap="rnd">
            <a:solidFill>
              <a:schemeClr val="accent5">
                <a:hueOff val="-444211"/>
                <a:satOff val="-14915"/>
                <a:lumOff val="22857"/>
              </a:schemeClr>
            </a:solidFill>
            <a:custDash>
              <a:ds d="100000" sp="200000"/>
            </a:custDash>
            <a:miter lim="400000"/>
            <a:tailEnd type="triangle"/>
          </a:ln>
        </p:spPr>
        <p:txBody>
          <a:bodyPr lIns="50800" tIns="50800" rIns="50800" bIns="50800" anchor="ctr"/>
          <a:lstStyle/>
          <a:p>
            <a:pPr>
              <a:defRPr sz="2400"/>
            </a:pPr>
          </a:p>
        </p:txBody>
      </p:sp>
      <p:sp>
        <p:nvSpPr>
          <p:cNvPr id="312" name="Shape 312"/>
          <p:cNvSpPr/>
          <p:nvPr/>
        </p:nvSpPr>
        <p:spPr>
          <a:xfrm>
            <a:off x="5235307" y="2789203"/>
            <a:ext cx="140223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create</a:t>
            </a:r>
          </a:p>
        </p:txBody>
      </p:sp>
      <p:sp>
        <p:nvSpPr>
          <p:cNvPr id="313" name="Shape 313"/>
          <p:cNvSpPr/>
          <p:nvPr/>
        </p:nvSpPr>
        <p:spPr>
          <a:xfrm>
            <a:off x="5413386" y="3895778"/>
            <a:ext cx="104607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read</a:t>
            </a:r>
          </a:p>
        </p:txBody>
      </p:sp>
      <p:sp>
        <p:nvSpPr>
          <p:cNvPr id="314" name="Shape 314"/>
          <p:cNvSpPr/>
          <p:nvPr/>
        </p:nvSpPr>
        <p:spPr>
          <a:xfrm>
            <a:off x="1561870" y="5326203"/>
            <a:ext cx="2683383" cy="1"/>
          </a:xfrm>
          <a:prstGeom prst="line">
            <a:avLst/>
          </a:prstGeom>
          <a:ln w="38100" cap="rnd">
            <a:solidFill>
              <a:schemeClr val="accent2">
                <a:hueOff val="-2473792"/>
                <a:satOff val="-50209"/>
                <a:lumOff val="23543"/>
              </a:schemeClr>
            </a:solidFill>
            <a:custDash>
              <a:ds d="100000" sp="200000"/>
            </a:custDash>
            <a:miter lim="400000"/>
            <a:tailEnd type="triangle"/>
          </a:ln>
        </p:spPr>
        <p:txBody>
          <a:bodyPr lIns="50800" tIns="50800" rIns="50800" bIns="50800" anchor="ctr"/>
          <a:lstStyle/>
          <a:p>
            <a:pPr>
              <a:defRPr sz="2400"/>
            </a:pPr>
          </a:p>
        </p:txBody>
      </p:sp>
      <p:sp>
        <p:nvSpPr>
          <p:cNvPr id="315" name="Shape 315"/>
          <p:cNvSpPr/>
          <p:nvPr/>
        </p:nvSpPr>
        <p:spPr>
          <a:xfrm>
            <a:off x="5194995" y="5002353"/>
            <a:ext cx="156271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update</a:t>
            </a:r>
          </a:p>
        </p:txBody>
      </p:sp>
      <p:sp>
        <p:nvSpPr>
          <p:cNvPr id="316" name="Shape 316"/>
          <p:cNvSpPr/>
          <p:nvPr/>
        </p:nvSpPr>
        <p:spPr>
          <a:xfrm>
            <a:off x="2188552" y="6242156"/>
            <a:ext cx="900364" cy="381001"/>
          </a:xfrm>
          <a:prstGeom prst="roundRect">
            <a:avLst>
              <a:gd name="adj" fmla="val 33482"/>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origin</a:t>
            </a:r>
          </a:p>
        </p:txBody>
      </p:sp>
      <p:sp>
        <p:nvSpPr>
          <p:cNvPr id="317" name="Shape 317"/>
          <p:cNvSpPr/>
          <p:nvPr/>
        </p:nvSpPr>
        <p:spPr>
          <a:xfrm>
            <a:off x="4384916" y="5835756"/>
            <a:ext cx="5577384"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must run the command in </a:t>
            </a:r>
          </a:p>
          <a:p>
            <a:pPr/>
            <a:r>
              <a:t>the origin project folder</a:t>
            </a:r>
          </a:p>
        </p:txBody>
      </p:sp>
      <p:sp>
        <p:nvSpPr>
          <p:cNvPr id="318" name="Shape 318"/>
          <p:cNvSpPr/>
          <p:nvPr/>
        </p:nvSpPr>
        <p:spPr>
          <a:xfrm>
            <a:off x="2188552" y="7451001"/>
            <a:ext cx="900364" cy="381001"/>
          </a:xfrm>
          <a:prstGeom prst="roundRect">
            <a:avLst>
              <a:gd name="adj" fmla="val 33482"/>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inst</a:t>
            </a:r>
          </a:p>
        </p:txBody>
      </p:sp>
      <p:sp>
        <p:nvSpPr>
          <p:cNvPr id="319" name="Shape 319"/>
          <p:cNvSpPr/>
          <p:nvPr/>
        </p:nvSpPr>
        <p:spPr>
          <a:xfrm>
            <a:off x="3982580" y="7215502"/>
            <a:ext cx="6382056"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must run the command in </a:t>
            </a:r>
          </a:p>
          <a:p>
            <a:pPr/>
            <a:r>
              <a:t>the instrumented project folder</a:t>
            </a:r>
          </a:p>
        </p:txBody>
      </p:sp>
      <p:sp>
        <p:nvSpPr>
          <p:cNvPr id="320" name="Shape 320"/>
          <p:cNvSpPr/>
          <p:nvPr/>
        </p:nvSpPr>
        <p:spPr>
          <a:xfrm>
            <a:off x="2188552" y="8561864"/>
            <a:ext cx="900364" cy="381001"/>
          </a:xfrm>
          <a:prstGeom prst="roundRect">
            <a:avLst>
              <a:gd name="adj" fmla="val 33482"/>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1700"/>
            </a:lvl1pPr>
          </a:lstStyle>
          <a:p>
            <a:pPr/>
            <a:r>
              <a:t>both</a:t>
            </a:r>
          </a:p>
        </p:txBody>
      </p:sp>
      <p:sp>
        <p:nvSpPr>
          <p:cNvPr id="321" name="Shape 321"/>
          <p:cNvSpPr/>
          <p:nvPr/>
        </p:nvSpPr>
        <p:spPr>
          <a:xfrm>
            <a:off x="4571995" y="8506776"/>
            <a:ext cx="58562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either instrumented or origin</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 name="Shape 32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24" name="Table 324"/>
          <p:cNvGraphicFramePr/>
          <p:nvPr/>
        </p:nvGraphicFramePr>
        <p:xfrm>
          <a:off x="751309" y="1622435"/>
          <a:ext cx="11502182" cy="6062554"/>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3486167"/>
                <a:gridCol w="2672004"/>
                <a:gridCol w="2672004"/>
                <a:gridCol w="2672004"/>
              </a:tblGrid>
              <a:tr h="719994">
                <a:tc>
                  <a:txBody>
                    <a:bodyPr/>
                    <a:lstStyle/>
                    <a:p>
                      <a:pPr defTabSz="914400">
                        <a:defRPr sz="1504">
                          <a:sym typeface="Helvetica"/>
                        </a:defRPr>
                      </a:pPr>
                    </a:p>
                  </a:txBody>
                  <a:tcPr marL="50800" marR="50800" marT="50800" marB="50800" anchor="ctr" anchorCtr="0" horzOverflow="overflow"/>
                </a:tc>
                <a:tc>
                  <a:txBody>
                    <a:bodyPr/>
                    <a:lstStyle/>
                    <a:p>
                      <a:pPr>
                        <a:spcBef>
                          <a:spcPts val="4200"/>
                        </a:spcBef>
                        <a:defRPr b="0">
                          <a:solidFill>
                            <a:srgbClr val="000000"/>
                          </a:solidFill>
                        </a:defRPr>
                      </a:pPr>
                      <a:r>
                        <a:rPr sz="3600">
                          <a:solidFill>
                            <a:srgbClr val="FFFFFF"/>
                          </a:solidFill>
                          <a:latin typeface="+mn-lt"/>
                          <a:ea typeface="+mn-ea"/>
                          <a:cs typeface="+mn-cs"/>
                        </a:rPr>
                        <a:t>Spring</a:t>
                      </a:r>
                    </a:p>
                  </a:txBody>
                  <a:tcPr marL="50800" marR="50800" marT="50800" marB="50800" anchor="ctr" anchorCtr="0" horzOverflow="overflow"/>
                </a:tc>
                <a:tc>
                  <a:txBody>
                    <a:bodyPr/>
                    <a:lstStyle/>
                    <a:p>
                      <a:pPr>
                        <a:spcBef>
                          <a:spcPts val="4200"/>
                        </a:spcBef>
                        <a:defRPr b="0">
                          <a:solidFill>
                            <a:srgbClr val="000000"/>
                          </a:solidFill>
                        </a:defRPr>
                      </a:pPr>
                      <a:r>
                        <a:rPr sz="3600">
                          <a:solidFill>
                            <a:srgbClr val="FFFFFF"/>
                          </a:solidFill>
                          <a:latin typeface="+mn-lt"/>
                          <a:ea typeface="+mn-ea"/>
                          <a:cs typeface="+mn-cs"/>
                        </a:rPr>
                        <a:t>JsonPath</a:t>
                      </a:r>
                    </a:p>
                  </a:txBody>
                  <a:tcPr marL="50800" marR="50800" marT="50800" marB="50800" anchor="ctr" anchorCtr="0" horzOverflow="overflow"/>
                </a:tc>
                <a:tc>
                  <a:txBody>
                    <a:bodyPr/>
                    <a:lstStyle/>
                    <a:p>
                      <a:pPr>
                        <a:spcBef>
                          <a:spcPts val="4200"/>
                        </a:spcBef>
                        <a:defRPr b="0">
                          <a:solidFill>
                            <a:srgbClr val="000000"/>
                          </a:solidFill>
                        </a:defRPr>
                      </a:pPr>
                      <a:r>
                        <a:rPr sz="3600">
                          <a:solidFill>
                            <a:srgbClr val="FFFFFF"/>
                          </a:solidFill>
                          <a:latin typeface="+mn-lt"/>
                          <a:ea typeface="+mn-ea"/>
                          <a:cs typeface="+mn-cs"/>
                        </a:rPr>
                        <a:t>gson-xml</a:t>
                      </a:r>
                    </a:p>
                  </a:txBody>
                  <a:tcPr marL="50800" marR="50800" marT="50800" marB="50800" anchor="ctr" anchorCtr="0" horzOverflow="overflow"/>
                </a:tc>
              </a:tr>
              <a:tr h="719994">
                <a:tc>
                  <a:txBody>
                    <a:bodyPr/>
                    <a:lstStyle/>
                    <a:p>
                      <a:pPr defTabSz="914400">
                        <a:defRPr b="0">
                          <a:solidFill>
                            <a:srgbClr val="000000"/>
                          </a:solidFill>
                        </a:defRPr>
                      </a:pPr>
                      <a:r>
                        <a:rPr b="1" sz="3500">
                          <a:solidFill>
                            <a:srgbClr val="FFFFFF"/>
                          </a:solidFill>
                          <a:sym typeface="Helvetica"/>
                        </a:rPr>
                        <a:t>cloc</a:t>
                      </a:r>
                    </a:p>
                  </a:txBody>
                  <a:tcPr marL="50800" marR="50800" marT="50800" marB="50800" anchor="ctr" anchorCtr="0" horzOverflow="overflow"/>
                </a:tc>
                <a:tc>
                  <a:txBody>
                    <a:bodyPr/>
                    <a:lstStyle/>
                    <a:p>
                      <a:pPr>
                        <a:spcBef>
                          <a:spcPts val="4200"/>
                        </a:spcBef>
                      </a:pPr>
                      <a:r>
                        <a:rPr sz="3600"/>
                        <a:t>508,167</a:t>
                      </a:r>
                    </a:p>
                  </a:txBody>
                  <a:tcPr marL="50800" marR="50800" marT="50800" marB="50800" anchor="ctr" anchorCtr="0" horzOverflow="overflow"/>
                </a:tc>
                <a:tc>
                  <a:txBody>
                    <a:bodyPr/>
                    <a:lstStyle/>
                    <a:p>
                      <a:pPr>
                        <a:spcBef>
                          <a:spcPts val="4200"/>
                        </a:spcBef>
                      </a:pPr>
                      <a:r>
                        <a:rPr sz="3600"/>
                        <a:t>8,170</a:t>
                      </a:r>
                    </a:p>
                  </a:txBody>
                  <a:tcPr marL="50800" marR="50800" marT="50800" marB="50800" anchor="ctr" anchorCtr="0" horzOverflow="overflow"/>
                </a:tc>
                <a:tc>
                  <a:txBody>
                    <a:bodyPr/>
                    <a:lstStyle/>
                    <a:p>
                      <a:pPr>
                        <a:spcBef>
                          <a:spcPts val="4200"/>
                        </a:spcBef>
                      </a:pPr>
                      <a:r>
                        <a:rPr sz="3600"/>
                        <a:t>1,737</a:t>
                      </a:r>
                    </a:p>
                  </a:txBody>
                  <a:tcPr marL="50800" marR="50800" marT="50800" marB="50800" anchor="ctr" anchorCtr="0" horzOverflow="overflow"/>
                </a:tc>
              </a:tr>
              <a:tr h="580862">
                <a:tc>
                  <a:txBody>
                    <a:bodyPr/>
                    <a:lstStyle/>
                    <a:p>
                      <a:pPr defTabSz="914400">
                        <a:defRPr b="0">
                          <a:solidFill>
                            <a:srgbClr val="000000"/>
                          </a:solidFill>
                        </a:defRPr>
                      </a:pPr>
                      <a:r>
                        <a:rPr b="1" sz="3500">
                          <a:solidFill>
                            <a:srgbClr val="FFFFFF"/>
                          </a:solidFill>
                          <a:sym typeface="Helvetica"/>
                        </a:rPr>
                        <a:t>#testcase </a:t>
                      </a:r>
                    </a:p>
                  </a:txBody>
                  <a:tcPr marL="50800" marR="50800" marT="50800" marB="50800" anchor="ctr" anchorCtr="0" horzOverflow="overflow"/>
                </a:tc>
                <a:tc>
                  <a:txBody>
                    <a:bodyPr/>
                    <a:lstStyle/>
                    <a:p>
                      <a:pPr>
                        <a:spcBef>
                          <a:spcPts val="4200"/>
                        </a:spcBef>
                      </a:pPr>
                      <a:r>
                        <a:rPr sz="3600"/>
                        <a:t>10056*</a:t>
                      </a:r>
                    </a:p>
                  </a:txBody>
                  <a:tcPr marL="50800" marR="50800" marT="50800" marB="50800" anchor="ctr" anchorCtr="0" horzOverflow="overflow"/>
                </a:tc>
                <a:tc>
                  <a:txBody>
                    <a:bodyPr/>
                    <a:lstStyle/>
                    <a:p>
                      <a:pPr>
                        <a:spcBef>
                          <a:spcPts val="4200"/>
                        </a:spcBef>
                      </a:pPr>
                      <a:r>
                        <a:rPr sz="3600"/>
                        <a:t>291</a:t>
                      </a:r>
                    </a:p>
                  </a:txBody>
                  <a:tcPr marL="50800" marR="50800" marT="50800" marB="50800" anchor="ctr" anchorCtr="0" horzOverflow="overflow"/>
                </a:tc>
                <a:tc>
                  <a:txBody>
                    <a:bodyPr/>
                    <a:lstStyle/>
                    <a:p>
                      <a:pPr>
                        <a:spcBef>
                          <a:spcPts val="4200"/>
                        </a:spcBef>
                      </a:pPr>
                      <a:r>
                        <a:rPr sz="3600"/>
                        <a:t>32**</a:t>
                      </a:r>
                    </a:p>
                  </a:txBody>
                  <a:tcPr marL="50800" marR="50800" marT="50800" marB="50800" anchor="ctr" anchorCtr="0" horzOverflow="overflow"/>
                </a:tc>
              </a:tr>
              <a:tr h="719994">
                <a:tc>
                  <a:txBody>
                    <a:bodyPr/>
                    <a:lstStyle/>
                    <a:p>
                      <a:pPr defTabSz="914400">
                        <a:defRPr b="0">
                          <a:solidFill>
                            <a:srgbClr val="000000"/>
                          </a:solidFill>
                        </a:defRPr>
                      </a:pPr>
                      <a:r>
                        <a:rPr b="1" sz="3500">
                          <a:solidFill>
                            <a:srgbClr val="FFFFFF"/>
                          </a:solidFill>
                          <a:sym typeface="Helvetica"/>
                        </a:rPr>
                        <a:t>inst time (s)</a:t>
                      </a:r>
                    </a:p>
                  </a:txBody>
                  <a:tcPr marL="50800" marR="50800" marT="50800" marB="50800" anchor="ctr" anchorCtr="0" horzOverflow="overflow"/>
                </a:tc>
                <a:tc>
                  <a:txBody>
                    <a:bodyPr/>
                    <a:lstStyle/>
                    <a:p>
                      <a:pPr>
                        <a:spcBef>
                          <a:spcPts val="4200"/>
                        </a:spcBef>
                      </a:pPr>
                      <a:r>
                        <a:rPr sz="3600"/>
                        <a:t>19.823</a:t>
                      </a:r>
                    </a:p>
                  </a:txBody>
                  <a:tcPr marL="50800" marR="50800" marT="50800" marB="50800" anchor="ctr" anchorCtr="0" horzOverflow="overflow"/>
                </a:tc>
                <a:tc>
                  <a:txBody>
                    <a:bodyPr/>
                    <a:lstStyle/>
                    <a:p>
                      <a:pPr>
                        <a:spcBef>
                          <a:spcPts val="4200"/>
                        </a:spcBef>
                      </a:pPr>
                      <a:r>
                        <a:rPr sz="3600"/>
                        <a:t>1.687</a:t>
                      </a:r>
                    </a:p>
                  </a:txBody>
                  <a:tcPr marL="50800" marR="50800" marT="50800" marB="50800" anchor="ctr" anchorCtr="0" horzOverflow="overflow"/>
                </a:tc>
                <a:tc>
                  <a:txBody>
                    <a:bodyPr/>
                    <a:lstStyle/>
                    <a:p>
                      <a:pPr>
                        <a:spcBef>
                          <a:spcPts val="4200"/>
                        </a:spcBef>
                      </a:pPr>
                      <a:r>
                        <a:rPr sz="3600"/>
                        <a:t>0.981</a:t>
                      </a:r>
                    </a:p>
                  </a:txBody>
                  <a:tcPr marL="50800" marR="50800" marT="50800" marB="50800" anchor="ctr" anchorCtr="0" horzOverflow="overflow"/>
                </a:tc>
              </a:tr>
              <a:tr h="719994">
                <a:tc>
                  <a:txBody>
                    <a:bodyPr/>
                    <a:lstStyle/>
                    <a:p>
                      <a:pPr defTabSz="914400">
                        <a:defRPr b="0">
                          <a:solidFill>
                            <a:srgbClr val="000000"/>
                          </a:solidFill>
                        </a:defRPr>
                      </a:pPr>
                      <a:r>
                        <a:rPr b="1" sz="3500">
                          <a:solidFill>
                            <a:srgbClr val="FFFFFF"/>
                          </a:solidFill>
                          <a:sym typeface="Helvetica"/>
                        </a:rPr>
                        <a:t>gradle test (s)</a:t>
                      </a:r>
                    </a:p>
                  </a:txBody>
                  <a:tcPr marL="50800" marR="50800" marT="50800" marB="50800" anchor="ctr" anchorCtr="0" horzOverflow="overflow"/>
                </a:tc>
                <a:tc>
                  <a:txBody>
                    <a:bodyPr/>
                    <a:lstStyle/>
                    <a:p>
                      <a:pPr>
                        <a:spcBef>
                          <a:spcPts val="4200"/>
                        </a:spcBef>
                      </a:pPr>
                      <a:r>
                        <a:rPr sz="3600"/>
                        <a:t>7’47.38</a:t>
                      </a:r>
                    </a:p>
                  </a:txBody>
                  <a:tcPr marL="50800" marR="50800" marT="50800" marB="50800" anchor="ctr" anchorCtr="0" horzOverflow="overflow"/>
                </a:tc>
                <a:tc>
                  <a:txBody>
                    <a:bodyPr/>
                    <a:lstStyle/>
                    <a:p>
                      <a:pPr>
                        <a:spcBef>
                          <a:spcPts val="4200"/>
                        </a:spcBef>
                      </a:pPr>
                      <a:r>
                        <a:rPr sz="3600"/>
                        <a:t>16.264</a:t>
                      </a:r>
                    </a:p>
                  </a:txBody>
                  <a:tcPr marL="50800" marR="50800" marT="50800" marB="50800" anchor="ctr" anchorCtr="0" horzOverflow="overflow"/>
                </a:tc>
                <a:tc>
                  <a:txBody>
                    <a:bodyPr/>
                    <a:lstStyle/>
                    <a:p>
                      <a:pPr>
                        <a:spcBef>
                          <a:spcPts val="4200"/>
                        </a:spcBef>
                      </a:pPr>
                      <a:r>
                        <a:rPr sz="3600"/>
                        <a:t>5.972</a:t>
                      </a:r>
                    </a:p>
                  </a:txBody>
                  <a:tcPr marL="50800" marR="50800" marT="50800" marB="50800" anchor="ctr" anchorCtr="0" horzOverflow="overflow"/>
                </a:tc>
              </a:tr>
              <a:tr h="719994">
                <a:tc>
                  <a:txBody>
                    <a:bodyPr/>
                    <a:lstStyle/>
                    <a:p>
                      <a:pPr defTabSz="914400">
                        <a:defRPr b="0">
                          <a:solidFill>
                            <a:srgbClr val="000000"/>
                          </a:solidFill>
                        </a:defRPr>
                      </a:pPr>
                      <a:r>
                        <a:rPr b="1" sz="3500">
                          <a:solidFill>
                            <a:srgbClr val="FFFFFF"/>
                          </a:solidFill>
                          <a:sym typeface="Helvetica"/>
                        </a:rPr>
                        <a:t>testall (s)</a:t>
                      </a:r>
                    </a:p>
                  </a:txBody>
                  <a:tcPr marL="50800" marR="50800" marT="50800" marB="50800" anchor="ctr" anchorCtr="0" horzOverflow="overflow"/>
                </a:tc>
                <a:tc>
                  <a:txBody>
                    <a:bodyPr/>
                    <a:lstStyle/>
                    <a:p>
                      <a:pPr>
                        <a:spcBef>
                          <a:spcPts val="4200"/>
                        </a:spcBef>
                      </a:pPr>
                      <a:r>
                        <a:rPr sz="3600"/>
                        <a:t>8’29.96</a:t>
                      </a:r>
                    </a:p>
                  </a:txBody>
                  <a:tcPr marL="50800" marR="50800" marT="50800" marB="50800" anchor="ctr" anchorCtr="0" horzOverflow="overflow"/>
                </a:tc>
                <a:tc>
                  <a:txBody>
                    <a:bodyPr/>
                    <a:lstStyle/>
                    <a:p>
                      <a:pPr>
                        <a:spcBef>
                          <a:spcPts val="4200"/>
                        </a:spcBef>
                      </a:pPr>
                      <a:r>
                        <a:rPr sz="3600"/>
                        <a:t>1.497</a:t>
                      </a:r>
                    </a:p>
                  </a:txBody>
                  <a:tcPr marL="50800" marR="50800" marT="50800" marB="50800" anchor="ctr" anchorCtr="0" horzOverflow="overflow"/>
                </a:tc>
                <a:tc>
                  <a:txBody>
                    <a:bodyPr/>
                    <a:lstStyle/>
                    <a:p>
                      <a:pPr>
                        <a:spcBef>
                          <a:spcPts val="4200"/>
                        </a:spcBef>
                      </a:pPr>
                      <a:r>
                        <a:rPr sz="3600"/>
                        <a:t>0.546</a:t>
                      </a:r>
                    </a:p>
                  </a:txBody>
                  <a:tcPr marL="50800" marR="50800" marT="50800" marB="50800" anchor="ctr" anchorCtr="0" horzOverflow="overflow"/>
                </a:tc>
              </a:tr>
              <a:tr h="719994">
                <a:tc>
                  <a:txBody>
                    <a:bodyPr/>
                    <a:lstStyle/>
                    <a:p>
                      <a:pPr defTabSz="914400">
                        <a:defRPr b="0">
                          <a:solidFill>
                            <a:srgbClr val="000000"/>
                          </a:solidFill>
                        </a:defRPr>
                      </a:pPr>
                      <a:r>
                        <a:rPr b="1" sz="3500">
                          <a:solidFill>
                            <a:srgbClr val="FFFFFF"/>
                          </a:solidFill>
                          <a:sym typeface="Helvetica"/>
                        </a:rPr>
                        <a:t>testall.inst (s)</a:t>
                      </a:r>
                    </a:p>
                  </a:txBody>
                  <a:tcPr marL="50800" marR="50800" marT="50800" marB="50800" anchor="ctr" anchorCtr="0" horzOverflow="overflow"/>
                </a:tc>
                <a:tc>
                  <a:txBody>
                    <a:bodyPr/>
                    <a:lstStyle/>
                    <a:p>
                      <a:pPr>
                        <a:spcBef>
                          <a:spcPts val="4200"/>
                        </a:spcBef>
                      </a:pPr>
                      <a:r>
                        <a:rPr sz="3600"/>
                        <a:t>21’18.37</a:t>
                      </a:r>
                    </a:p>
                  </a:txBody>
                  <a:tcPr marL="50800" marR="50800" marT="50800" marB="50800" anchor="ctr" anchorCtr="0" horzOverflow="overflow"/>
                </a:tc>
                <a:tc>
                  <a:txBody>
                    <a:bodyPr/>
                    <a:lstStyle/>
                    <a:p>
                      <a:pPr>
                        <a:spcBef>
                          <a:spcPts val="4200"/>
                        </a:spcBef>
                      </a:pPr>
                      <a:r>
                        <a:rPr sz="3600"/>
                        <a:t>1.921</a:t>
                      </a:r>
                    </a:p>
                  </a:txBody>
                  <a:tcPr marL="50800" marR="50800" marT="50800" marB="50800" anchor="ctr" anchorCtr="0" horzOverflow="overflow"/>
                </a:tc>
                <a:tc>
                  <a:txBody>
                    <a:bodyPr/>
                    <a:lstStyle/>
                    <a:p>
                      <a:pPr>
                        <a:spcBef>
                          <a:spcPts val="4200"/>
                        </a:spcBef>
                      </a:pPr>
                      <a:r>
                        <a:rPr sz="3600"/>
                        <a:t>0.680</a:t>
                      </a:r>
                    </a:p>
                  </a:txBody>
                  <a:tcPr marL="50800" marR="50800" marT="50800" marB="50800" anchor="ctr" anchorCtr="0" horzOverflow="overflow"/>
                </a:tc>
              </a:tr>
              <a:tr h="580862">
                <a:tc>
                  <a:txBody>
                    <a:bodyPr/>
                    <a:lstStyle/>
                    <a:p>
                      <a:pPr defTabSz="914400">
                        <a:defRPr b="0">
                          <a:solidFill>
                            <a:srgbClr val="000000"/>
                          </a:solidFill>
                        </a:defRPr>
                      </a:pPr>
                      <a:r>
                        <a:rPr b="1" sz="3500">
                          <a:solidFill>
                            <a:srgbClr val="FFFFFF"/>
                          </a:solidFill>
                          <a:sym typeface="Helvetica"/>
                        </a:rPr>
                        <a:t>update (s)</a:t>
                      </a:r>
                    </a:p>
                  </a:txBody>
                  <a:tcPr marL="50800" marR="50800" marT="50800" marB="50800" anchor="ctr" anchorCtr="0" horzOverflow="overflow"/>
                </a:tc>
                <a:tc>
                  <a:txBody>
                    <a:bodyPr/>
                    <a:lstStyle/>
                    <a:p>
                      <a:pPr>
                        <a:spcBef>
                          <a:spcPts val="4200"/>
                        </a:spcBef>
                      </a:pPr>
                      <a:r>
                        <a:rPr sz="3600"/>
                        <a:t>4:16’6.05</a:t>
                      </a:r>
                    </a:p>
                  </a:txBody>
                  <a:tcPr marL="50800" marR="50800" marT="50800" marB="50800" anchor="ctr" anchorCtr="0" horzOverflow="overflow"/>
                </a:tc>
                <a:tc>
                  <a:txBody>
                    <a:bodyPr/>
                    <a:lstStyle/>
                    <a:p>
                      <a:pPr>
                        <a:spcBef>
                          <a:spcPts val="4200"/>
                        </a:spcBef>
                      </a:pPr>
                      <a:r>
                        <a:rPr sz="3600"/>
                        <a:t>45.615</a:t>
                      </a:r>
                    </a:p>
                  </a:txBody>
                  <a:tcPr marL="50800" marR="50800" marT="50800" marB="50800" anchor="ctr" anchorCtr="0" horzOverflow="overflow"/>
                </a:tc>
                <a:tc>
                  <a:txBody>
                    <a:bodyPr/>
                    <a:lstStyle/>
                    <a:p>
                      <a:pPr>
                        <a:spcBef>
                          <a:spcPts val="4200"/>
                        </a:spcBef>
                      </a:pPr>
                      <a:r>
                        <a:rPr sz="3600"/>
                        <a:t>5.568</a:t>
                      </a:r>
                    </a:p>
                  </a:txBody>
                  <a:tcPr marL="50800" marR="50800" marT="50800" marB="50800" anchor="ctr" anchorCtr="0" horzOverflow="overflow"/>
                </a:tc>
              </a:tr>
              <a:tr h="580862">
                <a:tc>
                  <a:txBody>
                    <a:bodyPr/>
                    <a:lstStyle/>
                    <a:p>
                      <a:pPr defTabSz="914400">
                        <a:defRPr b="0">
                          <a:solidFill>
                            <a:srgbClr val="000000"/>
                          </a:solidFill>
                        </a:defRPr>
                      </a:pPr>
                      <a:r>
                        <a:rPr b="1" sz="3500">
                          <a:solidFill>
                            <a:srgbClr val="FFFFFF"/>
                          </a:solidFill>
                          <a:sym typeface="Helvetica"/>
                        </a:rPr>
                        <a:t>diff (s)</a:t>
                      </a:r>
                    </a:p>
                  </a:txBody>
                  <a:tcPr marL="50800" marR="50800" marT="50800" marB="50800" anchor="ctr" anchorCtr="0" horzOverflow="overflow"/>
                </a:tc>
                <a:tc>
                  <a:txBody>
                    <a:bodyPr/>
                    <a:lstStyle/>
                    <a:p>
                      <a:pPr>
                        <a:spcBef>
                          <a:spcPts val="4200"/>
                        </a:spcBef>
                      </a:pPr>
                      <a:r>
                        <a:rPr sz="3600"/>
                        <a:t>37.941</a:t>
                      </a:r>
                    </a:p>
                  </a:txBody>
                  <a:tcPr marL="50800" marR="50800" marT="50800" marB="50800" anchor="ctr" anchorCtr="0" horzOverflow="overflow"/>
                </a:tc>
                <a:tc>
                  <a:txBody>
                    <a:bodyPr/>
                    <a:lstStyle/>
                    <a:p>
                      <a:pPr>
                        <a:spcBef>
                          <a:spcPts val="4200"/>
                        </a:spcBef>
                      </a:pPr>
                      <a:r>
                        <a:rPr sz="3600"/>
                        <a:t>3.448</a:t>
                      </a:r>
                    </a:p>
                  </a:txBody>
                  <a:tcPr marL="50800" marR="50800" marT="50800" marB="50800" anchor="ctr" anchorCtr="0" horzOverflow="overflow"/>
                </a:tc>
                <a:tc>
                  <a:txBody>
                    <a:bodyPr/>
                    <a:lstStyle/>
                    <a:p>
                      <a:pPr>
                        <a:spcBef>
                          <a:spcPts val="4200"/>
                        </a:spcBef>
                      </a:pPr>
                      <a:r>
                        <a:rPr sz="3600"/>
                        <a:t>2.612</a:t>
                      </a:r>
                    </a:p>
                  </a:txBody>
                  <a:tcPr marL="50800" marR="50800" marT="50800" marB="50800" anchor="ctr" anchorCtr="0" horzOverflow="overflow"/>
                </a:tc>
              </a:tr>
            </a:tbl>
          </a:graphicData>
        </a:graphic>
      </p:graphicFrame>
      <p:sp>
        <p:nvSpPr>
          <p:cNvPr id="325" name="Shape 325"/>
          <p:cNvSpPr/>
          <p:nvPr/>
        </p:nvSpPr>
        <p:spPr>
          <a:xfrm>
            <a:off x="3020729" y="8481695"/>
            <a:ext cx="9799829" cy="7721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spcBef>
                <a:spcPts val="3200"/>
              </a:spcBef>
              <a:defRPr sz="2000"/>
            </a:pPr>
            <a:r>
              <a:t>* because of the gradle configuration, 11453 test case detect, 10056 test would run  </a:t>
            </a:r>
          </a:p>
          <a:p>
            <a:pPr algn="r">
              <a:lnSpc>
                <a:spcPct val="20000"/>
              </a:lnSpc>
              <a:defRPr sz="2000"/>
            </a:pPr>
            <a:r>
              <a:t>** 33 test cases in origin project but one test case failed</a:t>
            </a:r>
          </a:p>
        </p:txBody>
      </p:sp>
      <p:sp>
        <p:nvSpPr>
          <p:cNvPr id="326" name="Shape 326"/>
          <p:cNvSpPr/>
          <p:nvPr/>
        </p:nvSpPr>
        <p:spPr>
          <a:xfrm>
            <a:off x="3847846" y="423539"/>
            <a:ext cx="5309109" cy="132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000"/>
            </a:lvl1pPr>
          </a:lstStyle>
          <a:p>
            <a:pPr/>
            <a:r>
              <a:t>Benchmark</a:t>
            </a:r>
          </a:p>
        </p:txBody>
      </p:sp>
      <p:sp>
        <p:nvSpPr>
          <p:cNvPr id="327" name="Shape 327"/>
          <p:cNvSpPr/>
          <p:nvPr/>
        </p:nvSpPr>
        <p:spPr>
          <a:xfrm>
            <a:off x="668586" y="7803941"/>
            <a:ext cx="6594587" cy="50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700"/>
            </a:lvl1pPr>
          </a:lstStyle>
          <a:p>
            <a:pPr/>
            <a:r>
              <a:t>diff between origin &amp; instrumented code</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Shape 329"/>
          <p:cNvSpPr/>
          <p:nvPr>
            <p:ph type="title"/>
          </p:nvPr>
        </p:nvSpPr>
        <p:spPr>
          <a:prstGeom prst="rect">
            <a:avLst/>
          </a:prstGeom>
        </p:spPr>
        <p:txBody>
          <a:bodyPr/>
          <a:lstStyle/>
          <a:p>
            <a:pPr/>
            <a:r>
              <a:t>Case Analysis - Spring</a:t>
            </a:r>
          </a:p>
        </p:txBody>
      </p:sp>
      <p:sp>
        <p:nvSpPr>
          <p:cNvPr id="330" name="Shape 330"/>
          <p:cNvSpPr/>
          <p:nvPr>
            <p:ph type="body" idx="1"/>
          </p:nvPr>
        </p:nvSpPr>
        <p:spPr>
          <a:prstGeom prst="rect">
            <a:avLst/>
          </a:prstGeom>
        </p:spPr>
        <p:txBody>
          <a:bodyPr/>
          <a:lstStyle/>
          <a:p>
            <a:pPr/>
            <a:r>
              <a:t>We simply modify a constructor in ./spring-aop/src/main/java/org/springframework/aop/aspectj/autoproxy/AspectJPrecedenceComparator.java</a:t>
            </a:r>
          </a:p>
          <a:p>
            <a:pPr lvl="1"/>
            <a:r>
              <a:t>it takes 2.972 s to perform `iut diff` </a:t>
            </a:r>
          </a:p>
          <a:p>
            <a:pPr lvl="1"/>
            <a:r>
              <a:t>19 test cases are affected</a:t>
            </a:r>
          </a:p>
          <a:p>
            <a:pPr lvl="1"/>
            <a:r>
              <a:t>incrementally testing 19 test cases cost 3.112 s</a:t>
            </a:r>
          </a:p>
        </p:txBody>
      </p:sp>
      <p:sp>
        <p:nvSpPr>
          <p:cNvPr id="331" name="Shape 33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Shape 333"/>
          <p:cNvSpPr/>
          <p:nvPr>
            <p:ph type="title"/>
          </p:nvPr>
        </p:nvSpPr>
        <p:spPr>
          <a:prstGeom prst="rect">
            <a:avLst/>
          </a:prstGeom>
        </p:spPr>
        <p:txBody>
          <a:bodyPr/>
          <a:lstStyle/>
          <a:p>
            <a:pPr/>
            <a:r>
              <a:t>Case Analysis - Spring</a:t>
            </a:r>
          </a:p>
        </p:txBody>
      </p:sp>
      <p:sp>
        <p:nvSpPr>
          <p:cNvPr id="334" name="Shape 334"/>
          <p:cNvSpPr/>
          <p:nvPr/>
        </p:nvSpPr>
        <p:spPr>
          <a:xfrm>
            <a:off x="1357746" y="3276773"/>
            <a:ext cx="1270001" cy="855042"/>
          </a:xfrm>
          <a:prstGeom prst="roundRect">
            <a:avLst>
              <a:gd name="adj" fmla="val 22280"/>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inst</a:t>
            </a:r>
          </a:p>
        </p:txBody>
      </p:sp>
      <p:sp>
        <p:nvSpPr>
          <p:cNvPr id="335" name="Shape 335"/>
          <p:cNvSpPr/>
          <p:nvPr/>
        </p:nvSpPr>
        <p:spPr>
          <a:xfrm>
            <a:off x="3261539" y="3276773"/>
            <a:ext cx="2033763" cy="855042"/>
          </a:xfrm>
          <a:prstGeom prst="roundRect">
            <a:avLst>
              <a:gd name="adj" fmla="val 22280"/>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testall</a:t>
            </a:r>
          </a:p>
        </p:txBody>
      </p:sp>
      <p:sp>
        <p:nvSpPr>
          <p:cNvPr id="336" name="Shape 336"/>
          <p:cNvSpPr/>
          <p:nvPr/>
        </p:nvSpPr>
        <p:spPr>
          <a:xfrm>
            <a:off x="5929095" y="3276773"/>
            <a:ext cx="1564978" cy="855042"/>
          </a:xfrm>
          <a:prstGeom prst="roundRect">
            <a:avLst>
              <a:gd name="adj" fmla="val 22280"/>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update</a:t>
            </a:r>
          </a:p>
        </p:txBody>
      </p:sp>
      <p:sp>
        <p:nvSpPr>
          <p:cNvPr id="337" name="Shape 337"/>
          <p:cNvSpPr/>
          <p:nvPr/>
        </p:nvSpPr>
        <p:spPr>
          <a:xfrm>
            <a:off x="8368481" y="3276773"/>
            <a:ext cx="1270001" cy="855042"/>
          </a:xfrm>
          <a:prstGeom prst="roundRect">
            <a:avLst>
              <a:gd name="adj" fmla="val 22280"/>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diff</a:t>
            </a:r>
          </a:p>
        </p:txBody>
      </p:sp>
      <p:sp>
        <p:nvSpPr>
          <p:cNvPr id="338" name="Shape 338"/>
          <p:cNvSpPr/>
          <p:nvPr/>
        </p:nvSpPr>
        <p:spPr>
          <a:xfrm>
            <a:off x="10031659" y="3276773"/>
            <a:ext cx="1973847" cy="855042"/>
          </a:xfrm>
          <a:prstGeom prst="roundRect">
            <a:avLst>
              <a:gd name="adj" fmla="val 21623"/>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itest</a:t>
            </a:r>
          </a:p>
        </p:txBody>
      </p:sp>
      <p:sp>
        <p:nvSpPr>
          <p:cNvPr id="339" name="Shape 339"/>
          <p:cNvSpPr/>
          <p:nvPr/>
        </p:nvSpPr>
        <p:spPr>
          <a:xfrm>
            <a:off x="1788911" y="7980515"/>
            <a:ext cx="9845346"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comparison between traditional &amp; IUT workflow</a:t>
            </a:r>
          </a:p>
        </p:txBody>
      </p:sp>
      <p:sp>
        <p:nvSpPr>
          <p:cNvPr id="340" name="Shape 340"/>
          <p:cNvSpPr/>
          <p:nvPr/>
        </p:nvSpPr>
        <p:spPr>
          <a:xfrm>
            <a:off x="8431133" y="5721633"/>
            <a:ext cx="2033763" cy="855042"/>
          </a:xfrm>
          <a:prstGeom prst="roundRect">
            <a:avLst>
              <a:gd name="adj" fmla="val 22280"/>
            </a:avLst>
          </a:prstGeom>
          <a:blipFill>
            <a:blip r:embed="rId3"/>
          </a:blip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gradle test</a:t>
            </a:r>
          </a:p>
        </p:txBody>
      </p:sp>
      <p:sp>
        <p:nvSpPr>
          <p:cNvPr id="341" name="Shape 341"/>
          <p:cNvSpPr/>
          <p:nvPr/>
        </p:nvSpPr>
        <p:spPr>
          <a:xfrm flipV="1">
            <a:off x="7962603" y="2294895"/>
            <a:ext cx="1" cy="5163811"/>
          </a:xfrm>
          <a:prstGeom prst="line">
            <a:avLst/>
          </a:prstGeom>
          <a:ln w="38100" cap="rnd">
            <a:solidFill>
              <a:srgbClr val="000000"/>
            </a:solidFill>
            <a:custDash>
              <a:ds d="100000" sp="200000"/>
            </a:custDash>
            <a:miter lim="400000"/>
          </a:ln>
        </p:spPr>
        <p:txBody>
          <a:bodyPr lIns="50800" tIns="50800" rIns="50800" bIns="50800" anchor="ctr"/>
          <a:lstStyle/>
          <a:p>
            <a:pPr>
              <a:defRPr sz="2400"/>
            </a:pPr>
          </a:p>
        </p:txBody>
      </p:sp>
      <p:sp>
        <p:nvSpPr>
          <p:cNvPr id="342" name="Shape 342"/>
          <p:cNvSpPr/>
          <p:nvPr/>
        </p:nvSpPr>
        <p:spPr>
          <a:xfrm>
            <a:off x="1589647" y="4325306"/>
            <a:ext cx="80619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19.8 s</a:t>
            </a:r>
          </a:p>
        </p:txBody>
      </p:sp>
      <p:sp>
        <p:nvSpPr>
          <p:cNvPr id="343" name="Shape 343"/>
          <p:cNvSpPr/>
          <p:nvPr/>
        </p:nvSpPr>
        <p:spPr>
          <a:xfrm>
            <a:off x="3375196" y="4249106"/>
            <a:ext cx="180644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000"/>
            </a:pPr>
            <a:r>
              <a:t>21 min 18 s </a:t>
            </a:r>
          </a:p>
          <a:p>
            <a:pPr>
              <a:defRPr sz="2000"/>
            </a:pPr>
            <a:r>
              <a:t>+ 540 M logfile</a:t>
            </a:r>
          </a:p>
        </p:txBody>
      </p:sp>
      <p:sp>
        <p:nvSpPr>
          <p:cNvPr id="344" name="Shape 344"/>
          <p:cNvSpPr/>
          <p:nvPr/>
        </p:nvSpPr>
        <p:spPr>
          <a:xfrm>
            <a:off x="5789547" y="4249106"/>
            <a:ext cx="183464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000"/>
            </a:pPr>
            <a:r>
              <a:t>4 hr 16 min</a:t>
            </a:r>
          </a:p>
          <a:p>
            <a:pPr>
              <a:defRPr sz="2000"/>
            </a:pPr>
            <a:r>
              <a:t>+ 743 M db file</a:t>
            </a:r>
          </a:p>
        </p:txBody>
      </p:sp>
      <p:sp>
        <p:nvSpPr>
          <p:cNvPr id="345" name="Shape 345"/>
          <p:cNvSpPr/>
          <p:nvPr/>
        </p:nvSpPr>
        <p:spPr>
          <a:xfrm>
            <a:off x="8536891" y="4325306"/>
            <a:ext cx="94742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2.972 s</a:t>
            </a:r>
          </a:p>
        </p:txBody>
      </p:sp>
      <p:sp>
        <p:nvSpPr>
          <p:cNvPr id="346" name="Shape 346"/>
          <p:cNvSpPr/>
          <p:nvPr/>
        </p:nvSpPr>
        <p:spPr>
          <a:xfrm>
            <a:off x="10617215" y="4325306"/>
            <a:ext cx="94742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3.112 s</a:t>
            </a:r>
          </a:p>
        </p:txBody>
      </p:sp>
      <p:sp>
        <p:nvSpPr>
          <p:cNvPr id="347" name="Shape 347"/>
          <p:cNvSpPr/>
          <p:nvPr/>
        </p:nvSpPr>
        <p:spPr>
          <a:xfrm>
            <a:off x="8805013" y="6825054"/>
            <a:ext cx="1286003"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7 min 47 s</a:t>
            </a:r>
          </a:p>
        </p:txBody>
      </p:sp>
      <p:sp>
        <p:nvSpPr>
          <p:cNvPr id="348" name="Shape 348"/>
          <p:cNvSpPr/>
          <p:nvPr/>
        </p:nvSpPr>
        <p:spPr>
          <a:xfrm>
            <a:off x="1365491" y="2279650"/>
            <a:ext cx="321366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original version</a:t>
            </a:r>
          </a:p>
        </p:txBody>
      </p:sp>
      <p:sp>
        <p:nvSpPr>
          <p:cNvPr id="349" name="Shape 349"/>
          <p:cNvSpPr/>
          <p:nvPr/>
        </p:nvSpPr>
        <p:spPr>
          <a:xfrm>
            <a:off x="8521218" y="2279650"/>
            <a:ext cx="255346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new version</a:t>
            </a:r>
          </a:p>
        </p:txBody>
      </p:sp>
      <p:sp>
        <p:nvSpPr>
          <p:cNvPr id="350" name="Shape 350"/>
          <p:cNvSpPr/>
          <p:nvPr/>
        </p:nvSpPr>
        <p:spPr>
          <a:xfrm>
            <a:off x="1203935" y="5312545"/>
            <a:ext cx="6285155" cy="24511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100">
                <a:solidFill>
                  <a:srgbClr val="53585F"/>
                </a:solidFill>
              </a:defRPr>
            </a:pPr>
            <a:r>
              <a:t>Ideally, it will save </a:t>
            </a:r>
            <a:r>
              <a:rPr b="1">
                <a:latin typeface="Helvetica"/>
                <a:ea typeface="Helvetica"/>
                <a:cs typeface="Helvetica"/>
                <a:sym typeface="Helvetica"/>
              </a:rPr>
              <a:t>&gt; 7 minute</a:t>
            </a:r>
            <a:r>
              <a:t> </a:t>
            </a:r>
          </a:p>
          <a:p>
            <a:pPr>
              <a:defRPr sz="3100">
                <a:solidFill>
                  <a:srgbClr val="53585F"/>
                </a:solidFill>
              </a:defRPr>
            </a:pPr>
            <a:r>
              <a:t>for a developer to test in this case.</a:t>
            </a:r>
          </a:p>
          <a:p>
            <a:pPr>
              <a:defRPr sz="3100">
                <a:solidFill>
                  <a:srgbClr val="53585F"/>
                </a:solidFill>
              </a:defRPr>
            </a:pPr>
            <a:r>
              <a:t>However, the overhead of </a:t>
            </a:r>
          </a:p>
          <a:p>
            <a:pPr>
              <a:defRPr sz="3100">
                <a:solidFill>
                  <a:srgbClr val="53585F"/>
                </a:solidFill>
              </a:defRPr>
            </a:pPr>
            <a:r>
              <a:t>preprocessing original version</a:t>
            </a:r>
          </a:p>
          <a:p>
            <a:pPr>
              <a:defRPr sz="3100">
                <a:solidFill>
                  <a:srgbClr val="53585F"/>
                </a:solidFill>
              </a:defRPr>
            </a:pPr>
            <a:r>
              <a:t>is very large.</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 name="Shape 352"/>
          <p:cNvSpPr/>
          <p:nvPr>
            <p:ph type="title"/>
          </p:nvPr>
        </p:nvSpPr>
        <p:spPr>
          <a:prstGeom prst="rect">
            <a:avLst/>
          </a:prstGeom>
        </p:spPr>
        <p:txBody>
          <a:bodyPr/>
          <a:lstStyle/>
          <a:p>
            <a:pPr/>
            <a:r>
              <a:t>Implementation Status</a:t>
            </a:r>
          </a:p>
        </p:txBody>
      </p:sp>
      <p:sp>
        <p:nvSpPr>
          <p:cNvPr id="353" name="Shape 353"/>
          <p:cNvSpPr/>
          <p:nvPr>
            <p:ph type="body" idx="1"/>
          </p:nvPr>
        </p:nvSpPr>
        <p:spPr>
          <a:prstGeom prst="rect">
            <a:avLst/>
          </a:prstGeom>
        </p:spPr>
        <p:txBody>
          <a:bodyPr/>
          <a:lstStyle/>
          <a:p>
            <a:pPr marL="417830" indent="-417830" defTabSz="549148">
              <a:spcBef>
                <a:spcPts val="3900"/>
              </a:spcBef>
              <a:defRPr sz="3384"/>
            </a:pPr>
            <a:r>
              <a:t>Basic incremental unit testing tool</a:t>
            </a:r>
          </a:p>
          <a:p>
            <a:pPr lvl="1" marL="835660" indent="-417830" defTabSz="549148">
              <a:spcBef>
                <a:spcPts val="3900"/>
              </a:spcBef>
              <a:defRPr sz="3384"/>
            </a:pPr>
            <a:r>
              <a:t>instrumentation source code for logging</a:t>
            </a:r>
          </a:p>
          <a:p>
            <a:pPr lvl="1" marL="835660" indent="-417830" defTabSz="549148">
              <a:spcBef>
                <a:spcPts val="3900"/>
              </a:spcBef>
              <a:defRPr sz="3384"/>
            </a:pPr>
            <a:r>
              <a:t>find method level difference between two source folder</a:t>
            </a:r>
          </a:p>
          <a:p>
            <a:pPr lvl="1" marL="835660" indent="-417830" defTabSz="549148">
              <a:spcBef>
                <a:spcPts val="3900"/>
              </a:spcBef>
              <a:defRPr sz="3384"/>
            </a:pPr>
            <a:r>
              <a:t>maintain a database to keep track the relationship between test case and method</a:t>
            </a:r>
          </a:p>
          <a:p>
            <a:pPr lvl="1" marL="835660" indent="-417830" defTabSz="549148">
              <a:spcBef>
                <a:spcPts val="3900"/>
              </a:spcBef>
              <a:defRPr sz="3384"/>
            </a:pPr>
            <a:r>
              <a:t>a simple bash script to support workflow</a:t>
            </a:r>
            <a:r>
              <a:rPr u="sng">
                <a:hlinkClick r:id="rId2" invalidUrl="" action="ppaction://hlinksldjump" tgtFrame="" tooltip="" history="1" highlightClick="0" endSnd="0"/>
              </a:rPr>
              <a:t> @page21</a:t>
            </a:r>
            <a:r>
              <a:t>, and each single step in this workflow is implemented</a:t>
            </a:r>
          </a:p>
        </p:txBody>
      </p:sp>
      <p:sp>
        <p:nvSpPr>
          <p:cNvPr id="354" name="Shape 35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 name="Shape 356"/>
          <p:cNvSpPr/>
          <p:nvPr>
            <p:ph type="title"/>
          </p:nvPr>
        </p:nvSpPr>
        <p:spPr>
          <a:prstGeom prst="rect">
            <a:avLst/>
          </a:prstGeom>
        </p:spPr>
        <p:txBody>
          <a:bodyPr/>
          <a:lstStyle/>
          <a:p>
            <a:pPr/>
            <a:r>
              <a:t>Limitations</a:t>
            </a:r>
          </a:p>
        </p:txBody>
      </p:sp>
      <p:sp>
        <p:nvSpPr>
          <p:cNvPr id="357" name="Shape 357"/>
          <p:cNvSpPr/>
          <p:nvPr>
            <p:ph type="body" idx="1"/>
          </p:nvPr>
        </p:nvSpPr>
        <p:spPr>
          <a:prstGeom prst="rect">
            <a:avLst/>
          </a:prstGeom>
        </p:spPr>
        <p:txBody>
          <a:bodyPr/>
          <a:lstStyle/>
          <a:p>
            <a:pPr/>
            <a:r>
              <a:t>Only Gradle project with JUnit 4.x is supported</a:t>
            </a:r>
          </a:p>
          <a:p>
            <a:pPr/>
            <a:r>
              <a:t>Some Gradle test options are not supported (e.g. include/exclude rules, system environment, etc)</a:t>
            </a:r>
          </a:p>
        </p:txBody>
      </p:sp>
      <p:sp>
        <p:nvSpPr>
          <p:cNvPr id="358" name="Shape 35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0" name="Shape 360"/>
          <p:cNvSpPr/>
          <p:nvPr>
            <p:ph type="title"/>
          </p:nvPr>
        </p:nvSpPr>
        <p:spPr>
          <a:prstGeom prst="rect">
            <a:avLst/>
          </a:prstGeom>
        </p:spPr>
        <p:txBody>
          <a:bodyPr/>
          <a:lstStyle/>
          <a:p>
            <a:pPr/>
            <a:r>
              <a:t>Possible Improvements</a:t>
            </a:r>
          </a:p>
        </p:txBody>
      </p:sp>
      <p:sp>
        <p:nvSpPr>
          <p:cNvPr id="361" name="Shape 361"/>
          <p:cNvSpPr/>
          <p:nvPr>
            <p:ph type="body" idx="1"/>
          </p:nvPr>
        </p:nvSpPr>
        <p:spPr>
          <a:prstGeom prst="rect">
            <a:avLst/>
          </a:prstGeom>
        </p:spPr>
        <p:txBody>
          <a:bodyPr/>
          <a:lstStyle/>
          <a:p>
            <a:pPr marL="404495" indent="-404495" defTabSz="531622">
              <a:spcBef>
                <a:spcPts val="3800"/>
              </a:spcBef>
              <a:defRPr sz="3276"/>
            </a:pPr>
            <a:r>
              <a:t>If a version control system is used (e.g. svn), IUT can simply parse the diff file generated by the version control system.</a:t>
            </a:r>
          </a:p>
          <a:p>
            <a:pPr marL="404495" indent="-404495" defTabSz="531622">
              <a:spcBef>
                <a:spcPts val="3800"/>
              </a:spcBef>
              <a:defRPr sz="3276"/>
            </a:pPr>
            <a:r>
              <a:t>The test runner should have as many testing options as Gradle does. But if IUT can work on other build system (e.g. ANT), testing options in ANT should also be supported.</a:t>
            </a:r>
          </a:p>
          <a:p>
            <a:pPr marL="404495" indent="-404495" defTabSz="531622">
              <a:spcBef>
                <a:spcPts val="3800"/>
              </a:spcBef>
              <a:defRPr sz="3276"/>
            </a:pPr>
            <a:r>
              <a:t>To support varies kinds of build system or database or even programming languages based on the same workflow.</a:t>
            </a:r>
          </a:p>
        </p:txBody>
      </p:sp>
      <p:sp>
        <p:nvSpPr>
          <p:cNvPr id="362" name="Shape 36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4" name="Shape 364"/>
          <p:cNvSpPr/>
          <p:nvPr>
            <p:ph type="title"/>
          </p:nvPr>
        </p:nvSpPr>
        <p:spPr>
          <a:prstGeom prst="rect">
            <a:avLst/>
          </a:prstGeom>
        </p:spPr>
        <p:txBody>
          <a:bodyPr/>
          <a:lstStyle/>
          <a:p>
            <a:pPr/>
            <a:r>
              <a:t>Other thoughts </a:t>
            </a:r>
          </a:p>
        </p:txBody>
      </p:sp>
      <p:sp>
        <p:nvSpPr>
          <p:cNvPr id="365" name="Shape 365"/>
          <p:cNvSpPr/>
          <p:nvPr>
            <p:ph type="body" sz="quarter" idx="1"/>
          </p:nvPr>
        </p:nvSpPr>
        <p:spPr>
          <a:xfrm>
            <a:off x="952500" y="2603500"/>
            <a:ext cx="11099800" cy="2159000"/>
          </a:xfrm>
          <a:prstGeom prst="rect">
            <a:avLst/>
          </a:prstGeom>
        </p:spPr>
        <p:txBody>
          <a:bodyPr/>
          <a:lstStyle/>
          <a:p>
            <a:pPr marL="324485" indent="-324485" defTabSz="426466">
              <a:spcBef>
                <a:spcPts val="3000"/>
              </a:spcBef>
              <a:defRPr sz="2628"/>
            </a:pPr>
            <a:r>
              <a:t>The vital points of this topic are diff &amp; collection relationship between test cases and methods.</a:t>
            </a:r>
          </a:p>
          <a:p>
            <a:pPr marL="324485" indent="-324485" defTabSz="426466">
              <a:spcBef>
                <a:spcPts val="3000"/>
              </a:spcBef>
              <a:defRPr sz="2628"/>
            </a:pPr>
            <a:r>
              <a:t>diff - It’s hard to evaluate which of the level (basic block, method, class, etc) is the best because we have the considerations in the table below.</a:t>
            </a:r>
          </a:p>
        </p:txBody>
      </p:sp>
      <p:sp>
        <p:nvSpPr>
          <p:cNvPr id="366" name="Shape 36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67" name="Table 367"/>
          <p:cNvGraphicFramePr/>
          <p:nvPr/>
        </p:nvGraphicFramePr>
        <p:xfrm>
          <a:off x="1843283" y="5529329"/>
          <a:ext cx="9753601" cy="2955793"/>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3251200"/>
                <a:gridCol w="3251200"/>
                <a:gridCol w="3251200"/>
              </a:tblGrid>
              <a:tr h="738947">
                <a:tc>
                  <a:txBody>
                    <a:bodyPr/>
                    <a:lstStyle/>
                    <a:p>
                      <a:pPr defTabSz="914400">
                        <a:defRPr b="0">
                          <a:solidFill>
                            <a:srgbClr val="000000"/>
                          </a:solidFill>
                        </a:defRPr>
                      </a:pPr>
                      <a:r>
                        <a:rPr b="1" sz="2600">
                          <a:solidFill>
                            <a:srgbClr val="FFFFFF"/>
                          </a:solidFill>
                          <a:sym typeface="Helvetica"/>
                        </a:rPr>
                        <a:t>diff level</a:t>
                      </a:r>
                    </a:p>
                  </a:txBody>
                  <a:tcPr marL="50800" marR="50800" marT="50800" marB="50800" anchor="ctr" anchorCtr="0" horzOverflow="overflow"/>
                </a:tc>
                <a:tc>
                  <a:txBody>
                    <a:bodyPr/>
                    <a:lstStyle/>
                    <a:p>
                      <a:pPr defTabSz="914400">
                        <a:defRPr b="0">
                          <a:solidFill>
                            <a:srgbClr val="000000"/>
                          </a:solidFill>
                        </a:defRPr>
                      </a:pPr>
                      <a:r>
                        <a:rPr b="1" sz="2600">
                          <a:solidFill>
                            <a:srgbClr val="FFFFFF"/>
                          </a:solidFill>
                          <a:sym typeface="Helvetica"/>
                        </a:rPr>
                        <a:t>fine-grained</a:t>
                      </a:r>
                    </a:p>
                  </a:txBody>
                  <a:tcPr marL="50800" marR="50800" marT="50800" marB="50800" anchor="ctr" anchorCtr="0" horzOverflow="overflow"/>
                </a:tc>
                <a:tc>
                  <a:txBody>
                    <a:bodyPr/>
                    <a:lstStyle/>
                    <a:p>
                      <a:pPr defTabSz="914400">
                        <a:defRPr b="0">
                          <a:solidFill>
                            <a:srgbClr val="000000"/>
                          </a:solidFill>
                        </a:defRPr>
                      </a:pPr>
                      <a:r>
                        <a:rPr b="1" sz="2600">
                          <a:solidFill>
                            <a:srgbClr val="FFFFFF"/>
                          </a:solidFill>
                          <a:sym typeface="Helvetica"/>
                        </a:rPr>
                        <a:t>coarse-grained</a:t>
                      </a:r>
                    </a:p>
                  </a:txBody>
                  <a:tcPr marL="50800" marR="50800" marT="50800" marB="50800" anchor="ctr" anchorCtr="0" horzOverflow="overflow"/>
                </a:tc>
              </a:tr>
              <a:tr h="738947">
                <a:tc>
                  <a:txBody>
                    <a:bodyPr/>
                    <a:lstStyle/>
                    <a:p>
                      <a:pPr defTabSz="914400">
                        <a:defRPr b="0">
                          <a:solidFill>
                            <a:srgbClr val="000000"/>
                          </a:solidFill>
                        </a:defRPr>
                      </a:pPr>
                      <a:r>
                        <a:rPr b="1" sz="2600">
                          <a:solidFill>
                            <a:srgbClr val="FFFFFF"/>
                          </a:solidFill>
                          <a:sym typeface="Helvetica"/>
                        </a:rPr>
                        <a:t>affected tests</a:t>
                      </a:r>
                    </a:p>
                  </a:txBody>
                  <a:tcPr marL="50800" marR="50800" marT="50800" marB="50800" anchor="ctr" anchorCtr="0" horzOverflow="overflow"/>
                </a:tc>
                <a:tc>
                  <a:txBody>
                    <a:bodyPr/>
                    <a:lstStyle/>
                    <a:p>
                      <a:pPr defTabSz="914400"/>
                      <a:r>
                        <a:rPr sz="2600"/>
                        <a:t>less</a:t>
                      </a:r>
                    </a:p>
                  </a:txBody>
                  <a:tcPr marL="50800" marR="50800" marT="50800" marB="50800" anchor="ctr" anchorCtr="0" horzOverflow="overflow"/>
                </a:tc>
                <a:tc>
                  <a:txBody>
                    <a:bodyPr/>
                    <a:lstStyle/>
                    <a:p>
                      <a:pPr defTabSz="914400"/>
                      <a:r>
                        <a:rPr sz="2600"/>
                        <a:t>more</a:t>
                      </a:r>
                    </a:p>
                  </a:txBody>
                  <a:tcPr marL="50800" marR="50800" marT="50800" marB="50800" anchor="ctr" anchorCtr="0" horzOverflow="overflow"/>
                </a:tc>
              </a:tr>
              <a:tr h="738947">
                <a:tc>
                  <a:txBody>
                    <a:bodyPr/>
                    <a:lstStyle/>
                    <a:p>
                      <a:pPr defTabSz="914400">
                        <a:defRPr b="0">
                          <a:solidFill>
                            <a:srgbClr val="000000"/>
                          </a:solidFill>
                        </a:defRPr>
                      </a:pPr>
                      <a:r>
                        <a:rPr b="1" sz="2600">
                          <a:solidFill>
                            <a:srgbClr val="FFFFFF"/>
                          </a:solidFill>
                          <a:sym typeface="Helvetica"/>
                        </a:rPr>
                        <a:t>time for analysis</a:t>
                      </a:r>
                    </a:p>
                  </a:txBody>
                  <a:tcPr marL="50800" marR="50800" marT="50800" marB="50800" anchor="ctr" anchorCtr="0" horzOverflow="overflow"/>
                </a:tc>
                <a:tc>
                  <a:txBody>
                    <a:bodyPr/>
                    <a:lstStyle/>
                    <a:p>
                      <a:pPr defTabSz="914400"/>
                      <a:r>
                        <a:rPr sz="2600"/>
                        <a:t>more</a:t>
                      </a:r>
                    </a:p>
                  </a:txBody>
                  <a:tcPr marL="50800" marR="50800" marT="50800" marB="50800" anchor="ctr" anchorCtr="0" horzOverflow="overflow"/>
                </a:tc>
                <a:tc>
                  <a:txBody>
                    <a:bodyPr/>
                    <a:lstStyle/>
                    <a:p>
                      <a:pPr defTabSz="914400"/>
                      <a:r>
                        <a:rPr sz="2600"/>
                        <a:t>less</a:t>
                      </a:r>
                    </a:p>
                  </a:txBody>
                  <a:tcPr marL="50800" marR="50800" marT="50800" marB="50800" anchor="ctr" anchorCtr="0" horzOverflow="overflow"/>
                </a:tc>
              </a:tr>
              <a:tr h="738947">
                <a:tc>
                  <a:txBody>
                    <a:bodyPr/>
                    <a:lstStyle/>
                    <a:p>
                      <a:pPr defTabSz="914400">
                        <a:defRPr b="0">
                          <a:solidFill>
                            <a:srgbClr val="000000"/>
                          </a:solidFill>
                        </a:defRPr>
                      </a:pPr>
                      <a:r>
                        <a:rPr b="1" sz="2600">
                          <a:solidFill>
                            <a:srgbClr val="FFFFFF"/>
                          </a:solidFill>
                          <a:sym typeface="Helvetica"/>
                        </a:rPr>
                        <a:t>implementation </a:t>
                      </a:r>
                    </a:p>
                  </a:txBody>
                  <a:tcPr marL="50800" marR="50800" marT="50800" marB="50800" anchor="ctr" anchorCtr="0" horzOverflow="overflow"/>
                </a:tc>
                <a:tc>
                  <a:txBody>
                    <a:bodyPr/>
                    <a:lstStyle/>
                    <a:p>
                      <a:pPr defTabSz="914400"/>
                      <a:r>
                        <a:rPr sz="2600"/>
                        <a:t>more difficult</a:t>
                      </a:r>
                    </a:p>
                  </a:txBody>
                  <a:tcPr marL="50800" marR="50800" marT="50800" marB="50800" anchor="ctr" anchorCtr="0" horzOverflow="overflow"/>
                </a:tc>
                <a:tc>
                  <a:txBody>
                    <a:bodyPr/>
                    <a:lstStyle/>
                    <a:p>
                      <a:pPr defTabSz="914400"/>
                      <a:r>
                        <a:rPr sz="2600"/>
                        <a:t>easier</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p>
            <a:pPr/>
            <a:r>
              <a:t>Prerequisite</a:t>
            </a:r>
          </a:p>
        </p:txBody>
      </p:sp>
      <p:sp>
        <p:nvSpPr>
          <p:cNvPr id="128" name="Shape 128"/>
          <p:cNvSpPr/>
          <p:nvPr>
            <p:ph type="body" sz="quarter" idx="1"/>
          </p:nvPr>
        </p:nvSpPr>
        <p:spPr>
          <a:xfrm>
            <a:off x="952500" y="2603500"/>
            <a:ext cx="11099800" cy="1567092"/>
          </a:xfrm>
          <a:prstGeom prst="rect">
            <a:avLst/>
          </a:prstGeom>
        </p:spPr>
        <p:txBody>
          <a:bodyPr/>
          <a:lstStyle/>
          <a:p>
            <a:pPr/>
            <a:r>
              <a:t>setting IUT_HOME folder -&gt; $HOME/.iut</a:t>
            </a:r>
          </a:p>
        </p:txBody>
      </p:sp>
      <p:sp>
        <p:nvSpPr>
          <p:cNvPr id="129" name="Shape 129"/>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0" name="屏幕快照 2015-04-30 下午12.39.34.png"/>
          <p:cNvPicPr>
            <a:picLocks noChangeAspect="1"/>
          </p:cNvPicPr>
          <p:nvPr/>
        </p:nvPicPr>
        <p:blipFill>
          <a:blip r:embed="rId2">
            <a:extLst/>
          </a:blip>
          <a:srcRect l="0" t="0" r="0" b="11259"/>
          <a:stretch>
            <a:fillRect/>
          </a:stretch>
        </p:blipFill>
        <p:spPr>
          <a:xfrm>
            <a:off x="434206" y="3971227"/>
            <a:ext cx="12136388" cy="1067624"/>
          </a:xfrm>
          <a:prstGeom prst="rect">
            <a:avLst/>
          </a:prstGeom>
          <a:ln w="12700">
            <a:miter lim="400000"/>
          </a:ln>
        </p:spPr>
      </p:pic>
      <p:sp>
        <p:nvSpPr>
          <p:cNvPr id="131" name="Shape 131"/>
          <p:cNvSpPr/>
          <p:nvPr/>
        </p:nvSpPr>
        <p:spPr>
          <a:xfrm>
            <a:off x="1081026" y="5787770"/>
            <a:ext cx="11131907" cy="283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TestRunner : java binary for running Junit test</a:t>
            </a:r>
          </a:p>
          <a:p>
            <a:pPr algn="l"/>
            <a:r>
              <a:t>iut.jar: java binary supporting commands in last page</a:t>
            </a:r>
          </a:p>
          <a:p>
            <a:pPr algn="l"/>
            <a:r>
              <a:t>iut.sql: database definition script</a:t>
            </a:r>
          </a:p>
          <a:p>
            <a:pPr algn="l"/>
            <a:r>
              <a:t>plugin-runtime: gradle plugin files</a:t>
            </a:r>
          </a:p>
          <a:p>
            <a:pPr algn="l"/>
            <a:r>
              <a:t>projects: project databases</a:t>
            </a:r>
          </a:p>
        </p:txBody>
      </p:sp>
      <p:sp>
        <p:nvSpPr>
          <p:cNvPr id="132" name="Shape 132"/>
          <p:cNvSpPr/>
          <p:nvPr/>
        </p:nvSpPr>
        <p:spPr>
          <a:xfrm>
            <a:off x="5988049" y="4508500"/>
            <a:ext cx="1028701" cy="736601"/>
          </a:xfrm>
          <a:prstGeom prst="rect">
            <a:avLst/>
          </a:prstGeom>
          <a:ln w="12700">
            <a:miter lim="400000"/>
          </a:ln>
        </p:spPr>
        <p:txBody>
          <a:bodyPr wrap="none" lIns="50800" tIns="50800" rIns="50800" bIns="50800" anchor="ctr">
            <a:spAutoFit/>
          </a:bodyPr>
          <a:lstStyle/>
          <a:p>
            <a:pP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9" name="Shape 369"/>
          <p:cNvSpPr/>
          <p:nvPr>
            <p:ph type="title"/>
          </p:nvPr>
        </p:nvSpPr>
        <p:spPr>
          <a:prstGeom prst="rect">
            <a:avLst/>
          </a:prstGeom>
        </p:spPr>
        <p:txBody>
          <a:bodyPr/>
          <a:lstStyle/>
          <a:p>
            <a:pPr/>
            <a:r>
              <a:t>Other thoughts </a:t>
            </a:r>
          </a:p>
        </p:txBody>
      </p:sp>
      <p:sp>
        <p:nvSpPr>
          <p:cNvPr id="370" name="Shape 370"/>
          <p:cNvSpPr/>
          <p:nvPr>
            <p:ph type="body" idx="1"/>
          </p:nvPr>
        </p:nvSpPr>
        <p:spPr>
          <a:prstGeom prst="rect">
            <a:avLst/>
          </a:prstGeom>
        </p:spPr>
        <p:txBody>
          <a:bodyPr/>
          <a:lstStyle/>
          <a:p>
            <a:pPr/>
            <a:r>
              <a:t>static vs dynamic</a:t>
            </a:r>
          </a:p>
          <a:p>
            <a:pPr lvl="1"/>
            <a:r>
              <a:t>As the benchmark result shows, the dynamic approach has a large overhead both in time and space. If we use static analysis, the cost of time and space must be far less than dynamic’s. But the static analysis may result in false positives, and if a false positive rate is acceptable, the static way will be better.</a:t>
            </a:r>
          </a:p>
        </p:txBody>
      </p:sp>
      <p:sp>
        <p:nvSpPr>
          <p:cNvPr id="371" name="Shape 37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3" name="Shape 373"/>
          <p:cNvSpPr/>
          <p:nvPr>
            <p:ph type="title"/>
          </p:nvPr>
        </p:nvSpPr>
        <p:spPr>
          <a:prstGeom prst="rect">
            <a:avLst/>
          </a:prstGeom>
        </p:spPr>
        <p:txBody>
          <a:bodyPr/>
          <a:lstStyle/>
          <a:p>
            <a:pPr/>
            <a:r>
              <a:t>Other thoughts </a:t>
            </a:r>
          </a:p>
        </p:txBody>
      </p:sp>
      <p:sp>
        <p:nvSpPr>
          <p:cNvPr id="374" name="Shape 374"/>
          <p:cNvSpPr/>
          <p:nvPr>
            <p:ph type="body" idx="1"/>
          </p:nvPr>
        </p:nvSpPr>
        <p:spPr>
          <a:prstGeom prst="rect">
            <a:avLst/>
          </a:prstGeom>
        </p:spPr>
        <p:txBody>
          <a:bodyPr/>
          <a:lstStyle/>
          <a:p>
            <a:pPr/>
            <a:r>
              <a:t>Configuration changes may affect test cases. It’s hard to find the relationship between configurations and test cases.</a:t>
            </a:r>
          </a:p>
        </p:txBody>
      </p:sp>
      <p:sp>
        <p:nvSpPr>
          <p:cNvPr id="375" name="Shape 37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7" name="Shape 377"/>
          <p:cNvSpPr/>
          <p:nvPr>
            <p:ph type="title"/>
          </p:nvPr>
        </p:nvSpPr>
        <p:spPr>
          <a:prstGeom prst="rect">
            <a:avLst/>
          </a:prstGeom>
        </p:spPr>
        <p:txBody>
          <a:bodyPr/>
          <a:lstStyle/>
          <a:p>
            <a:pPr/>
            <a:r>
              <a:t>Conclusion</a:t>
            </a:r>
          </a:p>
        </p:txBody>
      </p:sp>
      <p:sp>
        <p:nvSpPr>
          <p:cNvPr id="378" name="Shape 378"/>
          <p:cNvSpPr/>
          <p:nvPr>
            <p:ph type="body" idx="1"/>
          </p:nvPr>
        </p:nvSpPr>
        <p:spPr>
          <a:prstGeom prst="rect">
            <a:avLst/>
          </a:prstGeom>
        </p:spPr>
        <p:txBody>
          <a:bodyPr/>
          <a:lstStyle/>
          <a:p>
            <a:pPr/>
            <a:r>
              <a:t>We have implemented a tool to support all basic functionalities of the incremental unit testing.</a:t>
            </a:r>
          </a:p>
          <a:p>
            <a:pPr/>
            <a:r>
              <a:t>The evaluation result shows that the tool can help the developer to save time in testing if preprocessing of the source codes can be done in advance.</a:t>
            </a:r>
          </a:p>
          <a:p>
            <a:pPr/>
            <a:r>
              <a:t>The tool has some limitations &amp; further improvements.</a:t>
            </a:r>
          </a:p>
        </p:txBody>
      </p:sp>
      <p:sp>
        <p:nvSpPr>
          <p:cNvPr id="379" name="Shape 37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1" name="Shape 381"/>
          <p:cNvSpPr/>
          <p:nvPr>
            <p:ph type="title"/>
          </p:nvPr>
        </p:nvSpPr>
        <p:spPr>
          <a:prstGeom prst="rect">
            <a:avLst/>
          </a:prstGeom>
        </p:spPr>
        <p:txBody>
          <a:bodyPr/>
          <a:lstStyle/>
          <a:p>
            <a:pPr/>
            <a:r>
              <a:t>END</a:t>
            </a:r>
          </a:p>
        </p:txBody>
      </p:sp>
      <p:sp>
        <p:nvSpPr>
          <p:cNvPr id="382" name="Shape 382"/>
          <p:cNvSpPr/>
          <p:nvPr>
            <p:ph type="body" idx="1"/>
          </p:nvPr>
        </p:nvSpPr>
        <p:spPr>
          <a:prstGeom prst="rect">
            <a:avLst/>
          </a:prstGeom>
        </p:spPr>
        <p:txBody>
          <a:bodyPr/>
          <a:lstStyle/>
          <a:p>
            <a:pPr/>
          </a:p>
        </p:txBody>
      </p:sp>
      <p:sp>
        <p:nvSpPr>
          <p:cNvPr id="383" name="Shape 38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pPr/>
            <a:r>
              <a:t>Prerequisite</a:t>
            </a:r>
          </a:p>
        </p:txBody>
      </p:sp>
      <p:sp>
        <p:nvSpPr>
          <p:cNvPr id="135" name="Shape 135"/>
          <p:cNvSpPr/>
          <p:nvPr>
            <p:ph type="body" sz="quarter" idx="1"/>
          </p:nvPr>
        </p:nvSpPr>
        <p:spPr>
          <a:xfrm>
            <a:off x="952500" y="2603500"/>
            <a:ext cx="11099800" cy="1616468"/>
          </a:xfrm>
          <a:prstGeom prst="rect">
            <a:avLst/>
          </a:prstGeom>
        </p:spPr>
        <p:txBody>
          <a:bodyPr/>
          <a:lstStyle/>
          <a:p>
            <a:pPr/>
            <a:r>
              <a:t>Add following lines in `build.gradle`</a:t>
            </a:r>
          </a:p>
        </p:txBody>
      </p:sp>
      <p:sp>
        <p:nvSpPr>
          <p:cNvPr id="136" name="Shape 136"/>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7" name="屏幕快照 2015-04-30 下午1.06.20.png"/>
          <p:cNvPicPr>
            <a:picLocks noChangeAspect="1"/>
          </p:cNvPicPr>
          <p:nvPr/>
        </p:nvPicPr>
        <p:blipFill>
          <a:blip r:embed="rId2">
            <a:extLst/>
          </a:blip>
          <a:stretch>
            <a:fillRect/>
          </a:stretch>
        </p:blipFill>
        <p:spPr>
          <a:xfrm>
            <a:off x="745770" y="4495551"/>
            <a:ext cx="11513260" cy="3150998"/>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p>
            <a:pPr/>
            <a:r>
              <a:t>Workflow Review</a:t>
            </a:r>
          </a:p>
        </p:txBody>
      </p:sp>
      <p:sp>
        <p:nvSpPr>
          <p:cNvPr id="140" name="Shape 140"/>
          <p:cNvSpPr/>
          <p:nvPr>
            <p:ph type="body" sz="quarter" idx="1"/>
          </p:nvPr>
        </p:nvSpPr>
        <p:spPr>
          <a:xfrm>
            <a:off x="952500" y="2603500"/>
            <a:ext cx="11099800" cy="1999995"/>
          </a:xfrm>
          <a:prstGeom prst="rect">
            <a:avLst/>
          </a:prstGeom>
        </p:spPr>
        <p:txBody>
          <a:bodyPr/>
          <a:lstStyle/>
          <a:p>
            <a:pPr/>
            <a:r>
              <a:t>Sample project : </a:t>
            </a:r>
            <a:r>
              <a:rPr u="sng">
                <a:hlinkClick r:id="rId2" invalidUrl="" action="" tgtFrame="" tooltip="" history="1" highlightClick="0" endSnd="0"/>
              </a:rPr>
              <a:t>https://github.com/jayway/JsonPath</a:t>
            </a:r>
          </a:p>
        </p:txBody>
      </p:sp>
      <p:sp>
        <p:nvSpPr>
          <p:cNvPr id="141" name="Shape 141"/>
          <p:cNvSpPr/>
          <p:nvPr/>
        </p:nvSpPr>
        <p:spPr>
          <a:xfrm>
            <a:off x="2558951" y="4587781"/>
            <a:ext cx="1524504" cy="866159"/>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project root</a:t>
            </a:r>
          </a:p>
        </p:txBody>
      </p:sp>
      <p:sp>
        <p:nvSpPr>
          <p:cNvPr id="142" name="Shape 142"/>
          <p:cNvSpPr/>
          <p:nvPr/>
        </p:nvSpPr>
        <p:spPr>
          <a:xfrm>
            <a:off x="3788767" y="5731102"/>
            <a:ext cx="2124481" cy="866159"/>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json-path</a:t>
            </a:r>
          </a:p>
        </p:txBody>
      </p:sp>
      <p:sp>
        <p:nvSpPr>
          <p:cNvPr id="143" name="Shape 143"/>
          <p:cNvSpPr/>
          <p:nvPr/>
        </p:nvSpPr>
        <p:spPr>
          <a:xfrm>
            <a:off x="3788767" y="6701432"/>
            <a:ext cx="2124481" cy="866159"/>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json-path-assert</a:t>
            </a:r>
          </a:p>
        </p:txBody>
      </p:sp>
      <p:sp>
        <p:nvSpPr>
          <p:cNvPr id="144" name="Shape 144"/>
          <p:cNvSpPr/>
          <p:nvPr/>
        </p:nvSpPr>
        <p:spPr>
          <a:xfrm>
            <a:off x="3788767" y="7671762"/>
            <a:ext cx="2124481" cy="866159"/>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json-path-web-assert</a:t>
            </a:r>
          </a:p>
        </p:txBody>
      </p:sp>
      <p:sp>
        <p:nvSpPr>
          <p:cNvPr id="145" name="Shape 145"/>
          <p:cNvSpPr/>
          <p:nvPr/>
        </p:nvSpPr>
        <p:spPr>
          <a:xfrm flipV="1">
            <a:off x="3098703" y="5667119"/>
            <a:ext cx="1" cy="2934784"/>
          </a:xfrm>
          <a:prstGeom prst="line">
            <a:avLst/>
          </a:prstGeom>
          <a:ln w="38100" cap="rnd">
            <a:solidFill>
              <a:srgbClr val="000000"/>
            </a:solidFill>
            <a:custDash>
              <a:ds d="100000" sp="200000"/>
            </a:custDash>
            <a:miter lim="400000"/>
          </a:ln>
        </p:spPr>
        <p:txBody>
          <a:bodyPr lIns="50800" tIns="50800" rIns="50800" bIns="50800" anchor="ctr"/>
          <a:lstStyle/>
          <a:p>
            <a:pPr>
              <a:defRPr sz="2400"/>
            </a:pPr>
          </a:p>
        </p:txBody>
      </p:sp>
      <p:sp>
        <p:nvSpPr>
          <p:cNvPr id="146" name="Shape 146"/>
          <p:cNvSpPr/>
          <p:nvPr/>
        </p:nvSpPr>
        <p:spPr>
          <a:xfrm>
            <a:off x="3049477" y="8104841"/>
            <a:ext cx="543452" cy="1"/>
          </a:xfrm>
          <a:prstGeom prst="line">
            <a:avLst/>
          </a:prstGeom>
          <a:ln w="38100" cap="rnd">
            <a:solidFill>
              <a:srgbClr val="000000"/>
            </a:solidFill>
            <a:custDash>
              <a:ds d="100000" sp="200000"/>
            </a:custDash>
            <a:miter lim="400000"/>
          </a:ln>
        </p:spPr>
        <p:txBody>
          <a:bodyPr lIns="50800" tIns="50800" rIns="50800" bIns="50800" anchor="ctr"/>
          <a:lstStyle/>
          <a:p>
            <a:pPr>
              <a:defRPr sz="2400"/>
            </a:pPr>
          </a:p>
        </p:txBody>
      </p:sp>
      <p:sp>
        <p:nvSpPr>
          <p:cNvPr id="147" name="Shape 147"/>
          <p:cNvSpPr/>
          <p:nvPr/>
        </p:nvSpPr>
        <p:spPr>
          <a:xfrm>
            <a:off x="3049477" y="7134511"/>
            <a:ext cx="543452" cy="1"/>
          </a:xfrm>
          <a:prstGeom prst="line">
            <a:avLst/>
          </a:prstGeom>
          <a:ln w="38100" cap="rnd">
            <a:solidFill>
              <a:srgbClr val="000000"/>
            </a:solidFill>
            <a:custDash>
              <a:ds d="100000" sp="200000"/>
            </a:custDash>
            <a:miter lim="400000"/>
          </a:ln>
        </p:spPr>
        <p:txBody>
          <a:bodyPr lIns="50800" tIns="50800" rIns="50800" bIns="50800" anchor="ctr"/>
          <a:lstStyle/>
          <a:p>
            <a:pPr>
              <a:defRPr sz="2400"/>
            </a:pPr>
          </a:p>
        </p:txBody>
      </p:sp>
      <p:sp>
        <p:nvSpPr>
          <p:cNvPr id="148" name="Shape 148"/>
          <p:cNvSpPr/>
          <p:nvPr/>
        </p:nvSpPr>
        <p:spPr>
          <a:xfrm>
            <a:off x="3049477" y="6280755"/>
            <a:ext cx="543452" cy="1"/>
          </a:xfrm>
          <a:prstGeom prst="line">
            <a:avLst/>
          </a:prstGeom>
          <a:ln w="38100" cap="rnd">
            <a:solidFill>
              <a:srgbClr val="000000"/>
            </a:solidFill>
            <a:custDash>
              <a:ds d="100000" sp="200000"/>
            </a:custDash>
            <a:miter lim="400000"/>
          </a:ln>
        </p:spPr>
        <p:txBody>
          <a:bodyPr lIns="50800" tIns="50800" rIns="50800" bIns="50800" anchor="ctr"/>
          <a:lstStyle/>
          <a:p>
            <a:pPr>
              <a:defRPr sz="2400"/>
            </a:pPr>
          </a:p>
        </p:txBody>
      </p:sp>
      <p:sp>
        <p:nvSpPr>
          <p:cNvPr id="149" name="Shape 149"/>
          <p:cNvSpPr/>
          <p:nvPr/>
        </p:nvSpPr>
        <p:spPr>
          <a:xfrm>
            <a:off x="7205165" y="4785910"/>
            <a:ext cx="1967790"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&lt;subproject&gt;</a:t>
            </a:r>
          </a:p>
        </p:txBody>
      </p:sp>
      <p:sp>
        <p:nvSpPr>
          <p:cNvPr id="150" name="Shape 150"/>
          <p:cNvSpPr/>
          <p:nvPr/>
        </p:nvSpPr>
        <p:spPr>
          <a:xfrm>
            <a:off x="6997076" y="5731102"/>
            <a:ext cx="1078343" cy="866159"/>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src</a:t>
            </a:r>
          </a:p>
        </p:txBody>
      </p:sp>
      <p:sp>
        <p:nvSpPr>
          <p:cNvPr id="151" name="Shape 151"/>
          <p:cNvSpPr/>
          <p:nvPr/>
        </p:nvSpPr>
        <p:spPr>
          <a:xfrm>
            <a:off x="7040324" y="6919213"/>
            <a:ext cx="1967790" cy="866159"/>
          </a:xfrm>
          <a:prstGeom prst="rect">
            <a:avLst/>
          </a:prstGeom>
          <a:blipFill>
            <a:blip r:embed="rId4"/>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build.gradlle</a:t>
            </a:r>
          </a:p>
        </p:txBody>
      </p:sp>
      <p:sp>
        <p:nvSpPr>
          <p:cNvPr id="152" name="Shape 152"/>
          <p:cNvSpPr/>
          <p:nvPr/>
        </p:nvSpPr>
        <p:spPr>
          <a:xfrm flipV="1">
            <a:off x="6274296" y="6284067"/>
            <a:ext cx="1" cy="997001"/>
          </a:xfrm>
          <a:prstGeom prst="line">
            <a:avLst/>
          </a:prstGeom>
          <a:ln w="38100" cap="rnd">
            <a:solidFill>
              <a:srgbClr val="000000"/>
            </a:solidFill>
            <a:custDash>
              <a:ds d="100000" sp="200000"/>
            </a:custDash>
            <a:miter lim="400000"/>
          </a:ln>
        </p:spPr>
        <p:txBody>
          <a:bodyPr lIns="50800" tIns="50800" rIns="50800" bIns="50800" anchor="ctr"/>
          <a:lstStyle/>
          <a:p>
            <a:pPr>
              <a:defRPr sz="2400"/>
            </a:pPr>
          </a:p>
        </p:txBody>
      </p:sp>
      <p:sp>
        <p:nvSpPr>
          <p:cNvPr id="153" name="Shape 153"/>
          <p:cNvSpPr/>
          <p:nvPr/>
        </p:nvSpPr>
        <p:spPr>
          <a:xfrm>
            <a:off x="6230674" y="7342008"/>
            <a:ext cx="543452" cy="1"/>
          </a:xfrm>
          <a:prstGeom prst="line">
            <a:avLst/>
          </a:prstGeom>
          <a:ln w="38100" cap="rnd">
            <a:solidFill>
              <a:srgbClr val="000000"/>
            </a:solidFill>
            <a:custDash>
              <a:ds d="100000" sp="200000"/>
            </a:custDash>
            <a:miter lim="400000"/>
          </a:ln>
        </p:spPr>
        <p:txBody>
          <a:bodyPr lIns="50800" tIns="50800" rIns="50800" bIns="50800" anchor="ctr"/>
          <a:lstStyle/>
          <a:p>
            <a:pPr>
              <a:defRPr sz="2400"/>
            </a:pPr>
          </a:p>
        </p:txBody>
      </p:sp>
      <p:sp>
        <p:nvSpPr>
          <p:cNvPr id="154" name="Shape 154"/>
          <p:cNvSpPr/>
          <p:nvPr/>
        </p:nvSpPr>
        <p:spPr>
          <a:xfrm>
            <a:off x="6274296" y="6284067"/>
            <a:ext cx="543451" cy="1"/>
          </a:xfrm>
          <a:prstGeom prst="line">
            <a:avLst/>
          </a:prstGeom>
          <a:ln w="38100" cap="rnd">
            <a:solidFill>
              <a:srgbClr val="000000"/>
            </a:solidFill>
            <a:custDash>
              <a:ds d="100000" sp="200000"/>
            </a:custDash>
            <a:miter lim="400000"/>
          </a:ln>
        </p:spPr>
        <p:txBody>
          <a:bodyPr lIns="50800" tIns="50800" rIns="50800" bIns="50800" anchor="ctr"/>
          <a:lstStyle/>
          <a:p>
            <a:pPr>
              <a:defRPr sz="2400"/>
            </a:pPr>
          </a:p>
        </p:txBody>
      </p:sp>
      <p:sp>
        <p:nvSpPr>
          <p:cNvPr id="155" name="Shape 155"/>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pPr/>
            <a:r>
              <a:t>Sample Configuration</a:t>
            </a:r>
          </a:p>
        </p:txBody>
      </p:sp>
      <p:sp>
        <p:nvSpPr>
          <p:cNvPr id="158" name="Shape 158"/>
          <p:cNvSpPr/>
          <p:nvPr>
            <p:ph type="body" idx="1"/>
          </p:nvPr>
        </p:nvSpPr>
        <p:spPr>
          <a:xfrm>
            <a:off x="952500" y="2603500"/>
            <a:ext cx="11099800" cy="5730027"/>
          </a:xfrm>
          <a:prstGeom prst="rect">
            <a:avLst/>
          </a:prstGeom>
        </p:spPr>
        <p:txBody>
          <a:bodyPr/>
          <a:lstStyle/>
          <a:p>
            <a:pPr marL="0" indent="0" defTabSz="356362">
              <a:lnSpc>
                <a:spcPct val="50000"/>
              </a:lnSpc>
              <a:spcBef>
                <a:spcPts val="2500"/>
              </a:spcBef>
              <a:buSzTx/>
              <a:buNone/>
              <a:defRPr sz="2440">
                <a:latin typeface="Helvetica"/>
                <a:ea typeface="Helvetica"/>
                <a:cs typeface="Helvetica"/>
                <a:sym typeface="Helvetica"/>
              </a:defRPr>
            </a:pPr>
            <a:r>
              <a:t>{</a:t>
            </a:r>
          </a:p>
          <a:p>
            <a:pPr marL="0" indent="0" defTabSz="356362">
              <a:lnSpc>
                <a:spcPct val="50000"/>
              </a:lnSpc>
              <a:spcBef>
                <a:spcPts val="2500"/>
              </a:spcBef>
              <a:buSzTx/>
              <a:buNone/>
              <a:defRPr sz="2440">
                <a:latin typeface="Helvetica"/>
                <a:ea typeface="Helvetica"/>
                <a:cs typeface="Helvetica"/>
                <a:sym typeface="Helvetica"/>
              </a:defRPr>
            </a:pPr>
            <a:r>
              <a:t>    "type": “gradle", // optional, gradle project is the only project type supported</a:t>
            </a:r>
          </a:p>
          <a:p>
            <a:pPr marL="0" indent="0" defTabSz="356362">
              <a:lnSpc>
                <a:spcPct val="50000"/>
              </a:lnSpc>
              <a:spcBef>
                <a:spcPts val="2500"/>
              </a:spcBef>
              <a:buSzTx/>
              <a:buNone/>
              <a:defRPr sz="2440">
                <a:latin typeface="Helvetica"/>
                <a:ea typeface="Helvetica"/>
                <a:cs typeface="Helvetica"/>
                <a:sym typeface="Helvetica"/>
              </a:defRPr>
            </a:pPr>
            <a:r>
              <a:t>    "srcdirs" : [“./json-path/src/main/java"], // required when invoking `inst` or `diff`</a:t>
            </a:r>
          </a:p>
          <a:p>
            <a:pPr marL="0" indent="0" defTabSz="356362">
              <a:lnSpc>
                <a:spcPct val="50000"/>
              </a:lnSpc>
              <a:spcBef>
                <a:spcPts val="2500"/>
              </a:spcBef>
              <a:buSzTx/>
              <a:buNone/>
              <a:defRPr sz="2440">
                <a:latin typeface="Helvetica"/>
                <a:ea typeface="Helvetica"/>
                <a:cs typeface="Helvetica"/>
                <a:sym typeface="Helvetica"/>
              </a:defRPr>
            </a:pPr>
            <a:r>
              <a:t>    "database": {</a:t>
            </a:r>
          </a:p>
          <a:p>
            <a:pPr marL="0" indent="0" defTabSz="356362">
              <a:lnSpc>
                <a:spcPct val="50000"/>
              </a:lnSpc>
              <a:spcBef>
                <a:spcPts val="2500"/>
              </a:spcBef>
              <a:buSzTx/>
              <a:buNone/>
              <a:defRPr sz="2440">
                <a:latin typeface="Helvetica"/>
                <a:ea typeface="Helvetica"/>
                <a:cs typeface="Helvetica"/>
                <a:sym typeface="Helvetica"/>
              </a:defRPr>
            </a:pPr>
            <a:r>
              <a:t>        "type": “sqlite", // </a:t>
            </a:r>
          </a:p>
          <a:p>
            <a:pPr marL="0" indent="0" defTabSz="356362">
              <a:lnSpc>
                <a:spcPct val="50000"/>
              </a:lnSpc>
              <a:spcBef>
                <a:spcPts val="2500"/>
              </a:spcBef>
              <a:buSzTx/>
              <a:buNone/>
              <a:defRPr sz="2440">
                <a:latin typeface="Helvetica"/>
                <a:ea typeface="Helvetica"/>
                <a:cs typeface="Helvetica"/>
                <a:sym typeface="Helvetica"/>
              </a:defRPr>
            </a:pPr>
            <a:r>
              <a:t>        "host" : “&lt;some-dir&gt;/iut.db”, // required absolute path</a:t>
            </a:r>
          </a:p>
          <a:p>
            <a:pPr marL="0" indent="0" defTabSz="356362">
              <a:lnSpc>
                <a:spcPct val="50000"/>
              </a:lnSpc>
              <a:spcBef>
                <a:spcPts val="2500"/>
              </a:spcBef>
              <a:buSzTx/>
              <a:buNone/>
              <a:defRPr sz="2440">
                <a:latin typeface="Helvetica"/>
                <a:ea typeface="Helvetica"/>
                <a:cs typeface="Helvetica"/>
                <a:sym typeface="Helvetica"/>
              </a:defRPr>
            </a:pPr>
            <a:r>
              <a:t>        "db" : “iut", // optional</a:t>
            </a:r>
          </a:p>
          <a:p>
            <a:pPr marL="0" indent="0" defTabSz="356362">
              <a:lnSpc>
                <a:spcPct val="50000"/>
              </a:lnSpc>
              <a:spcBef>
                <a:spcPts val="2500"/>
              </a:spcBef>
              <a:buSzTx/>
              <a:buNone/>
              <a:defRPr sz="2440">
                <a:latin typeface="Helvetica"/>
                <a:ea typeface="Helvetica"/>
                <a:cs typeface="Helvetica"/>
                <a:sym typeface="Helvetica"/>
              </a:defRPr>
            </a:pPr>
            <a:r>
              <a:t>        "username" : “iut", // optional</a:t>
            </a:r>
          </a:p>
          <a:p>
            <a:pPr marL="0" indent="0" defTabSz="356362">
              <a:lnSpc>
                <a:spcPct val="50000"/>
              </a:lnSpc>
              <a:spcBef>
                <a:spcPts val="2500"/>
              </a:spcBef>
              <a:buSzTx/>
              <a:buNone/>
              <a:defRPr sz="2440">
                <a:latin typeface="Helvetica"/>
                <a:ea typeface="Helvetica"/>
                <a:cs typeface="Helvetica"/>
                <a:sym typeface="Helvetica"/>
              </a:defRPr>
            </a:pPr>
            <a:r>
              <a:t>        "password" : “iut" // optional</a:t>
            </a:r>
          </a:p>
          <a:p>
            <a:pPr marL="0" indent="0" defTabSz="356362">
              <a:lnSpc>
                <a:spcPct val="50000"/>
              </a:lnSpc>
              <a:spcBef>
                <a:spcPts val="2500"/>
              </a:spcBef>
              <a:buSzTx/>
              <a:buNone/>
              <a:defRPr sz="2440">
                <a:latin typeface="Helvetica"/>
                <a:ea typeface="Helvetica"/>
                <a:cs typeface="Helvetica"/>
                <a:sym typeface="Helvetica"/>
              </a:defRPr>
            </a:pPr>
            <a:r>
              <a:t>    }</a:t>
            </a:r>
          </a:p>
          <a:p>
            <a:pPr marL="0" indent="0" defTabSz="356362">
              <a:lnSpc>
                <a:spcPct val="50000"/>
              </a:lnSpc>
              <a:spcBef>
                <a:spcPts val="2500"/>
              </a:spcBef>
              <a:buSzTx/>
              <a:buNone/>
              <a:defRPr sz="2440">
                <a:latin typeface="Helvetica"/>
                <a:ea typeface="Helvetica"/>
                <a:cs typeface="Helvetica"/>
                <a:sym typeface="Helvetica"/>
              </a:defRPr>
            </a:pPr>
            <a:r>
              <a:t>}</a:t>
            </a:r>
          </a:p>
        </p:txBody>
      </p:sp>
      <p:sp>
        <p:nvSpPr>
          <p:cNvPr id="159" name="Shape 159"/>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0" name="Shape 160"/>
          <p:cNvSpPr/>
          <p:nvPr/>
        </p:nvSpPr>
        <p:spPr>
          <a:xfrm>
            <a:off x="5721045" y="8288569"/>
            <a:ext cx="156271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iut.json</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prstGeom prst="rect">
            <a:avLst/>
          </a:prstGeom>
        </p:spPr>
        <p:txBody>
          <a:bodyPr/>
          <a:lstStyle/>
          <a:p>
            <a:pPr/>
            <a:r>
              <a:t>Workflow Review</a:t>
            </a:r>
          </a:p>
        </p:txBody>
      </p:sp>
      <p:sp>
        <p:nvSpPr>
          <p:cNvPr id="163" name="Shape 163"/>
          <p:cNvSpPr/>
          <p:nvPr>
            <p:ph type="body" sz="quarter" idx="1"/>
          </p:nvPr>
        </p:nvSpPr>
        <p:spPr>
          <a:xfrm>
            <a:off x="952500" y="2603500"/>
            <a:ext cx="11099800" cy="1999995"/>
          </a:xfrm>
          <a:prstGeom prst="rect">
            <a:avLst/>
          </a:prstGeom>
        </p:spPr>
        <p:txBody>
          <a:bodyPr/>
          <a:lstStyle/>
          <a:p>
            <a:pPr/>
            <a:r>
              <a:t>Initialize </a:t>
            </a:r>
          </a:p>
        </p:txBody>
      </p:sp>
      <p:sp>
        <p:nvSpPr>
          <p:cNvPr id="164" name="Shape 164"/>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5" name="屏幕快照 2015-04-30 下午1.26.24.png"/>
          <p:cNvPicPr>
            <a:picLocks noChangeAspect="1"/>
          </p:cNvPicPr>
          <p:nvPr/>
        </p:nvPicPr>
        <p:blipFill>
          <a:blip r:embed="rId2">
            <a:extLst/>
          </a:blip>
          <a:srcRect l="0" t="28396" r="0" b="46061"/>
          <a:stretch>
            <a:fillRect/>
          </a:stretch>
        </p:blipFill>
        <p:spPr>
          <a:xfrm>
            <a:off x="376791" y="4359821"/>
            <a:ext cx="12251372" cy="2009588"/>
          </a:xfrm>
          <a:prstGeom prst="rect">
            <a:avLst/>
          </a:prstGeom>
          <a:ln w="12700">
            <a:miter lim="400000"/>
          </a:ln>
        </p:spPr>
      </p:pic>
      <p:sp>
        <p:nvSpPr>
          <p:cNvPr id="166" name="Shape 166"/>
          <p:cNvSpPr/>
          <p:nvPr/>
        </p:nvSpPr>
        <p:spPr>
          <a:xfrm>
            <a:off x="976329" y="6667773"/>
            <a:ext cx="9951518" cy="228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44500" indent="-444500" algn="l">
              <a:buSzPct val="75000"/>
              <a:buChar char="•"/>
            </a:pPr>
            <a:r>
              <a:t>run gradle plugin task to find all source folder</a:t>
            </a:r>
          </a:p>
          <a:p>
            <a:pPr marL="444500" indent="-444500" algn="l">
              <a:buSzPct val="75000"/>
              <a:buChar char="•"/>
            </a:pPr>
            <a:r>
              <a:t>create iut.json @ project root</a:t>
            </a:r>
          </a:p>
          <a:p>
            <a:pPr marL="444500" indent="-444500" algn="l">
              <a:buSzPct val="75000"/>
              <a:buChar char="•"/>
            </a:pPr>
            <a:r>
              <a:t>create database file @ iuthome</a:t>
            </a:r>
          </a:p>
          <a:p>
            <a:pPr marL="444500" indent="-444500" algn="l">
              <a:buSzPct val="75000"/>
              <a:buChar char="•"/>
            </a:pPr>
            <a:r>
              <a:t>create iutlogs folder for execution path logs</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pPr/>
            <a:r>
              <a:t>Workflow Review</a:t>
            </a:r>
          </a:p>
        </p:txBody>
      </p:sp>
      <p:sp>
        <p:nvSpPr>
          <p:cNvPr id="169" name="Shape 169"/>
          <p:cNvSpPr/>
          <p:nvPr>
            <p:ph type="body" sz="quarter" idx="1"/>
          </p:nvPr>
        </p:nvSpPr>
        <p:spPr>
          <a:xfrm>
            <a:off x="952500" y="2603500"/>
            <a:ext cx="11099800" cy="1834932"/>
          </a:xfrm>
          <a:prstGeom prst="rect">
            <a:avLst/>
          </a:prstGeom>
        </p:spPr>
        <p:txBody>
          <a:bodyPr/>
          <a:lstStyle>
            <a:lvl1pPr marL="345722" indent="-345722">
              <a:spcBef>
                <a:spcPts val="3200"/>
              </a:spcBef>
              <a:defRPr sz="2800"/>
            </a:lvl1pPr>
            <a:lvl2pPr marL="790222" indent="-345722">
              <a:spcBef>
                <a:spcPts val="3200"/>
              </a:spcBef>
              <a:defRPr sz="2800"/>
            </a:lvl2pPr>
          </a:lstStyle>
          <a:p>
            <a:pPr/>
            <a:r>
              <a:t>instrumenting the project</a:t>
            </a:r>
          </a:p>
          <a:p>
            <a:pPr lvl="1"/>
            <a:r>
              <a:t>$ iut inst </a:t>
            </a:r>
          </a:p>
        </p:txBody>
      </p:sp>
      <p:sp>
        <p:nvSpPr>
          <p:cNvPr id="170" name="Shape 170"/>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1" name="Shape 171"/>
          <p:cNvSpPr/>
          <p:nvPr/>
        </p:nvSpPr>
        <p:spPr>
          <a:xfrm>
            <a:off x="3548970" y="4499391"/>
            <a:ext cx="3314420" cy="1"/>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72" name="Shape 172"/>
          <p:cNvSpPr/>
          <p:nvPr/>
        </p:nvSpPr>
        <p:spPr>
          <a:xfrm>
            <a:off x="7454617" y="3394491"/>
            <a:ext cx="4978988" cy="220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45722" indent="-345722" algn="l">
              <a:spcBef>
                <a:spcPts val="3200"/>
              </a:spcBef>
              <a:buSzPct val="75000"/>
              <a:buChar char="•"/>
              <a:defRPr sz="2800"/>
            </a:pPr>
            <a:r>
              <a:t>read &amp; parse configuration</a:t>
            </a:r>
          </a:p>
          <a:p>
            <a:pPr marL="345722" indent="-345722" algn="l">
              <a:spcBef>
                <a:spcPts val="3200"/>
              </a:spcBef>
              <a:buSzPct val="75000"/>
              <a:buChar char="•"/>
              <a:defRPr sz="2800"/>
            </a:pPr>
            <a:r>
              <a:t>copy the whole project</a:t>
            </a:r>
          </a:p>
          <a:p>
            <a:pPr marL="345722" indent="-345722" algn="l">
              <a:spcBef>
                <a:spcPts val="3200"/>
              </a:spcBef>
              <a:buSzPct val="75000"/>
              <a:buChar char="•"/>
              <a:defRPr sz="2800"/>
            </a:pPr>
            <a:r>
              <a:t>instrumenting all source files</a:t>
            </a:r>
          </a:p>
        </p:txBody>
      </p:sp>
      <p:pic>
        <p:nvPicPr>
          <p:cNvPr id="173" name="屏幕快照 2015-04-30 下午1.26.24.png"/>
          <p:cNvPicPr>
            <a:picLocks noChangeAspect="1"/>
          </p:cNvPicPr>
          <p:nvPr/>
        </p:nvPicPr>
        <p:blipFill>
          <a:blip r:embed="rId2">
            <a:extLst/>
          </a:blip>
          <a:srcRect l="591" t="53418" r="0" b="21038"/>
          <a:stretch>
            <a:fillRect/>
          </a:stretch>
        </p:blipFill>
        <p:spPr>
          <a:xfrm>
            <a:off x="412948" y="6395282"/>
            <a:ext cx="12178845" cy="2009588"/>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prstGeom prst="rect">
            <a:avLst/>
          </a:prstGeom>
        </p:spPr>
        <p:txBody>
          <a:bodyPr/>
          <a:lstStyle/>
          <a:p>
            <a:pPr/>
            <a:r>
              <a:t>Workflow Review</a:t>
            </a:r>
          </a:p>
        </p:txBody>
      </p:sp>
      <p:sp>
        <p:nvSpPr>
          <p:cNvPr id="176" name="Shape 176"/>
          <p:cNvSpPr/>
          <p:nvPr>
            <p:ph type="body" sz="quarter" idx="1"/>
          </p:nvPr>
        </p:nvSpPr>
        <p:spPr>
          <a:xfrm>
            <a:off x="952500" y="2603500"/>
            <a:ext cx="11099800" cy="2126149"/>
          </a:xfrm>
          <a:prstGeom prst="rect">
            <a:avLst/>
          </a:prstGeom>
        </p:spPr>
        <p:txBody>
          <a:bodyPr/>
          <a:lstStyle>
            <a:lvl1pPr marL="345722" indent="-345722">
              <a:spcBef>
                <a:spcPts val="3200"/>
              </a:spcBef>
              <a:defRPr sz="2800"/>
            </a:lvl1pPr>
            <a:lvl2pPr marL="790222" indent="-345722">
              <a:spcBef>
                <a:spcPts val="3200"/>
              </a:spcBef>
              <a:defRPr sz="2800"/>
            </a:lvl2pPr>
          </a:lstStyle>
          <a:p>
            <a:pPr/>
            <a:r>
              <a:t>instrumenting the project</a:t>
            </a:r>
          </a:p>
          <a:p>
            <a:pPr lvl="1"/>
            <a:r>
              <a:t>$ iut inst </a:t>
            </a:r>
          </a:p>
        </p:txBody>
      </p:sp>
      <p:sp>
        <p:nvSpPr>
          <p:cNvPr id="177" name="Shape 177"/>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8" name="Shape 178"/>
          <p:cNvSpPr/>
          <p:nvPr/>
        </p:nvSpPr>
        <p:spPr>
          <a:xfrm>
            <a:off x="1235516" y="5071645"/>
            <a:ext cx="1216180" cy="69098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project root</a:t>
            </a:r>
          </a:p>
        </p:txBody>
      </p:sp>
      <p:sp>
        <p:nvSpPr>
          <p:cNvPr id="179" name="Shape 179"/>
          <p:cNvSpPr/>
          <p:nvPr/>
        </p:nvSpPr>
        <p:spPr>
          <a:xfrm>
            <a:off x="2216608" y="5983735"/>
            <a:ext cx="1694815" cy="69098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json-path</a:t>
            </a:r>
          </a:p>
        </p:txBody>
      </p:sp>
      <p:sp>
        <p:nvSpPr>
          <p:cNvPr id="180" name="Shape 180"/>
          <p:cNvSpPr/>
          <p:nvPr/>
        </p:nvSpPr>
        <p:spPr>
          <a:xfrm>
            <a:off x="2216608" y="6757820"/>
            <a:ext cx="1694815" cy="69098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json-path-assert</a:t>
            </a:r>
          </a:p>
        </p:txBody>
      </p:sp>
      <p:sp>
        <p:nvSpPr>
          <p:cNvPr id="181" name="Shape 181"/>
          <p:cNvSpPr/>
          <p:nvPr/>
        </p:nvSpPr>
        <p:spPr>
          <a:xfrm>
            <a:off x="2216608" y="7531906"/>
            <a:ext cx="1694815" cy="690983"/>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json-path-web-assert</a:t>
            </a:r>
          </a:p>
        </p:txBody>
      </p:sp>
      <p:sp>
        <p:nvSpPr>
          <p:cNvPr id="182" name="Shape 182"/>
          <p:cNvSpPr/>
          <p:nvPr/>
        </p:nvSpPr>
        <p:spPr>
          <a:xfrm flipV="1">
            <a:off x="1666105" y="5932692"/>
            <a:ext cx="1" cy="2962900"/>
          </a:xfrm>
          <a:prstGeom prst="line">
            <a:avLst/>
          </a:prstGeom>
          <a:ln w="38100" cap="rnd">
            <a:solidFill>
              <a:srgbClr val="000000"/>
            </a:solidFill>
            <a:custDash>
              <a:ds d="100000" sp="200000"/>
            </a:custDash>
            <a:miter lim="400000"/>
          </a:ln>
        </p:spPr>
        <p:txBody>
          <a:bodyPr lIns="50800" tIns="50800" rIns="50800" bIns="50800" anchor="ctr"/>
          <a:lstStyle/>
          <a:p>
            <a:pPr>
              <a:defRPr sz="2400"/>
            </a:pPr>
          </a:p>
        </p:txBody>
      </p:sp>
      <p:sp>
        <p:nvSpPr>
          <p:cNvPr id="183" name="Shape 183"/>
          <p:cNvSpPr/>
          <p:nvPr/>
        </p:nvSpPr>
        <p:spPr>
          <a:xfrm>
            <a:off x="1626835" y="7877398"/>
            <a:ext cx="433542" cy="1"/>
          </a:xfrm>
          <a:prstGeom prst="line">
            <a:avLst/>
          </a:prstGeom>
          <a:ln w="38100" cap="rnd">
            <a:solidFill>
              <a:srgbClr val="000000"/>
            </a:solidFill>
            <a:custDash>
              <a:ds d="100000" sp="200000"/>
            </a:custDash>
            <a:miter lim="400000"/>
          </a:ln>
        </p:spPr>
        <p:txBody>
          <a:bodyPr lIns="50800" tIns="50800" rIns="50800" bIns="50800" anchor="ctr"/>
          <a:lstStyle/>
          <a:p>
            <a:pPr>
              <a:defRPr sz="2400"/>
            </a:pPr>
          </a:p>
        </p:txBody>
      </p:sp>
      <p:sp>
        <p:nvSpPr>
          <p:cNvPr id="184" name="Shape 184"/>
          <p:cNvSpPr/>
          <p:nvPr/>
        </p:nvSpPr>
        <p:spPr>
          <a:xfrm>
            <a:off x="1626835" y="7103311"/>
            <a:ext cx="433542" cy="1"/>
          </a:xfrm>
          <a:prstGeom prst="line">
            <a:avLst/>
          </a:prstGeom>
          <a:ln w="38100" cap="rnd">
            <a:solidFill>
              <a:srgbClr val="000000"/>
            </a:solidFill>
            <a:custDash>
              <a:ds d="100000" sp="200000"/>
            </a:custDash>
            <a:miter lim="400000"/>
          </a:ln>
        </p:spPr>
        <p:txBody>
          <a:bodyPr lIns="50800" tIns="50800" rIns="50800" bIns="50800" anchor="ctr"/>
          <a:lstStyle/>
          <a:p>
            <a:pPr>
              <a:defRPr sz="2400"/>
            </a:pPr>
          </a:p>
        </p:txBody>
      </p:sp>
      <p:sp>
        <p:nvSpPr>
          <p:cNvPr id="185" name="Shape 185"/>
          <p:cNvSpPr/>
          <p:nvPr/>
        </p:nvSpPr>
        <p:spPr>
          <a:xfrm>
            <a:off x="1626835" y="6422223"/>
            <a:ext cx="433542" cy="1"/>
          </a:xfrm>
          <a:prstGeom prst="line">
            <a:avLst/>
          </a:prstGeom>
          <a:ln w="38100" cap="rnd">
            <a:solidFill>
              <a:srgbClr val="000000"/>
            </a:solidFill>
            <a:custDash>
              <a:ds d="100000" sp="200000"/>
            </a:custDash>
            <a:miter lim="400000"/>
          </a:ln>
        </p:spPr>
        <p:txBody>
          <a:bodyPr lIns="50800" tIns="50800" rIns="50800" bIns="50800" anchor="ctr"/>
          <a:lstStyle/>
          <a:p>
            <a:pPr>
              <a:defRPr sz="2400"/>
            </a:pPr>
          </a:p>
        </p:txBody>
      </p:sp>
      <p:sp>
        <p:nvSpPr>
          <p:cNvPr id="186" name="Shape 186"/>
          <p:cNvSpPr/>
          <p:nvPr/>
        </p:nvSpPr>
        <p:spPr>
          <a:xfrm>
            <a:off x="4776053" y="5983735"/>
            <a:ext cx="860254" cy="690982"/>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src</a:t>
            </a:r>
          </a:p>
        </p:txBody>
      </p:sp>
      <p:sp>
        <p:nvSpPr>
          <p:cNvPr id="187" name="Shape 187"/>
          <p:cNvSpPr/>
          <p:nvPr/>
        </p:nvSpPr>
        <p:spPr>
          <a:xfrm>
            <a:off x="4810554" y="6931556"/>
            <a:ext cx="1569815" cy="690983"/>
          </a:xfrm>
          <a:prstGeom prst="rect">
            <a:avLst/>
          </a:prstGeom>
          <a:blipFill>
            <a:blip r:embed="rId3"/>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build.gradlle</a:t>
            </a:r>
          </a:p>
        </p:txBody>
      </p:sp>
      <p:sp>
        <p:nvSpPr>
          <p:cNvPr id="188" name="Shape 188"/>
          <p:cNvSpPr/>
          <p:nvPr/>
        </p:nvSpPr>
        <p:spPr>
          <a:xfrm flipV="1">
            <a:off x="4199451" y="6424865"/>
            <a:ext cx="1" cy="795363"/>
          </a:xfrm>
          <a:prstGeom prst="line">
            <a:avLst/>
          </a:prstGeom>
          <a:ln w="38100" cap="rnd">
            <a:solidFill>
              <a:srgbClr val="000000"/>
            </a:solidFill>
            <a:custDash>
              <a:ds d="100000" sp="200000"/>
            </a:custDash>
            <a:miter lim="400000"/>
          </a:ln>
        </p:spPr>
        <p:txBody>
          <a:bodyPr lIns="50800" tIns="50800" rIns="50800" bIns="50800" anchor="ctr"/>
          <a:lstStyle/>
          <a:p>
            <a:pPr>
              <a:defRPr sz="2400"/>
            </a:pPr>
          </a:p>
        </p:txBody>
      </p:sp>
      <p:sp>
        <p:nvSpPr>
          <p:cNvPr id="189" name="Shape 189"/>
          <p:cNvSpPr/>
          <p:nvPr/>
        </p:nvSpPr>
        <p:spPr>
          <a:xfrm>
            <a:off x="4164652" y="7268843"/>
            <a:ext cx="433542" cy="1"/>
          </a:xfrm>
          <a:prstGeom prst="line">
            <a:avLst/>
          </a:prstGeom>
          <a:ln w="38100" cap="rnd">
            <a:solidFill>
              <a:srgbClr val="000000"/>
            </a:solidFill>
            <a:custDash>
              <a:ds d="100000" sp="200000"/>
            </a:custDash>
            <a:miter lim="400000"/>
          </a:ln>
        </p:spPr>
        <p:txBody>
          <a:bodyPr lIns="50800" tIns="50800" rIns="50800" bIns="50800" anchor="ctr"/>
          <a:lstStyle/>
          <a:p>
            <a:pPr>
              <a:defRPr sz="2400"/>
            </a:pPr>
          </a:p>
        </p:txBody>
      </p:sp>
      <p:sp>
        <p:nvSpPr>
          <p:cNvPr id="190" name="Shape 190"/>
          <p:cNvSpPr/>
          <p:nvPr/>
        </p:nvSpPr>
        <p:spPr>
          <a:xfrm>
            <a:off x="4199451" y="6424865"/>
            <a:ext cx="433542" cy="1"/>
          </a:xfrm>
          <a:prstGeom prst="line">
            <a:avLst/>
          </a:prstGeom>
          <a:ln w="38100" cap="rnd">
            <a:solidFill>
              <a:srgbClr val="000000"/>
            </a:solidFill>
            <a:custDash>
              <a:ds d="100000" sp="200000"/>
            </a:custDash>
            <a:miter lim="400000"/>
          </a:ln>
        </p:spPr>
        <p:txBody>
          <a:bodyPr lIns="50800" tIns="50800" rIns="50800" bIns="50800" anchor="ctr"/>
          <a:lstStyle/>
          <a:p>
            <a:pPr>
              <a:defRPr sz="2400"/>
            </a:pPr>
          </a:p>
        </p:txBody>
      </p:sp>
      <p:sp>
        <p:nvSpPr>
          <p:cNvPr id="191" name="Shape 191"/>
          <p:cNvSpPr/>
          <p:nvPr/>
        </p:nvSpPr>
        <p:spPr>
          <a:xfrm>
            <a:off x="2198057" y="8487527"/>
            <a:ext cx="1378778" cy="690983"/>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iut.json</a:t>
            </a:r>
          </a:p>
        </p:txBody>
      </p:sp>
      <p:sp>
        <p:nvSpPr>
          <p:cNvPr id="192" name="Shape 192"/>
          <p:cNvSpPr/>
          <p:nvPr/>
        </p:nvSpPr>
        <p:spPr>
          <a:xfrm>
            <a:off x="1626835" y="8812960"/>
            <a:ext cx="433542" cy="1"/>
          </a:xfrm>
          <a:prstGeom prst="line">
            <a:avLst/>
          </a:prstGeom>
          <a:ln w="38100" cap="rnd">
            <a:solidFill>
              <a:srgbClr val="000000"/>
            </a:solidFill>
            <a:custDash>
              <a:ds d="100000" sp="200000"/>
            </a:custDash>
            <a:miter lim="400000"/>
          </a:ln>
        </p:spPr>
        <p:txBody>
          <a:bodyPr lIns="50800" tIns="50800" rIns="50800" bIns="50800" anchor="ctr"/>
          <a:lstStyle/>
          <a:p>
            <a:pPr>
              <a:defRPr sz="2400"/>
            </a:pPr>
          </a:p>
        </p:txBody>
      </p:sp>
      <p:sp>
        <p:nvSpPr>
          <p:cNvPr id="193" name="Shape 193"/>
          <p:cNvSpPr/>
          <p:nvPr/>
        </p:nvSpPr>
        <p:spPr>
          <a:xfrm>
            <a:off x="3548970" y="4499391"/>
            <a:ext cx="3314420" cy="1"/>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94" name="Shape 194"/>
          <p:cNvSpPr/>
          <p:nvPr/>
        </p:nvSpPr>
        <p:spPr>
          <a:xfrm>
            <a:off x="7454617" y="3394491"/>
            <a:ext cx="4978988" cy="220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45722" indent="-345722" algn="l">
              <a:spcBef>
                <a:spcPts val="3200"/>
              </a:spcBef>
              <a:buSzPct val="75000"/>
              <a:buChar char="•"/>
              <a:defRPr sz="2800">
                <a:solidFill>
                  <a:schemeClr val="accent5">
                    <a:hueOff val="-444211"/>
                    <a:satOff val="-14915"/>
                    <a:lumOff val="22857"/>
                  </a:schemeClr>
                </a:solidFill>
              </a:defRPr>
            </a:pPr>
            <a:r>
              <a:t>read &amp; parse configuration</a:t>
            </a:r>
          </a:p>
          <a:p>
            <a:pPr marL="345722" indent="-345722" algn="l">
              <a:spcBef>
                <a:spcPts val="3200"/>
              </a:spcBef>
              <a:buSzPct val="75000"/>
              <a:buChar char="•"/>
              <a:defRPr sz="2800"/>
            </a:pPr>
            <a:r>
              <a:t>copy the whole project</a:t>
            </a:r>
          </a:p>
          <a:p>
            <a:pPr marL="345722" indent="-345722" algn="l">
              <a:spcBef>
                <a:spcPts val="3200"/>
              </a:spcBef>
              <a:buSzPct val="75000"/>
              <a:buChar char="•"/>
              <a:defRPr sz="2800"/>
            </a:pPr>
            <a:r>
              <a:t>instrumenting all source files</a:t>
            </a:r>
          </a:p>
        </p:txBody>
      </p:sp>
      <p:sp>
        <p:nvSpPr>
          <p:cNvPr id="195" name="Shape 195"/>
          <p:cNvSpPr/>
          <p:nvPr/>
        </p:nvSpPr>
        <p:spPr>
          <a:xfrm>
            <a:off x="9837370" y="5895284"/>
            <a:ext cx="1" cy="1053879"/>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96" name="Shape 196"/>
          <p:cNvSpPr/>
          <p:nvPr/>
        </p:nvSpPr>
        <p:spPr>
          <a:xfrm>
            <a:off x="8075688" y="7255497"/>
            <a:ext cx="3523367" cy="690983"/>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2400"/>
            </a:lvl1pPr>
          </a:lstStyle>
          <a:p>
            <a:pPr/>
            <a:r>
              <a:t>list of source directory</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