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82" r:id="rId4"/>
    <p:sldId id="274" r:id="rId5"/>
    <p:sldId id="287" r:id="rId6"/>
    <p:sldId id="283" r:id="rId7"/>
    <p:sldId id="261" r:id="rId8"/>
    <p:sldId id="259" r:id="rId9"/>
    <p:sldId id="264" r:id="rId10"/>
    <p:sldId id="262" r:id="rId11"/>
    <p:sldId id="265" r:id="rId12"/>
    <p:sldId id="266" r:id="rId13"/>
    <p:sldId id="269" r:id="rId14"/>
    <p:sldId id="270" r:id="rId15"/>
    <p:sldId id="271" r:id="rId16"/>
    <p:sldId id="284" r:id="rId17"/>
    <p:sldId id="273" r:id="rId18"/>
    <p:sldId id="275" r:id="rId19"/>
    <p:sldId id="277" r:id="rId20"/>
    <p:sldId id="272" r:id="rId21"/>
    <p:sldId id="285" r:id="rId22"/>
    <p:sldId id="279" r:id="rId23"/>
    <p:sldId id="288" r:id="rId24"/>
    <p:sldId id="289" r:id="rId25"/>
    <p:sldId id="278" r:id="rId26"/>
    <p:sldId id="280" r:id="rId27"/>
    <p:sldId id="290" r:id="rId28"/>
    <p:sldId id="28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1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D8C9-866B-4352-9BA8-E78FEE8FB3FE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854A-3A41-469C-95C5-60CB2D8C3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7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3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BD0D-0143-4AED-B587-424FA9C69DBB}" type="datetime1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58BF-E54D-40D5-9D7C-99B45E990FEC}" type="datetime1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5824-E7BA-42E4-BC5F-6B8BA6AEF0F3}" type="datetime1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60D9-C932-40EA-BC50-64FE7EB92161}" type="datetime1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804F-7A0F-410F-A246-E353D03F3247}" type="datetime1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EE57-F112-41BD-99E6-72432245940A}" type="datetime1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839-53C7-4D26-BA09-9AA925DEEF47}" type="datetime1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C088-9C3F-431D-BA0E-A8069C0D8DB8}" type="datetime1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F6E0-7EE7-4C29-B65F-9ABF89C2CDB3}" type="datetime1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18A1-3A6F-4581-9D5F-AD7FC07D1A11}" type="datetime1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5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9A9-5748-478F-A1E2-2DA55428DAB4}" type="datetime1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1511-BC39-4189-BD11-3521DBCA5CC6}" type="datetime1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Incremental Unit Testing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8064896" cy="2279104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Jianjun</a:t>
            </a:r>
            <a:r>
              <a:rPr lang="en-US" altLang="zh-CN" dirty="0" smtClean="0"/>
              <a:t> Zhao</a:t>
            </a:r>
          </a:p>
          <a:p>
            <a:r>
              <a:rPr lang="en-US" altLang="zh-CN" dirty="0" smtClean="0"/>
              <a:t>Department of Computer Science and Engineering</a:t>
            </a:r>
            <a:endParaRPr lang="en-US" altLang="zh-CN" dirty="0" smtClean="0"/>
          </a:p>
          <a:p>
            <a:r>
              <a:rPr lang="en-US" altLang="zh-CN" dirty="0" smtClean="0"/>
              <a:t>Shanghai Jiao Tong University</a:t>
            </a:r>
          </a:p>
          <a:p>
            <a:r>
              <a:rPr lang="en-US" altLang="zh-CN" dirty="0" smtClean="0"/>
              <a:t>August 5, 2015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5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Instrumenting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59632" y="2945958"/>
            <a:ext cx="1584176" cy="5460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422826" y="2894965"/>
            <a:ext cx="2180133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nstrumenting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6" idx="2"/>
          </p:cNvCxnSpPr>
          <p:nvPr/>
        </p:nvCxnSpPr>
        <p:spPr>
          <a:xfrm>
            <a:off x="2843808" y="3219001"/>
            <a:ext cx="579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156176" y="2822957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r>
              <a:rPr lang="en-US" altLang="zh-CN" dirty="0" err="1" smtClean="0"/>
              <a:t>nstrmented</a:t>
            </a:r>
            <a:endParaRPr lang="en-US" altLang="zh-CN" dirty="0" smtClean="0"/>
          </a:p>
          <a:p>
            <a:pPr algn="ctr"/>
            <a:r>
              <a:rPr lang="en-US" altLang="zh-CN" dirty="0"/>
              <a:t>o</a:t>
            </a:r>
            <a:r>
              <a:rPr lang="en-US" altLang="zh-CN" dirty="0" smtClean="0"/>
              <a:t>ld source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6"/>
            <a:endCxn id="8" idx="1"/>
          </p:cNvCxnSpPr>
          <p:nvPr/>
        </p:nvCxnSpPr>
        <p:spPr>
          <a:xfrm>
            <a:off x="5602959" y="3219001"/>
            <a:ext cx="5532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457200" y="4725144"/>
            <a:ext cx="8229600" cy="1401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Instrumenting</a:t>
            </a:r>
          </a:p>
          <a:p>
            <a:pPr lvl="1"/>
            <a:r>
              <a:rPr lang="en-US" altLang="zh-CN" sz="2300" dirty="0" smtClean="0"/>
              <a:t>Source level or bytecode level ?</a:t>
            </a:r>
          </a:p>
          <a:p>
            <a:r>
              <a:rPr lang="en-US" altLang="zh-CN" dirty="0" smtClean="0"/>
              <a:t>Add logging code in each method</a:t>
            </a:r>
          </a:p>
          <a:p>
            <a:pPr lvl="1"/>
            <a:r>
              <a:rPr lang="en-US" altLang="zh-CN" sz="2300" dirty="0" smtClean="0"/>
              <a:t>Ensure each method will be exactly invoked once per test case</a:t>
            </a:r>
            <a:endParaRPr lang="zh-CN" altLang="en-US" sz="23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Source vs Bytecode Level Instrumentation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Bytecode level</a:t>
            </a:r>
          </a:p>
          <a:p>
            <a:pPr marL="400050" lvl="1" indent="0">
              <a:buNone/>
            </a:pPr>
            <a:r>
              <a:rPr lang="en-US" altLang="zh-CN" dirty="0" smtClean="0"/>
              <a:t>Pros:</a:t>
            </a:r>
          </a:p>
          <a:p>
            <a:pPr lvl="1">
              <a:buFont typeface="Calibri" pitchFamily="34" charset="0"/>
              <a:buChar char="+"/>
            </a:pPr>
            <a:r>
              <a:rPr lang="en-US" altLang="zh-CN" dirty="0" smtClean="0"/>
              <a:t>less time in compilation stage</a:t>
            </a:r>
          </a:p>
          <a:p>
            <a:pPr marL="400050" lvl="1" indent="0">
              <a:buNone/>
            </a:pPr>
            <a:r>
              <a:rPr lang="en-US" altLang="zh-CN" dirty="0" smtClean="0"/>
              <a:t>Cons:</a:t>
            </a:r>
          </a:p>
          <a:p>
            <a:pPr lvl="1">
              <a:buFont typeface="Calibri" pitchFamily="34" charset="0"/>
              <a:buChar char="-"/>
            </a:pPr>
            <a:r>
              <a:rPr lang="en-US" altLang="zh-CN" dirty="0" smtClean="0"/>
              <a:t>may log too many irrelevant functions at      runtime (e.g. intrinsic function)</a:t>
            </a:r>
          </a:p>
          <a:p>
            <a:pPr lvl="1">
              <a:buFont typeface="Calibri" pitchFamily="34" charset="0"/>
              <a:buChar char="-"/>
            </a:pPr>
            <a:r>
              <a:rPr lang="en-US" altLang="zh-CN" dirty="0" smtClean="0"/>
              <a:t>Optimization must be disabled, program's performance may fell</a:t>
            </a:r>
          </a:p>
          <a:p>
            <a:pPr lvl="1">
              <a:buFont typeface="Calibri" pitchFamily="34" charset="0"/>
              <a:buChar char="-"/>
            </a:pPr>
            <a:r>
              <a:rPr lang="en-US" altLang="zh-CN" dirty="0" smtClean="0"/>
              <a:t>Compatibility problem, specific version of modified JVM should be used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Source vs Bytecode Level Instrumentation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Source Code Level</a:t>
            </a:r>
          </a:p>
          <a:p>
            <a:pPr marL="400050" lvl="1" indent="0">
              <a:buNone/>
            </a:pPr>
            <a:r>
              <a:rPr lang="en-US" altLang="zh-CN" dirty="0" smtClean="0"/>
              <a:t>Pros:</a:t>
            </a:r>
          </a:p>
          <a:p>
            <a:pPr lvl="1">
              <a:buFont typeface="Calibri" pitchFamily="34" charset="0"/>
              <a:buChar char="+"/>
            </a:pPr>
            <a:r>
              <a:rPr lang="en-US" altLang="zh-CN" dirty="0" smtClean="0"/>
              <a:t>easy to implement</a:t>
            </a:r>
          </a:p>
          <a:p>
            <a:pPr lvl="1">
              <a:buFont typeface="Calibri" pitchFamily="34" charset="0"/>
              <a:buChar char="+"/>
            </a:pPr>
            <a:r>
              <a:rPr lang="en-US" altLang="zh-CN" dirty="0" smtClean="0"/>
              <a:t>No JVM compatibility issues</a:t>
            </a:r>
          </a:p>
          <a:p>
            <a:pPr marL="400050" lvl="1" indent="0">
              <a:buNone/>
            </a:pPr>
            <a:r>
              <a:rPr lang="en-US" altLang="zh-CN" dirty="0" smtClean="0"/>
              <a:t>Cons:</a:t>
            </a:r>
          </a:p>
          <a:p>
            <a:pPr>
              <a:buFont typeface="Calibri" pitchFamily="34" charset="0"/>
              <a:buChar char="-"/>
            </a:pPr>
            <a:r>
              <a:rPr lang="en-US" altLang="zh-CN" dirty="0" smtClean="0"/>
              <a:t>Increase time in compilation</a:t>
            </a:r>
          </a:p>
          <a:p>
            <a:pPr>
              <a:buFont typeface="Calibri" pitchFamily="34" charset="0"/>
              <a:buChar char="-"/>
            </a:pPr>
            <a:r>
              <a:rPr lang="en-US" altLang="zh-CN" dirty="0" smtClean="0"/>
              <a:t>change the origin program’s semantic and result in side-effects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Instrumenting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59632" y="2822957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Canonical</a:t>
            </a:r>
          </a:p>
          <a:p>
            <a:pPr algn="ctr"/>
            <a:r>
              <a:rPr lang="en-US" altLang="zh-CN" dirty="0"/>
              <a:t>o</a:t>
            </a:r>
            <a:r>
              <a:rPr lang="en-US" altLang="zh-CN" dirty="0" smtClean="0"/>
              <a:t>ld source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422826" y="2894965"/>
            <a:ext cx="2180133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nstrumenting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6" idx="2"/>
          </p:cNvCxnSpPr>
          <p:nvPr/>
        </p:nvCxnSpPr>
        <p:spPr>
          <a:xfrm>
            <a:off x="2843808" y="3219001"/>
            <a:ext cx="579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156176" y="2822957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Instrumented</a:t>
            </a:r>
          </a:p>
          <a:p>
            <a:pPr algn="ctr"/>
            <a:r>
              <a:rPr lang="en-US" altLang="zh-CN" dirty="0"/>
              <a:t>o</a:t>
            </a:r>
            <a:r>
              <a:rPr lang="en-US" altLang="zh-CN" dirty="0" smtClean="0"/>
              <a:t>ld source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6"/>
            <a:endCxn id="8" idx="1"/>
          </p:cNvCxnSpPr>
          <p:nvPr/>
        </p:nvCxnSpPr>
        <p:spPr>
          <a:xfrm>
            <a:off x="5602959" y="3219001"/>
            <a:ext cx="5532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457200" y="4725144"/>
            <a:ext cx="8229600" cy="1401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Instrumenting</a:t>
            </a:r>
          </a:p>
          <a:p>
            <a:pPr lvl="1"/>
            <a:r>
              <a:rPr lang="en-US" altLang="zh-CN" dirty="0" smtClean="0"/>
              <a:t>Source level </a:t>
            </a:r>
            <a:r>
              <a:rPr lang="en-US" altLang="zh-CN" strike="sngStrike" dirty="0" smtClean="0"/>
              <a:t>or Byte Code level</a:t>
            </a:r>
            <a:r>
              <a:rPr lang="en-US" altLang="zh-CN" dirty="0" smtClean="0"/>
              <a:t> : JVM’s compatibility is the major concern</a:t>
            </a:r>
          </a:p>
          <a:p>
            <a:r>
              <a:rPr lang="en-US" altLang="zh-CN" dirty="0" smtClean="0"/>
              <a:t>Add logging code in each method</a:t>
            </a:r>
          </a:p>
          <a:p>
            <a:pPr lvl="1"/>
            <a:r>
              <a:rPr lang="en-US" altLang="zh-CN" dirty="0" smtClean="0"/>
              <a:t>Ensure each method will be exactly invoked once per test case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Executing</a:t>
            </a:r>
            <a:endParaRPr lang="zh-CN" altLang="en-US" dirty="0"/>
          </a:p>
        </p:txBody>
      </p:sp>
      <p:sp>
        <p:nvSpPr>
          <p:cNvPr id="4" name="流程图: 多文档 3"/>
          <p:cNvSpPr/>
          <p:nvPr/>
        </p:nvSpPr>
        <p:spPr>
          <a:xfrm>
            <a:off x="2443686" y="2898610"/>
            <a:ext cx="1152128" cy="108012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</a:t>
            </a:r>
            <a:r>
              <a:rPr lang="en-US" altLang="zh-CN" dirty="0"/>
              <a:t>C</a:t>
            </a:r>
            <a:r>
              <a:rPr lang="en-US" altLang="zh-CN" dirty="0" smtClean="0"/>
              <a:t>ases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24108" y="1746049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nstrumented</a:t>
            </a:r>
          </a:p>
          <a:p>
            <a:pPr algn="ctr"/>
            <a:r>
              <a:rPr lang="en-US" altLang="zh-CN" dirty="0" smtClean="0"/>
              <a:t>Old </a:t>
            </a:r>
            <a:r>
              <a:rPr lang="en-US" altLang="zh-CN" dirty="0"/>
              <a:t>S</a:t>
            </a:r>
            <a:r>
              <a:rPr lang="en-US" altLang="zh-CN" dirty="0" smtClean="0"/>
              <a:t>ource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0"/>
            <a:endCxn id="7" idx="4"/>
          </p:cNvCxnSpPr>
          <p:nvPr/>
        </p:nvCxnSpPr>
        <p:spPr>
          <a:xfrm flipV="1">
            <a:off x="3099012" y="2455997"/>
            <a:ext cx="368421" cy="442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96303" y="1807925"/>
            <a:ext cx="1342260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xecute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4" idx="1"/>
            <a:endCxn id="5" idx="2"/>
          </p:cNvCxnSpPr>
          <p:nvPr/>
        </p:nvCxnSpPr>
        <p:spPr>
          <a:xfrm flipH="1" flipV="1">
            <a:off x="1616196" y="2538137"/>
            <a:ext cx="827490" cy="9005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/>
          <p:cNvSpPr/>
          <p:nvPr/>
        </p:nvSpPr>
        <p:spPr>
          <a:xfrm>
            <a:off x="5939653" y="1490228"/>
            <a:ext cx="1080120" cy="128346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atabase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6"/>
            <a:endCxn id="9" idx="2"/>
          </p:cNvCxnSpPr>
          <p:nvPr/>
        </p:nvCxnSpPr>
        <p:spPr>
          <a:xfrm>
            <a:off x="4138563" y="2131961"/>
            <a:ext cx="180109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1541" y="2130321"/>
            <a:ext cx="8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pdate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44434" y="4869160"/>
            <a:ext cx="8088006" cy="108012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Log execution paths</a:t>
            </a:r>
          </a:p>
          <a:p>
            <a:r>
              <a:rPr lang="en-US" altLang="zh-CN" dirty="0" smtClean="0"/>
              <a:t>Parse the log file and find relationship between method id and test case id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94092"/>
              </p:ext>
            </p:extLst>
          </p:nvPr>
        </p:nvGraphicFramePr>
        <p:xfrm>
          <a:off x="6156176" y="3284984"/>
          <a:ext cx="1955494" cy="80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747"/>
                <a:gridCol w="977747"/>
              </a:tblGrid>
              <a:tr h="268619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Method id</a:t>
                      </a:r>
                      <a:endParaRPr lang="zh-CN" altLang="en-US" sz="1300" dirty="0"/>
                    </a:p>
                  </a:txBody>
                  <a:tcPr marL="66235" marR="66235" marT="33117" marB="33117"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TestCase id</a:t>
                      </a:r>
                      <a:endParaRPr lang="zh-CN" altLang="en-US" sz="1300" dirty="0"/>
                    </a:p>
                  </a:txBody>
                  <a:tcPr marL="66235" marR="66235" marT="33117" marB="33117"/>
                </a:tc>
              </a:tr>
              <a:tr h="268619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2</a:t>
                      </a:r>
                      <a:endParaRPr lang="zh-CN" altLang="en-US" sz="1300" dirty="0"/>
                    </a:p>
                  </a:txBody>
                  <a:tcPr marL="66235" marR="66235" marT="33117" marB="33117"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</a:t>
                      </a:r>
                      <a:endParaRPr lang="zh-CN" altLang="en-US" sz="1300" dirty="0"/>
                    </a:p>
                  </a:txBody>
                  <a:tcPr marL="66235" marR="66235" marT="33117" marB="33117"/>
                </a:tc>
              </a:tr>
              <a:tr h="268619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3</a:t>
                      </a:r>
                      <a:endParaRPr lang="zh-CN" altLang="en-US" sz="1300" dirty="0"/>
                    </a:p>
                  </a:txBody>
                  <a:tcPr marL="66235" marR="66235" marT="33117" marB="33117"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</a:t>
                      </a:r>
                      <a:endParaRPr lang="zh-CN" altLang="en-US" sz="1300" dirty="0"/>
                    </a:p>
                  </a:txBody>
                  <a:tcPr marL="66235" marR="66235" marT="33117" marB="33117"/>
                </a:tc>
              </a:tr>
            </a:tbl>
          </a:graphicData>
        </a:graphic>
      </p:graphicFrame>
      <p:cxnSp>
        <p:nvCxnSpPr>
          <p:cNvPr id="18" name="直接连接符 17"/>
          <p:cNvCxnSpPr>
            <a:stCxn id="9" idx="3"/>
            <a:endCxn id="16" idx="0"/>
          </p:cNvCxnSpPr>
          <p:nvPr/>
        </p:nvCxnSpPr>
        <p:spPr>
          <a:xfrm>
            <a:off x="6479713" y="2773693"/>
            <a:ext cx="654210" cy="5112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081578" y="2834792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Execution Path </a:t>
            </a:r>
            <a:r>
              <a:rPr lang="en-US" altLang="zh-CN" dirty="0"/>
              <a:t>L</a:t>
            </a:r>
            <a:r>
              <a:rPr lang="en-US" altLang="zh-CN" dirty="0" smtClean="0"/>
              <a:t>ogs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5"/>
            <a:endCxn id="21" idx="0"/>
          </p:cNvCxnSpPr>
          <p:nvPr/>
        </p:nvCxnSpPr>
        <p:spPr>
          <a:xfrm>
            <a:off x="3941994" y="2361089"/>
            <a:ext cx="931672" cy="473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0"/>
            <a:endCxn id="9" idx="2"/>
          </p:cNvCxnSpPr>
          <p:nvPr/>
        </p:nvCxnSpPr>
        <p:spPr>
          <a:xfrm flipV="1">
            <a:off x="4873666" y="2131961"/>
            <a:ext cx="1065987" cy="702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Incremental Unit Testing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1619173" y="2054583"/>
            <a:ext cx="1080120" cy="128346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47864" y="1624232"/>
            <a:ext cx="1584176" cy="5601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 Result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5" idx="2"/>
            <a:endCxn id="4" idx="4"/>
          </p:cNvCxnSpPr>
          <p:nvPr/>
        </p:nvCxnSpPr>
        <p:spPr>
          <a:xfrm rot="5400000">
            <a:off x="3163638" y="1720001"/>
            <a:ext cx="511971" cy="1440659"/>
          </a:xfrm>
          <a:prstGeom prst="bentConnector2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多文档 6"/>
          <p:cNvSpPr/>
          <p:nvPr/>
        </p:nvSpPr>
        <p:spPr>
          <a:xfrm>
            <a:off x="5580112" y="2564905"/>
            <a:ext cx="1944216" cy="108012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Affected Test Cases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95835" y="3865235"/>
            <a:ext cx="1342260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xecute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84984" y="2782669"/>
            <a:ext cx="1997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Retrieve affected </a:t>
            </a:r>
            <a:endParaRPr lang="zh-CN" altLang="en-US" dirty="0" smtClean="0"/>
          </a:p>
          <a:p>
            <a:r>
              <a:rPr lang="en-US" altLang="zh-CN" dirty="0" smtClean="0"/>
              <a:t>test cases </a:t>
            </a:r>
          </a:p>
        </p:txBody>
      </p:sp>
      <p:cxnSp>
        <p:nvCxnSpPr>
          <p:cNvPr id="11" name="直接箭头连接符 10"/>
          <p:cNvCxnSpPr>
            <a:stCxn id="5" idx="3"/>
            <a:endCxn id="7" idx="0"/>
          </p:cNvCxnSpPr>
          <p:nvPr/>
        </p:nvCxnSpPr>
        <p:spPr>
          <a:xfrm>
            <a:off x="4932040" y="1904289"/>
            <a:ext cx="1753935" cy="660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6"/>
          </p:cNvCxnSpPr>
          <p:nvPr/>
        </p:nvCxnSpPr>
        <p:spPr>
          <a:xfrm flipH="1">
            <a:off x="5438095" y="3604120"/>
            <a:ext cx="978930" cy="58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33902" y="3429000"/>
            <a:ext cx="8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533976" y="3786590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Execution Path </a:t>
            </a:r>
            <a:r>
              <a:rPr lang="en-US" altLang="zh-CN" dirty="0"/>
              <a:t>L</a:t>
            </a:r>
            <a:r>
              <a:rPr lang="en-US" altLang="zh-CN" dirty="0" smtClean="0"/>
              <a:t>ogs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8" idx="2"/>
            <a:endCxn id="18" idx="3"/>
          </p:cNvCxnSpPr>
          <p:nvPr/>
        </p:nvCxnSpPr>
        <p:spPr>
          <a:xfrm flipH="1" flipV="1">
            <a:off x="3118152" y="4182634"/>
            <a:ext cx="977683" cy="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0"/>
            <a:endCxn id="4" idx="3"/>
          </p:cNvCxnSpPr>
          <p:nvPr/>
        </p:nvCxnSpPr>
        <p:spPr>
          <a:xfrm flipH="1" flipV="1">
            <a:off x="2159233" y="3338048"/>
            <a:ext cx="166831" cy="44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126390" y="5875486"/>
            <a:ext cx="1584176" cy="5601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 Result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39953" y="5832376"/>
            <a:ext cx="396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Added: rerun all test cases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Modified: rerun affected test cases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Gradle based Java Project</a:t>
            </a:r>
          </a:p>
          <a:p>
            <a:r>
              <a:rPr lang="en-US" altLang="zh-CN" dirty="0" smtClean="0"/>
              <a:t>Implemented a command-line tool called </a:t>
            </a:r>
            <a:r>
              <a:rPr lang="en-US" altLang="zh-CN" dirty="0" smtClean="0">
                <a:solidFill>
                  <a:srgbClr val="0070C0"/>
                </a:solidFill>
              </a:rPr>
              <a:t>‘iut’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and a gradle plugin to support gradle project</a:t>
            </a:r>
          </a:p>
          <a:p>
            <a:r>
              <a:rPr lang="en-US" altLang="zh-CN" dirty="0" smtClean="0"/>
              <a:t>Sub-command included in ‘</a:t>
            </a:r>
            <a:r>
              <a:rPr lang="en-US" altLang="zh-CN" dirty="0" smtClean="0">
                <a:solidFill>
                  <a:srgbClr val="0070C0"/>
                </a:solidFill>
              </a:rPr>
              <a:t>iut</a:t>
            </a:r>
            <a:r>
              <a:rPr lang="en-US" altLang="zh-CN" dirty="0" smtClean="0"/>
              <a:t>’</a:t>
            </a:r>
          </a:p>
          <a:p>
            <a:pPr lvl="1"/>
            <a:r>
              <a:rPr lang="en-US" altLang="zh-CN" dirty="0" smtClean="0"/>
              <a:t>init/update/inst/gentest/testall/itest</a:t>
            </a:r>
          </a:p>
          <a:p>
            <a:r>
              <a:rPr lang="en-US" altLang="zh-CN" dirty="0" smtClean="0"/>
              <a:t>Using sqlite3 as database to save record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1484"/>
          </a:xfrm>
        </p:spPr>
        <p:txBody>
          <a:bodyPr/>
          <a:lstStyle/>
          <a:p>
            <a:r>
              <a:rPr lang="en-US" altLang="zh-CN" dirty="0" smtClean="0"/>
              <a:t>Overview of the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Test Cases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692996" y="4161258"/>
              <a:ext cx="1452049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Inst.</a:t>
              </a:r>
            </a:p>
            <a:p>
              <a:pPr algn="ctr"/>
              <a:r>
                <a:rPr lang="en-US" altLang="zh-CN" sz="1600" dirty="0" smtClean="0"/>
                <a:t>Orig.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</a:t>
              </a:r>
              <a:r>
                <a:rPr lang="en-US" altLang="zh-CN" sz="1600" dirty="0" smtClean="0"/>
                <a:t>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5" y="4887282"/>
              <a:ext cx="29506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1110861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r>
                <a:rPr lang="en-US" altLang="zh-CN" sz="1400" dirty="0" smtClean="0"/>
                <a:t>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964322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dirty="0" smtClean="0"/>
                <a:t>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Execution</a:t>
              </a:r>
            </a:p>
            <a:p>
              <a:pPr algn="ctr"/>
              <a:r>
                <a:rPr lang="en-US" altLang="zh-CN" sz="1600" dirty="0" smtClean="0"/>
                <a:t>Logs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</a:t>
              </a:r>
              <a:r>
                <a:rPr lang="en-US" altLang="zh-CN" dirty="0" smtClean="0"/>
                <a:t>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New</a:t>
              </a:r>
            </a:p>
            <a:p>
              <a:pPr algn="ctr"/>
              <a:r>
                <a:rPr lang="en-US" altLang="zh-CN" dirty="0" smtClean="0"/>
                <a:t>Source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r>
                <a:rPr lang="en-US" altLang="zh-CN" dirty="0" smtClean="0"/>
                <a:t>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900483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AffectedTest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65166" y="2922333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82525" y="315099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619827" y="416548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itest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407849" y="535092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testall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78072" y="5527134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34050" y="530094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gentest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75930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49618" y="6132848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 err="1" smtClean="0">
                <a:solidFill>
                  <a:srgbClr val="0070C0"/>
                </a:solidFill>
              </a:rPr>
              <a:t>ut</a:t>
            </a:r>
            <a:r>
              <a:rPr lang="en-US" altLang="zh-CN" dirty="0" smtClean="0"/>
              <a:t> sub-commands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Basic incremental unit testing </a:t>
            </a:r>
            <a:r>
              <a:rPr lang="en-US" altLang="zh-CN" dirty="0" smtClean="0"/>
              <a:t>tool:</a:t>
            </a:r>
            <a:endParaRPr lang="en-US" altLang="zh-CN" dirty="0"/>
          </a:p>
          <a:p>
            <a:r>
              <a:rPr lang="en-US" altLang="zh-CN" dirty="0" smtClean="0"/>
              <a:t>instrument source </a:t>
            </a:r>
            <a:r>
              <a:rPr lang="en-US" altLang="zh-CN" dirty="0"/>
              <a:t>code for logging</a:t>
            </a:r>
          </a:p>
          <a:p>
            <a:r>
              <a:rPr lang="en-US" altLang="zh-CN" dirty="0" smtClean="0"/>
              <a:t>find </a:t>
            </a:r>
            <a:r>
              <a:rPr lang="en-US" altLang="zh-CN" dirty="0"/>
              <a:t>method level </a:t>
            </a:r>
            <a:r>
              <a:rPr lang="en-US" altLang="zh-CN" dirty="0" smtClean="0"/>
              <a:t>differences </a:t>
            </a:r>
            <a:r>
              <a:rPr lang="en-US" altLang="zh-CN" dirty="0"/>
              <a:t>between two </a:t>
            </a:r>
            <a:r>
              <a:rPr lang="en-US" altLang="zh-CN" dirty="0" smtClean="0"/>
              <a:t>source folders</a:t>
            </a:r>
            <a:endParaRPr lang="en-US" altLang="zh-CN" dirty="0"/>
          </a:p>
          <a:p>
            <a:r>
              <a:rPr lang="en-US" altLang="zh-CN" dirty="0" smtClean="0"/>
              <a:t>maintain </a:t>
            </a:r>
            <a:r>
              <a:rPr lang="en-US" altLang="zh-CN" dirty="0"/>
              <a:t>a database to keep track the </a:t>
            </a:r>
            <a:r>
              <a:rPr lang="en-US" altLang="zh-CN" dirty="0" smtClean="0"/>
              <a:t>relationships between test cases and methods</a:t>
            </a:r>
          </a:p>
          <a:p>
            <a:r>
              <a:rPr lang="en-US" altLang="zh-CN" dirty="0" smtClean="0"/>
              <a:t>a simple bash script to support the workflow </a:t>
            </a:r>
          </a:p>
          <a:p>
            <a:pPr lvl="1"/>
            <a:r>
              <a:rPr lang="en-US" altLang="zh-CN" dirty="0" smtClean="0"/>
              <a:t>each single step in the workflow is implemented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Gradle project with JUnit 4.x is supported</a:t>
            </a:r>
          </a:p>
          <a:p>
            <a:r>
              <a:rPr lang="en-US" altLang="zh-CN" dirty="0" smtClean="0"/>
              <a:t>Some </a:t>
            </a:r>
            <a:r>
              <a:rPr lang="en-US" altLang="zh-CN" dirty="0"/>
              <a:t>Gradle test options are not supported (</a:t>
            </a:r>
            <a:r>
              <a:rPr lang="en-US" altLang="zh-CN" dirty="0" smtClean="0"/>
              <a:t>e.g. include/exclude </a:t>
            </a:r>
            <a:r>
              <a:rPr lang="en-US" altLang="zh-CN" dirty="0"/>
              <a:t>rules, system environment, etc)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Benchmark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283169"/>
              </p:ext>
            </p:extLst>
          </p:nvPr>
        </p:nvGraphicFramePr>
        <p:xfrm>
          <a:off x="437356" y="1412776"/>
          <a:ext cx="8229600" cy="3764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6488"/>
                <a:gridCol w="2232248"/>
                <a:gridCol w="2448272"/>
                <a:gridCol w="2242592"/>
              </a:tblGrid>
              <a:tr h="4131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Project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JsonPath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Gson-xml</a:t>
                      </a:r>
                      <a:endParaRPr lang="zh-CN" altLang="en-US" dirty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508,167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8,170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1,737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#testcase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10056*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32**</a:t>
                      </a:r>
                      <a:endParaRPr lang="zh-CN" altLang="en-US" dirty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inst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19.823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0.981</a:t>
                      </a:r>
                      <a:endParaRPr lang="zh-CN" altLang="en-US" dirty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Gradle</a:t>
                      </a:r>
                      <a:r>
                        <a:rPr lang="en-US" altLang="zh-CN" baseline="0" dirty="0" smtClean="0"/>
                        <a:t> test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7’47.38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5.972</a:t>
                      </a:r>
                      <a:endParaRPr lang="zh-CN" altLang="en-US" dirty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testall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8’29.96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1.497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  <a:endParaRPr lang="zh-CN" altLang="en-US" dirty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Testall.inst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21’18.37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</a:t>
                      </a:r>
                      <a:endParaRPr lang="zh-CN" altLang="en-US" dirty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update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4:16’6.05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45.615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5.568</a:t>
                      </a:r>
                      <a:endParaRPr lang="zh-CN" altLang="en-US" dirty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diff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37.941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067944" y="54452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because </a:t>
            </a:r>
            <a:r>
              <a:rPr lang="en-US" altLang="zh-CN" dirty="0"/>
              <a:t>of the gradle configuration, </a:t>
            </a:r>
            <a:r>
              <a:rPr lang="en-US" altLang="zh-CN" dirty="0" smtClean="0"/>
              <a:t>11453 test cases detected, </a:t>
            </a:r>
            <a:r>
              <a:rPr lang="en-US" altLang="zh-CN" dirty="0"/>
              <a:t>10056 </a:t>
            </a:r>
            <a:r>
              <a:rPr lang="en-US" altLang="zh-CN" dirty="0" smtClean="0"/>
              <a:t>tests </a:t>
            </a:r>
            <a:r>
              <a:rPr lang="en-US" altLang="zh-CN" dirty="0"/>
              <a:t>would run</a:t>
            </a:r>
          </a:p>
          <a:p>
            <a:r>
              <a:rPr lang="en-US" altLang="zh-CN" dirty="0" smtClean="0"/>
              <a:t>** </a:t>
            </a:r>
            <a:r>
              <a:rPr lang="en-US" altLang="zh-CN" dirty="0"/>
              <a:t>33 test cases in origin project but one </a:t>
            </a:r>
            <a:r>
              <a:rPr lang="en-US" altLang="zh-CN" dirty="0" smtClean="0"/>
              <a:t>test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case failed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Case Analysis - </a:t>
            </a:r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simply modify a constructor in </a:t>
            </a:r>
            <a:r>
              <a:rPr lang="en-US" altLang="zh-CN" sz="2800" dirty="0" smtClean="0">
                <a:solidFill>
                  <a:srgbClr val="0070C0"/>
                </a:solidFill>
              </a:rPr>
              <a:t>./spring-aop/src/main/java/org/springframework/aop/aspectj/autoproxy/AspectJPrecedenceComparator.java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dirty="0"/>
              <a:t>I</a:t>
            </a:r>
            <a:r>
              <a:rPr lang="en-US" altLang="zh-CN" dirty="0" smtClean="0"/>
              <a:t>t </a:t>
            </a:r>
            <a:r>
              <a:rPr lang="en-US" altLang="zh-CN" dirty="0"/>
              <a:t>takes 2.972 </a:t>
            </a:r>
            <a:r>
              <a:rPr lang="en-US" altLang="zh-CN" dirty="0" smtClean="0"/>
              <a:t>seconds </a:t>
            </a:r>
            <a:r>
              <a:rPr lang="en-US" altLang="zh-CN" dirty="0"/>
              <a:t>to perform `iut </a:t>
            </a:r>
            <a:r>
              <a:rPr lang="en-US" altLang="zh-CN" dirty="0" smtClean="0"/>
              <a:t>diff` </a:t>
            </a:r>
          </a:p>
          <a:p>
            <a:r>
              <a:rPr lang="en-US" altLang="zh-CN" dirty="0" smtClean="0"/>
              <a:t>19 </a:t>
            </a:r>
            <a:r>
              <a:rPr lang="en-US" altLang="zh-CN" dirty="0"/>
              <a:t>test cases are </a:t>
            </a:r>
            <a:r>
              <a:rPr lang="en-US" altLang="zh-CN" dirty="0" smtClean="0"/>
              <a:t>affected </a:t>
            </a:r>
          </a:p>
          <a:p>
            <a:r>
              <a:rPr lang="en-US" altLang="zh-CN" dirty="0" smtClean="0"/>
              <a:t>Performing incremental </a:t>
            </a:r>
            <a:r>
              <a:rPr lang="en-US" altLang="zh-CN" dirty="0"/>
              <a:t>testing </a:t>
            </a:r>
            <a:r>
              <a:rPr lang="en-US" altLang="zh-CN" dirty="0" smtClean="0"/>
              <a:t>with 19 </a:t>
            </a:r>
            <a:r>
              <a:rPr lang="en-US" altLang="zh-CN" dirty="0"/>
              <a:t>test cases </a:t>
            </a:r>
            <a:r>
              <a:rPr lang="en-US" altLang="zh-CN" dirty="0" smtClean="0"/>
              <a:t>costs </a:t>
            </a:r>
            <a:r>
              <a:rPr lang="en-US" altLang="zh-CN" dirty="0"/>
              <a:t>3.112 </a:t>
            </a:r>
            <a:r>
              <a:rPr lang="en-US" altLang="zh-CN" dirty="0" smtClean="0"/>
              <a:t>seconds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Analysis - Spring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4459" y="1246765"/>
            <a:ext cx="3265086" cy="4414483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3597" y="1246764"/>
            <a:ext cx="1528321" cy="2853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Preprocessing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653746" y="1246764"/>
            <a:ext cx="3265086" cy="286914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653746" y="1241266"/>
            <a:ext cx="2683868" cy="2853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Incremental Testing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3568" y="5833169"/>
            <a:ext cx="8195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Ideally, it will save </a:t>
            </a:r>
            <a:r>
              <a:rPr lang="en-US" altLang="zh-CN" b="1" dirty="0"/>
              <a:t>&gt; </a:t>
            </a:r>
            <a:r>
              <a:rPr lang="en-US" altLang="zh-CN" b="1" dirty="0">
                <a:solidFill>
                  <a:srgbClr val="0070C0"/>
                </a:solidFill>
              </a:rPr>
              <a:t>7 </a:t>
            </a:r>
            <a:r>
              <a:rPr lang="en-US" altLang="zh-CN" b="1" dirty="0" smtClean="0">
                <a:solidFill>
                  <a:srgbClr val="0070C0"/>
                </a:solidFill>
              </a:rPr>
              <a:t>minutes </a:t>
            </a:r>
            <a:r>
              <a:rPr lang="en-US" altLang="zh-CN" dirty="0" smtClean="0"/>
              <a:t>for </a:t>
            </a:r>
            <a:r>
              <a:rPr lang="en-US" altLang="zh-CN" dirty="0"/>
              <a:t>a developer to test in this case.</a:t>
            </a:r>
          </a:p>
          <a:p>
            <a:r>
              <a:rPr lang="en-US" altLang="zh-CN" dirty="0"/>
              <a:t>However, the overhead </a:t>
            </a:r>
            <a:r>
              <a:rPr lang="en-US" altLang="zh-CN" dirty="0" smtClean="0"/>
              <a:t>of preprocessing the original version is </a:t>
            </a:r>
            <a:r>
              <a:rPr lang="en-US" altLang="zh-CN" dirty="0"/>
              <a:t>very large.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392794" y="1790848"/>
            <a:ext cx="2150213" cy="3742675"/>
            <a:chOff x="1311537" y="1988840"/>
            <a:chExt cx="2150213" cy="3742675"/>
          </a:xfrm>
        </p:grpSpPr>
        <p:sp>
          <p:nvSpPr>
            <p:cNvPr id="8" name="椭圆 7"/>
            <p:cNvSpPr/>
            <p:nvPr/>
          </p:nvSpPr>
          <p:spPr>
            <a:xfrm>
              <a:off x="1343802" y="1988840"/>
              <a:ext cx="2117948" cy="54324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instrumenting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1311537" y="3064836"/>
              <a:ext cx="2117948" cy="54324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testall</a:t>
              </a:r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1332395" y="4433409"/>
              <a:ext cx="2117948" cy="54324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update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034726" y="2611996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19.8 s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622293" y="3616878"/>
              <a:ext cx="17266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mtClean="0"/>
                <a:t>21 min 18 s</a:t>
              </a:r>
            </a:p>
            <a:p>
              <a:r>
                <a:rPr lang="en-US" altLang="zh-CN" smtClean="0"/>
                <a:t>+ 540 M logfile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590574" y="5085184"/>
              <a:ext cx="16132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4 hr 16 min</a:t>
              </a:r>
            </a:p>
            <a:p>
              <a:r>
                <a:rPr lang="en-US" altLang="zh-CN" dirty="0"/>
                <a:t>+ 743 M db file</a:t>
              </a:r>
              <a:endParaRPr lang="zh-CN" altLang="en-US" dirty="0"/>
            </a:p>
          </p:txBody>
        </p:sp>
      </p:grpSp>
      <p:sp>
        <p:nvSpPr>
          <p:cNvPr id="43" name="椭圆 42"/>
          <p:cNvSpPr/>
          <p:nvPr/>
        </p:nvSpPr>
        <p:spPr>
          <a:xfrm>
            <a:off x="5130753" y="1988839"/>
            <a:ext cx="2117948" cy="54324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130753" y="2988455"/>
            <a:ext cx="2117948" cy="54324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itest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763167" y="260958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2.972 s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763166" y="3608081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3.112 s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653746" y="4333031"/>
            <a:ext cx="3265086" cy="131901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644008" y="4333031"/>
            <a:ext cx="2683868" cy="285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Rerun all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5245094" y="4720914"/>
            <a:ext cx="2117948" cy="54324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Gradle test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714658" y="5289504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 min 47 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Improvements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If a version control system is used (e.g. svn), </a:t>
            </a:r>
            <a:r>
              <a:rPr lang="en-US" altLang="zh-CN" dirty="0">
                <a:solidFill>
                  <a:srgbClr val="0070C0"/>
                </a:solidFill>
              </a:rPr>
              <a:t>IUT </a:t>
            </a:r>
            <a:r>
              <a:rPr lang="en-US" altLang="zh-CN" dirty="0" smtClean="0"/>
              <a:t>can simply </a:t>
            </a:r>
            <a:r>
              <a:rPr lang="en-US" altLang="zh-CN" dirty="0"/>
              <a:t>parse the diff </a:t>
            </a:r>
            <a:r>
              <a:rPr lang="en-US" altLang="zh-CN" dirty="0" smtClean="0"/>
              <a:t>files </a:t>
            </a:r>
            <a:r>
              <a:rPr lang="en-US" altLang="zh-CN" dirty="0"/>
              <a:t>generated by the version </a:t>
            </a:r>
            <a:r>
              <a:rPr lang="en-US" altLang="zh-CN" dirty="0" smtClean="0"/>
              <a:t>control system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test runner should have as many testing options </a:t>
            </a:r>
            <a:r>
              <a:rPr lang="en-US" altLang="zh-CN" dirty="0" smtClean="0"/>
              <a:t>as Gradle </a:t>
            </a:r>
            <a:r>
              <a:rPr lang="en-US" altLang="zh-CN" dirty="0"/>
              <a:t>does. But if IUT can work on other build </a:t>
            </a:r>
            <a:r>
              <a:rPr lang="en-US" altLang="zh-CN" dirty="0" smtClean="0"/>
              <a:t>system (e.g</a:t>
            </a:r>
            <a:r>
              <a:rPr lang="en-US" altLang="zh-CN" dirty="0"/>
              <a:t>. ANT), testing options in ANT should also </a:t>
            </a:r>
            <a:r>
              <a:rPr lang="en-US" altLang="zh-CN" dirty="0" smtClean="0"/>
              <a:t>be supported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To </a:t>
            </a:r>
            <a:r>
              <a:rPr lang="en-US" altLang="zh-CN" dirty="0"/>
              <a:t>support </a:t>
            </a:r>
            <a:r>
              <a:rPr lang="en-US" altLang="zh-CN" dirty="0" smtClean="0"/>
              <a:t>various </a:t>
            </a:r>
            <a:r>
              <a:rPr lang="en-US" altLang="zh-CN" dirty="0"/>
              <a:t>kinds of build </a:t>
            </a:r>
            <a:r>
              <a:rPr lang="en-US" altLang="zh-CN" dirty="0" smtClean="0"/>
              <a:t>systems </a:t>
            </a:r>
            <a:r>
              <a:rPr lang="en-US" altLang="zh-CN" dirty="0"/>
              <a:t>or </a:t>
            </a:r>
            <a:r>
              <a:rPr lang="en-US" altLang="zh-CN" dirty="0" smtClean="0"/>
              <a:t>databases or even </a:t>
            </a:r>
            <a:r>
              <a:rPr lang="en-US" altLang="zh-CN" dirty="0"/>
              <a:t>programming languages based on the </a:t>
            </a:r>
            <a:r>
              <a:rPr lang="en-US" altLang="zh-CN" dirty="0" smtClean="0"/>
              <a:t>same workflow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We have implemented a tool to support all </a:t>
            </a:r>
            <a:r>
              <a:rPr lang="en-US" altLang="zh-CN" dirty="0" smtClean="0"/>
              <a:t>basic functionalities </a:t>
            </a:r>
            <a:r>
              <a:rPr lang="en-US" altLang="zh-CN" dirty="0"/>
              <a:t>of the incremental unit testing.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evaluation result shows that the tool can </a:t>
            </a:r>
            <a:r>
              <a:rPr lang="en-US" altLang="zh-CN" dirty="0" smtClean="0"/>
              <a:t>help the </a:t>
            </a:r>
            <a:r>
              <a:rPr lang="en-US" altLang="zh-CN" dirty="0"/>
              <a:t>developer to save time in testing </a:t>
            </a:r>
            <a:r>
              <a:rPr lang="en-US" altLang="zh-CN" dirty="0" smtClean="0"/>
              <a:t>if preprocessing </a:t>
            </a:r>
            <a:r>
              <a:rPr lang="en-US" altLang="zh-CN" dirty="0"/>
              <a:t>of the source codes can be done </a:t>
            </a:r>
            <a:r>
              <a:rPr lang="en-US" altLang="zh-CN" dirty="0" smtClean="0"/>
              <a:t>in advance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tool has some limitations </a:t>
            </a:r>
            <a:r>
              <a:rPr lang="en-US" altLang="zh-CN" dirty="0" smtClean="0"/>
              <a:t>and further improvements</a:t>
            </a:r>
            <a:r>
              <a:rPr lang="en-US" altLang="zh-CN" dirty="0"/>
              <a:t>.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36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Thank you very much </a:t>
            </a:r>
          </a:p>
          <a:p>
            <a:pPr marL="0" indent="0" algn="ctr"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for your support!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small piece of </a:t>
            </a:r>
          </a:p>
          <a:p>
            <a:r>
              <a:rPr lang="en-US" altLang="zh-CN" dirty="0" smtClean="0"/>
              <a:t>code changes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r>
                <a:rPr lang="en-US" altLang="zh-CN" dirty="0" smtClean="0"/>
                <a:t>est cases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 cases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test cases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23963" y="53294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Rerun all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est cases?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small piece of </a:t>
            </a:r>
          </a:p>
          <a:p>
            <a:r>
              <a:rPr lang="en-US" altLang="zh-CN" dirty="0" smtClean="0"/>
              <a:t>code changes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r>
                <a:rPr lang="en-US" altLang="zh-CN" dirty="0" smtClean="0"/>
                <a:t>est </a:t>
              </a:r>
              <a:r>
                <a:rPr lang="en-US" altLang="zh-CN" dirty="0"/>
                <a:t>C</a:t>
              </a:r>
              <a:r>
                <a:rPr lang="en-US" altLang="zh-CN" dirty="0" smtClean="0"/>
                <a:t>ases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 </a:t>
            </a:r>
            <a:r>
              <a:rPr lang="en-US" altLang="zh-CN" dirty="0"/>
              <a:t>C</a:t>
            </a:r>
            <a:r>
              <a:rPr lang="en-US" altLang="zh-CN" dirty="0" smtClean="0"/>
              <a:t>ases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6948264" y="52205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49227" y="548984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75241" y="5268994"/>
            <a:ext cx="180020" cy="166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test cases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5194616"/>
            <a:ext cx="128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est cases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ffected by </a:t>
            </a:r>
          </a:p>
          <a:p>
            <a:r>
              <a:rPr lang="en-US" altLang="zh-CN" dirty="0" smtClean="0"/>
              <a:t>the chage</a:t>
            </a:r>
            <a:endParaRPr lang="zh-CN" altLang="en-US" b="1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4283968" y="3861048"/>
            <a:ext cx="982795" cy="597094"/>
          </a:xfrm>
          <a:prstGeom prst="bentConnector3">
            <a:avLst>
              <a:gd name="adj1" fmla="val -541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out all methods affected by change</a:t>
            </a:r>
          </a:p>
          <a:p>
            <a:pPr lvl="1"/>
            <a:r>
              <a:rPr lang="en-US" altLang="zh-CN" dirty="0" smtClean="0"/>
              <a:t>AST comparison</a:t>
            </a:r>
          </a:p>
          <a:p>
            <a:r>
              <a:rPr lang="en-US" altLang="zh-CN" dirty="0" smtClean="0"/>
              <a:t>Find out relationships between test cases and methods</a:t>
            </a:r>
          </a:p>
          <a:p>
            <a:pPr lvl="1"/>
            <a:r>
              <a:rPr lang="en-US" altLang="zh-CN" dirty="0" smtClean="0"/>
              <a:t>Record the execution trace </a:t>
            </a:r>
          </a:p>
          <a:p>
            <a:r>
              <a:rPr lang="en-US" altLang="zh-CN" dirty="0" smtClean="0"/>
              <a:t>Update the relationships when code changes</a:t>
            </a:r>
          </a:p>
          <a:p>
            <a:pPr lvl="1"/>
            <a:r>
              <a:rPr lang="en-US" altLang="zh-CN" dirty="0" smtClean="0"/>
              <a:t>A database is to track the update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624"/>
          </a:xfrm>
        </p:spPr>
        <p:txBody>
          <a:bodyPr/>
          <a:lstStyle/>
          <a:p>
            <a:r>
              <a:rPr lang="en-US" altLang="zh-CN" dirty="0" smtClean="0"/>
              <a:t>Workflow of the project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44912" y="1406763"/>
            <a:ext cx="8491386" cy="5118581"/>
            <a:chOff x="744912" y="1406763"/>
            <a:chExt cx="8491386" cy="5118581"/>
          </a:xfrm>
        </p:grpSpPr>
        <p:sp>
          <p:nvSpPr>
            <p:cNvPr id="70" name="矩形 69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Origin Source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5" idx="2"/>
              <a:endCxn id="10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r>
                <a:rPr lang="en-US" altLang="zh-CN" dirty="0" smtClean="0"/>
                <a:t>nstrumenting</a:t>
              </a:r>
              <a:endParaRPr lang="zh-CN" altLang="en-US" dirty="0"/>
            </a:p>
          </p:txBody>
        </p:sp>
        <p:sp>
          <p:nvSpPr>
            <p:cNvPr id="11" name="流程图: 多文档 10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Test Cases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692996" y="4161258"/>
              <a:ext cx="1452049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Inst.</a:t>
              </a:r>
            </a:p>
            <a:p>
              <a:pPr algn="ctr"/>
              <a:r>
                <a:rPr lang="en-US" altLang="zh-CN" dirty="0" smtClean="0"/>
                <a:t>Orig. Source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r>
                <a:rPr lang="en-US" altLang="zh-CN" dirty="0" smtClean="0"/>
                <a:t>xecute</a:t>
              </a:r>
              <a:endParaRPr lang="zh-CN" altLang="en-US" dirty="0"/>
            </a:p>
          </p:txBody>
        </p:sp>
        <p:cxnSp>
          <p:nvCxnSpPr>
            <p:cNvPr id="23" name="直接连接符 22"/>
            <p:cNvCxnSpPr>
              <a:stCxn id="11" idx="0"/>
              <a:endCxn id="19" idx="2"/>
            </p:cNvCxnSpPr>
            <p:nvPr/>
          </p:nvCxnSpPr>
          <p:spPr>
            <a:xfrm flipV="1">
              <a:off x="2389515" y="4887282"/>
              <a:ext cx="29506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磁盘 23"/>
            <p:cNvSpPr/>
            <p:nvPr/>
          </p:nvSpPr>
          <p:spPr>
            <a:xfrm>
              <a:off x="7452034" y="4802299"/>
              <a:ext cx="1080405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r>
                <a:rPr lang="en-US" altLang="zh-CN" dirty="0" smtClean="0"/>
                <a:t>atabase</a:t>
              </a:r>
              <a:endParaRPr lang="zh-CN" altLang="en-US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391546" y="5008439"/>
              <a:ext cx="892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dirty="0" smtClean="0"/>
                <a:t>ebuild</a:t>
              </a:r>
              <a:endParaRPr lang="zh-CN" altLang="en-US" dirty="0"/>
            </a:p>
          </p:txBody>
        </p:sp>
        <p:cxnSp>
          <p:nvCxnSpPr>
            <p:cNvPr id="97" name="直接箭头连接符 96"/>
            <p:cNvCxnSpPr>
              <a:endCxn id="2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流程图: 多文档 9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Execution</a:t>
              </a:r>
            </a:p>
            <a:p>
              <a:pPr algn="ctr"/>
              <a:r>
                <a:rPr lang="en-US" altLang="zh-CN" dirty="0" smtClean="0"/>
                <a:t>Log</a:t>
              </a:r>
              <a:endParaRPr lang="zh-CN" altLang="en-US" dirty="0"/>
            </a:p>
          </p:txBody>
        </p:sp>
        <p:cxnSp>
          <p:nvCxnSpPr>
            <p:cNvPr id="102" name="直接箭头连接符 101"/>
            <p:cNvCxnSpPr>
              <a:stCxn id="22" idx="6"/>
              <a:endCxn id="9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8" idx="3"/>
              <a:endCxn id="24" idx="2"/>
            </p:cNvCxnSpPr>
            <p:nvPr/>
          </p:nvCxnSpPr>
          <p:spPr>
            <a:xfrm>
              <a:off x="6457233" y="5444822"/>
              <a:ext cx="994801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524243" y="5498928"/>
              <a:ext cx="874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</a:t>
              </a:r>
              <a:r>
                <a:rPr lang="en-US" altLang="zh-CN" dirty="0" smtClean="0"/>
                <a:t>pdate</a:t>
              </a:r>
              <a:endParaRPr lang="zh-CN" altLang="en-US" dirty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Incremental testing</a:t>
              </a:r>
              <a:endParaRPr lang="zh-CN" altLang="en-US" dirty="0"/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New</a:t>
              </a:r>
            </a:p>
            <a:p>
              <a:pPr algn="ctr"/>
              <a:r>
                <a:rPr lang="en-US" altLang="zh-CN" dirty="0" smtClean="0"/>
                <a:t>Source</a:t>
              </a:r>
              <a:endParaRPr lang="zh-CN" altLang="en-US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r>
                <a:rPr lang="en-US" altLang="zh-CN" dirty="0" smtClean="0"/>
                <a:t>iff</a:t>
              </a:r>
              <a:endParaRPr lang="zh-CN" altLang="en-US" dirty="0"/>
            </a:p>
          </p:txBody>
        </p:sp>
        <p:cxnSp>
          <p:nvCxnSpPr>
            <p:cNvPr id="137" name="直接箭头连接符 136"/>
            <p:cNvCxnSpPr>
              <a:endCxn id="119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5" idx="3"/>
              <a:endCxn id="118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流程图: 多文档 14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 Result</a:t>
              </a:r>
              <a:endParaRPr lang="zh-CN" altLang="en-US" dirty="0"/>
            </a:p>
          </p:txBody>
        </p:sp>
        <p:cxnSp>
          <p:nvCxnSpPr>
            <p:cNvPr id="150" name="直接箭头连接符 149"/>
            <p:cNvCxnSpPr>
              <a:stCxn id="119" idx="6"/>
              <a:endCxn id="14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48" idx="2"/>
              <a:endCxn id="24" idx="1"/>
            </p:cNvCxnSpPr>
            <p:nvPr/>
          </p:nvCxnSpPr>
          <p:spPr>
            <a:xfrm>
              <a:off x="7106980" y="3738509"/>
              <a:ext cx="885257" cy="10637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Lookup</a:t>
              </a:r>
            </a:p>
          </p:txBody>
        </p:sp>
        <p:cxnSp>
          <p:nvCxnSpPr>
            <p:cNvPr id="159" name="直接箭头连接符 158"/>
            <p:cNvCxnSpPr>
              <a:endCxn id="164" idx="3"/>
            </p:cNvCxnSpPr>
            <p:nvPr/>
          </p:nvCxnSpPr>
          <p:spPr>
            <a:xfrm flipH="1" flipV="1">
              <a:off x="6800086" y="4270404"/>
              <a:ext cx="951734" cy="5318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流程图: 多文档 163"/>
            <p:cNvSpPr/>
            <p:nvPr/>
          </p:nvSpPr>
          <p:spPr>
            <a:xfrm>
              <a:off x="5149137" y="3892460"/>
              <a:ext cx="1650949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AffectedTest</a:t>
              </a:r>
              <a:r>
                <a:rPr lang="en-US" altLang="zh-CN" dirty="0" smtClean="0"/>
                <a:t> </a:t>
              </a:r>
              <a:r>
                <a:rPr lang="en-US" altLang="zh-CN" dirty="0"/>
                <a:t>C</a:t>
              </a:r>
              <a:r>
                <a:rPr lang="en-US" altLang="zh-CN" dirty="0" smtClean="0"/>
                <a:t>ase</a:t>
              </a:r>
              <a:endParaRPr lang="zh-CN" altLang="en-US" dirty="0"/>
            </a:p>
          </p:txBody>
        </p:sp>
        <p:cxnSp>
          <p:nvCxnSpPr>
            <p:cNvPr id="168" name="直接箭头连接符 167"/>
            <p:cNvCxnSpPr>
              <a:stCxn id="164" idx="1"/>
              <a:endCxn id="22" idx="0"/>
            </p:cNvCxnSpPr>
            <p:nvPr/>
          </p:nvCxnSpPr>
          <p:spPr>
            <a:xfrm flipH="1">
              <a:off x="3945660" y="4270404"/>
              <a:ext cx="1203477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8002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Transform source into canonical form</a:t>
            </a:r>
          </a:p>
          <a:p>
            <a:pPr lvl="1"/>
            <a:r>
              <a:rPr lang="en-US" altLang="zh-CN" dirty="0" smtClean="0"/>
              <a:t>purge all blank spaces, new lines &amp; comments in each method when performing 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traversal</a:t>
            </a:r>
          </a:p>
          <a:p>
            <a:r>
              <a:rPr lang="en-US" altLang="zh-CN" dirty="0" smtClean="0"/>
              <a:t>Compare AST structure and content</a:t>
            </a:r>
          </a:p>
          <a:p>
            <a:r>
              <a:rPr lang="en-US" altLang="zh-CN" dirty="0" smtClean="0"/>
              <a:t>Diff result: method added/deleted/modified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56024" y="1916832"/>
            <a:ext cx="1584176" cy="474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23774" y="1916832"/>
            <a:ext cx="1584176" cy="474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Source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82300" y="2611947"/>
            <a:ext cx="1026114" cy="4721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iff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6" idx="2"/>
          </p:cNvCxnSpPr>
          <p:nvPr/>
        </p:nvCxnSpPr>
        <p:spPr>
          <a:xfrm>
            <a:off x="3148112" y="2391622"/>
            <a:ext cx="934188" cy="456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6"/>
          </p:cNvCxnSpPr>
          <p:nvPr/>
        </p:nvCxnSpPr>
        <p:spPr>
          <a:xfrm flipH="1">
            <a:off x="5108414" y="2391622"/>
            <a:ext cx="1007448" cy="456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815196" y="3572480"/>
            <a:ext cx="1584176" cy="5601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 Result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4"/>
            <a:endCxn id="9" idx="0"/>
          </p:cNvCxnSpPr>
          <p:nvPr/>
        </p:nvCxnSpPr>
        <p:spPr>
          <a:xfrm>
            <a:off x="4595357" y="3084102"/>
            <a:ext cx="11927" cy="48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0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927</Words>
  <Application>Microsoft Office PowerPoint</Application>
  <PresentationFormat>全屏显示(4:3)</PresentationFormat>
  <Paragraphs>304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宋体</vt:lpstr>
      <vt:lpstr>Arial</vt:lpstr>
      <vt:lpstr>Calibri</vt:lpstr>
      <vt:lpstr>Office 主题​​</vt:lpstr>
      <vt:lpstr>Incremental Unit Testing</vt:lpstr>
      <vt:lpstr>Agenda</vt:lpstr>
      <vt:lpstr>Agenda</vt:lpstr>
      <vt:lpstr>Introduction</vt:lpstr>
      <vt:lpstr>Introduction</vt:lpstr>
      <vt:lpstr>Agenda</vt:lpstr>
      <vt:lpstr>Design</vt:lpstr>
      <vt:lpstr>Workflow of the project</vt:lpstr>
      <vt:lpstr>Diff</vt:lpstr>
      <vt:lpstr>PowerPoint 演示文稿</vt:lpstr>
      <vt:lpstr>Source vs Bytecode Level Instrumentation</vt:lpstr>
      <vt:lpstr>Source vs Bytecode Level Instrumentation</vt:lpstr>
      <vt:lpstr>PowerPoint 演示文稿</vt:lpstr>
      <vt:lpstr>Executing</vt:lpstr>
      <vt:lpstr>Incremental Unit Testing</vt:lpstr>
      <vt:lpstr>Agenda</vt:lpstr>
      <vt:lpstr>Implementation</vt:lpstr>
      <vt:lpstr>Overview of the Workflow</vt:lpstr>
      <vt:lpstr>Implementation Status</vt:lpstr>
      <vt:lpstr>Limitations</vt:lpstr>
      <vt:lpstr>Agenda</vt:lpstr>
      <vt:lpstr>Benchmark</vt:lpstr>
      <vt:lpstr>Case Analysis - Spring</vt:lpstr>
      <vt:lpstr>Case Analysis - Spring</vt:lpstr>
      <vt:lpstr>Possible Improvements</vt:lpstr>
      <vt:lpstr>DEMO</vt:lpstr>
      <vt:lpstr>Conclusion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Jiabin</dc:creator>
  <cp:lastModifiedBy>jianjunzhao</cp:lastModifiedBy>
  <cp:revision>74</cp:revision>
  <dcterms:created xsi:type="dcterms:W3CDTF">2015-08-01T11:34:31Z</dcterms:created>
  <dcterms:modified xsi:type="dcterms:W3CDTF">2015-08-05T06:52:37Z</dcterms:modified>
</cp:coreProperties>
</file>