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5" r:id="rId6"/>
    <p:sldId id="266" r:id="rId7"/>
    <p:sldId id="258" r:id="rId8"/>
    <p:sldId id="264" r:id="rId9"/>
    <p:sldId id="260" r:id="rId10"/>
    <p:sldId id="273" r:id="rId11"/>
    <p:sldId id="274" r:id="rId12"/>
    <p:sldId id="275" r:id="rId13"/>
    <p:sldId id="276" r:id="rId14"/>
    <p:sldId id="261" r:id="rId15"/>
    <p:sldId id="267" r:id="rId16"/>
    <p:sldId id="268" r:id="rId17"/>
    <p:sldId id="269" r:id="rId18"/>
    <p:sldId id="270" r:id="rId19"/>
    <p:sldId id="271" r:id="rId20"/>
    <p:sldId id="26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26DC8-04D4-4B12-B937-2442B632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B1CDF1-6F86-492E-BB61-8ED44A21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E76B-31F0-4CF0-9238-1996CF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9A89E-CEBF-4D37-905A-6125823D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7154F-ACEB-4881-93C9-EFEB39E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08F2-BC65-4443-8818-12EA3D8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A5613-EB20-4428-B616-1264D31A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75443-217D-4921-92C9-F6549B68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098E-6521-4BD4-A53E-ADB0B37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93507-DC4A-4BB8-8A0E-348633B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3DA4A-744A-4DED-BABB-4C4FA2B2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CE25B-FF55-4030-B716-DEFD16BB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0FBE7-395B-4714-B7B7-06EE4D3E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3794-B56F-4DD4-B596-A38B9D61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BB60-8EDF-4809-A57F-49ADCA15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560A-C933-425B-AD03-2F8F87E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3885-32B3-47A7-A17B-A940D8C7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4C646-1CC5-44E6-AF8E-C8FA9BC3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014A6-5AEC-48B2-948E-DB2C9665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A879-C8D3-4AC6-8DE6-6BA7472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C00E3-C14E-4024-8A1E-D237F1A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C9320-1F1C-4262-A6C8-3FD9B8F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6EB0E-E365-4BF6-9EA1-E8F27320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BA6A2-D637-4959-9794-8F7659E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99AF-2CF6-4A77-85CD-DF7DD8E1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3613-BB21-4ACF-B1B7-8A2C435A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97D2-B7A0-4D34-8506-BBF1FFBF8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98A4B-5F0C-4B9D-9E1B-2B044C73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2F76F-27A2-40BA-845D-3562D557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D7E5-652C-4829-B022-E3044851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AE54A-0A09-4A3C-AEC7-3746F34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A890-0B30-4EE2-A03F-FF662BFC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6E48C-7223-462E-812E-0991B4B3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36650-51F7-4169-9BAA-093188D3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A5623-0EDF-4AED-ADE4-414C1F0A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D50C2-4638-4F5C-8F0C-EA7752EE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D65D7-B8EE-4912-A85A-64DC98FB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450FB-9C63-4B47-B8EC-797E1E3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6A295-7F28-4270-BF26-2E9E0A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80DA-2108-49B4-B63A-65038F0B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76F0E-0F68-49FC-A723-929F02F2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C507AF-FA8E-4866-8CE7-EE23DC8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86933-664B-46F8-9B62-B1BAE49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A322C-9D3C-47C1-ABB1-18FAD69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C7CC7-C6F8-44AE-89AC-734FD60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6E63C-ED70-4761-A5B6-D8D4FAA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A9CFD-E9C6-4500-A97C-93A50716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C236-9880-4205-B83A-DB7857D0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C4E45-1E65-4B89-A134-4F0E1E64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90F89-B640-4395-85F6-F3C93799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C9B8-98CB-4196-B57F-DD378690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A7D6D-B6A1-4038-B69B-9347AF7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7B08F-51F6-4556-82D1-E362DD8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ECF27-35B7-48FF-830B-AB964CA0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B098C-EFB6-4E20-836C-41D8B57C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4D617-C8F9-4CE9-B97D-F2847720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40BCB-EF9B-420B-9F36-BADC9270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E60D8-3E89-479E-A11C-A4E9C2F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54543-77C4-4454-A620-898FD515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56411-0915-416A-BB9E-DA2EC81A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161E-6F6C-4459-A449-857C2031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FB66-F96B-4E96-B756-9020E0F2B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BAF52-6901-4AE0-B4E1-979CDA4F9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8B3A-4DC5-4DCF-BAA4-208E57549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Programmers Maintain Concurrent Code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7CE19-5551-4B77-94AF-93C8B485B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APSEC 2017</a:t>
            </a:r>
          </a:p>
          <a:p>
            <a:r>
              <a:rPr lang="en-US" dirty="0"/>
              <a:t>Feiyue Yu, Hao Zhong, </a:t>
            </a:r>
            <a:r>
              <a:rPr lang="en-US" dirty="0" err="1"/>
              <a:t>Beijun</a:t>
            </a:r>
            <a:r>
              <a:rPr lang="en-US" dirty="0"/>
              <a:t> Shen</a:t>
            </a:r>
          </a:p>
          <a:p>
            <a:r>
              <a:rPr lang="en-US" dirty="0"/>
              <a:t>Shanghai Jiao Tong University</a:t>
            </a:r>
          </a:p>
        </p:txBody>
      </p:sp>
      <p:pic>
        <p:nvPicPr>
          <p:cNvPr id="2052" name="Picture 4" descr="http://setcas.com/wp-content/uploads/2015/06/58F58PICqeQ.jpg">
            <a:extLst>
              <a:ext uri="{FF2B5EF4-FFF2-40B4-BE49-F238E27FC236}">
                <a16:creationId xmlns:a16="http://schemas.microsoft.com/office/drawing/2014/main" id="{EC51BBE5-C066-4E03-9CD7-D4DA0E3B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662" y="5549401"/>
            <a:ext cx="1219198" cy="9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en/d/da/Sjtu-logo-standard-red.png">
            <a:extLst>
              <a:ext uri="{FF2B5EF4-FFF2-40B4-BE49-F238E27FC236}">
                <a16:creationId xmlns:a16="http://schemas.microsoft.com/office/drawing/2014/main" id="{EF6B2A8A-DF49-4BCE-95B1-9EAB8CC1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5" y="253778"/>
            <a:ext cx="1271200" cy="12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589FE87C-8B43-472E-A6A6-0AA96143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120" y="5257800"/>
            <a:ext cx="1980080" cy="135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2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E308-052B-4FED-B85D-4773BDDA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Commits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B491A-E9AA-4880-B094-8A8CF929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65FB1B-5D4E-4E0C-A287-DDB1B949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566"/>
            <a:ext cx="12192000" cy="55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242D-4138-4090-AD64-8DE1A490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Commits - Textual Matching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7BB62-0D65-4479-A7B3-B13558EE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Concurrency-related commit </a:t>
            </a:r>
            <a:r>
              <a:rPr lang="zh-CN" altLang="en-US" dirty="0"/>
              <a:t>→</a:t>
            </a:r>
            <a:r>
              <a:rPr lang="en-US" dirty="0"/>
              <a:t> a commit that involves synchronization, thread, or concurrent API classes</a:t>
            </a:r>
          </a:p>
          <a:p>
            <a:r>
              <a:rPr lang="en-US" dirty="0">
                <a:solidFill>
                  <a:srgbClr val="FF0000"/>
                </a:solidFill>
              </a:rPr>
              <a:t>96</a:t>
            </a:r>
            <a:r>
              <a:rPr lang="en-US" dirty="0"/>
              <a:t> keywords such as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, and concurrent API class names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11,868</a:t>
            </a:r>
            <a:r>
              <a:rPr lang="en-US" dirty="0"/>
              <a:t> commits that are concurrency-related commits. Too many for manual analysis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561</a:t>
            </a:r>
            <a:r>
              <a:rPr lang="en-US" dirty="0"/>
              <a:t> commits for manual analysis from the 11,868 commits by checking whether a commit message contains concurrency-related keywords.</a:t>
            </a:r>
          </a:p>
        </p:txBody>
      </p:sp>
    </p:spTree>
    <p:extLst>
      <p:ext uri="{BB962C8B-B14F-4D97-AF65-F5344CB8AC3E}">
        <p14:creationId xmlns:p14="http://schemas.microsoft.com/office/powerpoint/2010/main" val="115958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D14C-A4B4-46C7-A997-23311C5E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Commits - Machine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68443-803E-4247-B5E3-F0CBA57F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LIBSVM</a:t>
            </a:r>
          </a:p>
          <a:p>
            <a:r>
              <a:rPr lang="en-US" dirty="0"/>
              <a:t>12 features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EA44472-A60C-4B2A-904F-92D32F4C4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95889"/>
              </p:ext>
            </p:extLst>
          </p:nvPr>
        </p:nvGraphicFramePr>
        <p:xfrm>
          <a:off x="3438769" y="1825625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77">
                  <a:extLst>
                    <a:ext uri="{9D8B030D-6E8A-4147-A177-3AD203B41FA5}">
                      <a16:colId xmlns:a16="http://schemas.microsoft.com/office/drawing/2014/main" val="4170061876"/>
                    </a:ext>
                  </a:extLst>
                </a:gridCol>
                <a:gridCol w="6818923">
                  <a:extLst>
                    <a:ext uri="{9D8B030D-6E8A-4147-A177-3AD203B41FA5}">
                      <a16:colId xmlns:a16="http://schemas.microsoft.com/office/drawing/2014/main" val="238332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keywords in commit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0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files in a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hunks in a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added lines in a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removed lines in a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lineAdd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lineRemove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lineAdd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lineRemove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5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added keywords in a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2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keywords in context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7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025E-5447-4730-A084-9536C7E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Commits - Machine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2F5D5-106F-4AD9-AEAF-3FD7162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randomly select </a:t>
            </a:r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dirty="0"/>
              <a:t> commits as a training set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positive instances and 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 negative instances</a:t>
            </a:r>
          </a:p>
          <a:p>
            <a:r>
              <a:rPr lang="en-US" dirty="0"/>
              <a:t>The trained model selects </a:t>
            </a:r>
            <a:r>
              <a:rPr lang="en-US" dirty="0">
                <a:solidFill>
                  <a:srgbClr val="FF0000"/>
                </a:solidFill>
              </a:rPr>
              <a:t>135</a:t>
            </a:r>
            <a:r>
              <a:rPr lang="en-US" dirty="0"/>
              <a:t> positive commits</a:t>
            </a:r>
          </a:p>
          <a:p>
            <a:r>
              <a:rPr lang="en-US" dirty="0"/>
              <a:t>Precision = 0.74</a:t>
            </a:r>
          </a:p>
          <a:p>
            <a:pPr lvl="1"/>
            <a:r>
              <a:rPr lang="en-US" dirty="0"/>
              <a:t>Manual inspection</a:t>
            </a:r>
          </a:p>
          <a:p>
            <a:r>
              <a:rPr lang="en-US" dirty="0"/>
              <a:t>Recall = ?</a:t>
            </a:r>
          </a:p>
          <a:p>
            <a:pPr lvl="1"/>
            <a:r>
              <a:rPr lang="en-US" dirty="0"/>
              <a:t>Universe is too large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22C4-B02A-45D0-BC08-C0E7D4AA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RQ1. What Change Patterns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D814-C3F6-43AF-90D2-E8BF51F1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lock types</a:t>
            </a:r>
          </a:p>
          <a:p>
            <a:r>
              <a:rPr lang="en-US" dirty="0"/>
              <a:t>Changing locked variables</a:t>
            </a:r>
          </a:p>
          <a:p>
            <a:r>
              <a:rPr lang="en-US" dirty="0"/>
              <a:t>Modifications inside critical section bodies</a:t>
            </a:r>
          </a:p>
          <a:p>
            <a:r>
              <a:rPr lang="en-US" dirty="0"/>
              <a:t>Changing the volatile keyword</a:t>
            </a:r>
          </a:p>
          <a:p>
            <a:r>
              <a:rPr lang="en-US" dirty="0"/>
              <a:t>Replacing self-written code with Parallel APIs</a:t>
            </a:r>
          </a:p>
        </p:txBody>
      </p:sp>
    </p:spTree>
    <p:extLst>
      <p:ext uri="{BB962C8B-B14F-4D97-AF65-F5344CB8AC3E}">
        <p14:creationId xmlns:p14="http://schemas.microsoft.com/office/powerpoint/2010/main" val="327142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AB626-3653-4313-B1E9-9B501338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Lock Types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71328-9E65-49D6-8C96-2955C175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7924BB-EEA5-45B8-9F27-38E9CF258F47}"/>
              </a:ext>
            </a:extLst>
          </p:cNvPr>
          <p:cNvSpPr txBox="1"/>
          <p:nvPr/>
        </p:nvSpPr>
        <p:spPr>
          <a:xfrm>
            <a:off x="3938954" y="1842711"/>
            <a:ext cx="43140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LeafQueue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leafQueue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...;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-synchronized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leafQueue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57 LOC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DB325C-4DA2-493A-AAF8-1D2BE5E278A2}"/>
              </a:ext>
            </a:extLst>
          </p:cNvPr>
          <p:cNvSpPr txBox="1"/>
          <p:nvPr/>
        </p:nvSpPr>
        <p:spPr>
          <a:xfrm>
            <a:off x="3351335" y="4452690"/>
            <a:ext cx="54893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LeafQueue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leafQueue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...;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+try {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leafQueue.getReadLock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().lock();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57 LOC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+} finally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leafQueue.getReadLock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unlock();}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243EEE8-1AFB-4463-815D-155DF3546832}"/>
              </a:ext>
            </a:extLst>
          </p:cNvPr>
          <p:cNvSpPr/>
          <p:nvPr/>
        </p:nvSpPr>
        <p:spPr>
          <a:xfrm>
            <a:off x="5873261" y="3401952"/>
            <a:ext cx="445477" cy="69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316733-F6CF-4CD6-B09F-8DA0CC506FD9}"/>
              </a:ext>
            </a:extLst>
          </p:cNvPr>
          <p:cNvSpPr txBox="1"/>
          <p:nvPr/>
        </p:nvSpPr>
        <p:spPr>
          <a:xfrm>
            <a:off x="9039958" y="3139671"/>
            <a:ext cx="2782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details are omitted</a:t>
            </a:r>
          </a:p>
        </p:txBody>
      </p:sp>
    </p:spTree>
    <p:extLst>
      <p:ext uri="{BB962C8B-B14F-4D97-AF65-F5344CB8AC3E}">
        <p14:creationId xmlns:p14="http://schemas.microsoft.com/office/powerpoint/2010/main" val="406754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A6BF-0090-43C0-A8DC-6990093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Locked Variables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F74B-03A3-4565-A20C-AA20CB7D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FLINK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52E534-F7B6-4B1F-B640-2C9DF3779E1F}"/>
              </a:ext>
            </a:extLst>
          </p:cNvPr>
          <p:cNvSpPr txBox="1"/>
          <p:nvPr/>
        </p:nvSpPr>
        <p:spPr>
          <a:xfrm>
            <a:off x="3065584" y="1550035"/>
            <a:ext cx="631873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static final Object lock = new Object();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Map&lt;...&gt; count = 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-synchronized (count)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Pair&lt;Job, String&gt; key =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ImmutablePair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&lt;&gt;(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jobID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name);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if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count.containsKey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(key))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count.put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(key,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count.get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(key) + 1);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} else {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count.put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(key, 1);}}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43C8EE-F872-498F-83F3-4748C9344176}"/>
              </a:ext>
            </a:extLst>
          </p:cNvPr>
          <p:cNvSpPr txBox="1"/>
          <p:nvPr/>
        </p:nvSpPr>
        <p:spPr>
          <a:xfrm>
            <a:off x="3065584" y="3993296"/>
            <a:ext cx="631873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 final Object lock = new Object();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Map&lt;...&gt; count = 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+synchronized(lock)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if (!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jobCounts.containsKey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jobCounts.put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&lt;&gt;());}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Map&lt;...&gt; count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jobCounts.get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if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count.containsKey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(name))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count.put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count.get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(name) + 1);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+ } else {</a:t>
            </a:r>
            <a:r>
              <a:rPr lang="en-US" dirty="0" err="1">
                <a:solidFill>
                  <a:srgbClr val="5B9BD5"/>
                </a:solidFill>
                <a:latin typeface="Consolas" panose="020B0609020204030204" pitchFamily="49" charset="0"/>
              </a:rPr>
              <a:t>count.put</a:t>
            </a:r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(name, 1);}}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702C5DD-E671-42B4-A7F1-1B00DA988E30}"/>
              </a:ext>
            </a:extLst>
          </p:cNvPr>
          <p:cNvSpPr/>
          <p:nvPr/>
        </p:nvSpPr>
        <p:spPr>
          <a:xfrm>
            <a:off x="2426677" y="3647383"/>
            <a:ext cx="445477" cy="69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6BC6-6D23-4871-B5CF-A8CED51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inside Critical Section Bodies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221E6-5FBE-4BB8-AD02-9A1EC1F7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FLINK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125D4-9A1D-4209-9847-198966E953BF}"/>
              </a:ext>
            </a:extLst>
          </p:cNvPr>
          <p:cNvSpPr txBox="1"/>
          <p:nvPr/>
        </p:nvSpPr>
        <p:spPr>
          <a:xfrm>
            <a:off x="943707" y="2841287"/>
            <a:ext cx="4466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synchronized (buffers)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(...)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   if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spillWriter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!= null)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spillWriter.close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();}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isFinished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58CF4-4870-496B-8A4E-413B6BD11FFD}"/>
              </a:ext>
            </a:extLst>
          </p:cNvPr>
          <p:cNvSpPr txBox="1"/>
          <p:nvPr/>
        </p:nvSpPr>
        <p:spPr>
          <a:xfrm>
            <a:off x="6758354" y="2979786"/>
            <a:ext cx="45954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synchronized (buffers)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(...)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isFinished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+if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spillWriter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spillWriter.close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411960-0231-4FBA-8736-B95AB011EEF7}"/>
              </a:ext>
            </a:extLst>
          </p:cNvPr>
          <p:cNvSpPr/>
          <p:nvPr/>
        </p:nvSpPr>
        <p:spPr>
          <a:xfrm>
            <a:off x="5709138" y="3616626"/>
            <a:ext cx="773723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9931B-2904-411B-9D94-1AF46F8E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volatile Keyword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7D373-1211-4606-AE20-06561F22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20639A-8F60-41D1-B7D0-B4E67AD28C18}"/>
              </a:ext>
            </a:extLst>
          </p:cNvPr>
          <p:cNvSpPr txBox="1"/>
          <p:nvPr/>
        </p:nvSpPr>
        <p:spPr>
          <a:xfrm>
            <a:off x="3024554" y="1690688"/>
            <a:ext cx="592015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-Membership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membership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null;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(membership == null)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setupMembership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return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membership.hasMembers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synchronized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setupMembership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 membership == null 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membership = new Membership(...);}}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E9B8A3-966B-4BD9-8FF8-D7F49A4B3DA4}"/>
              </a:ext>
            </a:extLst>
          </p:cNvPr>
          <p:cNvSpPr txBox="1"/>
          <p:nvPr/>
        </p:nvSpPr>
        <p:spPr>
          <a:xfrm>
            <a:off x="3024553" y="4512559"/>
            <a:ext cx="592015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+volatile Membership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membership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null;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(membership == null)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setupMembership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return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membership.hasMembers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synchronized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setupMembership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if ( membership == null 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membership = new Membership(...);}}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0AE527E-E0B0-4174-AC6A-0E36B3602603}"/>
              </a:ext>
            </a:extLst>
          </p:cNvPr>
          <p:cNvSpPr/>
          <p:nvPr/>
        </p:nvSpPr>
        <p:spPr>
          <a:xfrm>
            <a:off x="5773614" y="3818265"/>
            <a:ext cx="416172" cy="606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C30DC-B1CF-43DC-B594-B0BE0A31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Self-written Code with Parallel APIs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D52DF-DD88-4CB6-9595-73C95C39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A2E3-43FC-4CCD-BD35-D9E42E43CC0A}"/>
              </a:ext>
            </a:extLst>
          </p:cNvPr>
          <p:cNvSpPr txBox="1"/>
          <p:nvPr/>
        </p:nvSpPr>
        <p:spPr>
          <a:xfrm>
            <a:off x="3499338" y="1825625"/>
            <a:ext cx="519332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-private volatile long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genstamp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-public synchronized long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nextStamp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this.genstamp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 return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this.genstamp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}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0F86F-DC5A-45DB-806B-D2A9DB09B4D5}"/>
              </a:ext>
            </a:extLst>
          </p:cNvPr>
          <p:cNvSpPr txBox="1"/>
          <p:nvPr/>
        </p:nvSpPr>
        <p:spPr>
          <a:xfrm>
            <a:off x="3499337" y="4458382"/>
            <a:ext cx="51933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+private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AtomicLong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genstamp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+public long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nextStamp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 return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genstamp.incrementAndGet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1EEEB83-BB55-4EEC-804E-0FCDB0A3EB63}"/>
              </a:ext>
            </a:extLst>
          </p:cNvPr>
          <p:cNvSpPr/>
          <p:nvPr/>
        </p:nvSpPr>
        <p:spPr>
          <a:xfrm>
            <a:off x="5887912" y="3577543"/>
            <a:ext cx="416172" cy="606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AC6A-515D-48FC-9F58-345200A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D956-BE83-46C7-9169-CF67A0B9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4351338"/>
          </a:xfrm>
        </p:spPr>
        <p:txBody>
          <a:bodyPr/>
          <a:lstStyle/>
          <a:p>
            <a:r>
              <a:rPr lang="en-US" dirty="0"/>
              <a:t>Software maintenance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, almost 80% of whole budget</a:t>
            </a:r>
          </a:p>
          <a:p>
            <a:pPr lvl="1"/>
            <a:r>
              <a:rPr lang="en-US" dirty="0"/>
              <a:t>Abundant revision histories, useful information</a:t>
            </a:r>
          </a:p>
          <a:p>
            <a:r>
              <a:rPr lang="en-US" dirty="0"/>
              <a:t>Concurrent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Pervasive</a:t>
            </a:r>
            <a:r>
              <a:rPr lang="en-US" dirty="0"/>
              <a:t>, employed by more than 75% of projects of a recent study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/>
              <a:t>, Error-prone, e.g. race, deadlock,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CCDE553-6683-471B-BA15-2B0F07A9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71" y="1206933"/>
            <a:ext cx="2493984" cy="177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rcular graph">
            <a:extLst>
              <a:ext uri="{FF2B5EF4-FFF2-40B4-BE49-F238E27FC236}">
                <a16:creationId xmlns:a16="http://schemas.microsoft.com/office/drawing/2014/main" id="{DA777703-007F-413E-A7BF-2C540991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71" y="3641239"/>
            <a:ext cx="2493984" cy="25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0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2233-FB63-49E3-911C-B1CCF839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RQ2. How Useful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1BC15-7859-4B31-BD53-38D19F24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3 patches for current versions of open-source projects using our change patterns</a:t>
            </a:r>
          </a:p>
          <a:p>
            <a:r>
              <a:rPr lang="en-US" dirty="0"/>
              <a:t>We make 3 pull requests and 2 of them are accepted (project names: Schmince-2, Spider4java)</a:t>
            </a:r>
          </a:p>
          <a:p>
            <a:r>
              <a:rPr lang="en-US" dirty="0"/>
              <a:t>Our change patterns are repetitive in future maintenance, and programmers confirmed that our change patterns are useful</a:t>
            </a:r>
          </a:p>
          <a:p>
            <a:r>
              <a:rPr lang="en-US" dirty="0"/>
              <a:t>It needs much experience and understanding to leverage</a:t>
            </a:r>
            <a:br>
              <a:rPr lang="en-US" dirty="0"/>
            </a:br>
            <a:r>
              <a:rPr lang="en-US" dirty="0"/>
              <a:t>our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2027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23582-7A92-479C-9E9E-B4FF5A22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84497-9903-4F42-AC26-813FF2A0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to internal validity</a:t>
            </a:r>
          </a:p>
          <a:p>
            <a:pPr lvl="1"/>
            <a:r>
              <a:rPr lang="en-US" dirty="0"/>
              <a:t>Our tool can omit some concurrency commits</a:t>
            </a:r>
          </a:p>
          <a:p>
            <a:r>
              <a:rPr lang="en-US" dirty="0"/>
              <a:t>Threats to external validity</a:t>
            </a:r>
          </a:p>
          <a:p>
            <a:pPr lvl="1"/>
            <a:r>
              <a:rPr lang="en-US" dirty="0"/>
              <a:t>The number of the projects we select is small </a:t>
            </a:r>
          </a:p>
          <a:p>
            <a:pPr lvl="1"/>
            <a:r>
              <a:rPr lang="en-US" dirty="0"/>
              <a:t>They are all Java projects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4BF0-BC1B-4A6E-8F13-4CF1D6D1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E89BC-E1A3-4E29-91D2-793E3F8A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change patterns</a:t>
            </a:r>
          </a:p>
          <a:p>
            <a:r>
              <a:rPr lang="en-US" dirty="0"/>
              <a:t>Search appropriate contexts</a:t>
            </a:r>
          </a:p>
          <a:p>
            <a:r>
              <a:rPr lang="en-US" dirty="0"/>
              <a:t>Apply change patterns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B2267F-796F-4FA0-A794-C5BB2F83A122}"/>
              </a:ext>
            </a:extLst>
          </p:cNvPr>
          <p:cNvGrpSpPr/>
          <p:nvPr/>
        </p:nvGrpSpPr>
        <p:grpSpPr>
          <a:xfrm>
            <a:off x="2080847" y="3886018"/>
            <a:ext cx="8030305" cy="1980279"/>
            <a:chOff x="2684587" y="4519069"/>
            <a:chExt cx="8030305" cy="19802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335FDB-EA5A-42E8-8B7C-A0B7F1CB1FE1}"/>
                </a:ext>
              </a:extLst>
            </p:cNvPr>
            <p:cNvSpPr/>
            <p:nvPr/>
          </p:nvSpPr>
          <p:spPr>
            <a:xfrm>
              <a:off x="4290648" y="4601185"/>
              <a:ext cx="1606061" cy="644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History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D2D010-44BD-4E60-A357-3137CC544CA0}"/>
                </a:ext>
              </a:extLst>
            </p:cNvPr>
            <p:cNvSpPr/>
            <p:nvPr/>
          </p:nvSpPr>
          <p:spPr>
            <a:xfrm>
              <a:off x="7502770" y="4601185"/>
              <a:ext cx="1606061" cy="6447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Patterns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A86E5C9-E534-4657-A164-CB668BEC441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896709" y="4923570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C9A91B-1BF8-44A1-9D6C-E5C3289EE599}"/>
                </a:ext>
              </a:extLst>
            </p:cNvPr>
            <p:cNvSpPr/>
            <p:nvPr/>
          </p:nvSpPr>
          <p:spPr>
            <a:xfrm>
              <a:off x="5896709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Code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C373F1-4A1C-4C3C-9E30-248D22EC7609}"/>
                </a:ext>
              </a:extLst>
            </p:cNvPr>
            <p:cNvSpPr/>
            <p:nvPr/>
          </p:nvSpPr>
          <p:spPr>
            <a:xfrm>
              <a:off x="9108831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Code’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BD5B3E3-58F5-451B-A877-DE13986BEE23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502770" y="6176963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A0CB2AF-1CB2-4C82-8C48-AB02F78BF3A2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8305800" y="5245955"/>
              <a:ext cx="1" cy="93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DDE5D5-D2AF-47AF-857E-3ACA15100480}"/>
                </a:ext>
              </a:extLst>
            </p:cNvPr>
            <p:cNvSpPr txBox="1"/>
            <p:nvPr/>
          </p:nvSpPr>
          <p:spPr>
            <a:xfrm>
              <a:off x="6160477" y="4519069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Extract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2FD347-A713-4E77-9147-149334CE8096}"/>
                </a:ext>
              </a:extLst>
            </p:cNvPr>
            <p:cNvSpPr txBox="1"/>
            <p:nvPr/>
          </p:nvSpPr>
          <p:spPr>
            <a:xfrm>
              <a:off x="7766538" y="5526793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Apply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FB5D02-3DFD-494C-AF14-2A379297323F}"/>
                </a:ext>
              </a:extLst>
            </p:cNvPr>
            <p:cNvSpPr/>
            <p:nvPr/>
          </p:nvSpPr>
          <p:spPr>
            <a:xfrm>
              <a:off x="2684587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Repo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29CCADE-13B1-4FF7-ACFC-60D1A8A36DF8}"/>
                </a:ext>
              </a:extLst>
            </p:cNvPr>
            <p:cNvCxnSpPr>
              <a:stCxn id="14" idx="3"/>
              <a:endCxn id="8" idx="1"/>
            </p:cNvCxnSpPr>
            <p:nvPr/>
          </p:nvCxnSpPr>
          <p:spPr>
            <a:xfrm>
              <a:off x="4290648" y="6176963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41AAF8-5977-4634-9CDC-96882BFF3C22}"/>
                </a:ext>
              </a:extLst>
            </p:cNvPr>
            <p:cNvSpPr txBox="1"/>
            <p:nvPr/>
          </p:nvSpPr>
          <p:spPr>
            <a:xfrm>
              <a:off x="4548554" y="5782077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</a:t>
              </a:r>
            </a:p>
          </p:txBody>
        </p:sp>
      </p:grp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E6E7346-566F-42B8-B207-2B03AB1E0733}"/>
              </a:ext>
            </a:extLst>
          </p:cNvPr>
          <p:cNvSpPr/>
          <p:nvPr/>
        </p:nvSpPr>
        <p:spPr>
          <a:xfrm>
            <a:off x="5720862" y="1930033"/>
            <a:ext cx="492369" cy="13833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489542-7619-4BB1-8F8F-50D285526187}"/>
              </a:ext>
            </a:extLst>
          </p:cNvPr>
          <p:cNvSpPr txBox="1"/>
          <p:nvPr/>
        </p:nvSpPr>
        <p:spPr>
          <a:xfrm>
            <a:off x="6635261" y="2360085"/>
            <a:ext cx="256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6386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4D6-F021-4139-AE2A-E53FD5B6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01C03-6E12-47DC-8C59-40495854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conduct an empirical study on 98,325 commits that are collected from six popular open-source projects</a:t>
            </a:r>
          </a:p>
          <a:p>
            <a:r>
              <a:rPr lang="en-US" dirty="0"/>
              <a:t>We implement a set of tools that collect and identify concurrency-related commits automatically</a:t>
            </a:r>
          </a:p>
          <a:p>
            <a:r>
              <a:rPr lang="en-US" dirty="0"/>
              <a:t>We manually analyze 696 commits</a:t>
            </a:r>
          </a:p>
          <a:p>
            <a:r>
              <a:rPr lang="en-US" dirty="0"/>
              <a:t>We summarize five change patterns</a:t>
            </a:r>
          </a:p>
          <a:p>
            <a:r>
              <a:rPr lang="en-US" dirty="0"/>
              <a:t>We find that maintaining concurrent code is not a one-direction migration</a:t>
            </a:r>
          </a:p>
          <a:p>
            <a:r>
              <a:rPr lang="en-US" dirty="0"/>
              <a:t>We apply our change patterns in real code</a:t>
            </a:r>
          </a:p>
        </p:txBody>
      </p:sp>
    </p:spTree>
    <p:extLst>
      <p:ext uri="{BB962C8B-B14F-4D97-AF65-F5344CB8AC3E}">
        <p14:creationId xmlns:p14="http://schemas.microsoft.com/office/powerpoint/2010/main" val="929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2C722-5730-49E1-82D8-775D0B24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946D8-C643-43E2-B170-E0A3DE5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recent study investigated </a:t>
            </a:r>
            <a:r>
              <a:rPr lang="fr-FR" dirty="0"/>
              <a:t>how programmers maintain concurrent code. They sampled only 25 commits.</a:t>
            </a:r>
            <a:endParaRPr lang="en-US" dirty="0"/>
          </a:p>
          <a:p>
            <a:r>
              <a:rPr lang="en-US" dirty="0"/>
              <a:t>Another study explored transformation patterns during software maintenance. They do not touch concurrent code.</a:t>
            </a:r>
          </a:p>
        </p:txBody>
      </p:sp>
    </p:spTree>
    <p:extLst>
      <p:ext uri="{BB962C8B-B14F-4D97-AF65-F5344CB8AC3E}">
        <p14:creationId xmlns:p14="http://schemas.microsoft.com/office/powerpoint/2010/main" val="26123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88EA-FE0A-4432-B682-B5B6B145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67B0E-5C28-496C-8D16-D19F7405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- commit 4a1acf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7069D-9BBA-4D06-ACA8-DB92A677C1AC}"/>
              </a:ext>
            </a:extLst>
          </p:cNvPr>
          <p:cNvSpPr txBox="1"/>
          <p:nvPr/>
        </p:nvSpPr>
        <p:spPr>
          <a:xfrm>
            <a:off x="838201" y="2453004"/>
            <a:ext cx="105156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PortmapMapping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value = null;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synchronized(this) {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map.put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(key, mapping);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  value =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map.get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(key);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} 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return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PortmapResponse.intReply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(out,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xid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value.getPort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+   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map.put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(key, mapping);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+    return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PortmapResponse.intReply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(out,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xid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mapping.getPort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430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E09E-EDAC-4261-A451-48BB8D97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194A0-BB9A-40AD-8771-3CD4142A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can deepen the knowledge on how to maintain concurrent code</a:t>
            </a:r>
          </a:p>
          <a:p>
            <a:pPr lvl="1"/>
            <a:r>
              <a:rPr lang="en-US" dirty="0"/>
              <a:t>Threading / initialization issues. Not all were valid. Make them volatile anyway so </a:t>
            </a:r>
            <a:r>
              <a:rPr lang="en-US" dirty="0" err="1"/>
              <a:t>FindBugs</a:t>
            </a:r>
            <a:r>
              <a:rPr lang="en-US" dirty="0"/>
              <a:t> doesn’t complain. (A commit message of Tomcat)</a:t>
            </a:r>
          </a:p>
          <a:p>
            <a:r>
              <a:rPr lang="en-US" dirty="0"/>
              <a:t>The results can be useful to improve existing tools</a:t>
            </a:r>
          </a:p>
          <a:p>
            <a:pPr lvl="1"/>
            <a:r>
              <a:rPr lang="en-US" dirty="0"/>
              <a:t>Can we apply our extract change patterns to update concurrent code automatically?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371A70-2399-4129-B99E-158731858948}"/>
              </a:ext>
            </a:extLst>
          </p:cNvPr>
          <p:cNvGrpSpPr/>
          <p:nvPr/>
        </p:nvGrpSpPr>
        <p:grpSpPr>
          <a:xfrm>
            <a:off x="2684587" y="4519069"/>
            <a:ext cx="8030305" cy="1980279"/>
            <a:chOff x="2684587" y="4519069"/>
            <a:chExt cx="8030305" cy="19802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2312A-0CDB-4A95-AA34-8177A45EC7AB}"/>
                </a:ext>
              </a:extLst>
            </p:cNvPr>
            <p:cNvSpPr/>
            <p:nvPr/>
          </p:nvSpPr>
          <p:spPr>
            <a:xfrm>
              <a:off x="4290648" y="4601185"/>
              <a:ext cx="1606061" cy="644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History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79755E-0EC8-4A16-AB68-FCE76E0E3B78}"/>
                </a:ext>
              </a:extLst>
            </p:cNvPr>
            <p:cNvSpPr/>
            <p:nvPr/>
          </p:nvSpPr>
          <p:spPr>
            <a:xfrm>
              <a:off x="7502770" y="4601185"/>
              <a:ext cx="1606061" cy="6447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Patterns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F0C9C1B-9DFE-46B0-935C-B679D2AA480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896709" y="4923570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20C8FE-044D-436F-B980-BC7BE24DA7D6}"/>
                </a:ext>
              </a:extLst>
            </p:cNvPr>
            <p:cNvSpPr/>
            <p:nvPr/>
          </p:nvSpPr>
          <p:spPr>
            <a:xfrm>
              <a:off x="5896709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Code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88F768-C40B-49E2-8B56-5600EB71220B}"/>
                </a:ext>
              </a:extLst>
            </p:cNvPr>
            <p:cNvSpPr/>
            <p:nvPr/>
          </p:nvSpPr>
          <p:spPr>
            <a:xfrm>
              <a:off x="9108831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Code’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EF52B99-AF86-4BE4-B9E3-9F789274CB8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502770" y="6176963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C4B15FA-30E8-47A2-AAFB-810A9BED7B98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8305800" y="5245955"/>
              <a:ext cx="1" cy="93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1279BCD-6737-4CE9-83AF-7BE4F178D604}"/>
                </a:ext>
              </a:extLst>
            </p:cNvPr>
            <p:cNvSpPr txBox="1"/>
            <p:nvPr/>
          </p:nvSpPr>
          <p:spPr>
            <a:xfrm>
              <a:off x="6160477" y="4519069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Extract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E18194-B225-49FA-8801-323A014DC3EE}"/>
                </a:ext>
              </a:extLst>
            </p:cNvPr>
            <p:cNvSpPr txBox="1"/>
            <p:nvPr/>
          </p:nvSpPr>
          <p:spPr>
            <a:xfrm>
              <a:off x="7766538" y="5526793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Apply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48EE78-46BF-4CDB-87E5-A8032F90DC75}"/>
                </a:ext>
              </a:extLst>
            </p:cNvPr>
            <p:cNvSpPr/>
            <p:nvPr/>
          </p:nvSpPr>
          <p:spPr>
            <a:xfrm>
              <a:off x="2684587" y="5854578"/>
              <a:ext cx="1606061" cy="6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Repo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0CB9C7-09A5-4929-A33E-4FD026A8D423}"/>
                </a:ext>
              </a:extLst>
            </p:cNvPr>
            <p:cNvCxnSpPr>
              <a:stCxn id="24" idx="3"/>
              <a:endCxn id="10" idx="1"/>
            </p:cNvCxnSpPr>
            <p:nvPr/>
          </p:nvCxnSpPr>
          <p:spPr>
            <a:xfrm>
              <a:off x="4290648" y="6176963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263F313-5E74-48DE-9293-CF6336661460}"/>
                </a:ext>
              </a:extLst>
            </p:cNvPr>
            <p:cNvSpPr txBox="1"/>
            <p:nvPr/>
          </p:nvSpPr>
          <p:spPr>
            <a:xfrm>
              <a:off x="4548554" y="5782077"/>
              <a:ext cx="1078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D974D-3553-448D-8910-6B6969B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5D117-A2A9-4F7A-8844-8DE6EAD3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tedious to manually collect many concurrency-related code changes for analysis</a:t>
            </a:r>
          </a:p>
          <a:p>
            <a:pPr lvl="1"/>
            <a:r>
              <a:rPr lang="en-US" dirty="0"/>
              <a:t>We develop tools to help collect and analysis data</a:t>
            </a:r>
          </a:p>
          <a:p>
            <a:r>
              <a:rPr lang="en-US" dirty="0"/>
              <a:t>The changes on concurrent code can be complicated</a:t>
            </a:r>
          </a:p>
          <a:p>
            <a:pPr lvl="1"/>
            <a:r>
              <a:rPr lang="en-US" dirty="0"/>
              <a:t>Concurrent programming is complex</a:t>
            </a:r>
          </a:p>
          <a:p>
            <a:pPr lvl="1"/>
            <a:r>
              <a:rPr lang="en-US" dirty="0"/>
              <a:t>Commits are incomplete code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0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33D9-7400-4CDF-AD34-BF3C7603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FDC99-894F-4369-8E48-7666FF1E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RQ1. What change patterns are followed when programmers maintain concurrent code?</a:t>
            </a:r>
          </a:p>
          <a:p>
            <a:pPr lvl="1"/>
            <a:r>
              <a:rPr lang="en-US" dirty="0"/>
              <a:t>Abstract description of similar code changes that appear many times in code revision history</a:t>
            </a:r>
          </a:p>
          <a:p>
            <a:r>
              <a:rPr lang="en-US" dirty="0"/>
              <a:t>RQ2. How useful are our extracted change patterns, when programmers maintain concurrent code?</a:t>
            </a:r>
          </a:p>
          <a:p>
            <a:pPr lvl="1"/>
            <a:r>
              <a:rPr lang="en-US" dirty="0"/>
              <a:t>Search matching code, apply change patterns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3851-66C9-4806-B1A1-D144D7E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3E6FF-9664-4DF0-90F0-990613D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open-source projects from Apache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79D648-CAA1-4B66-B329-0E99DA758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664434"/>
              </p:ext>
            </p:extLst>
          </p:nvPr>
        </p:nvGraphicFramePr>
        <p:xfrm>
          <a:off x="838200" y="2517934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274258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0553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5316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793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9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Lucene-</a:t>
                      </a:r>
                      <a:r>
                        <a:rPr lang="en-US" dirty="0" err="1"/>
                        <a:t>solr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4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4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E319-382E-4381-9717-91554834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99C44-D444-4ADE-BFCE-645B49F3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Collecting commits</a:t>
            </a:r>
          </a:p>
          <a:p>
            <a:pPr lvl="1"/>
            <a:r>
              <a:rPr lang="en-US" dirty="0"/>
              <a:t>Git show command</a:t>
            </a:r>
          </a:p>
          <a:p>
            <a:r>
              <a:rPr lang="en-US" dirty="0"/>
              <a:t>Step 2. Identifying commits for the follow-up analysis</a:t>
            </a:r>
          </a:p>
          <a:p>
            <a:pPr lvl="1"/>
            <a:r>
              <a:rPr lang="en-US" dirty="0"/>
              <a:t>Textual matching &amp; machine learning</a:t>
            </a:r>
          </a:p>
          <a:p>
            <a:r>
              <a:rPr lang="en-US" dirty="0"/>
              <a:t>Step 3. Analyzing commits according to different research questions</a:t>
            </a:r>
          </a:p>
          <a:p>
            <a:pPr lvl="1"/>
            <a:r>
              <a:rPr lang="en-US" dirty="0"/>
              <a:t>RQ1. Manual inspection</a:t>
            </a:r>
          </a:p>
          <a:p>
            <a:pPr lvl="1"/>
            <a:r>
              <a:rPr lang="en-US" dirty="0"/>
              <a:t>RQ2. Make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57582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910</Words>
  <Application>Microsoft Office PowerPoint</Application>
  <PresentationFormat>宽屏</PresentationFormat>
  <Paragraphs>196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How do Programmers Maintain Concurrent Code</vt:lpstr>
      <vt:lpstr>Background</vt:lpstr>
      <vt:lpstr>Background</vt:lpstr>
      <vt:lpstr>Example</vt:lpstr>
      <vt:lpstr>Benefit</vt:lpstr>
      <vt:lpstr>Challenge</vt:lpstr>
      <vt:lpstr>Research Questions</vt:lpstr>
      <vt:lpstr>Data Set</vt:lpstr>
      <vt:lpstr>Method</vt:lpstr>
      <vt:lpstr>Collecting Commits</vt:lpstr>
      <vt:lpstr>Identifying Commits - Textual Matching</vt:lpstr>
      <vt:lpstr>Identifying Commits - Machine Learning</vt:lpstr>
      <vt:lpstr>Identifying Commits - Machine Learning</vt:lpstr>
      <vt:lpstr>Results - RQ1. What Change Patterns</vt:lpstr>
      <vt:lpstr>Changing Lock Types</vt:lpstr>
      <vt:lpstr>Changing Locked Variables</vt:lpstr>
      <vt:lpstr>Modifications inside Critical Section Bodies</vt:lpstr>
      <vt:lpstr>Changing the volatile Keyword</vt:lpstr>
      <vt:lpstr>Replacing Self-written Code with Parallel APIs</vt:lpstr>
      <vt:lpstr>Results - RQ2. How Useful</vt:lpstr>
      <vt:lpstr>Threats to Validity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Programmers Maintain Concurrent Code</dc:title>
  <dc:creator>Feiyue Yu</dc:creator>
  <cp:lastModifiedBy>Feiyue Yu</cp:lastModifiedBy>
  <cp:revision>55</cp:revision>
  <dcterms:created xsi:type="dcterms:W3CDTF">2017-11-28T11:13:34Z</dcterms:created>
  <dcterms:modified xsi:type="dcterms:W3CDTF">2017-12-03T14:22:29Z</dcterms:modified>
</cp:coreProperties>
</file>