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27A3C-491E-C64E-B0FA-8F0212F6C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F44B2D-2B0B-224F-80EB-18273B0E7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EC0A1-BD4F-5E47-9EBC-642FAA71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2E5C-AC04-0445-ACAE-F4E0BB771CEC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0EB4A-9548-424C-99AF-B8E54407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0E9B0-505B-9042-ABB7-CB5D55BA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AE6A-3BF0-F74E-A331-6C2850CCC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254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7F2CF-DCAB-0641-ABF7-CB906CEC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3999FB-7061-D64C-901F-F1B3A0E8F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44FB0-FDD9-7F4D-83E7-55BB872B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2E5C-AC04-0445-ACAE-F4E0BB771CEC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82511-1ECA-2745-92D9-AC14CFFB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9C15B-8672-D94B-A8C1-67E0DBBA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AE6A-3BF0-F74E-A331-6C2850CCC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11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5C84DC-00C0-B640-B229-74B3B8EE6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DCB482-ABB6-8E4F-B58C-DE1B90D53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87F39-7959-EB42-9897-A402690C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2E5C-AC04-0445-ACAE-F4E0BB771CEC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08807-CA4B-FE4C-8679-FF1EF8CE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A039B-5FD6-E545-8270-FEB8DF67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AE6A-3BF0-F74E-A331-6C2850CCC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33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1DF3A-36EB-5144-9326-5E306B92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64622-5AC8-904B-9483-F1050863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46A22-AD23-0F4F-809F-E00F080C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2E5C-AC04-0445-ACAE-F4E0BB771CEC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5E4E7-8DFC-5C42-AC65-064F273D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F34EB-A678-6C4B-8FDB-02FADA16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AE6A-3BF0-F74E-A331-6C2850CCC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77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AA264-843E-CF4F-9A07-BD9AA8D2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54B056-6D34-1649-99FF-94F725687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B3D0C-AC2B-5E46-A9DD-A1B70BB3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2E5C-AC04-0445-ACAE-F4E0BB771CEC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C5269-3017-9242-A5CF-0C901E0C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332EF-0384-B24D-BC7D-1C1DFC56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AE6A-3BF0-F74E-A331-6C2850CCC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270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E1D5B-DE7C-334B-A62A-1A850F36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78253-36BF-184F-B2A4-1F04AB0BB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F87BC1-BA90-DE49-9F7D-0491A1478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24E7F6-686E-9944-96C5-64BB2488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2E5C-AC04-0445-ACAE-F4E0BB771CEC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690BA-FB71-8C42-AF55-1D6ABC98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9D2C8C-272B-6049-B89B-424FEC20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AE6A-3BF0-F74E-A331-6C2850CCC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809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9DD19-2108-8245-BA08-43470F56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05B95B-D90F-0C46-944B-74FEEF328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ECA8D5-6539-A248-963C-4984523BD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98170D-C11A-A54D-99DE-22198BE91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8331A1-4468-E940-9908-6D18E9909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FDFB21-6779-6F45-BFAF-9C9AC6C8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2E5C-AC04-0445-ACAE-F4E0BB771CEC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5F21F0-669D-DF4A-BEB0-221FE6D0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6426FD-8F44-004D-89EE-31F0CF76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AE6A-3BF0-F74E-A331-6C2850CCC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2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C92B4-DF0F-0449-A540-268FF8EE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F234A3-E1FA-1E44-A9EE-8DE7A2BD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2E5C-AC04-0445-ACAE-F4E0BB771CEC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E50628-115E-5E4C-999C-38BA834C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8FA3E3-7E57-A344-A639-06207320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AE6A-3BF0-F74E-A331-6C2850CCC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08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D071B8-03CC-A243-A3D4-5DD9F0E2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2E5C-AC04-0445-ACAE-F4E0BB771CEC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4BE4E8-C394-2141-A3DD-4D884A82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E6B810-344C-7748-9F63-707F0B08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AE6A-3BF0-F74E-A331-6C2850CCC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70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135BB-2055-0A41-BCDB-AE7D164D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0DCCB-54F0-1C4D-AC51-0F82BCFDF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0E7644-5EB4-9E4B-AA37-CD772269C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9BD773-1E3F-D04E-8752-63B4DA9E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2E5C-AC04-0445-ACAE-F4E0BB771CEC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84C0FA-F0FE-944E-8F17-62AAF079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546857-ACC9-4E42-9B27-F572CB82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AE6A-3BF0-F74E-A331-6C2850CCC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821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43B2C-6021-2A49-82B7-B13D7DF5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DCB31E-33B8-E244-9B01-DA84A6BEE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FA0A5C-1899-9C4D-8CE4-D5DD3ACDA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E2BCE9-4E2D-844C-A030-BF682275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2E5C-AC04-0445-ACAE-F4E0BB771CEC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D1881-4F8B-2547-87F5-6F35C23C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B97049-8A70-AE44-9752-C719E854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AE6A-3BF0-F74E-A331-6C2850CCC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476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930278-7403-3145-9FEB-76806279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31CC11-D5E9-444E-B697-67E9CB065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AC166-403E-984C-B3F3-68150552A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52E5C-AC04-0445-ACAE-F4E0BB771CEC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FC5546-CA39-694C-9DBE-36F26DE81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0440B-43B2-9F4A-8D56-CFEE7AE5A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AE6A-3BF0-F74E-A331-6C2850CCC5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09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4F47EB5-C106-DC4C-A2A3-E34D0ABEE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88394"/>
              </p:ext>
            </p:extLst>
          </p:nvPr>
        </p:nvGraphicFramePr>
        <p:xfrm>
          <a:off x="2399872" y="301012"/>
          <a:ext cx="3250915" cy="2195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0915">
                  <a:extLst>
                    <a:ext uri="{9D8B030D-6E8A-4147-A177-3AD203B41FA5}">
                      <a16:colId xmlns:a16="http://schemas.microsoft.com/office/drawing/2014/main" val="2297430529"/>
                    </a:ext>
                  </a:extLst>
                </a:gridCol>
              </a:tblGrid>
              <a:tr h="640915">
                <a:tc>
                  <a:txBody>
                    <a:bodyPr/>
                    <a:lstStyle/>
                    <a:p>
                      <a:pPr algn="ctr"/>
                      <a:r>
                        <a:rPr lang="en-US" sz="1200" kern="0" dirty="0">
                          <a:effectLst/>
                        </a:rPr>
                        <a:t>«interface»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/>
                      <a:r>
                        <a:rPr lang="en-US" sz="1200" kern="0" dirty="0" err="1">
                          <a:effectLst/>
                        </a:rPr>
                        <a:t>LinkedStringInterface</a:t>
                      </a:r>
                      <a:r>
                        <a:rPr lang="en-US" sz="1200" kern="0" dirty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344673"/>
                  </a:ext>
                </a:extLst>
              </a:tr>
              <a:tr h="1554693">
                <a:tc>
                  <a:txBody>
                    <a:bodyPr/>
                    <a:lstStyle/>
                    <a:p>
                      <a:pPr algn="ctr"/>
                      <a:r>
                        <a:rPr lang="en-US" sz="1200" kern="0" dirty="0">
                          <a:effectLst/>
                        </a:rPr>
                        <a:t>Methods 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l"/>
                      <a:r>
                        <a:rPr lang="en-US" sz="1200" kern="0" dirty="0">
                          <a:effectLst/>
                        </a:rPr>
                        <a:t>+ </a:t>
                      </a:r>
                      <a:r>
                        <a:rPr lang="en-US" sz="1200" kern="0" dirty="0" err="1">
                          <a:effectLst/>
                        </a:rPr>
                        <a:t>charAt</a:t>
                      </a:r>
                      <a:r>
                        <a:rPr lang="en-US" sz="1200" kern="0" dirty="0">
                          <a:effectLst/>
                        </a:rPr>
                        <a:t>( int ) : char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l"/>
                      <a:r>
                        <a:rPr lang="en-US" sz="1200" kern="0" dirty="0">
                          <a:effectLst/>
                        </a:rPr>
                        <a:t>+ </a:t>
                      </a:r>
                      <a:r>
                        <a:rPr lang="en-US" sz="1200" kern="0" dirty="0" err="1">
                          <a:effectLst/>
                        </a:rPr>
                        <a:t>concat</a:t>
                      </a:r>
                      <a:r>
                        <a:rPr lang="en-US" sz="1200" kern="0" dirty="0">
                          <a:effectLst/>
                        </a:rPr>
                        <a:t>( </a:t>
                      </a:r>
                      <a:r>
                        <a:rPr lang="en-US" sz="1200" kern="0" dirty="0" err="1">
                          <a:effectLst/>
                        </a:rPr>
                        <a:t>LinkedString</a:t>
                      </a:r>
                      <a:r>
                        <a:rPr lang="en-US" sz="1200" kern="0" dirty="0">
                          <a:effectLst/>
                        </a:rPr>
                        <a:t> ) : </a:t>
                      </a:r>
                      <a:r>
                        <a:rPr lang="en-US" sz="1200" kern="0" dirty="0" err="1">
                          <a:effectLst/>
                        </a:rPr>
                        <a:t>LinkedString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l"/>
                      <a:r>
                        <a:rPr lang="en-US" sz="1200" kern="0" dirty="0">
                          <a:effectLst/>
                        </a:rPr>
                        <a:t>+ length( ) : int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l"/>
                      <a:r>
                        <a:rPr lang="en-US" sz="1200" kern="0" dirty="0">
                          <a:effectLst/>
                        </a:rPr>
                        <a:t>+ substring( int, int ) : </a:t>
                      </a:r>
                      <a:r>
                        <a:rPr lang="en-US" sz="1200" kern="0" dirty="0" err="1">
                          <a:effectLst/>
                        </a:rPr>
                        <a:t>LinkedString</a:t>
                      </a:r>
                      <a:r>
                        <a:rPr lang="en-US" sz="1200" kern="0" dirty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743752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D571ECF-3B0C-CB4F-B2A6-98CC70C5D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40318"/>
              </p:ext>
            </p:extLst>
          </p:nvPr>
        </p:nvGraphicFramePr>
        <p:xfrm>
          <a:off x="2197812" y="3784868"/>
          <a:ext cx="3898187" cy="2636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98187">
                  <a:extLst>
                    <a:ext uri="{9D8B030D-6E8A-4147-A177-3AD203B41FA5}">
                      <a16:colId xmlns:a16="http://schemas.microsoft.com/office/drawing/2014/main" val="761677903"/>
                    </a:ext>
                  </a:extLst>
                </a:gridCol>
              </a:tblGrid>
              <a:tr h="194961">
                <a:tc>
                  <a:txBody>
                    <a:bodyPr/>
                    <a:lstStyle/>
                    <a:p>
                      <a:pPr algn="ctr"/>
                      <a:r>
                        <a:rPr lang="en-US" sz="1200" kern="0">
                          <a:effectLst/>
                        </a:rPr>
                        <a:t>LinkedString 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7694495"/>
                  </a:ext>
                </a:extLst>
              </a:tr>
              <a:tr h="548099">
                <a:tc>
                  <a:txBody>
                    <a:bodyPr/>
                    <a:lstStyle/>
                    <a:p>
                      <a:pPr algn="ctr"/>
                      <a:r>
                        <a:rPr lang="en-US" sz="1200" kern="0">
                          <a:effectLst/>
                        </a:rPr>
                        <a:t>Fields </a:t>
                      </a:r>
                      <a:endParaRPr lang="zh-CN" sz="1050" kern="100">
                        <a:effectLst/>
                      </a:endParaRPr>
                    </a:p>
                    <a:p>
                      <a:pPr algn="l"/>
                      <a:r>
                        <a:rPr lang="en-US" sz="1200" kern="0">
                          <a:effectLst/>
                        </a:rPr>
                        <a:t>- _length : int</a:t>
                      </a:r>
                      <a:endParaRPr lang="zh-CN" sz="1050" kern="100">
                        <a:effectLst/>
                      </a:endParaRPr>
                    </a:p>
                    <a:p>
                      <a:pPr algn="l"/>
                      <a:r>
                        <a:rPr lang="en-US" sz="1200" kern="0">
                          <a:effectLst/>
                        </a:rPr>
                        <a:t>- head : LinkedNode&lt;Character&gt;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9867788"/>
                  </a:ext>
                </a:extLst>
              </a:tr>
              <a:tr h="724667">
                <a:tc>
                  <a:txBody>
                    <a:bodyPr/>
                    <a:lstStyle/>
                    <a:p>
                      <a:pPr algn="ctr"/>
                      <a:r>
                        <a:rPr lang="en-US" sz="1200" kern="0">
                          <a:effectLst/>
                        </a:rPr>
                        <a:t>Constructors </a:t>
                      </a:r>
                      <a:endParaRPr lang="zh-CN" sz="1050" kern="100">
                        <a:effectLst/>
                      </a:endParaRPr>
                    </a:p>
                    <a:p>
                      <a:pPr algn="l"/>
                      <a:r>
                        <a:rPr lang="en-US" sz="1200" kern="0">
                          <a:effectLst/>
                        </a:rPr>
                        <a:t>- LinkedString( ) : void</a:t>
                      </a:r>
                      <a:endParaRPr lang="zh-CN" sz="1050" kern="100">
                        <a:effectLst/>
                      </a:endParaRPr>
                    </a:p>
                    <a:p>
                      <a:pPr algn="l"/>
                      <a:r>
                        <a:rPr lang="en-US" sz="1200" kern="0">
                          <a:effectLst/>
                        </a:rPr>
                        <a:t>+ LinkedString( char[] ) : void</a:t>
                      </a:r>
                      <a:endParaRPr lang="zh-CN" sz="1050" kern="100">
                        <a:effectLst/>
                      </a:endParaRPr>
                    </a:p>
                    <a:p>
                      <a:pPr algn="l"/>
                      <a:r>
                        <a:rPr lang="en-US" sz="1200" kern="0">
                          <a:effectLst/>
                        </a:rPr>
                        <a:t>+ LinkedString( String ) : void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27911662"/>
                  </a:ext>
                </a:extLst>
              </a:tr>
              <a:tr h="1077805">
                <a:tc>
                  <a:txBody>
                    <a:bodyPr/>
                    <a:lstStyle/>
                    <a:p>
                      <a:pPr algn="ctr"/>
                      <a:r>
                        <a:rPr lang="en-US" sz="1200" kern="0" dirty="0">
                          <a:effectLst/>
                        </a:rPr>
                        <a:t>Methods 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l"/>
                      <a:r>
                        <a:rPr lang="en-US" sz="1200" kern="0" dirty="0">
                          <a:effectLst/>
                        </a:rPr>
                        <a:t>+ </a:t>
                      </a:r>
                      <a:r>
                        <a:rPr lang="en-US" sz="1200" kern="0" dirty="0" err="1">
                          <a:effectLst/>
                        </a:rPr>
                        <a:t>charAt</a:t>
                      </a:r>
                      <a:r>
                        <a:rPr lang="en-US" sz="1200" kern="0" dirty="0">
                          <a:effectLst/>
                        </a:rPr>
                        <a:t>( int ) : char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l"/>
                      <a:r>
                        <a:rPr lang="en-US" sz="1200" kern="0" dirty="0">
                          <a:effectLst/>
                        </a:rPr>
                        <a:t>+ </a:t>
                      </a:r>
                      <a:r>
                        <a:rPr lang="en-US" sz="1200" kern="0" dirty="0" err="1">
                          <a:effectLst/>
                        </a:rPr>
                        <a:t>concat</a:t>
                      </a:r>
                      <a:r>
                        <a:rPr lang="en-US" sz="1200" kern="0" dirty="0">
                          <a:effectLst/>
                        </a:rPr>
                        <a:t>( </a:t>
                      </a:r>
                      <a:r>
                        <a:rPr lang="en-US" sz="1200" kern="0" dirty="0" err="1">
                          <a:effectLst/>
                        </a:rPr>
                        <a:t>LinkedString</a:t>
                      </a:r>
                      <a:r>
                        <a:rPr lang="en-US" sz="1200" kern="0" dirty="0">
                          <a:effectLst/>
                        </a:rPr>
                        <a:t> ) : </a:t>
                      </a:r>
                      <a:r>
                        <a:rPr lang="en-US" sz="1200" kern="0" dirty="0" err="1">
                          <a:effectLst/>
                        </a:rPr>
                        <a:t>LinkedString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l"/>
                      <a:r>
                        <a:rPr lang="en-US" sz="1200" kern="0" dirty="0">
                          <a:effectLst/>
                        </a:rPr>
                        <a:t>+ length( ) : int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l"/>
                      <a:r>
                        <a:rPr lang="en-US" sz="1200" kern="0" dirty="0">
                          <a:effectLst/>
                        </a:rPr>
                        <a:t>+ substring( int, int ) : </a:t>
                      </a:r>
                      <a:r>
                        <a:rPr lang="en-US" sz="1200" kern="0" dirty="0" err="1">
                          <a:effectLst/>
                        </a:rPr>
                        <a:t>LinkedString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l"/>
                      <a:r>
                        <a:rPr lang="en-US" sz="1200" kern="0" dirty="0">
                          <a:effectLst/>
                        </a:rPr>
                        <a:t>+ </a:t>
                      </a:r>
                      <a:r>
                        <a:rPr lang="en-US" sz="1200" kern="0" dirty="0" err="1">
                          <a:effectLst/>
                        </a:rPr>
                        <a:t>toString</a:t>
                      </a:r>
                      <a:r>
                        <a:rPr lang="en-US" sz="1200" kern="0" dirty="0">
                          <a:effectLst/>
                        </a:rPr>
                        <a:t>( ) : String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01823592"/>
                  </a:ext>
                </a:extLst>
              </a:tr>
            </a:tbl>
          </a:graphicData>
        </a:graphic>
      </p:graphicFrame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DB8D71C1-0245-DA4C-A86A-CBF5A396D1CD}"/>
              </a:ext>
            </a:extLst>
          </p:cNvPr>
          <p:cNvCxnSpPr>
            <a:cxnSpLocks/>
            <a:stCxn id="6" idx="0"/>
            <a:endCxn id="10" idx="3"/>
          </p:cNvCxnSpPr>
          <p:nvPr/>
        </p:nvCxnSpPr>
        <p:spPr>
          <a:xfrm flipH="1" flipV="1">
            <a:off x="4043245" y="2603050"/>
            <a:ext cx="103660" cy="1181818"/>
          </a:xfrm>
          <a:prstGeom prst="straightConnector1">
            <a:avLst/>
          </a:prstGeom>
          <a:ln w="31750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三角形 9">
            <a:extLst>
              <a:ext uri="{FF2B5EF4-FFF2-40B4-BE49-F238E27FC236}">
                <a16:creationId xmlns:a16="http://schemas.microsoft.com/office/drawing/2014/main" id="{99FCB86D-075B-E042-9DC8-E0502F1B376D}"/>
              </a:ext>
            </a:extLst>
          </p:cNvPr>
          <p:cNvSpPr/>
          <p:nvPr/>
        </p:nvSpPr>
        <p:spPr>
          <a:xfrm rot="21064029">
            <a:off x="3974129" y="2505575"/>
            <a:ext cx="123004" cy="9807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F896783-736A-1641-A17B-E75E54BF7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785360"/>
              </p:ext>
            </p:extLst>
          </p:nvPr>
        </p:nvGraphicFramePr>
        <p:xfrm>
          <a:off x="7770340" y="3527241"/>
          <a:ext cx="2942968" cy="1899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2968">
                  <a:extLst>
                    <a:ext uri="{9D8B030D-6E8A-4147-A177-3AD203B41FA5}">
                      <a16:colId xmlns:a16="http://schemas.microsoft.com/office/drawing/2014/main" val="1473860412"/>
                    </a:ext>
                  </a:extLst>
                </a:gridCol>
              </a:tblGrid>
              <a:tr h="252276">
                <a:tc>
                  <a:txBody>
                    <a:bodyPr/>
                    <a:lstStyle/>
                    <a:p>
                      <a:pPr algn="ctr"/>
                      <a:r>
                        <a:rPr lang="en-US" sz="1200" kern="0">
                          <a:effectLst/>
                        </a:rPr>
                        <a:t>LinkedNode&lt;T&gt; 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00739777"/>
                  </a:ext>
                </a:extLst>
              </a:tr>
              <a:tr h="937706">
                <a:tc>
                  <a:txBody>
                    <a:bodyPr/>
                    <a:lstStyle/>
                    <a:p>
                      <a:pPr algn="ctr"/>
                      <a:r>
                        <a:rPr lang="en-US" sz="1200" kern="0">
                          <a:effectLst/>
                        </a:rPr>
                        <a:t>Fields </a:t>
                      </a:r>
                      <a:endParaRPr lang="zh-CN" sz="1050" kern="100">
                        <a:effectLst/>
                      </a:endParaRPr>
                    </a:p>
                    <a:p>
                      <a:pPr algn="l"/>
                      <a:r>
                        <a:rPr lang="en-US" sz="1200" kern="0">
                          <a:effectLst/>
                        </a:rPr>
                        <a:t>+ next : LinkedNode&lt;T&gt;</a:t>
                      </a:r>
                      <a:endParaRPr lang="zh-CN" sz="1050" kern="100">
                        <a:effectLst/>
                      </a:endParaRPr>
                    </a:p>
                    <a:p>
                      <a:pPr algn="l"/>
                      <a:r>
                        <a:rPr lang="en-US" sz="1200" kern="0">
                          <a:effectLst/>
                        </a:rPr>
                        <a:t>+ prev : LinkedNode&lt;T&gt;</a:t>
                      </a:r>
                      <a:endParaRPr lang="zh-CN" sz="1050" kern="100">
                        <a:effectLst/>
                      </a:endParaRPr>
                    </a:p>
                    <a:p>
                      <a:pPr algn="l"/>
                      <a:r>
                        <a:rPr lang="en-US" sz="1200" kern="0">
                          <a:effectLst/>
                        </a:rPr>
                        <a:t>+ value : T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71334426"/>
                  </a:ext>
                </a:extLst>
              </a:tr>
              <a:tr h="709230">
                <a:tc>
                  <a:txBody>
                    <a:bodyPr/>
                    <a:lstStyle/>
                    <a:p>
                      <a:pPr algn="ctr"/>
                      <a:r>
                        <a:rPr lang="en-US" sz="1200" kern="0" dirty="0">
                          <a:effectLst/>
                        </a:rPr>
                        <a:t>Constructors 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l"/>
                      <a:r>
                        <a:rPr lang="en-US" sz="1200" kern="0" dirty="0">
                          <a:effectLst/>
                        </a:rPr>
                        <a:t>+ </a:t>
                      </a:r>
                      <a:r>
                        <a:rPr lang="en-US" sz="1200" kern="0" dirty="0" err="1">
                          <a:effectLst/>
                        </a:rPr>
                        <a:t>LinkedNode</a:t>
                      </a:r>
                      <a:r>
                        <a:rPr lang="en-US" sz="1200" kern="0" dirty="0">
                          <a:effectLst/>
                        </a:rPr>
                        <a:t>( </a:t>
                      </a:r>
                      <a:r>
                        <a:rPr lang="en-US" sz="1200" kern="0" dirty="0" err="1">
                          <a:effectLst/>
                        </a:rPr>
                        <a:t>LinkedNode</a:t>
                      </a:r>
                      <a:r>
                        <a:rPr lang="en-US" sz="1200" kern="0" dirty="0">
                          <a:effectLst/>
                        </a:rPr>
                        <a:t>&lt;T&gt; ) : void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l"/>
                      <a:r>
                        <a:rPr lang="en-US" sz="1200" kern="0" dirty="0">
                          <a:effectLst/>
                        </a:rPr>
                        <a:t>+ </a:t>
                      </a:r>
                      <a:r>
                        <a:rPr lang="en-US" sz="1200" kern="0" dirty="0" err="1">
                          <a:effectLst/>
                        </a:rPr>
                        <a:t>LinkedNode</a:t>
                      </a:r>
                      <a:r>
                        <a:rPr lang="en-US" sz="1200" kern="0" dirty="0">
                          <a:effectLst/>
                        </a:rPr>
                        <a:t>( T ) : void 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24617045"/>
                  </a:ext>
                </a:extLst>
              </a:tr>
            </a:tbl>
          </a:graphicData>
        </a:graphic>
      </p:graphicFrame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E65D38E-25B4-8140-8643-059C35F276A0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6095999" y="4476847"/>
            <a:ext cx="1674341" cy="62628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25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147</Words>
  <Application>Microsoft Macintosh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Victor</dc:creator>
  <cp:lastModifiedBy>Huang Victor</cp:lastModifiedBy>
  <cp:revision>1</cp:revision>
  <dcterms:created xsi:type="dcterms:W3CDTF">2021-10-18T13:08:36Z</dcterms:created>
  <dcterms:modified xsi:type="dcterms:W3CDTF">2021-10-18T13:18:26Z</dcterms:modified>
</cp:coreProperties>
</file>