
<file path=[Content_Types].xml><?xml version="1.0" encoding="utf-8"?>
<Types xmlns="http://schemas.openxmlformats.org/package/2006/content-types">
  <Default Extension="png" ContentType="image/png"/>
  <Default Extension="jpeg" ContentType="image/jpeg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embeddedFontLst>
    <p:embeddedFont>
      <p:font typeface="Source Han Sans"/>
      <p:regular r:id="rId28"/>
    </p:embeddedFont>
    <p:embeddedFont>
      <p:font typeface="Source Han Sans CN Bold"/>
      <p:regular r:id="rId29"/>
    </p:embeddedFont>
    <p:embeddedFont>
      <p:font typeface="Poppins"/>
      <p:regular r:id="rId30"/>
    </p:embeddedFont>
    <p:embeddedFont>
      <p:font typeface="poppins-bold"/>
      <p:regular r:id="rId31"/>
    </p:embeddedFont>
    <p:embeddedFont>
      <p:font typeface="OPPOSans H"/>
      <p:regular r:id="rId32"/>
    </p:embeddedFont>
  </p:embeddedFont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theme" Target="theme/theme1.xml"/>
<Relationship Id="rId2" Type="http://schemas.openxmlformats.org/officeDocument/2006/relationships/slideMaster" Target="slideMasters/slideMaster1.xml"/>
<Relationship Id="rId3" Type="http://schemas.openxmlformats.org/officeDocument/2006/relationships/slide" Target="slides/slide1.xml"/>
<Relationship Id="rId4" Type="http://schemas.openxmlformats.org/officeDocument/2006/relationships/slide" Target="slides/slide2.xml"/>
<Relationship Id="rId5" Type="http://schemas.openxmlformats.org/officeDocument/2006/relationships/slide" Target="slides/slide3.xml"/>
<Relationship Id="rId6" Type="http://schemas.openxmlformats.org/officeDocument/2006/relationships/slide" Target="slides/slide4.xml"/>
<Relationship Id="rId7" Type="http://schemas.openxmlformats.org/officeDocument/2006/relationships/slide" Target="slides/slide5.xml"/>
<Relationship Id="rId8" Type="http://schemas.openxmlformats.org/officeDocument/2006/relationships/slide" Target="slides/slide6.xml"/>
<Relationship Id="rId9" Type="http://schemas.openxmlformats.org/officeDocument/2006/relationships/slide" Target="slides/slide7.xml"/>
<Relationship Id="rId10" Type="http://schemas.openxmlformats.org/officeDocument/2006/relationships/slide" Target="slides/slide8.xml"/>
<Relationship Id="rId11" Type="http://schemas.openxmlformats.org/officeDocument/2006/relationships/slide" Target="slides/slide9.xml"/>
<Relationship Id="rId12" Type="http://schemas.openxmlformats.org/officeDocument/2006/relationships/slide" Target="slides/slide10.xml"/>
<Relationship Id="rId13" Type="http://schemas.openxmlformats.org/officeDocument/2006/relationships/slide" Target="slides/slide11.xml"/>
<Relationship Id="rId14" Type="http://schemas.openxmlformats.org/officeDocument/2006/relationships/slide" Target="slides/slide12.xml"/>
<Relationship Id="rId15" Type="http://schemas.openxmlformats.org/officeDocument/2006/relationships/slide" Target="slides/slide13.xml"/>
<Relationship Id="rId16" Type="http://schemas.openxmlformats.org/officeDocument/2006/relationships/slide" Target="slides/slide14.xml"/>
<Relationship Id="rId17" Type="http://schemas.openxmlformats.org/officeDocument/2006/relationships/slide" Target="slides/slide15.xml"/>
<Relationship Id="rId18" Type="http://schemas.openxmlformats.org/officeDocument/2006/relationships/slide" Target="slides/slide16.xml"/>
<Relationship Id="rId19" Type="http://schemas.openxmlformats.org/officeDocument/2006/relationships/slide" Target="slides/slide17.xml"/>
<Relationship Id="rId20" Type="http://schemas.openxmlformats.org/officeDocument/2006/relationships/slide" Target="slides/slide18.xml"/>
<Relationship Id="rId21" Type="http://schemas.openxmlformats.org/officeDocument/2006/relationships/slide" Target="slides/slide19.xml"/>
<Relationship Id="rId22" Type="http://schemas.openxmlformats.org/officeDocument/2006/relationships/slide" Target="slides/slide20.xml"/>
<Relationship Id="rId23" Type="http://schemas.openxmlformats.org/officeDocument/2006/relationships/slide" Target="slides/slide21.xml"/>
<Relationship Id="rId24" Type="http://schemas.openxmlformats.org/officeDocument/2006/relationships/slide" Target="slides/slide22.xml"/>
<Relationship Id="rId25" Type="http://schemas.openxmlformats.org/officeDocument/2006/relationships/slide" Target="slides/slide23.xml"/>
<Relationship Id="rId26" Type="http://schemas.openxmlformats.org/officeDocument/2006/relationships/slide" Target="slides/slide24.xml"/>
<Relationship Id="rId27" Type="http://schemas.openxmlformats.org/officeDocument/2006/relationships/slide" Target="slides/slide25.xml"/>
<Relationship Id="rId28" Type="http://schemas.openxmlformats.org/officeDocument/2006/relationships/font" Target="fonts/font5.fntdata"/>
<Relationship Id="rId29" Type="http://schemas.openxmlformats.org/officeDocument/2006/relationships/font" Target="fonts/font4.fntdata"/>
<Relationship Id="rId30" Type="http://schemas.openxmlformats.org/officeDocument/2006/relationships/font" Target="fonts/font1.fntdata"/>
<Relationship Id="rId31" Type="http://schemas.openxmlformats.org/officeDocument/2006/relationships/font" Target="fonts/font2.fntdata"/>
<Relationship Id="rId32" Type="http://schemas.openxmlformats.org/officeDocument/2006/relationships/font" Target="fonts/font3.fntdata"/>
</Relationships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1.xml"/>
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Relationship Id="rId3" Type="http://schemas.openxmlformats.org/officeDocument/2006/relationships/image" Target="../media/image1.png"/>
</Relationships>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3.png"/>
</Relationships>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5.png"/>
</Relationships>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Relationship Id="rId3" Type="http://schemas.openxmlformats.org/officeDocument/2006/relationships/image" Target="../media/image1.png"/>
</Relationships>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2.png"/>
</Relationships>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Relationship Id="rId2" Type="http://schemas.openxmlformats.org/officeDocument/2006/relationships/image" Target="../media/image4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70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6" name=""/>
          <p:cNvGrpSpPr/>
          <p:nvPr/>
        </p:nvGrpSpPr>
        <p:grpSpPr>
          <a:xfrm>
            <a:off x="11035520" y="702601"/>
            <a:ext cx="274641" cy="229001"/>
            <a:chOff x="11035520" y="702601"/>
            <a:chExt cx="274641" cy="229001"/>
          </a:xfrm>
        </p:grpSpPr>
        <p:sp>
          <p:nvSpPr>
            <p:cNvPr id="7" name="标题 1"/>
            <p:cNvSpPr txBox="1"/>
            <p:nvPr/>
          </p:nvSpPr>
          <p:spPr>
            <a:xfrm rot="0" flipH="0" flipV="0">
              <a:off x="11035520" y="702601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0" flipH="0" flipV="0">
              <a:off x="11035520" y="802415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9" name="标题 1"/>
            <p:cNvSpPr txBox="1"/>
            <p:nvPr/>
          </p:nvSpPr>
          <p:spPr>
            <a:xfrm rot="0" flipH="0" flipV="0">
              <a:off x="11035520" y="902229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0" name="标题 1"/>
          <p:cNvSpPr txBox="1"/>
          <p:nvPr/>
        </p:nvSpPr>
        <p:spPr>
          <a:xfrm rot="0" flipH="0" flipV="0">
            <a:off x="3436426" y="3822226"/>
            <a:ext cx="531914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13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HERE IS WHERE YOUR PRESENTATION BEGINS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870717" y="4748629"/>
            <a:ext cx="2450567" cy="383914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1"/>
              </a:gs>
              <a:gs pos="100000">
                <a:schemeClr val="accent2"/>
              </a:gs>
            </a:gsLst>
            <a:path path="circle">
              <a:fillToRect t="100000" l="100000"/>
            </a:path>
            <a:tileRect b="-100000" r="-100000"/>
          </a:gradFill>
          <a:ln w="12700" cap="sq">
            <a:noFill/>
            <a:miter/>
          </a:ln>
          <a:effectLst>
            <a:outerShdw dist="38100" blurRad="254000" dir="2700000" sx="100000" sy="100000" kx="0" ky="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0400" y="2009024"/>
            <a:ext cx="10836275" cy="13860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4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SonarQube 靜態分析工具簡報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1" flipV="0">
            <a:off x="1827796" y="3925695"/>
            <a:ext cx="1683061" cy="120648"/>
          </a:xfrm>
          <a:custGeom>
            <a:avLst/>
            <a:gdLst>
              <a:gd name="connsiteX0" fmla="*/ 140255 w 1683061"/>
              <a:gd name="connsiteY0" fmla="*/ 0 h 120648"/>
              <a:gd name="connsiteX1" fmla="*/ 65465 w 1683061"/>
              <a:gd name="connsiteY1" fmla="*/ 0 h 120648"/>
              <a:gd name="connsiteX2" fmla="*/ 0 w 1683061"/>
              <a:gd name="connsiteY2" fmla="*/ 120648 h 120648"/>
              <a:gd name="connsiteX3" fmla="*/ 74790 w 1683061"/>
              <a:gd name="connsiteY3" fmla="*/ 120648 h 120648"/>
              <a:gd name="connsiteX4" fmla="*/ 280515 w 1683061"/>
              <a:gd name="connsiteY4" fmla="*/ 0 h 120648"/>
              <a:gd name="connsiteX5" fmla="*/ 205725 w 1683061"/>
              <a:gd name="connsiteY5" fmla="*/ 0 h 120648"/>
              <a:gd name="connsiteX6" fmla="*/ 140260 w 1683061"/>
              <a:gd name="connsiteY6" fmla="*/ 120648 h 120648"/>
              <a:gd name="connsiteX7" fmla="*/ 215050 w 1683061"/>
              <a:gd name="connsiteY7" fmla="*/ 120648 h 120648"/>
              <a:gd name="connsiteX8" fmla="*/ 420768 w 1683061"/>
              <a:gd name="connsiteY8" fmla="*/ 0 h 120648"/>
              <a:gd name="connsiteX9" fmla="*/ 345978 w 1683061"/>
              <a:gd name="connsiteY9" fmla="*/ 0 h 120648"/>
              <a:gd name="connsiteX10" fmla="*/ 280513 w 1683061"/>
              <a:gd name="connsiteY10" fmla="*/ 120648 h 120648"/>
              <a:gd name="connsiteX11" fmla="*/ 355303 w 1683061"/>
              <a:gd name="connsiteY11" fmla="*/ 120648 h 120648"/>
              <a:gd name="connsiteX12" fmla="*/ 561023 w 1683061"/>
              <a:gd name="connsiteY12" fmla="*/ 0 h 120648"/>
              <a:gd name="connsiteX13" fmla="*/ 486233 w 1683061"/>
              <a:gd name="connsiteY13" fmla="*/ 0 h 120648"/>
              <a:gd name="connsiteX14" fmla="*/ 420768 w 1683061"/>
              <a:gd name="connsiteY14" fmla="*/ 120648 h 120648"/>
              <a:gd name="connsiteX15" fmla="*/ 495558 w 1683061"/>
              <a:gd name="connsiteY15" fmla="*/ 120648 h 120648"/>
              <a:gd name="connsiteX16" fmla="*/ 701278 w 1683061"/>
              <a:gd name="connsiteY16" fmla="*/ 0 h 120648"/>
              <a:gd name="connsiteX17" fmla="*/ 626488 w 1683061"/>
              <a:gd name="connsiteY17" fmla="*/ 0 h 120648"/>
              <a:gd name="connsiteX18" fmla="*/ 561023 w 1683061"/>
              <a:gd name="connsiteY18" fmla="*/ 120648 h 120648"/>
              <a:gd name="connsiteX19" fmla="*/ 635813 w 1683061"/>
              <a:gd name="connsiteY19" fmla="*/ 120648 h 120648"/>
              <a:gd name="connsiteX20" fmla="*/ 841532 w 1683061"/>
              <a:gd name="connsiteY20" fmla="*/ 0 h 120648"/>
              <a:gd name="connsiteX21" fmla="*/ 766742 w 1683061"/>
              <a:gd name="connsiteY21" fmla="*/ 0 h 120648"/>
              <a:gd name="connsiteX22" fmla="*/ 701277 w 1683061"/>
              <a:gd name="connsiteY22" fmla="*/ 120648 h 120648"/>
              <a:gd name="connsiteX23" fmla="*/ 776067 w 1683061"/>
              <a:gd name="connsiteY23" fmla="*/ 120648 h 120648"/>
              <a:gd name="connsiteX24" fmla="*/ 981787 w 1683061"/>
              <a:gd name="connsiteY24" fmla="*/ 0 h 120648"/>
              <a:gd name="connsiteX25" fmla="*/ 906997 w 1683061"/>
              <a:gd name="connsiteY25" fmla="*/ 0 h 120648"/>
              <a:gd name="connsiteX26" fmla="*/ 841532 w 1683061"/>
              <a:gd name="connsiteY26" fmla="*/ 120648 h 120648"/>
              <a:gd name="connsiteX27" fmla="*/ 916322 w 1683061"/>
              <a:gd name="connsiteY27" fmla="*/ 120648 h 120648"/>
              <a:gd name="connsiteX28" fmla="*/ 1122042 w 1683061"/>
              <a:gd name="connsiteY28" fmla="*/ 0 h 120648"/>
              <a:gd name="connsiteX29" fmla="*/ 1047252 w 1683061"/>
              <a:gd name="connsiteY29" fmla="*/ 0 h 120648"/>
              <a:gd name="connsiteX30" fmla="*/ 981787 w 1683061"/>
              <a:gd name="connsiteY30" fmla="*/ 120648 h 120648"/>
              <a:gd name="connsiteX31" fmla="*/ 1056577 w 1683061"/>
              <a:gd name="connsiteY31" fmla="*/ 120648 h 120648"/>
              <a:gd name="connsiteX32" fmla="*/ 1262297 w 1683061"/>
              <a:gd name="connsiteY32" fmla="*/ 0 h 120648"/>
              <a:gd name="connsiteX33" fmla="*/ 1187507 w 1683061"/>
              <a:gd name="connsiteY33" fmla="*/ 0 h 120648"/>
              <a:gd name="connsiteX34" fmla="*/ 1122042 w 1683061"/>
              <a:gd name="connsiteY34" fmla="*/ 120648 h 120648"/>
              <a:gd name="connsiteX35" fmla="*/ 1196832 w 1683061"/>
              <a:gd name="connsiteY35" fmla="*/ 120648 h 120648"/>
              <a:gd name="connsiteX36" fmla="*/ 1402551 w 1683061"/>
              <a:gd name="connsiteY36" fmla="*/ 0 h 120648"/>
              <a:gd name="connsiteX37" fmla="*/ 1327761 w 1683061"/>
              <a:gd name="connsiteY37" fmla="*/ 0 h 120648"/>
              <a:gd name="connsiteX38" fmla="*/ 1262296 w 1683061"/>
              <a:gd name="connsiteY38" fmla="*/ 120648 h 120648"/>
              <a:gd name="connsiteX39" fmla="*/ 1337086 w 1683061"/>
              <a:gd name="connsiteY39" fmla="*/ 120648 h 120648"/>
              <a:gd name="connsiteX40" fmla="*/ 1542806 w 1683061"/>
              <a:gd name="connsiteY40" fmla="*/ 0 h 120648"/>
              <a:gd name="connsiteX41" fmla="*/ 1468016 w 1683061"/>
              <a:gd name="connsiteY41" fmla="*/ 0 h 120648"/>
              <a:gd name="connsiteX42" fmla="*/ 1402551 w 1683061"/>
              <a:gd name="connsiteY42" fmla="*/ 120648 h 120648"/>
              <a:gd name="connsiteX43" fmla="*/ 1477341 w 1683061"/>
              <a:gd name="connsiteY43" fmla="*/ 120648 h 120648"/>
              <a:gd name="connsiteX44" fmla="*/ 1683061 w 1683061"/>
              <a:gd name="connsiteY44" fmla="*/ 0 h 120648"/>
              <a:gd name="connsiteX45" fmla="*/ 1608271 w 1683061"/>
              <a:gd name="connsiteY45" fmla="*/ 0 h 120648"/>
              <a:gd name="connsiteX46" fmla="*/ 1542806 w 1683061"/>
              <a:gd name="connsiteY46" fmla="*/ 120648 h 120648"/>
              <a:gd name="connsiteX47" fmla="*/ 1617596 w 1683061"/>
              <a:gd name="connsiteY47" fmla="*/ 120648 h 120648"/>
            </a:gdLst>
            <a:rect l="l" t="t" r="r" b="b"/>
            <a:pathLst>
              <a:path w="1683061" h="120648">
                <a:moveTo>
                  <a:pt x="140255" y="0"/>
                </a:moveTo>
                <a:lnTo>
                  <a:pt x="65465" y="0"/>
                </a:lnTo>
                <a:lnTo>
                  <a:pt x="0" y="120648"/>
                </a:lnTo>
                <a:lnTo>
                  <a:pt x="74790" y="120648"/>
                </a:lnTo>
                <a:close/>
                <a:moveTo>
                  <a:pt x="280515" y="0"/>
                </a:moveTo>
                <a:lnTo>
                  <a:pt x="205725" y="0"/>
                </a:lnTo>
                <a:lnTo>
                  <a:pt x="140260" y="120648"/>
                </a:lnTo>
                <a:lnTo>
                  <a:pt x="215050" y="120648"/>
                </a:lnTo>
                <a:close/>
                <a:moveTo>
                  <a:pt x="420768" y="0"/>
                </a:moveTo>
                <a:lnTo>
                  <a:pt x="345978" y="0"/>
                </a:lnTo>
                <a:lnTo>
                  <a:pt x="280513" y="120648"/>
                </a:lnTo>
                <a:lnTo>
                  <a:pt x="355303" y="120648"/>
                </a:lnTo>
                <a:close/>
                <a:moveTo>
                  <a:pt x="561023" y="0"/>
                </a:moveTo>
                <a:lnTo>
                  <a:pt x="486233" y="0"/>
                </a:lnTo>
                <a:lnTo>
                  <a:pt x="420768" y="120648"/>
                </a:lnTo>
                <a:lnTo>
                  <a:pt x="495558" y="120648"/>
                </a:lnTo>
                <a:close/>
                <a:moveTo>
                  <a:pt x="701278" y="0"/>
                </a:moveTo>
                <a:lnTo>
                  <a:pt x="626488" y="0"/>
                </a:lnTo>
                <a:lnTo>
                  <a:pt x="561023" y="120648"/>
                </a:lnTo>
                <a:lnTo>
                  <a:pt x="635813" y="120648"/>
                </a:lnTo>
                <a:close/>
                <a:moveTo>
                  <a:pt x="841532" y="0"/>
                </a:moveTo>
                <a:lnTo>
                  <a:pt x="766742" y="0"/>
                </a:lnTo>
                <a:lnTo>
                  <a:pt x="701277" y="120648"/>
                </a:lnTo>
                <a:lnTo>
                  <a:pt x="776067" y="120648"/>
                </a:lnTo>
                <a:close/>
                <a:moveTo>
                  <a:pt x="981787" y="0"/>
                </a:moveTo>
                <a:lnTo>
                  <a:pt x="906997" y="0"/>
                </a:lnTo>
                <a:lnTo>
                  <a:pt x="841532" y="120648"/>
                </a:lnTo>
                <a:lnTo>
                  <a:pt x="916322" y="120648"/>
                </a:lnTo>
                <a:close/>
                <a:moveTo>
                  <a:pt x="1122042" y="0"/>
                </a:moveTo>
                <a:lnTo>
                  <a:pt x="1047252" y="0"/>
                </a:lnTo>
                <a:lnTo>
                  <a:pt x="981787" y="120648"/>
                </a:lnTo>
                <a:lnTo>
                  <a:pt x="1056577" y="120648"/>
                </a:lnTo>
                <a:close/>
                <a:moveTo>
                  <a:pt x="1262297" y="0"/>
                </a:moveTo>
                <a:lnTo>
                  <a:pt x="1187507" y="0"/>
                </a:lnTo>
                <a:lnTo>
                  <a:pt x="1122042" y="120648"/>
                </a:lnTo>
                <a:lnTo>
                  <a:pt x="1196832" y="120648"/>
                </a:lnTo>
                <a:close/>
                <a:moveTo>
                  <a:pt x="1402551" y="0"/>
                </a:moveTo>
                <a:lnTo>
                  <a:pt x="1327761" y="0"/>
                </a:lnTo>
                <a:lnTo>
                  <a:pt x="1262296" y="120648"/>
                </a:lnTo>
                <a:lnTo>
                  <a:pt x="1337086" y="120648"/>
                </a:lnTo>
                <a:close/>
                <a:moveTo>
                  <a:pt x="1542806" y="0"/>
                </a:moveTo>
                <a:lnTo>
                  <a:pt x="1468016" y="0"/>
                </a:lnTo>
                <a:lnTo>
                  <a:pt x="1402551" y="120648"/>
                </a:lnTo>
                <a:lnTo>
                  <a:pt x="1477341" y="120648"/>
                </a:lnTo>
                <a:close/>
                <a:moveTo>
                  <a:pt x="1683061" y="0"/>
                </a:moveTo>
                <a:lnTo>
                  <a:pt x="1608271" y="0"/>
                </a:lnTo>
                <a:lnTo>
                  <a:pt x="1542806" y="120648"/>
                </a:lnTo>
                <a:lnTo>
                  <a:pt x="1617596" y="1206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-1428839" y="5412950"/>
            <a:ext cx="15049678" cy="28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标题 1"/>
          <p:cNvSpPr txBox="1"/>
          <p:nvPr/>
        </p:nvSpPr>
        <p:spPr>
          <a:xfrm rot="0" flipH="0" flipV="0">
            <a:off x="4870717" y="4758357"/>
            <a:ext cx="2450567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20XX-01-01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716630" y="3925695"/>
            <a:ext cx="1683061" cy="120648"/>
          </a:xfrm>
          <a:custGeom>
            <a:avLst/>
            <a:gdLst>
              <a:gd name="connsiteX0" fmla="*/ 140255 w 1683061"/>
              <a:gd name="connsiteY0" fmla="*/ 0 h 120648"/>
              <a:gd name="connsiteX1" fmla="*/ 65465 w 1683061"/>
              <a:gd name="connsiteY1" fmla="*/ 0 h 120648"/>
              <a:gd name="connsiteX2" fmla="*/ 0 w 1683061"/>
              <a:gd name="connsiteY2" fmla="*/ 120648 h 120648"/>
              <a:gd name="connsiteX3" fmla="*/ 74790 w 1683061"/>
              <a:gd name="connsiteY3" fmla="*/ 120648 h 120648"/>
              <a:gd name="connsiteX4" fmla="*/ 280515 w 1683061"/>
              <a:gd name="connsiteY4" fmla="*/ 0 h 120648"/>
              <a:gd name="connsiteX5" fmla="*/ 205725 w 1683061"/>
              <a:gd name="connsiteY5" fmla="*/ 0 h 120648"/>
              <a:gd name="connsiteX6" fmla="*/ 140260 w 1683061"/>
              <a:gd name="connsiteY6" fmla="*/ 120648 h 120648"/>
              <a:gd name="connsiteX7" fmla="*/ 215050 w 1683061"/>
              <a:gd name="connsiteY7" fmla="*/ 120648 h 120648"/>
              <a:gd name="connsiteX8" fmla="*/ 420768 w 1683061"/>
              <a:gd name="connsiteY8" fmla="*/ 0 h 120648"/>
              <a:gd name="connsiteX9" fmla="*/ 345978 w 1683061"/>
              <a:gd name="connsiteY9" fmla="*/ 0 h 120648"/>
              <a:gd name="connsiteX10" fmla="*/ 280513 w 1683061"/>
              <a:gd name="connsiteY10" fmla="*/ 120648 h 120648"/>
              <a:gd name="connsiteX11" fmla="*/ 355303 w 1683061"/>
              <a:gd name="connsiteY11" fmla="*/ 120648 h 120648"/>
              <a:gd name="connsiteX12" fmla="*/ 561023 w 1683061"/>
              <a:gd name="connsiteY12" fmla="*/ 0 h 120648"/>
              <a:gd name="connsiteX13" fmla="*/ 486233 w 1683061"/>
              <a:gd name="connsiteY13" fmla="*/ 0 h 120648"/>
              <a:gd name="connsiteX14" fmla="*/ 420768 w 1683061"/>
              <a:gd name="connsiteY14" fmla="*/ 120648 h 120648"/>
              <a:gd name="connsiteX15" fmla="*/ 495558 w 1683061"/>
              <a:gd name="connsiteY15" fmla="*/ 120648 h 120648"/>
              <a:gd name="connsiteX16" fmla="*/ 701278 w 1683061"/>
              <a:gd name="connsiteY16" fmla="*/ 0 h 120648"/>
              <a:gd name="connsiteX17" fmla="*/ 626488 w 1683061"/>
              <a:gd name="connsiteY17" fmla="*/ 0 h 120648"/>
              <a:gd name="connsiteX18" fmla="*/ 561023 w 1683061"/>
              <a:gd name="connsiteY18" fmla="*/ 120648 h 120648"/>
              <a:gd name="connsiteX19" fmla="*/ 635813 w 1683061"/>
              <a:gd name="connsiteY19" fmla="*/ 120648 h 120648"/>
              <a:gd name="connsiteX20" fmla="*/ 841532 w 1683061"/>
              <a:gd name="connsiteY20" fmla="*/ 0 h 120648"/>
              <a:gd name="connsiteX21" fmla="*/ 766742 w 1683061"/>
              <a:gd name="connsiteY21" fmla="*/ 0 h 120648"/>
              <a:gd name="connsiteX22" fmla="*/ 701277 w 1683061"/>
              <a:gd name="connsiteY22" fmla="*/ 120648 h 120648"/>
              <a:gd name="connsiteX23" fmla="*/ 776067 w 1683061"/>
              <a:gd name="connsiteY23" fmla="*/ 120648 h 120648"/>
              <a:gd name="connsiteX24" fmla="*/ 981787 w 1683061"/>
              <a:gd name="connsiteY24" fmla="*/ 0 h 120648"/>
              <a:gd name="connsiteX25" fmla="*/ 906997 w 1683061"/>
              <a:gd name="connsiteY25" fmla="*/ 0 h 120648"/>
              <a:gd name="connsiteX26" fmla="*/ 841532 w 1683061"/>
              <a:gd name="connsiteY26" fmla="*/ 120648 h 120648"/>
              <a:gd name="connsiteX27" fmla="*/ 916322 w 1683061"/>
              <a:gd name="connsiteY27" fmla="*/ 120648 h 120648"/>
              <a:gd name="connsiteX28" fmla="*/ 1122042 w 1683061"/>
              <a:gd name="connsiteY28" fmla="*/ 0 h 120648"/>
              <a:gd name="connsiteX29" fmla="*/ 1047252 w 1683061"/>
              <a:gd name="connsiteY29" fmla="*/ 0 h 120648"/>
              <a:gd name="connsiteX30" fmla="*/ 981787 w 1683061"/>
              <a:gd name="connsiteY30" fmla="*/ 120648 h 120648"/>
              <a:gd name="connsiteX31" fmla="*/ 1056577 w 1683061"/>
              <a:gd name="connsiteY31" fmla="*/ 120648 h 120648"/>
              <a:gd name="connsiteX32" fmla="*/ 1262297 w 1683061"/>
              <a:gd name="connsiteY32" fmla="*/ 0 h 120648"/>
              <a:gd name="connsiteX33" fmla="*/ 1187507 w 1683061"/>
              <a:gd name="connsiteY33" fmla="*/ 0 h 120648"/>
              <a:gd name="connsiteX34" fmla="*/ 1122042 w 1683061"/>
              <a:gd name="connsiteY34" fmla="*/ 120648 h 120648"/>
              <a:gd name="connsiteX35" fmla="*/ 1196832 w 1683061"/>
              <a:gd name="connsiteY35" fmla="*/ 120648 h 120648"/>
              <a:gd name="connsiteX36" fmla="*/ 1402551 w 1683061"/>
              <a:gd name="connsiteY36" fmla="*/ 0 h 120648"/>
              <a:gd name="connsiteX37" fmla="*/ 1327761 w 1683061"/>
              <a:gd name="connsiteY37" fmla="*/ 0 h 120648"/>
              <a:gd name="connsiteX38" fmla="*/ 1262296 w 1683061"/>
              <a:gd name="connsiteY38" fmla="*/ 120648 h 120648"/>
              <a:gd name="connsiteX39" fmla="*/ 1337086 w 1683061"/>
              <a:gd name="connsiteY39" fmla="*/ 120648 h 120648"/>
              <a:gd name="connsiteX40" fmla="*/ 1542806 w 1683061"/>
              <a:gd name="connsiteY40" fmla="*/ 0 h 120648"/>
              <a:gd name="connsiteX41" fmla="*/ 1468016 w 1683061"/>
              <a:gd name="connsiteY41" fmla="*/ 0 h 120648"/>
              <a:gd name="connsiteX42" fmla="*/ 1402551 w 1683061"/>
              <a:gd name="connsiteY42" fmla="*/ 120648 h 120648"/>
              <a:gd name="connsiteX43" fmla="*/ 1477341 w 1683061"/>
              <a:gd name="connsiteY43" fmla="*/ 120648 h 120648"/>
              <a:gd name="connsiteX44" fmla="*/ 1683061 w 1683061"/>
              <a:gd name="connsiteY44" fmla="*/ 0 h 120648"/>
              <a:gd name="connsiteX45" fmla="*/ 1608271 w 1683061"/>
              <a:gd name="connsiteY45" fmla="*/ 0 h 120648"/>
              <a:gd name="connsiteX46" fmla="*/ 1542806 w 1683061"/>
              <a:gd name="connsiteY46" fmla="*/ 120648 h 120648"/>
              <a:gd name="connsiteX47" fmla="*/ 1617596 w 1683061"/>
              <a:gd name="connsiteY47" fmla="*/ 120648 h 120648"/>
            </a:gdLst>
            <a:rect l="l" t="t" r="r" b="b"/>
            <a:pathLst>
              <a:path w="1683061" h="120648">
                <a:moveTo>
                  <a:pt x="140255" y="0"/>
                </a:moveTo>
                <a:lnTo>
                  <a:pt x="65465" y="0"/>
                </a:lnTo>
                <a:lnTo>
                  <a:pt x="0" y="120648"/>
                </a:lnTo>
                <a:lnTo>
                  <a:pt x="74790" y="120648"/>
                </a:lnTo>
                <a:close/>
                <a:moveTo>
                  <a:pt x="280515" y="0"/>
                </a:moveTo>
                <a:lnTo>
                  <a:pt x="205725" y="0"/>
                </a:lnTo>
                <a:lnTo>
                  <a:pt x="140260" y="120648"/>
                </a:lnTo>
                <a:lnTo>
                  <a:pt x="215050" y="120648"/>
                </a:lnTo>
                <a:close/>
                <a:moveTo>
                  <a:pt x="420768" y="0"/>
                </a:moveTo>
                <a:lnTo>
                  <a:pt x="345978" y="0"/>
                </a:lnTo>
                <a:lnTo>
                  <a:pt x="280513" y="120648"/>
                </a:lnTo>
                <a:lnTo>
                  <a:pt x="355303" y="120648"/>
                </a:lnTo>
                <a:close/>
                <a:moveTo>
                  <a:pt x="561023" y="0"/>
                </a:moveTo>
                <a:lnTo>
                  <a:pt x="486233" y="0"/>
                </a:lnTo>
                <a:lnTo>
                  <a:pt x="420768" y="120648"/>
                </a:lnTo>
                <a:lnTo>
                  <a:pt x="495558" y="120648"/>
                </a:lnTo>
                <a:close/>
                <a:moveTo>
                  <a:pt x="701278" y="0"/>
                </a:moveTo>
                <a:lnTo>
                  <a:pt x="626488" y="0"/>
                </a:lnTo>
                <a:lnTo>
                  <a:pt x="561023" y="120648"/>
                </a:lnTo>
                <a:lnTo>
                  <a:pt x="635813" y="120648"/>
                </a:lnTo>
                <a:close/>
                <a:moveTo>
                  <a:pt x="841532" y="0"/>
                </a:moveTo>
                <a:lnTo>
                  <a:pt x="766742" y="0"/>
                </a:lnTo>
                <a:lnTo>
                  <a:pt x="701277" y="120648"/>
                </a:lnTo>
                <a:lnTo>
                  <a:pt x="776067" y="120648"/>
                </a:lnTo>
                <a:close/>
                <a:moveTo>
                  <a:pt x="981787" y="0"/>
                </a:moveTo>
                <a:lnTo>
                  <a:pt x="906997" y="0"/>
                </a:lnTo>
                <a:lnTo>
                  <a:pt x="841532" y="120648"/>
                </a:lnTo>
                <a:lnTo>
                  <a:pt x="916322" y="120648"/>
                </a:lnTo>
                <a:close/>
                <a:moveTo>
                  <a:pt x="1122042" y="0"/>
                </a:moveTo>
                <a:lnTo>
                  <a:pt x="1047252" y="0"/>
                </a:lnTo>
                <a:lnTo>
                  <a:pt x="981787" y="120648"/>
                </a:lnTo>
                <a:lnTo>
                  <a:pt x="1056577" y="120648"/>
                </a:lnTo>
                <a:close/>
                <a:moveTo>
                  <a:pt x="1262297" y="0"/>
                </a:moveTo>
                <a:lnTo>
                  <a:pt x="1187507" y="0"/>
                </a:lnTo>
                <a:lnTo>
                  <a:pt x="1122042" y="120648"/>
                </a:lnTo>
                <a:lnTo>
                  <a:pt x="1196832" y="120648"/>
                </a:lnTo>
                <a:close/>
                <a:moveTo>
                  <a:pt x="1402551" y="0"/>
                </a:moveTo>
                <a:lnTo>
                  <a:pt x="1327761" y="0"/>
                </a:lnTo>
                <a:lnTo>
                  <a:pt x="1262296" y="120648"/>
                </a:lnTo>
                <a:lnTo>
                  <a:pt x="1337086" y="120648"/>
                </a:lnTo>
                <a:close/>
                <a:moveTo>
                  <a:pt x="1542806" y="0"/>
                </a:moveTo>
                <a:lnTo>
                  <a:pt x="1468016" y="0"/>
                </a:lnTo>
                <a:lnTo>
                  <a:pt x="1402551" y="120648"/>
                </a:lnTo>
                <a:lnTo>
                  <a:pt x="1477341" y="120648"/>
                </a:lnTo>
                <a:close/>
                <a:moveTo>
                  <a:pt x="1683061" y="0"/>
                </a:moveTo>
                <a:lnTo>
                  <a:pt x="1608271" y="0"/>
                </a:lnTo>
                <a:lnTo>
                  <a:pt x="1542806" y="120648"/>
                </a:lnTo>
                <a:lnTo>
                  <a:pt x="1617596" y="1206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2419278" y="3939715"/>
            <a:ext cx="7353444" cy="352272"/>
          </a:xfrm>
          <a:prstGeom prst="trapezoid">
            <a:avLst>
              <a:gd name="adj" fmla="val 158261"/>
            </a:avLst>
          </a:prstGeom>
          <a:gradFill>
            <a:gsLst>
              <a:gs pos="0">
                <a:schemeClr val="accent1">
                  <a:alpha val="12000"/>
                </a:schemeClr>
              </a:gs>
              <a:gs pos="31000">
                <a:schemeClr val="accent1">
                  <a:alpha val="25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0"/>
          </a:gradFill>
          <a:ln w="12700" cap="sq">
            <a:gradFill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miter/>
          </a:ln>
        </p:spPr>
        <p:txBody>
          <a:bodyPr vert="horz" wrap="square" lIns="345603" tIns="172801" rIns="345603" bIns="172801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419278" y="3853310"/>
            <a:ext cx="7353444" cy="352273"/>
          </a:xfrm>
          <a:prstGeom prst="trapezoid">
            <a:avLst>
              <a:gd name="adj" fmla="val 158261"/>
            </a:avLst>
          </a:prstGeom>
          <a:gradFill>
            <a:gsLst>
              <a:gs pos="0">
                <a:schemeClr val="accent1">
                  <a:alpha val="21000"/>
                </a:schemeClr>
              </a:gs>
              <a:gs pos="31000">
                <a:schemeClr val="accent1">
                  <a:alpha val="25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0"/>
          </a:gradFill>
          <a:ln w="12700" cap="sq">
            <a:gradFill>
              <a:gsLst>
                <a:gs pos="0">
                  <a:schemeClr val="accent1">
                    <a:alpha val="64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miter/>
          </a:ln>
        </p:spPr>
        <p:txBody>
          <a:bodyPr vert="horz" wrap="square" lIns="345603" tIns="172801" rIns="345603" bIns="172801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1">
            <a:off x="8035385" y="1"/>
            <a:ext cx="4162330" cy="3490910"/>
          </a:xfrm>
          <a:custGeom>
            <a:avLst/>
            <a:gdLst>
              <a:gd name="connsiteX0" fmla="*/ 0 w 4162330"/>
              <a:gd name="connsiteY0" fmla="*/ 3490910 h 3490910"/>
              <a:gd name="connsiteX1" fmla="*/ 4162330 w 4162330"/>
              <a:gd name="connsiteY1" fmla="*/ 3490910 h 3490910"/>
              <a:gd name="connsiteX2" fmla="*/ 4162330 w 4162330"/>
              <a:gd name="connsiteY2" fmla="*/ 2172685 h 3490910"/>
              <a:gd name="connsiteX3" fmla="*/ 1989645 w 4162330"/>
              <a:gd name="connsiteY3" fmla="*/ 0 h 3490910"/>
              <a:gd name="connsiteX4" fmla="*/ 0 w 4162330"/>
              <a:gd name="connsiteY4" fmla="*/ 0 h 3490910"/>
            </a:gdLst>
            <a:rect l="l" t="t" r="r" b="b"/>
            <a:pathLst>
              <a:path w="4162330" h="3490910">
                <a:moveTo>
                  <a:pt x="0" y="3490910"/>
                </a:moveTo>
                <a:lnTo>
                  <a:pt x="4162330" y="3490910"/>
                </a:lnTo>
                <a:lnTo>
                  <a:pt x="4162330" y="2172685"/>
                </a:lnTo>
                <a:cubicBezTo>
                  <a:pt x="4162330" y="972744"/>
                  <a:pt x="3189587" y="0"/>
                  <a:pt x="198964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5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99" t="16798" r="57525" b="22030"/>
          <a:stretch>
            <a:fillRect/>
          </a:stretch>
        </p:blipFill>
        <p:spPr>
          <a:xfrm rot="0" flipH="0" flipV="0">
            <a:off x="6774911" y="1130300"/>
            <a:ext cx="3921982" cy="5731174"/>
          </a:xfrm>
          <a:custGeom>
            <a:avLst/>
            <a:gdLst/>
            <a:rect l="l" t="t" r="r" b="b"/>
            <a:pathLst>
              <a:path w="3921982" h="5731174">
                <a:moveTo>
                  <a:pt x="0" y="0"/>
                </a:moveTo>
                <a:lnTo>
                  <a:pt x="1874756" y="0"/>
                </a:lnTo>
                <a:cubicBezTo>
                  <a:pt x="3005408" y="0"/>
                  <a:pt x="3921982" y="916574"/>
                  <a:pt x="3921982" y="2047226"/>
                </a:cubicBezTo>
                <a:lnTo>
                  <a:pt x="3921982" y="5731174"/>
                </a:lnTo>
                <a:lnTo>
                  <a:pt x="0" y="57311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" name="标题 1"/>
          <p:cNvSpPr txBox="1"/>
          <p:nvPr/>
        </p:nvSpPr>
        <p:spPr>
          <a:xfrm rot="0" flipH="0" flipV="0">
            <a:off x="609600" y="3197386"/>
            <a:ext cx="3168247" cy="3091002"/>
          </a:xfrm>
          <a:prstGeom prst="roundRect">
            <a:avLst>
              <a:gd name="adj" fmla="val 6682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254000" dir="0" sx="109000" sy="109000" kx="0" ky="0" algn="ctr" rotWithShape="0">
              <a:schemeClr val="accent1">
                <a:alpha val="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182513" y="3197386"/>
            <a:ext cx="3168247" cy="3091002"/>
          </a:xfrm>
          <a:prstGeom prst="roundRect">
            <a:avLst>
              <a:gd name="adj" fmla="val 6682"/>
            </a:avLst>
          </a:prstGeom>
          <a:solidFill>
            <a:schemeClr val="bg1"/>
          </a:solidFill>
          <a:ln w="3175" cap="sq">
            <a:solidFill>
              <a:schemeClr val="accent1"/>
            </a:solidFill>
          </a:ln>
          <a:effectLst>
            <a:outerShdw dist="0" blurRad="254000" dir="0" sx="109000" sy="109000" kx="0" ky="0" algn="ctr" rotWithShape="0">
              <a:schemeClr val="accent1">
                <a:alpha val="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924936" y="3366407"/>
            <a:ext cx="537574" cy="582320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2091851" y="4168728"/>
            <a:ext cx="203747" cy="59218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5475474" y="3375799"/>
            <a:ext cx="582326" cy="563537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664764" y="4168728"/>
            <a:ext cx="203747" cy="59218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609600" y="1567543"/>
            <a:ext cx="5605780" cy="152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Bug 檢測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41199" y="4468713"/>
            <a:ext cx="2947389" cy="157912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檢測可能導致程式錯誤運行的問題。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294373" y="4468713"/>
            <a:ext cx="2947389" cy="157912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識別邏輯錯誤和潛在的運行時異常。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可靠性（Bugs）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6200000" flipH="0" flipV="0">
            <a:off x="4610285" y="3408042"/>
            <a:ext cx="1498600" cy="1393145"/>
          </a:xfrm>
          <a:prstGeom prst="arc">
            <a:avLst>
              <a:gd name="adj1" fmla="val 8845268"/>
              <a:gd name="adj2" fmla="val 5388773"/>
            </a:avLst>
          </a:prstGeom>
          <a:noFill/>
          <a:ln w="76200" cap="rnd">
            <a:gradFill>
              <a:gsLst>
                <a:gs pos="20000">
                  <a:schemeClr val="bg1">
                    <a:lumMod val="85000"/>
                    <a:alpha val="30000"/>
                  </a:schemeClr>
                </a:gs>
                <a:gs pos="100000">
                  <a:schemeClr val="tx1">
                    <a:lumMod val="25000"/>
                    <a:lumOff val="75000"/>
                    <a:alpha val="20000"/>
                  </a:schemeClr>
                </a:gs>
              </a:gsLst>
              <a:lin ang="120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0" flipV="1">
            <a:off x="6003431" y="3408042"/>
            <a:ext cx="1498600" cy="1393145"/>
          </a:xfrm>
          <a:prstGeom prst="arc">
            <a:avLst>
              <a:gd name="adj1" fmla="val 5250551"/>
              <a:gd name="adj2" fmla="val 2339093"/>
            </a:avLst>
          </a:prstGeom>
          <a:noFill/>
          <a:ln w="76200" cap="rnd">
            <a:gradFill>
              <a:gsLst>
                <a:gs pos="20000">
                  <a:schemeClr val="bg1">
                    <a:lumMod val="85000"/>
                    <a:alpha val="30000"/>
                  </a:schemeClr>
                </a:gs>
                <a:gs pos="100000">
                  <a:schemeClr val="tx1">
                    <a:lumMod val="25000"/>
                    <a:lumOff val="75000"/>
                    <a:alpha val="20000"/>
                  </a:schemeClr>
                </a:gs>
              </a:gsLst>
              <a:lin ang="120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873091" y="3790713"/>
            <a:ext cx="767080" cy="485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3639820" y="3741404"/>
            <a:ext cx="716280" cy="485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gradFill>
                  <a:gsLst>
                    <a:gs pos="0">
                      <a:srgbClr val="64EDEF">
                        <a:alpha val="100000"/>
                      </a:srgbClr>
                    </a:gs>
                    <a:gs pos="60000">
                      <a:srgbClr val="15CACD">
                        <a:alpha val="100000"/>
                      </a:srgbClr>
                    </a:gs>
                  </a:gsLst>
                  <a:lin ang="2700000" scaled="0"/>
                </a:gradFill>
                <a:latin typeface="OPPOSans H"/>
                <a:ea typeface="OPPOSans H"/>
                <a:cs typeface="OPPOSans H"/>
              </a:rPr>
              <a:t>01.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77323" y="1459470"/>
            <a:ext cx="9846853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安全漏洞檢測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797923" y="3637511"/>
            <a:ext cx="2785653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發現安全漏洞，如 SQL 注入、跨站腳本攻擊等。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633823" y="3789911"/>
            <a:ext cx="2785653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提供安全風險評估和修復建議。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4422192" y="3720193"/>
            <a:ext cx="550026" cy="55002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239622" y="3718702"/>
            <a:ext cx="550026" cy="550026"/>
          </a:xfrm>
          <a:prstGeom prst="ellipse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60000">
                <a:schemeClr val="accent2"/>
              </a:gs>
            </a:gsLst>
            <a:lin ang="2700000" scaled="0"/>
          </a:gra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2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395297" y="3894034"/>
            <a:ext cx="238677" cy="216388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4575897" y="3894034"/>
            <a:ext cx="238677" cy="216388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安全性（Vulnerabilities）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571625" y="1521856"/>
            <a:ext cx="3143250" cy="31432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660400" y="3093481"/>
            <a:ext cx="363220" cy="0"/>
          </a:xfrm>
          <a:prstGeom prst="straightConnector1">
            <a:avLst/>
          </a:prstGeom>
          <a:noFill/>
          <a:ln w="57150" cap="sq">
            <a:solidFill>
              <a:srgbClr val="FFFFFF">
                <a:alpha val="100000"/>
              </a:srgbClr>
            </a:solidFill>
            <a:miter/>
            <a:tailEnd type="triangle"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2571116" y="3008947"/>
            <a:ext cx="6326286" cy="1"/>
          </a:xfrm>
          <a:prstGeom prst="line">
            <a:avLst/>
          </a:prstGeom>
          <a:noFill/>
          <a:ln w="10477" cap="sq">
            <a:solidFill>
              <a:schemeClr val="tx2">
                <a:lumMod val="60000"/>
                <a:lumOff val="40000"/>
              </a:schemeClr>
            </a:solidFill>
            <a:miter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2494680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734259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897401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513779" y="3395382"/>
            <a:ext cx="458868" cy="497065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712938" y="3395382"/>
            <a:ext cx="435245" cy="497065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845171" y="3397756"/>
            <a:ext cx="497065" cy="48102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2494680" y="4109074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識別代碼中的技術債務。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682028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檢測代碼重複、過度複雜的方法、命名問題等。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8845170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提供代碼優化建議。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377255" y="1622730"/>
            <a:ext cx="905764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技術債務識別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可維護性（Code Smells）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的安裝與使用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04</a:t>
            </a:r>
            <a:endParaRPr kumimoji="1" lang="zh-CN" alt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6200000" flipH="0" flipV="1">
            <a:off x="2692493" y="2110438"/>
            <a:ext cx="1188000" cy="1188000"/>
          </a:xfrm>
          <a:prstGeom prst="pie">
            <a:avLst>
              <a:gd name="adj1" fmla="val 5412188"/>
              <a:gd name="adj2" fmla="val 16200000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0" flipV="1">
            <a:off x="8298807" y="2110438"/>
            <a:ext cx="1188000" cy="1188000"/>
          </a:xfrm>
          <a:prstGeom prst="pie">
            <a:avLst>
              <a:gd name="adj1" fmla="val 5412188"/>
              <a:gd name="adj2" fmla="val 16200000"/>
            </a:avLst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 rot="0" flipH="0" flipV="0">
            <a:off x="588000" y="2704441"/>
            <a:ext cx="11016000" cy="0"/>
          </a:xfrm>
          <a:prstGeom prst="line">
            <a:avLst/>
          </a:prstGeom>
          <a:noFill/>
          <a:ln w="12700" cap="sq">
            <a:solidFill>
              <a:schemeClr val="accent1"/>
            </a:solidFill>
            <a:miter/>
            <a:tailEnd type="none"/>
          </a:ln>
        </p:spPr>
      </p:cxnSp>
      <p:sp>
        <p:nvSpPr>
          <p:cNvPr id="6" name="标题 1"/>
          <p:cNvSpPr txBox="1"/>
          <p:nvPr/>
        </p:nvSpPr>
        <p:spPr>
          <a:xfrm rot="5400000" flipH="0" flipV="0">
            <a:off x="2538670" y="1958123"/>
            <a:ext cx="1495647" cy="1495647"/>
          </a:xfrm>
          <a:prstGeom prst="pie">
            <a:avLst>
              <a:gd name="adj1" fmla="val 5412188"/>
              <a:gd name="adj2" fmla="val 1620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2926493" y="2176088"/>
            <a:ext cx="720000" cy="36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5400000" flipH="0" flipV="0">
            <a:off x="8144984" y="1958123"/>
            <a:ext cx="1495647" cy="1495647"/>
          </a:xfrm>
          <a:prstGeom prst="pie">
            <a:avLst>
              <a:gd name="adj1" fmla="val 5412188"/>
              <a:gd name="adj2" fmla="val 1620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8532807" y="2176088"/>
            <a:ext cx="720000" cy="360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46493" y="2958944"/>
            <a:ext cx="4680000" cy="432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Docker 安裝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946493" y="3531128"/>
            <a:ext cx="4680000" cy="18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推薦使用 Docker 安裝。
指令：
bash
docker pull sonarqube
docker run - -name sonarqube - -restart always - p 9000:9000 - d sonarqube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552807" y="2958944"/>
            <a:ext cx="4680000" cy="432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本地安裝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552807" y="3531128"/>
            <a:ext cx="4680000" cy="1872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需要先安裝 Java (Oracle JRE 8 或 OpenJDK 8)。
下載並安裝 SonarQube 和 Sonar Scanner。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安裝方式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9900000" flipH="0" flipV="0">
            <a:off x="7683500" y="3327400"/>
            <a:ext cx="2609677" cy="2609219"/>
          </a:xfrm>
          <a:prstGeom prst="ellipse">
            <a:avLst/>
          </a:prstGeom>
          <a:noFill/>
          <a:ln w="63500" cap="rnd">
            <a:gradFill>
              <a:gsLst>
                <a:gs pos="0">
                  <a:schemeClr val="accent3"/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8900000" flipH="0" flipV="0">
            <a:off x="6731000" y="1498600"/>
            <a:ext cx="2819151" cy="2818654"/>
          </a:xfrm>
          <a:prstGeom prst="ellipse">
            <a:avLst/>
          </a:prstGeom>
          <a:noFill/>
          <a:ln w="63500" cap="rnd">
            <a:gradFill>
              <a:gsLst>
                <a:gs pos="0">
                  <a:schemeClr val="accent2"/>
                </a:gs>
                <a:gs pos="100000">
                  <a:schemeClr val="accent2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3096342" flipH="0" flipV="0">
            <a:off x="8436934" y="1502588"/>
            <a:ext cx="2818800" cy="2818800"/>
          </a:xfrm>
          <a:prstGeom prst="ellipse">
            <a:avLst/>
          </a:prstGeom>
          <a:noFill/>
          <a:ln w="63500" cap="rnd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54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6" name="标题 1"/>
          <p:cNvCxnSpPr/>
          <p:nvPr/>
        </p:nvCxnSpPr>
        <p:spPr>
          <a:xfrm rot="0" flipH="0" flipV="0">
            <a:off x="965200" y="2950429"/>
            <a:ext cx="4667250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7" name="标题 1"/>
          <p:cNvSpPr txBox="1"/>
          <p:nvPr/>
        </p:nvSpPr>
        <p:spPr>
          <a:xfrm rot="0" flipH="0" flipV="0">
            <a:off x="957720" y="1605414"/>
            <a:ext cx="616630" cy="5274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5833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15CACD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01</a:t>
            </a:r>
            <a:endParaRPr kumimoji="1" lang="zh-CN" altLang="en-US"/>
          </a:p>
        </p:txBody>
      </p:sp>
      <p:cxnSp>
        <p:nvCxnSpPr>
          <p:cNvPr id="8" name="标题 1"/>
          <p:cNvCxnSpPr/>
          <p:nvPr/>
        </p:nvCxnSpPr>
        <p:spPr>
          <a:xfrm rot="0" flipH="0" flipV="0">
            <a:off x="965200" y="4471621"/>
            <a:ext cx="4667250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9" name="标题 1"/>
          <p:cNvSpPr txBox="1"/>
          <p:nvPr/>
        </p:nvSpPr>
        <p:spPr>
          <a:xfrm rot="0" flipH="0" flipV="0">
            <a:off x="957720" y="3179447"/>
            <a:ext cx="616630" cy="5274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5833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</a:t>
            </a:r>
            <a:endParaRPr kumimoji="1" lang="zh-CN" altLang="en-US"/>
          </a:p>
        </p:txBody>
      </p:sp>
      <p:cxnSp>
        <p:nvCxnSpPr>
          <p:cNvPr id="10" name="标题 1"/>
          <p:cNvCxnSpPr/>
          <p:nvPr/>
        </p:nvCxnSpPr>
        <p:spPr>
          <a:xfrm rot="0" flipH="0" flipV="0">
            <a:off x="965200" y="5981700"/>
            <a:ext cx="4667250" cy="0"/>
          </a:xfrm>
          <a:prstGeom prst="line">
            <a:avLst/>
          </a:prstGeom>
          <a:noFill/>
          <a:ln w="12700" cap="sq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  <a:alpha val="0"/>
                  </a:schemeClr>
                </a:gs>
              </a:gsLst>
              <a:lin ang="0" scaled="0"/>
            </a:gradFill>
            <a:miter/>
          </a:ln>
        </p:spPr>
      </p:cxnSp>
      <p:sp>
        <p:nvSpPr>
          <p:cNvPr id="11" name="标题 1"/>
          <p:cNvSpPr txBox="1"/>
          <p:nvPr/>
        </p:nvSpPr>
        <p:spPr>
          <a:xfrm rot="0" flipH="0" flipV="0">
            <a:off x="957720" y="4700639"/>
            <a:ext cx="616630" cy="5274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5833"/>
              </a:lnSpc>
            </a:pPr>
            <a:r>
              <a:rPr kumimoji="1" lang="en-US" altLang="zh-CN" sz="3200">
                <a:ln w="12700">
                  <a:noFill/>
                </a:ln>
                <a:solidFill>
                  <a:srgbClr val="547AF3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03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9880626" y="2473941"/>
            <a:ext cx="628650" cy="60836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/>
          </a:solidFill>
          <a:ln w="9525" cap="flat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8699500" y="4570669"/>
            <a:ext cx="615949" cy="580546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464375" y="2463800"/>
            <a:ext cx="533503" cy="577913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/>
          </a:solidFill>
          <a:ln w="9525" cap="flat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8412163" y="2921000"/>
            <a:ext cx="1166812" cy="1119690"/>
          </a:xfrm>
          <a:custGeom>
            <a:avLst/>
            <a:gdLst>
              <a:gd name="connsiteX0" fmla="*/ 826289 w 827532"/>
              <a:gd name="connsiteY0" fmla="*/ 92065 h 846006"/>
              <a:gd name="connsiteX1" fmla="*/ 410618 w 827532"/>
              <a:gd name="connsiteY1" fmla="*/ 844540 h 846006"/>
              <a:gd name="connsiteX2" fmla="*/ -1243 w 827532"/>
              <a:gd name="connsiteY2" fmla="*/ 88446 h 846006"/>
              <a:gd name="connsiteX3" fmla="*/ 826289 w 827532"/>
              <a:gd name="connsiteY3" fmla="*/ 91874 h 846006"/>
            </a:gdLst>
            <a:rect l="l" t="t" r="r" b="b"/>
            <a:pathLst>
              <a:path w="827532" h="846006">
                <a:moveTo>
                  <a:pt x="826289" y="92065"/>
                </a:moveTo>
                <a:cubicBezTo>
                  <a:pt x="800571" y="390484"/>
                  <a:pt x="649505" y="663946"/>
                  <a:pt x="410618" y="844540"/>
                </a:cubicBezTo>
                <a:cubicBezTo>
                  <a:pt x="172493" y="662136"/>
                  <a:pt x="22854" y="387435"/>
                  <a:pt x="-1243" y="88446"/>
                </a:cubicBezTo>
                <a:cubicBezTo>
                  <a:pt x="261552" y="-32617"/>
                  <a:pt x="564447" y="-31379"/>
                  <a:pt x="826289" y="9187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  <a:lumOff val="10000"/>
                </a:schemeClr>
              </a:gs>
            </a:gsLst>
            <a:lin ang="13500000" scaled="0"/>
          </a:gradFill>
          <a:ln w="12700" cap="sq">
            <a:noFill/>
            <a:miter/>
          </a:ln>
          <a:effectLst>
            <a:outerShdw dist="203200" blurRad="330200" dir="5400000" sx="90000" sy="90000" kx="0" ky="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1599044" y="1636911"/>
            <a:ext cx="4535056" cy="364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創建項目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967780" y="2110957"/>
            <a:ext cx="5166320" cy="57235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選擇 Manually 建立專案。
輸入專案顯示名稱與專案 Key。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599044" y="3217294"/>
            <a:ext cx="4535056" cy="364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配置掃描器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968177" y="3696103"/>
            <a:ext cx="5165923" cy="50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安裝 Sonar Scanner CLI。
配置 sonar- scanner.properties 文件。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599044" y="4727175"/>
            <a:ext cx="4535056" cy="36470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執行代碼分析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968177" y="5206182"/>
            <a:ext cx="5165923" cy="50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4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使用命令行執行掃描：sonar- scanner。
或通過 CI/CD 工具（如 Jenkins）集成。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配置與使用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與 CI/CD 集成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05</a:t>
            </a:r>
            <a:endParaRPr kumimoji="1" lang="zh-CN" alt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847090" y="1582288"/>
            <a:ext cx="6644640" cy="3177413"/>
          </a:xfrm>
          <a:custGeom>
            <a:avLst/>
            <a:gdLst>
              <a:gd name="connsiteX0" fmla="*/ 3987939 w 3987939"/>
              <a:gd name="connsiteY0" fmla="*/ 534734 h 1907000"/>
              <a:gd name="connsiteX1" fmla="*/ 3131737 w 3987939"/>
              <a:gd name="connsiteY1" fmla="*/ 0 h 1907000"/>
              <a:gd name="connsiteX2" fmla="*/ 2164949 w 3987939"/>
              <a:gd name="connsiteY2" fmla="*/ 669227 h 1907000"/>
              <a:gd name="connsiteX3" fmla="*/ 1912537 w 3987939"/>
              <a:gd name="connsiteY3" fmla="*/ 1259777 h 1907000"/>
              <a:gd name="connsiteX4" fmla="*/ 952893 w 3987939"/>
              <a:gd name="connsiteY4" fmla="*/ 1907000 h 1907000"/>
              <a:gd name="connsiteX5" fmla="*/ 0 w 3987939"/>
              <a:gd name="connsiteY5" fmla="*/ 954891 h 1907000"/>
              <a:gd name="connsiteX6" fmla="*/ 952102 w 3987939"/>
              <a:gd name="connsiteY6" fmla="*/ 2000 h 1907000"/>
              <a:gd name="connsiteX7" fmla="*/ 1602974 w 3987939"/>
              <a:gd name="connsiteY7" fmla="*/ 258699 h 1907000"/>
            </a:gdLst>
            <a:rect l="l" t="t" r="r" b="b"/>
            <a:pathLst>
              <a:path w="3987939" h="1907000">
                <a:moveTo>
                  <a:pt x="3987939" y="534734"/>
                </a:moveTo>
                <a:cubicBezTo>
                  <a:pt x="3828224" y="207475"/>
                  <a:pt x="3495887" y="-79"/>
                  <a:pt x="3131737" y="0"/>
                </a:cubicBezTo>
                <a:cubicBezTo>
                  <a:pt x="2704350" y="0"/>
                  <a:pt x="2350687" y="276225"/>
                  <a:pt x="2164949" y="669227"/>
                </a:cubicBezTo>
                <a:cubicBezTo>
                  <a:pt x="2104656" y="796671"/>
                  <a:pt x="1988737" y="1104900"/>
                  <a:pt x="1912537" y="1259777"/>
                </a:cubicBezTo>
                <a:cubicBezTo>
                  <a:pt x="1736896" y="1617917"/>
                  <a:pt x="1372184" y="1907000"/>
                  <a:pt x="952893" y="1907000"/>
                </a:cubicBezTo>
                <a:cubicBezTo>
                  <a:pt x="426842" y="1907219"/>
                  <a:pt x="217" y="1480947"/>
                  <a:pt x="0" y="954891"/>
                </a:cubicBezTo>
                <a:cubicBezTo>
                  <a:pt x="-217" y="428842"/>
                  <a:pt x="426056" y="2218"/>
                  <a:pt x="952102" y="2000"/>
                </a:cubicBezTo>
                <a:cubicBezTo>
                  <a:pt x="1193771" y="1901"/>
                  <a:pt x="1426438" y="93663"/>
                  <a:pt x="1602974" y="25869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  <a:miter/>
            <a:headEnd type="oval"/>
            <a:tailEnd type="oval"/>
          </a:ln>
          <a:effectLst>
            <a:outerShdw dist="127000" blurRad="190500" dir="5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1" flipV="1">
            <a:off x="4687570" y="1582288"/>
            <a:ext cx="6644640" cy="3177413"/>
          </a:xfrm>
          <a:custGeom>
            <a:avLst/>
            <a:gdLst>
              <a:gd name="connsiteX0" fmla="*/ 3987939 w 3987939"/>
              <a:gd name="connsiteY0" fmla="*/ 534734 h 1907000"/>
              <a:gd name="connsiteX1" fmla="*/ 3131737 w 3987939"/>
              <a:gd name="connsiteY1" fmla="*/ 0 h 1907000"/>
              <a:gd name="connsiteX2" fmla="*/ 2164949 w 3987939"/>
              <a:gd name="connsiteY2" fmla="*/ 669227 h 1907000"/>
              <a:gd name="connsiteX3" fmla="*/ 1912537 w 3987939"/>
              <a:gd name="connsiteY3" fmla="*/ 1259777 h 1907000"/>
              <a:gd name="connsiteX4" fmla="*/ 952893 w 3987939"/>
              <a:gd name="connsiteY4" fmla="*/ 1907000 h 1907000"/>
              <a:gd name="connsiteX5" fmla="*/ 0 w 3987939"/>
              <a:gd name="connsiteY5" fmla="*/ 954891 h 1907000"/>
              <a:gd name="connsiteX6" fmla="*/ 952102 w 3987939"/>
              <a:gd name="connsiteY6" fmla="*/ 2000 h 1907000"/>
              <a:gd name="connsiteX7" fmla="*/ 1602974 w 3987939"/>
              <a:gd name="connsiteY7" fmla="*/ 258699 h 1907000"/>
            </a:gdLst>
            <a:rect l="l" t="t" r="r" b="b"/>
            <a:pathLst>
              <a:path w="3987939" h="1907000">
                <a:moveTo>
                  <a:pt x="3987939" y="534734"/>
                </a:moveTo>
                <a:cubicBezTo>
                  <a:pt x="3828224" y="207475"/>
                  <a:pt x="3495887" y="-79"/>
                  <a:pt x="3131737" y="0"/>
                </a:cubicBezTo>
                <a:cubicBezTo>
                  <a:pt x="2704350" y="0"/>
                  <a:pt x="2350687" y="276225"/>
                  <a:pt x="2164949" y="669227"/>
                </a:cubicBezTo>
                <a:cubicBezTo>
                  <a:pt x="2104656" y="796671"/>
                  <a:pt x="1988737" y="1104900"/>
                  <a:pt x="1912537" y="1259777"/>
                </a:cubicBezTo>
                <a:cubicBezTo>
                  <a:pt x="1736896" y="1617917"/>
                  <a:pt x="1372184" y="1907000"/>
                  <a:pt x="952893" y="1907000"/>
                </a:cubicBezTo>
                <a:cubicBezTo>
                  <a:pt x="426842" y="1907219"/>
                  <a:pt x="217" y="1480947"/>
                  <a:pt x="0" y="954891"/>
                </a:cubicBezTo>
                <a:cubicBezTo>
                  <a:pt x="-217" y="428842"/>
                  <a:pt x="426056" y="2218"/>
                  <a:pt x="952102" y="2000"/>
                </a:cubicBezTo>
                <a:cubicBezTo>
                  <a:pt x="1193771" y="1901"/>
                  <a:pt x="1426438" y="93663"/>
                  <a:pt x="1602974" y="258699"/>
                </a:cubicBezTo>
              </a:path>
            </a:pathLst>
          </a:custGeom>
          <a:noFill/>
          <a:ln w="50800" cap="flat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  <a:miter/>
            <a:headEnd type="oval"/>
            <a:tailEnd type="oval"/>
          </a:ln>
          <a:effectLst>
            <a:outerShdw dist="127000" blurRad="190500" dir="5400000" sx="100000" sy="100000" kx="0" ky="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29009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安裝 SonarQube Scanner 插件。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97365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配置 SonarQube 服務器連接。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8657210" y="2674734"/>
            <a:ext cx="2232000" cy="10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809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在 Jenkins Pipeline 中添加 SonarQube 分析步驟。
groovy
pipeline {
agent any
stages {
stage('SonarQube Analysis') {
steps {
withSonarQubeEnv('SonarQube Server') {
sh "${scannerHome}/bin/sonar- scanner"
}
}
}
}
}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96000" y="5152964"/>
            <a:ext cx="10800000" cy="720000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集成步驟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Jenkins 集成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分析報告解讀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06</a:t>
            </a:r>
            <a:endParaRPr kumimoji="1" lang="zh-CN" alt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108983" y="3783718"/>
            <a:ext cx="5071423" cy="24955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51999" tIns="1280160" rIns="180000" bIns="396000" rtlCol="0" anchor="ctr"/>
          <a:lstStyle/>
          <a:p>
            <a:pPr algn="ctr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8726488" y="1141728"/>
            <a:ext cx="2453128" cy="249555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>
            <a:noFill/>
            <a:miter/>
          </a:ln>
          <a:effectLst>
            <a:outerShdw dist="12700" blurRad="38100" dir="2700000" sx="100000" sy="100000" kx="0" ky="0" algn="tl" rotWithShape="0">
              <a:srgbClr val="000000">
                <a:alpha val="15000"/>
              </a:srgbClr>
            </a:outerShdw>
          </a:effectLst>
        </p:spPr>
        <p:txBody>
          <a:bodyPr vert="horz" wrap="square" lIns="251999" tIns="1280160" rIns="180000" bIns="396000" rtlCol="0" anchor="t"/>
          <a:lstStyle/>
          <a:p>
            <a:pPr algn="ctr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106160" y="1141728"/>
            <a:ext cx="2453128" cy="2495551"/>
          </a:xfrm>
          <a:prstGeom prst="rect">
            <a:avLst/>
          </a:prstGeom>
          <a:solidFill>
            <a:schemeClr val="bg1"/>
          </a:solidFill>
          <a:ln w="12700" cap="sq">
            <a:noFill/>
            <a:miter/>
          </a:ln>
          <a:effectLst>
            <a:outerShdw dist="127000" blurRad="381000" dir="5400000" sx="102000" sy="102000" kx="0" ky="0" algn="t" rotWithShape="0">
              <a:schemeClr val="accent1">
                <a:lumMod val="40000"/>
                <a:lumOff val="60000"/>
                <a:alpha val="15000"/>
              </a:schemeClr>
            </a:outerShdw>
          </a:effectLst>
        </p:spPr>
        <p:txBody>
          <a:bodyPr vert="horz" wrap="square" lIns="0" tIns="0" rIns="0" bIns="0" rtlCol="0" anchor="t"/>
          <a:lstStyle/>
          <a:p>
            <a:pPr algn="just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1">
            <a:off x="6106160" y="1141728"/>
            <a:ext cx="2455033" cy="51632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51999" tIns="1280160" rIns="180000" bIns="45720" rtlCol="0" anchor="t"/>
          <a:lstStyle/>
          <a:p>
            <a:pPr algn="l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262318" y="2099084"/>
            <a:ext cx="2145715" cy="10605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Bug：可能導致程式錯誤運行的問題。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9065522" y="2138210"/>
            <a:ext cx="1892977" cy="142177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漏洞：可能被攻擊者利用的安全問題。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107738" y="1455110"/>
            <a:ext cx="451877" cy="451877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786072" y="1442163"/>
            <a:ext cx="451877" cy="395612"/>
          </a:xfrm>
          <a:custGeom>
            <a:avLst/>
            <a:gdLst>
              <a:gd name="connsiteX0" fmla="*/ 411292 w 822400"/>
              <a:gd name="connsiteY0" fmla="*/ 234366 h 720000"/>
              <a:gd name="connsiteX1" fmla="*/ 285658 w 822400"/>
              <a:gd name="connsiteY1" fmla="*/ 360000 h 720000"/>
              <a:gd name="connsiteX2" fmla="*/ 411292 w 822400"/>
              <a:gd name="connsiteY2" fmla="*/ 485635 h 720000"/>
              <a:gd name="connsiteX3" fmla="*/ 536927 w 822400"/>
              <a:gd name="connsiteY3" fmla="*/ 360000 h 720000"/>
              <a:gd name="connsiteX4" fmla="*/ 411292 w 822400"/>
              <a:gd name="connsiteY4" fmla="*/ 234366 h 720000"/>
              <a:gd name="connsiteX5" fmla="*/ 411292 w 822400"/>
              <a:gd name="connsiteY5" fmla="*/ 178938 h 720000"/>
              <a:gd name="connsiteX6" fmla="*/ 592354 w 822400"/>
              <a:gd name="connsiteY6" fmla="*/ 360000 h 720000"/>
              <a:gd name="connsiteX7" fmla="*/ 411292 w 822400"/>
              <a:gd name="connsiteY7" fmla="*/ 541063 h 720000"/>
              <a:gd name="connsiteX8" fmla="*/ 230230 w 822400"/>
              <a:gd name="connsiteY8" fmla="*/ 360000 h 720000"/>
              <a:gd name="connsiteX9" fmla="*/ 411292 w 822400"/>
              <a:gd name="connsiteY9" fmla="*/ 178938 h 720000"/>
              <a:gd name="connsiteX10" fmla="*/ 235403 w 822400"/>
              <a:gd name="connsiteY10" fmla="*/ 55427 h 720000"/>
              <a:gd name="connsiteX11" fmla="*/ 59514 w 822400"/>
              <a:gd name="connsiteY11" fmla="*/ 360000 h 720000"/>
              <a:gd name="connsiteX12" fmla="*/ 235403 w 822400"/>
              <a:gd name="connsiteY12" fmla="*/ 664573 h 720000"/>
              <a:gd name="connsiteX13" fmla="*/ 587089 w 822400"/>
              <a:gd name="connsiteY13" fmla="*/ 664573 h 720000"/>
              <a:gd name="connsiteX14" fmla="*/ 762978 w 822400"/>
              <a:gd name="connsiteY14" fmla="*/ 360000 h 720000"/>
              <a:gd name="connsiteX15" fmla="*/ 587089 w 822400"/>
              <a:gd name="connsiteY15" fmla="*/ 55427 h 720000"/>
              <a:gd name="connsiteX16" fmla="*/ 219883 w 822400"/>
              <a:gd name="connsiteY16" fmla="*/ 0 h 720000"/>
              <a:gd name="connsiteX17" fmla="*/ 602516 w 822400"/>
              <a:gd name="connsiteY17" fmla="*/ 0 h 720000"/>
              <a:gd name="connsiteX18" fmla="*/ 627274 w 822400"/>
              <a:gd name="connsiteY18" fmla="*/ 14319 h 720000"/>
              <a:gd name="connsiteX19" fmla="*/ 818590 w 822400"/>
              <a:gd name="connsiteY19" fmla="*/ 345682 h 720000"/>
              <a:gd name="connsiteX20" fmla="*/ 818590 w 822400"/>
              <a:gd name="connsiteY20" fmla="*/ 374319 h 720000"/>
              <a:gd name="connsiteX21" fmla="*/ 627366 w 822400"/>
              <a:gd name="connsiteY21" fmla="*/ 705682 h 720000"/>
              <a:gd name="connsiteX22" fmla="*/ 602608 w 822400"/>
              <a:gd name="connsiteY22" fmla="*/ 720000 h 720000"/>
              <a:gd name="connsiteX23" fmla="*/ 219976 w 822400"/>
              <a:gd name="connsiteY23" fmla="*/ 720000 h 720000"/>
              <a:gd name="connsiteX24" fmla="*/ 195218 w 822400"/>
              <a:gd name="connsiteY24" fmla="*/ 705682 h 720000"/>
              <a:gd name="connsiteX25" fmla="*/ 3810 w 822400"/>
              <a:gd name="connsiteY25" fmla="*/ 374319 h 720000"/>
              <a:gd name="connsiteX26" fmla="*/ 3810 w 822400"/>
              <a:gd name="connsiteY26" fmla="*/ 345682 h 720000"/>
              <a:gd name="connsiteX27" fmla="*/ 195126 w 822400"/>
              <a:gd name="connsiteY27" fmla="*/ 14319 h 720000"/>
              <a:gd name="connsiteX28" fmla="*/ 219883 w 822400"/>
              <a:gd name="connsiteY28" fmla="*/ 0 h 720000"/>
            </a:gdLst>
            <a:rect l="l" t="t" r="r" b="b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417935" y="4089934"/>
            <a:ext cx="451811" cy="451877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tx1"/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960145" y="4794357"/>
            <a:ext cx="3373037" cy="11754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代碼異味：不影響功能但降低可維護性的問題。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162023" y="1858267"/>
            <a:ext cx="3734881" cy="35845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報告分類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1">
            <a:off x="8726488" y="1141728"/>
            <a:ext cx="2455033" cy="516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</p:spPr>
        <p:txBody>
          <a:bodyPr vert="horz" wrap="square" lIns="251999" tIns="1280160" rIns="180000" bIns="45720" rtlCol="0" anchor="t"/>
          <a:lstStyle/>
          <a:p>
            <a:pPr algn="l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1">
            <a:off x="6108983" y="3783718"/>
            <a:ext cx="5075361" cy="51632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 cap="sq">
            <a:noFill/>
            <a:miter/>
          </a:ln>
        </p:spPr>
        <p:txBody>
          <a:bodyPr vert="horz" wrap="square" lIns="251999" tIns="1280160" rIns="180000" bIns="45720" rtlCol="0" anchor="ctr"/>
          <a:lstStyle/>
          <a:p>
            <a:pPr algn="l">
              <a:lnSpc>
                <a:spcPct val="13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報告內容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6812791" y="2640105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的主要功能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812791" y="3528076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的安裝與使用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444347" y="2617432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2.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066298" y="2625588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1.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412612" y="2635561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什麼是 SonarQube？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412612" y="3523532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的分析類別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066298" y="3513559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3.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444347" y="3505403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4.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0" y="0"/>
            <a:ext cx="12192000" cy="1958745"/>
          </a:xfrm>
          <a:custGeom>
            <a:avLst/>
            <a:gdLst>
              <a:gd name="connsiteX0" fmla="*/ 0 w 12192000"/>
              <a:gd name="connsiteY0" fmla="*/ 0 h 2100049"/>
              <a:gd name="connsiteX1" fmla="*/ 12192000 w 12192000"/>
              <a:gd name="connsiteY1" fmla="*/ 0 h 2100049"/>
              <a:gd name="connsiteX2" fmla="*/ 12192000 w 12192000"/>
              <a:gd name="connsiteY2" fmla="*/ 2100049 h 2100049"/>
              <a:gd name="connsiteX3" fmla="*/ 8986989 w 12192000"/>
              <a:gd name="connsiteY3" fmla="*/ 1957371 h 2100049"/>
              <a:gd name="connsiteX4" fmla="*/ 9277797 w 12192000"/>
              <a:gd name="connsiteY4" fmla="*/ 1294008 h 2100049"/>
              <a:gd name="connsiteX5" fmla="*/ 694688 w 12192000"/>
              <a:gd name="connsiteY5" fmla="*/ 1294008 h 2100049"/>
            </a:gdLst>
            <a:rect l="l" t="t" r="r" b="b"/>
            <a:pathLst>
              <a:path w="12192000" h="2100049">
                <a:moveTo>
                  <a:pt x="0" y="0"/>
                </a:moveTo>
                <a:lnTo>
                  <a:pt x="12192000" y="0"/>
                </a:lnTo>
                <a:lnTo>
                  <a:pt x="12192000" y="2100049"/>
                </a:lnTo>
                <a:lnTo>
                  <a:pt x="8986989" y="1957371"/>
                </a:lnTo>
                <a:lnTo>
                  <a:pt x="9277797" y="1294008"/>
                </a:lnTo>
                <a:lnTo>
                  <a:pt x="694688" y="1294008"/>
                </a:lnTo>
                <a:close/>
              </a:path>
            </a:pathLst>
          </a:custGeom>
          <a:solidFill>
            <a:schemeClr val="accent1"/>
          </a:solidFill>
          <a:ln w="25242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0399" y="1369664"/>
            <a:ext cx="2989249" cy="509567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44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C</a:t>
            </a:r>
            <a:r>
              <a:rPr kumimoji="1" lang="en-US" altLang="zh-CN" sz="4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ontents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6812791" y="4416047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分析報告解讀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1412612" y="4411503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與 CI/CD 集成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1066298" y="4401530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5.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444347" y="4393374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6.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812791" y="5304018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結論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444347" y="5281345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8.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1066298" y="5289501"/>
            <a:ext cx="360000" cy="2880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7.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1412612" y="5299474"/>
            <a:ext cx="4500000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的優勢</a:t>
            </a:r>
            <a:endParaRPr kumimoji="1" lang="zh-CN" alt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6200000" flipH="0" flipV="0">
            <a:off x="4648385" y="3649342"/>
            <a:ext cx="1498600" cy="1393145"/>
          </a:xfrm>
          <a:prstGeom prst="arc">
            <a:avLst>
              <a:gd name="adj1" fmla="val 8845268"/>
              <a:gd name="adj2" fmla="val 5388773"/>
            </a:avLst>
          </a:prstGeom>
          <a:noFill/>
          <a:ln w="76200" cap="rnd">
            <a:gradFill>
              <a:gsLst>
                <a:gs pos="20000">
                  <a:schemeClr val="bg1">
                    <a:lumMod val="85000"/>
                    <a:alpha val="30000"/>
                  </a:schemeClr>
                </a:gs>
                <a:gs pos="100000">
                  <a:schemeClr val="tx1">
                    <a:lumMod val="25000"/>
                    <a:lumOff val="75000"/>
                    <a:alpha val="20000"/>
                  </a:schemeClr>
                </a:gs>
              </a:gsLst>
              <a:lin ang="120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6200000" flipH="0" flipV="1">
            <a:off x="6041531" y="3649342"/>
            <a:ext cx="1498600" cy="1393145"/>
          </a:xfrm>
          <a:prstGeom prst="arc">
            <a:avLst>
              <a:gd name="adj1" fmla="val 5250551"/>
              <a:gd name="adj2" fmla="val 2339093"/>
            </a:avLst>
          </a:prstGeom>
          <a:noFill/>
          <a:ln w="76200" cap="rnd">
            <a:gradFill>
              <a:gsLst>
                <a:gs pos="20000">
                  <a:schemeClr val="bg1">
                    <a:lumMod val="85000"/>
                    <a:alpha val="30000"/>
                  </a:schemeClr>
                </a:gs>
                <a:gs pos="100000">
                  <a:schemeClr val="tx1">
                    <a:lumMod val="25000"/>
                    <a:lumOff val="75000"/>
                    <a:alpha val="20000"/>
                  </a:schemeClr>
                </a:gs>
              </a:gsLst>
              <a:lin ang="12000000" scaled="0"/>
            </a:gradFill>
            <a:round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5" name=""/>
          <p:cNvGrpSpPr/>
          <p:nvPr/>
        </p:nvGrpSpPr>
        <p:grpSpPr>
          <a:xfrm>
            <a:off x="7277722" y="3960002"/>
            <a:ext cx="550026" cy="550026"/>
            <a:chOff x="7277722" y="3960002"/>
            <a:chExt cx="550026" cy="550026"/>
          </a:xfrm>
        </p:grpSpPr>
        <p:sp>
          <p:nvSpPr>
            <p:cNvPr id="6" name="标题 1"/>
            <p:cNvSpPr txBox="1"/>
            <p:nvPr/>
          </p:nvSpPr>
          <p:spPr>
            <a:xfrm rot="0" flipH="0" flipV="0">
              <a:off x="7277722" y="3960002"/>
              <a:ext cx="550026" cy="550026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round/>
            </a:ln>
            <a:effectLst>
              <a:outerShdw dist="50800" blurRad="76200" dir="5400000" sx="100000" sy="100000" kx="0" ky="0" algn="ctr" rotWithShape="0">
                <a:schemeClr val="accent2">
                  <a:alpha val="20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 rot="0" flipH="0" flipV="0">
              <a:off x="7433397" y="4135334"/>
              <a:ext cx="238677" cy="216388"/>
            </a:xfrm>
            <a:custGeom>
              <a:avLst/>
              <a:gdLst>
                <a:gd name="connsiteX0" fmla="*/ 31770 w 794163"/>
                <a:gd name="connsiteY0" fmla="*/ 656460 h 720001"/>
                <a:gd name="connsiteX1" fmla="*/ 762297 w 794163"/>
                <a:gd name="connsiteY1" fmla="*/ 656460 h 720001"/>
                <a:gd name="connsiteX2" fmla="*/ 794163 w 794163"/>
                <a:gd name="connsiteY2" fmla="*/ 688230 h 720001"/>
                <a:gd name="connsiteX3" fmla="*/ 762392 w 794163"/>
                <a:gd name="connsiteY3" fmla="*/ 720001 h 720001"/>
                <a:gd name="connsiteX4" fmla="*/ 31770 w 794163"/>
                <a:gd name="connsiteY4" fmla="*/ 720001 h 720001"/>
                <a:gd name="connsiteX5" fmla="*/ 0 w 794163"/>
                <a:gd name="connsiteY5" fmla="*/ 688230 h 720001"/>
                <a:gd name="connsiteX6" fmla="*/ 31770 w 794163"/>
                <a:gd name="connsiteY6" fmla="*/ 656460 h 720001"/>
                <a:gd name="connsiteX7" fmla="*/ 613493 w 794163"/>
                <a:gd name="connsiteY7" fmla="*/ 317608 h 720001"/>
                <a:gd name="connsiteX8" fmla="*/ 710048 w 794163"/>
                <a:gd name="connsiteY8" fmla="*/ 317608 h 720001"/>
                <a:gd name="connsiteX9" fmla="*/ 767655 w 794163"/>
                <a:gd name="connsiteY9" fmla="*/ 375216 h 720001"/>
                <a:gd name="connsiteX10" fmla="*/ 767655 w 794163"/>
                <a:gd name="connsiteY10" fmla="*/ 524689 h 720001"/>
                <a:gd name="connsiteX11" fmla="*/ 710048 w 794163"/>
                <a:gd name="connsiteY11" fmla="*/ 582297 h 720001"/>
                <a:gd name="connsiteX12" fmla="*/ 613493 w 794163"/>
                <a:gd name="connsiteY12" fmla="*/ 582297 h 720001"/>
                <a:gd name="connsiteX13" fmla="*/ 555885 w 794163"/>
                <a:gd name="connsiteY13" fmla="*/ 524689 h 720001"/>
                <a:gd name="connsiteX14" fmla="*/ 555885 w 794163"/>
                <a:gd name="connsiteY14" fmla="*/ 375216 h 720001"/>
                <a:gd name="connsiteX15" fmla="*/ 613493 w 794163"/>
                <a:gd name="connsiteY15" fmla="*/ 317608 h 720001"/>
                <a:gd name="connsiteX16" fmla="*/ 84019 w 794163"/>
                <a:gd name="connsiteY16" fmla="*/ 211770 h 720001"/>
                <a:gd name="connsiteX17" fmla="*/ 180574 w 794163"/>
                <a:gd name="connsiteY17" fmla="*/ 211770 h 720001"/>
                <a:gd name="connsiteX18" fmla="*/ 238182 w 794163"/>
                <a:gd name="connsiteY18" fmla="*/ 269282 h 720001"/>
                <a:gd name="connsiteX19" fmla="*/ 238182 w 794163"/>
                <a:gd name="connsiteY19" fmla="*/ 524785 h 720001"/>
                <a:gd name="connsiteX20" fmla="*/ 180574 w 794163"/>
                <a:gd name="connsiteY20" fmla="*/ 582393 h 720001"/>
                <a:gd name="connsiteX21" fmla="*/ 84019 w 794163"/>
                <a:gd name="connsiteY21" fmla="*/ 582393 h 720001"/>
                <a:gd name="connsiteX22" fmla="*/ 26411 w 794163"/>
                <a:gd name="connsiteY22" fmla="*/ 524785 h 720001"/>
                <a:gd name="connsiteX23" fmla="*/ 26411 w 794163"/>
                <a:gd name="connsiteY23" fmla="*/ 269378 h 720001"/>
                <a:gd name="connsiteX24" fmla="*/ 84019 w 794163"/>
                <a:gd name="connsiteY24" fmla="*/ 211770 h 720001"/>
                <a:gd name="connsiteX25" fmla="*/ 348708 w 794163"/>
                <a:gd name="connsiteY25" fmla="*/ 0 h 720001"/>
                <a:gd name="connsiteX26" fmla="*/ 445359 w 794163"/>
                <a:gd name="connsiteY26" fmla="*/ 0 h 720001"/>
                <a:gd name="connsiteX27" fmla="*/ 502871 w 794163"/>
                <a:gd name="connsiteY27" fmla="*/ 57607 h 720001"/>
                <a:gd name="connsiteX28" fmla="*/ 502871 w 794163"/>
                <a:gd name="connsiteY28" fmla="*/ 524785 h 720001"/>
                <a:gd name="connsiteX29" fmla="*/ 445263 w 794163"/>
                <a:gd name="connsiteY29" fmla="*/ 582393 h 720001"/>
                <a:gd name="connsiteX30" fmla="*/ 348708 w 794163"/>
                <a:gd name="connsiteY30" fmla="*/ 582393 h 720001"/>
                <a:gd name="connsiteX31" fmla="*/ 291100 w 794163"/>
                <a:gd name="connsiteY31" fmla="*/ 524785 h 720001"/>
                <a:gd name="connsiteX32" fmla="*/ 291100 w 794163"/>
                <a:gd name="connsiteY32" fmla="*/ 57607 h 720001"/>
                <a:gd name="connsiteX33" fmla="*/ 348708 w 794163"/>
                <a:gd name="connsiteY33" fmla="*/ 0 h 720001"/>
              </a:gdLst>
              <a:rect l="l" t="t" r="r" b="b"/>
              <a:pathLst>
                <a:path w="794163" h="720001">
                  <a:moveTo>
                    <a:pt x="31770" y="656460"/>
                  </a:moveTo>
                  <a:lnTo>
                    <a:pt x="762297" y="656460"/>
                  </a:lnTo>
                  <a:cubicBezTo>
                    <a:pt x="779904" y="656460"/>
                    <a:pt x="794067" y="670622"/>
                    <a:pt x="794163" y="688230"/>
                  </a:cubicBezTo>
                  <a:cubicBezTo>
                    <a:pt x="794163" y="705742"/>
                    <a:pt x="779904" y="720001"/>
                    <a:pt x="762392" y="720001"/>
                  </a:cubicBezTo>
                  <a:lnTo>
                    <a:pt x="31770" y="720001"/>
                  </a:lnTo>
                  <a:cubicBezTo>
                    <a:pt x="14258" y="720001"/>
                    <a:pt x="0" y="705742"/>
                    <a:pt x="0" y="688230"/>
                  </a:cubicBezTo>
                  <a:cubicBezTo>
                    <a:pt x="0" y="670718"/>
                    <a:pt x="14258" y="656460"/>
                    <a:pt x="31770" y="656460"/>
                  </a:cubicBezTo>
                  <a:close/>
                  <a:moveTo>
                    <a:pt x="613493" y="317608"/>
                  </a:moveTo>
                  <a:lnTo>
                    <a:pt x="710048" y="317608"/>
                  </a:lnTo>
                  <a:cubicBezTo>
                    <a:pt x="741818" y="317608"/>
                    <a:pt x="767655" y="343445"/>
                    <a:pt x="767655" y="375216"/>
                  </a:cubicBezTo>
                  <a:lnTo>
                    <a:pt x="767655" y="524689"/>
                  </a:lnTo>
                  <a:cubicBezTo>
                    <a:pt x="767655" y="556364"/>
                    <a:pt x="741723" y="582297"/>
                    <a:pt x="710048" y="582297"/>
                  </a:cubicBezTo>
                  <a:lnTo>
                    <a:pt x="613493" y="582297"/>
                  </a:lnTo>
                  <a:cubicBezTo>
                    <a:pt x="581818" y="582297"/>
                    <a:pt x="555885" y="556364"/>
                    <a:pt x="555885" y="524689"/>
                  </a:cubicBezTo>
                  <a:lnTo>
                    <a:pt x="555885" y="375216"/>
                  </a:lnTo>
                  <a:cubicBezTo>
                    <a:pt x="555885" y="343349"/>
                    <a:pt x="581722" y="317608"/>
                    <a:pt x="613493" y="317608"/>
                  </a:cubicBezTo>
                  <a:close/>
                  <a:moveTo>
                    <a:pt x="84019" y="211770"/>
                  </a:moveTo>
                  <a:lnTo>
                    <a:pt x="180574" y="211770"/>
                  </a:lnTo>
                  <a:cubicBezTo>
                    <a:pt x="212440" y="211770"/>
                    <a:pt x="238182" y="237512"/>
                    <a:pt x="238182" y="269282"/>
                  </a:cubicBezTo>
                  <a:lnTo>
                    <a:pt x="238182" y="524785"/>
                  </a:lnTo>
                  <a:cubicBezTo>
                    <a:pt x="238182" y="556460"/>
                    <a:pt x="212248" y="582393"/>
                    <a:pt x="180574" y="582393"/>
                  </a:cubicBezTo>
                  <a:lnTo>
                    <a:pt x="84019" y="582393"/>
                  </a:lnTo>
                  <a:cubicBezTo>
                    <a:pt x="52344" y="582393"/>
                    <a:pt x="26411" y="556460"/>
                    <a:pt x="26411" y="524785"/>
                  </a:cubicBezTo>
                  <a:lnTo>
                    <a:pt x="26411" y="269378"/>
                  </a:lnTo>
                  <a:cubicBezTo>
                    <a:pt x="26411" y="237512"/>
                    <a:pt x="52248" y="211770"/>
                    <a:pt x="84019" y="211770"/>
                  </a:cubicBezTo>
                  <a:close/>
                  <a:moveTo>
                    <a:pt x="348708" y="0"/>
                  </a:moveTo>
                  <a:lnTo>
                    <a:pt x="445359" y="0"/>
                  </a:lnTo>
                  <a:cubicBezTo>
                    <a:pt x="477129" y="0"/>
                    <a:pt x="502871" y="25741"/>
                    <a:pt x="502871" y="57607"/>
                  </a:cubicBezTo>
                  <a:lnTo>
                    <a:pt x="502871" y="524785"/>
                  </a:lnTo>
                  <a:cubicBezTo>
                    <a:pt x="502871" y="556460"/>
                    <a:pt x="476937" y="582393"/>
                    <a:pt x="445263" y="582393"/>
                  </a:cubicBezTo>
                  <a:lnTo>
                    <a:pt x="348708" y="582393"/>
                  </a:lnTo>
                  <a:cubicBezTo>
                    <a:pt x="317033" y="582393"/>
                    <a:pt x="291100" y="556460"/>
                    <a:pt x="291100" y="524785"/>
                  </a:cubicBezTo>
                  <a:lnTo>
                    <a:pt x="291100" y="57607"/>
                  </a:lnTo>
                  <a:cubicBezTo>
                    <a:pt x="291100" y="25741"/>
                    <a:pt x="316937" y="0"/>
                    <a:pt x="348708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 rot="0" flipH="0" flipV="0">
            <a:off x="7911191" y="4032013"/>
            <a:ext cx="767080" cy="485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58A1F3">
                    <a:alpha val="100000"/>
                  </a:srgbClr>
                </a:solidFill>
                <a:latin typeface="OPPOSans H"/>
                <a:ea typeface="OPPOSans H"/>
                <a:cs typeface="OPPOSans H"/>
              </a:rPr>
              <a:t>02.</a:t>
            </a:r>
            <a:endParaRPr kumimoji="1" lang="zh-CN" altLang="en-US"/>
          </a:p>
        </p:txBody>
      </p:sp>
      <p:grpSp>
        <p:nvGrpSpPr>
          <p:cNvPr id="9" name=""/>
          <p:cNvGrpSpPr/>
          <p:nvPr/>
        </p:nvGrpSpPr>
        <p:grpSpPr>
          <a:xfrm>
            <a:off x="4625392" y="3262993"/>
            <a:ext cx="550026" cy="550026"/>
            <a:chOff x="4625392" y="3262993"/>
            <a:chExt cx="550026" cy="550026"/>
          </a:xfrm>
        </p:grpSpPr>
        <p:sp>
          <p:nvSpPr>
            <p:cNvPr id="10" name="标题 1"/>
            <p:cNvSpPr txBox="1"/>
            <p:nvPr/>
          </p:nvSpPr>
          <p:spPr>
            <a:xfrm rot="0" flipH="0" flipV="0">
              <a:off x="4625392" y="3262993"/>
              <a:ext cx="550026" cy="55002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round/>
            </a:ln>
            <a:effectLst>
              <a:outerShdw dist="50800" blurRad="76200" dir="5400000" sx="100000" sy="100000" kx="0" ky="0" algn="ctr" rotWithShape="0">
                <a:schemeClr val="accent1">
                  <a:alpha val="20000"/>
                </a:schemeClr>
              </a:outerShdw>
            </a:effectLst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1" name="标题 1"/>
            <p:cNvSpPr txBox="1"/>
            <p:nvPr/>
          </p:nvSpPr>
          <p:spPr>
            <a:xfrm rot="0" flipH="0" flipV="0">
              <a:off x="4781067" y="3418666"/>
              <a:ext cx="238677" cy="238678"/>
            </a:xfrm>
            <a:custGeom>
              <a:avLst/>
              <a:gdLst>
                <a:gd name="connsiteX0" fmla="*/ 438553 w 720000"/>
                <a:gd name="connsiteY0" fmla="*/ 189601 h 720000"/>
                <a:gd name="connsiteX1" fmla="*/ 503636 w 720000"/>
                <a:gd name="connsiteY1" fmla="*/ 216365 h 720000"/>
                <a:gd name="connsiteX2" fmla="*/ 503636 w 720000"/>
                <a:gd name="connsiteY2" fmla="*/ 346445 h 720000"/>
                <a:gd name="connsiteX3" fmla="*/ 362260 w 720000"/>
                <a:gd name="connsiteY3" fmla="*/ 487907 h 720000"/>
                <a:gd name="connsiteX4" fmla="*/ 191861 w 720000"/>
                <a:gd name="connsiteY4" fmla="*/ 528226 h 720000"/>
                <a:gd name="connsiteX5" fmla="*/ 232180 w 720000"/>
                <a:gd name="connsiteY5" fmla="*/ 357827 h 720000"/>
                <a:gd name="connsiteX6" fmla="*/ 373556 w 720000"/>
                <a:gd name="connsiteY6" fmla="*/ 216452 h 720000"/>
                <a:gd name="connsiteX7" fmla="*/ 438553 w 720000"/>
                <a:gd name="connsiteY7" fmla="*/ 189601 h 720000"/>
                <a:gd name="connsiteX8" fmla="*/ 438553 w 720000"/>
                <a:gd name="connsiteY8" fmla="*/ 141636 h 720000"/>
                <a:gd name="connsiteX9" fmla="*/ 339581 w 720000"/>
                <a:gd name="connsiteY9" fmla="*/ 182476 h 720000"/>
                <a:gd name="connsiteX10" fmla="*/ 198205 w 720000"/>
                <a:gd name="connsiteY10" fmla="*/ 323852 h 720000"/>
                <a:gd name="connsiteX11" fmla="*/ 141637 w 720000"/>
                <a:gd name="connsiteY11" fmla="*/ 578364 h 720000"/>
                <a:gd name="connsiteX12" fmla="*/ 396149 w 720000"/>
                <a:gd name="connsiteY12" fmla="*/ 521796 h 720000"/>
                <a:gd name="connsiteX13" fmla="*/ 537524 w 720000"/>
                <a:gd name="connsiteY13" fmla="*/ 380420 h 720000"/>
                <a:gd name="connsiteX14" fmla="*/ 537524 w 720000"/>
                <a:gd name="connsiteY14" fmla="*/ 182476 h 720000"/>
                <a:gd name="connsiteX15" fmla="*/ 438553 w 720000"/>
                <a:gd name="connsiteY15" fmla="*/ 141636 h 720000"/>
                <a:gd name="connsiteX16" fmla="*/ 120000 w 720000"/>
                <a:gd name="connsiteY16" fmla="*/ 0 h 720000"/>
                <a:gd name="connsiteX17" fmla="*/ 600000 w 720000"/>
                <a:gd name="connsiteY17" fmla="*/ 0 h 720000"/>
                <a:gd name="connsiteX18" fmla="*/ 720000 w 720000"/>
                <a:gd name="connsiteY18" fmla="*/ 120000 h 720000"/>
                <a:gd name="connsiteX19" fmla="*/ 720000 w 720000"/>
                <a:gd name="connsiteY19" fmla="*/ 600000 h 720000"/>
                <a:gd name="connsiteX20" fmla="*/ 600000 w 720000"/>
                <a:gd name="connsiteY20" fmla="*/ 720000 h 720000"/>
                <a:gd name="connsiteX21" fmla="*/ 120000 w 720000"/>
                <a:gd name="connsiteY21" fmla="*/ 720000 h 720000"/>
                <a:gd name="connsiteX22" fmla="*/ 0 w 720000"/>
                <a:gd name="connsiteY22" fmla="*/ 600000 h 720000"/>
                <a:gd name="connsiteX23" fmla="*/ 0 w 720000"/>
                <a:gd name="connsiteY23" fmla="*/ 120000 h 720000"/>
                <a:gd name="connsiteX24" fmla="*/ 120000 w 720000"/>
                <a:gd name="connsiteY24" fmla="*/ 0 h 720000"/>
              </a:gdLst>
              <a:rect l="l" t="t" r="r" b="b"/>
              <a:pathLst>
                <a:path w="720000" h="720000">
                  <a:moveTo>
                    <a:pt x="438553" y="189601"/>
                  </a:moveTo>
                  <a:cubicBezTo>
                    <a:pt x="463230" y="189601"/>
                    <a:pt x="486344" y="199073"/>
                    <a:pt x="503636" y="216365"/>
                  </a:cubicBezTo>
                  <a:cubicBezTo>
                    <a:pt x="539523" y="252252"/>
                    <a:pt x="539523" y="310557"/>
                    <a:pt x="503636" y="346445"/>
                  </a:cubicBezTo>
                  <a:lnTo>
                    <a:pt x="362260" y="487907"/>
                  </a:lnTo>
                  <a:cubicBezTo>
                    <a:pt x="342622" y="507545"/>
                    <a:pt x="266503" y="522665"/>
                    <a:pt x="191861" y="528226"/>
                  </a:cubicBezTo>
                  <a:cubicBezTo>
                    <a:pt x="197336" y="453584"/>
                    <a:pt x="212456" y="377465"/>
                    <a:pt x="232180" y="357827"/>
                  </a:cubicBezTo>
                  <a:lnTo>
                    <a:pt x="373556" y="216452"/>
                  </a:lnTo>
                  <a:cubicBezTo>
                    <a:pt x="390761" y="199073"/>
                    <a:pt x="413875" y="189601"/>
                    <a:pt x="438553" y="189601"/>
                  </a:cubicBezTo>
                  <a:close/>
                  <a:moveTo>
                    <a:pt x="438553" y="141636"/>
                  </a:moveTo>
                  <a:cubicBezTo>
                    <a:pt x="402666" y="141636"/>
                    <a:pt x="366778" y="155278"/>
                    <a:pt x="339581" y="182476"/>
                  </a:cubicBezTo>
                  <a:lnTo>
                    <a:pt x="198205" y="323852"/>
                  </a:lnTo>
                  <a:cubicBezTo>
                    <a:pt x="143723" y="378335"/>
                    <a:pt x="141637" y="578364"/>
                    <a:pt x="141637" y="578364"/>
                  </a:cubicBezTo>
                  <a:cubicBezTo>
                    <a:pt x="141637" y="578364"/>
                    <a:pt x="341753" y="576278"/>
                    <a:pt x="396149" y="521796"/>
                  </a:cubicBezTo>
                  <a:lnTo>
                    <a:pt x="537524" y="380420"/>
                  </a:lnTo>
                  <a:cubicBezTo>
                    <a:pt x="592007" y="325938"/>
                    <a:pt x="592007" y="236872"/>
                    <a:pt x="537524" y="182476"/>
                  </a:cubicBezTo>
                  <a:cubicBezTo>
                    <a:pt x="510327" y="155191"/>
                    <a:pt x="474440" y="141636"/>
                    <a:pt x="438553" y="141636"/>
                  </a:cubicBezTo>
                  <a:close/>
                  <a:moveTo>
                    <a:pt x="120000" y="0"/>
                  </a:moveTo>
                  <a:lnTo>
                    <a:pt x="600000" y="0"/>
                  </a:lnTo>
                  <a:cubicBezTo>
                    <a:pt x="666040" y="0"/>
                    <a:pt x="720000" y="54048"/>
                    <a:pt x="720000" y="120000"/>
                  </a:cubicBezTo>
                  <a:lnTo>
                    <a:pt x="720000" y="600000"/>
                  </a:lnTo>
                  <a:cubicBezTo>
                    <a:pt x="720000" y="666039"/>
                    <a:pt x="666040" y="720000"/>
                    <a:pt x="600000" y="720000"/>
                  </a:cubicBezTo>
                  <a:lnTo>
                    <a:pt x="120000" y="720000"/>
                  </a:lnTo>
                  <a:cubicBezTo>
                    <a:pt x="53961" y="720000"/>
                    <a:pt x="0" y="666039"/>
                    <a:pt x="0" y="600000"/>
                  </a:cubicBezTo>
                  <a:lnTo>
                    <a:pt x="0" y="120000"/>
                  </a:lnTo>
                  <a:cubicBezTo>
                    <a:pt x="0" y="53961"/>
                    <a:pt x="53961" y="0"/>
                    <a:pt x="120000" y="0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2700" cap="rnd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2" name="标题 1"/>
          <p:cNvSpPr txBox="1"/>
          <p:nvPr/>
        </p:nvSpPr>
        <p:spPr>
          <a:xfrm rot="0" flipH="0" flipV="0">
            <a:off x="3919220" y="3335004"/>
            <a:ext cx="716280" cy="485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gradFill>
                  <a:gsLst>
                    <a:gs pos="0">
                      <a:srgbClr val="64EDEF">
                        <a:alpha val="100000"/>
                      </a:srgbClr>
                    </a:gs>
                    <a:gs pos="60000">
                      <a:srgbClr val="15CACD">
                        <a:alpha val="100000"/>
                      </a:srgbClr>
                    </a:gs>
                  </a:gsLst>
                  <a:lin ang="2700000" scaled="0"/>
                </a:gradFill>
                <a:latin typeface="OPPOSans H"/>
                <a:ea typeface="OPPOSans H"/>
                <a:cs typeface="OPPOSans H"/>
              </a:rPr>
              <a:t>01.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1115423" y="1700770"/>
            <a:ext cx="9846853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修復步驟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625392" y="4861229"/>
            <a:ext cx="550026" cy="550026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0000">
                <a:schemeClr val="accent1"/>
              </a:gs>
            </a:gsLst>
            <a:lin ang="2700000" scaled="0"/>
          </a:gradFill>
          <a:ln w="57150" cap="rnd">
            <a:noFill/>
            <a:round/>
          </a:ln>
          <a:effectLst>
            <a:outerShdw dist="50800" blurRad="76200" dir="5400000" sx="100000" sy="100000" kx="0" ky="0" algn="ctr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3858307" y="4933240"/>
            <a:ext cx="767080" cy="485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gradFill>
                  <a:gsLst>
                    <a:gs pos="0">
                      <a:srgbClr val="64EDEF">
                        <a:alpha val="100000"/>
                      </a:srgbClr>
                    </a:gs>
                    <a:gs pos="60000">
                      <a:srgbClr val="15CACD">
                        <a:alpha val="100000"/>
                      </a:srgbClr>
                    </a:gs>
                  </a:gsLst>
                  <a:lin ang="2700000" scaled="0"/>
                </a:gradFill>
                <a:latin typeface="OPPOSans H"/>
                <a:ea typeface="OPPOSans H"/>
                <a:cs typeface="OPPOSans H"/>
              </a:rPr>
              <a:t>03.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769835" y="5028242"/>
            <a:ext cx="261141" cy="216000"/>
          </a:xfrm>
          <a:custGeom>
            <a:avLst/>
            <a:gdLst>
              <a:gd name="connsiteX0" fmla="*/ 114387 w 870468"/>
              <a:gd name="connsiteY0" fmla="*/ 394297 h 720000"/>
              <a:gd name="connsiteX1" fmla="*/ 125598 w 870468"/>
              <a:gd name="connsiteY1" fmla="*/ 421319 h 720000"/>
              <a:gd name="connsiteX2" fmla="*/ 153878 w 870468"/>
              <a:gd name="connsiteY2" fmla="*/ 433051 h 720000"/>
              <a:gd name="connsiteX3" fmla="*/ 449972 w 870468"/>
              <a:gd name="connsiteY3" fmla="*/ 433051 h 720000"/>
              <a:gd name="connsiteX4" fmla="*/ 478295 w 870468"/>
              <a:gd name="connsiteY4" fmla="*/ 421319 h 720000"/>
              <a:gd name="connsiteX5" fmla="*/ 489465 w 870468"/>
              <a:gd name="connsiteY5" fmla="*/ 394297 h 720000"/>
              <a:gd name="connsiteX6" fmla="*/ 116266 w 870468"/>
              <a:gd name="connsiteY6" fmla="*/ 68594 h 720000"/>
              <a:gd name="connsiteX7" fmla="*/ 68708 w 870468"/>
              <a:gd name="connsiteY7" fmla="*/ 116152 h 720000"/>
              <a:gd name="connsiteX8" fmla="*/ 68708 w 870468"/>
              <a:gd name="connsiteY8" fmla="*/ 241561 h 720000"/>
              <a:gd name="connsiteX9" fmla="*/ 801875 w 870468"/>
              <a:gd name="connsiteY9" fmla="*/ 241561 h 720000"/>
              <a:gd name="connsiteX10" fmla="*/ 801875 w 870468"/>
              <a:gd name="connsiteY10" fmla="*/ 116152 h 720000"/>
              <a:gd name="connsiteX11" fmla="*/ 754317 w 870468"/>
              <a:gd name="connsiteY11" fmla="*/ 68594 h 720000"/>
              <a:gd name="connsiteX12" fmla="*/ 598821 w 870468"/>
              <a:gd name="connsiteY12" fmla="*/ 68594 h 720000"/>
              <a:gd name="connsiteX13" fmla="*/ 116266 w 870468"/>
              <a:gd name="connsiteY13" fmla="*/ 0 h 720000"/>
              <a:gd name="connsiteX14" fmla="*/ 598821 w 870468"/>
              <a:gd name="connsiteY14" fmla="*/ 0 h 720000"/>
              <a:gd name="connsiteX15" fmla="*/ 754317 w 870468"/>
              <a:gd name="connsiteY15" fmla="*/ 0 h 720000"/>
              <a:gd name="connsiteX16" fmla="*/ 870468 w 870468"/>
              <a:gd name="connsiteY16" fmla="*/ 116152 h 720000"/>
              <a:gd name="connsiteX17" fmla="*/ 870468 w 870468"/>
              <a:gd name="connsiteY17" fmla="*/ 360001 h 720000"/>
              <a:gd name="connsiteX18" fmla="*/ 870468 w 870468"/>
              <a:gd name="connsiteY18" fmla="*/ 603736 h 720000"/>
              <a:gd name="connsiteX19" fmla="*/ 754317 w 870468"/>
              <a:gd name="connsiteY19" fmla="*/ 720000 h 720000"/>
              <a:gd name="connsiteX20" fmla="*/ 598821 w 870468"/>
              <a:gd name="connsiteY20" fmla="*/ 720000 h 720000"/>
              <a:gd name="connsiteX21" fmla="*/ 116266 w 870468"/>
              <a:gd name="connsiteY21" fmla="*/ 720000 h 720000"/>
              <a:gd name="connsiteX22" fmla="*/ 115 w 870468"/>
              <a:gd name="connsiteY22" fmla="*/ 603850 h 720000"/>
              <a:gd name="connsiteX23" fmla="*/ 115 w 870468"/>
              <a:gd name="connsiteY23" fmla="*/ 360279 h 720000"/>
              <a:gd name="connsiteX24" fmla="*/ 0 w 870468"/>
              <a:gd name="connsiteY24" fmla="*/ 360001 h 720000"/>
              <a:gd name="connsiteX25" fmla="*/ 115 w 870468"/>
              <a:gd name="connsiteY25" fmla="*/ 359723 h 720000"/>
              <a:gd name="connsiteX26" fmla="*/ 115 w 870468"/>
              <a:gd name="connsiteY26" fmla="*/ 116152 h 720000"/>
              <a:gd name="connsiteX27" fmla="*/ 116266 w 870468"/>
              <a:gd name="connsiteY27" fmla="*/ 0 h 720000"/>
            </a:gdLst>
            <a:rect l="l" t="t" r="r" b="b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1077323" y="4704311"/>
            <a:ext cx="2785653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修復後重新掃描驗證。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1077323" y="3231111"/>
            <a:ext cx="2785653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查看問題詳情和修復建議。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8671923" y="4031211"/>
            <a:ext cx="2785653" cy="110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根據優先級排序處理問題。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問題修復流程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的優勢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07</a:t>
            </a:r>
            <a:endParaRPr kumimoji="1" lang="zh-CN" alt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838325" y="-1107290"/>
            <a:ext cx="9350376" cy="9350372"/>
          </a:xfrm>
          <a:prstGeom prst="arc">
            <a:avLst>
              <a:gd name="adj1" fmla="val 18716968"/>
              <a:gd name="adj2" fmla="val 284618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0" y="1829582"/>
            <a:ext cx="6486182" cy="3490914"/>
          </a:xfrm>
          <a:custGeom>
            <a:avLst/>
            <a:gdLst>
              <a:gd name="connsiteX0" fmla="*/ 0 w 6486182"/>
              <a:gd name="connsiteY0" fmla="*/ 0 h 3490914"/>
              <a:gd name="connsiteX1" fmla="*/ 4740726 w 6486182"/>
              <a:gd name="connsiteY1" fmla="*/ 0 h 3490914"/>
              <a:gd name="connsiteX2" fmla="*/ 6486182 w 6486182"/>
              <a:gd name="connsiteY2" fmla="*/ 1745457 h 3490914"/>
              <a:gd name="connsiteX3" fmla="*/ 6486181 w 6486182"/>
              <a:gd name="connsiteY3" fmla="*/ 1745457 h 3490914"/>
              <a:gd name="connsiteX4" fmla="*/ 4740724 w 6486182"/>
              <a:gd name="connsiteY4" fmla="*/ 3490914 h 3490914"/>
              <a:gd name="connsiteX5" fmla="*/ 0 w 6486182"/>
              <a:gd name="connsiteY5" fmla="*/ 3490913 h 3490914"/>
            </a:gdLst>
            <a:rect l="l" t="t" r="r" b="b"/>
            <a:pathLst>
              <a:path w="6486182" h="3490914">
                <a:moveTo>
                  <a:pt x="0" y="0"/>
                </a:moveTo>
                <a:lnTo>
                  <a:pt x="4740726" y="0"/>
                </a:lnTo>
                <a:cubicBezTo>
                  <a:pt x="5704714" y="0"/>
                  <a:pt x="6486182" y="781468"/>
                  <a:pt x="6486182" y="1745457"/>
                </a:cubicBezTo>
                <a:lnTo>
                  <a:pt x="6486181" y="1745457"/>
                </a:lnTo>
                <a:cubicBezTo>
                  <a:pt x="6486181" y="2709446"/>
                  <a:pt x="5704713" y="3490914"/>
                  <a:pt x="4740724" y="3490914"/>
                </a:cubicBezTo>
                <a:lnTo>
                  <a:pt x="0" y="349091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90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-1311274" y="-580238"/>
            <a:ext cx="8296274" cy="8296270"/>
          </a:xfrm>
          <a:prstGeom prst="arc">
            <a:avLst>
              <a:gd name="adj1" fmla="val 19465670"/>
              <a:gd name="adj2" fmla="val 2211151"/>
            </a:avLst>
          </a:prstGeom>
          <a:noFill/>
          <a:ln w="12700" cap="sq">
            <a:gradFill>
              <a:gsLst>
                <a:gs pos="0">
                  <a:schemeClr val="accent1">
                    <a:alpha val="0"/>
                  </a:schemeClr>
                </a:gs>
                <a:gs pos="50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60400" y="3133861"/>
            <a:ext cx="5087257" cy="882357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質量優勢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438232" y="549456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98000"/>
                  <a:lumOff val="2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1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487372" y="605620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321672" y="557776"/>
            <a:ext cx="3549528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通過早期發現和解決問題，維持高代碼質量。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971888" y="1777289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2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7021027" y="1833457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209741" y="2069068"/>
            <a:ext cx="269101" cy="248936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7855328" y="1775528"/>
            <a:ext cx="3549528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檢測安全漏洞並提供修復建議。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8130942" y="3011681"/>
            <a:ext cx="3549528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確保代碼庫保持整潔、可讀和可維護。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247502" y="3003361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3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7296642" y="3059525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855328" y="4229433"/>
            <a:ext cx="3549528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為開發人員提供共同平台，培養團隊質量文化。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971888" y="4231194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1">
                  <a:lumMod val="98000"/>
                  <a:lumOff val="2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1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7021027" y="4287362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1" flipV="1">
            <a:off x="7200290" y="4517482"/>
            <a:ext cx="288000" cy="278709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7321672" y="5465585"/>
            <a:ext cx="3549528" cy="822276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自動化代碼審查，節省時間並確保一致的質量檢查。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6438232" y="5457265"/>
            <a:ext cx="744810" cy="851280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 cap="sq">
            <a:noFill/>
          </a:ln>
          <a:effectLst>
            <a:outerShdw dist="203200" blurRad="330200" dir="5400000" sx="90000" sy="90000" kx="0" ky="0" algn="t" rotWithShape="0">
              <a:schemeClr val="accent2">
                <a:lumMod val="50000"/>
                <a:alpha val="65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 rot="0" flipH="0" flipV="0">
            <a:off x="6487372" y="5513429"/>
            <a:ext cx="646527" cy="738949"/>
          </a:xfrm>
          <a:custGeom>
            <a:avLst/>
            <a:gdLst>
              <a:gd name="T0" fmla="*/ 626 w 644"/>
              <a:gd name="T1" fmla="*/ 172 h 736"/>
              <a:gd name="T2" fmla="*/ 340 w 644"/>
              <a:gd name="T3" fmla="*/ 6 h 736"/>
              <a:gd name="T4" fmla="*/ 304 w 644"/>
              <a:gd name="T5" fmla="*/ 6 h 736"/>
              <a:gd name="T6" fmla="*/ 18 w 644"/>
              <a:gd name="T7" fmla="*/ 172 h 736"/>
              <a:gd name="T8" fmla="*/ 0 w 644"/>
              <a:gd name="T9" fmla="*/ 203 h 736"/>
              <a:gd name="T10" fmla="*/ 0 w 644"/>
              <a:gd name="T11" fmla="*/ 533 h 736"/>
              <a:gd name="T12" fmla="*/ 18 w 644"/>
              <a:gd name="T13" fmla="*/ 564 h 736"/>
              <a:gd name="T14" fmla="*/ 304 w 644"/>
              <a:gd name="T15" fmla="*/ 730 h 736"/>
              <a:gd name="T16" fmla="*/ 340 w 644"/>
              <a:gd name="T17" fmla="*/ 730 h 736"/>
              <a:gd name="T18" fmla="*/ 626 w 644"/>
              <a:gd name="T19" fmla="*/ 564 h 736"/>
              <a:gd name="T20" fmla="*/ 644 w 644"/>
              <a:gd name="T21" fmla="*/ 533 h 736"/>
              <a:gd name="T22" fmla="*/ 644 w 644"/>
              <a:gd name="T23" fmla="*/ 203 h 736"/>
              <a:gd name="T24" fmla="*/ 626 w 644"/>
              <a:gd name="T25" fmla="*/ 172 h 736"/>
            </a:gdLst>
            <a:rect l="0" t="0" r="r" b="b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80000"/>
                  <a:lumOff val="20000"/>
                </a:schemeClr>
              </a:gs>
            </a:gsLst>
            <a:lin ang="2700000" scaled="0"/>
          </a:gra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 rot="0" flipH="0" flipV="0">
            <a:off x="6666635" y="5718449"/>
            <a:ext cx="288000" cy="328908"/>
          </a:xfrm>
          <a:custGeom>
            <a:avLst/>
            <a:gdLst>
              <a:gd name="connsiteX0" fmla="*/ 361901 w 630455"/>
              <a:gd name="connsiteY0" fmla="*/ 82589 h 720001"/>
              <a:gd name="connsiteX1" fmla="*/ 361901 w 630455"/>
              <a:gd name="connsiteY1" fmla="*/ 203034 h 720001"/>
              <a:gd name="connsiteX2" fmla="*/ 427179 w 630455"/>
              <a:gd name="connsiteY2" fmla="*/ 268312 h 720001"/>
              <a:gd name="connsiteX3" fmla="*/ 547624 w 630455"/>
              <a:gd name="connsiteY3" fmla="*/ 268312 h 720001"/>
              <a:gd name="connsiteX4" fmla="*/ 113812 w 630455"/>
              <a:gd name="connsiteY4" fmla="*/ 0 h 720001"/>
              <a:gd name="connsiteX5" fmla="*/ 338847 w 630455"/>
              <a:gd name="connsiteY5" fmla="*/ 0 h 720001"/>
              <a:gd name="connsiteX6" fmla="*/ 340465 w 630455"/>
              <a:gd name="connsiteY6" fmla="*/ 162 h 720001"/>
              <a:gd name="connsiteX7" fmla="*/ 340789 w 630455"/>
              <a:gd name="connsiteY7" fmla="*/ 162 h 720001"/>
              <a:gd name="connsiteX8" fmla="*/ 344106 w 630455"/>
              <a:gd name="connsiteY8" fmla="*/ 809 h 720001"/>
              <a:gd name="connsiteX9" fmla="*/ 344186 w 630455"/>
              <a:gd name="connsiteY9" fmla="*/ 809 h 720001"/>
              <a:gd name="connsiteX10" fmla="*/ 347422 w 630455"/>
              <a:gd name="connsiteY10" fmla="*/ 1942 h 720001"/>
              <a:gd name="connsiteX11" fmla="*/ 347503 w 630455"/>
              <a:gd name="connsiteY11" fmla="*/ 1942 h 720001"/>
              <a:gd name="connsiteX12" fmla="*/ 349040 w 630455"/>
              <a:gd name="connsiteY12" fmla="*/ 2670 h 720001"/>
              <a:gd name="connsiteX13" fmla="*/ 349121 w 630455"/>
              <a:gd name="connsiteY13" fmla="*/ 2670 h 720001"/>
              <a:gd name="connsiteX14" fmla="*/ 350576 w 630455"/>
              <a:gd name="connsiteY14" fmla="*/ 3479 h 720001"/>
              <a:gd name="connsiteX15" fmla="*/ 350819 w 630455"/>
              <a:gd name="connsiteY15" fmla="*/ 3640 h 720001"/>
              <a:gd name="connsiteX16" fmla="*/ 352033 w 630455"/>
              <a:gd name="connsiteY16" fmla="*/ 4449 h 720001"/>
              <a:gd name="connsiteX17" fmla="*/ 352194 w 630455"/>
              <a:gd name="connsiteY17" fmla="*/ 4530 h 720001"/>
              <a:gd name="connsiteX18" fmla="*/ 353408 w 630455"/>
              <a:gd name="connsiteY18" fmla="*/ 5501 h 720001"/>
              <a:gd name="connsiteX19" fmla="*/ 353651 w 630455"/>
              <a:gd name="connsiteY19" fmla="*/ 5743 h 720001"/>
              <a:gd name="connsiteX20" fmla="*/ 354864 w 630455"/>
              <a:gd name="connsiteY20" fmla="*/ 6876 h 720001"/>
              <a:gd name="connsiteX21" fmla="*/ 623418 w 630455"/>
              <a:gd name="connsiteY21" fmla="*/ 275430 h 720001"/>
              <a:gd name="connsiteX22" fmla="*/ 624551 w 630455"/>
              <a:gd name="connsiteY22" fmla="*/ 276643 h 720001"/>
              <a:gd name="connsiteX23" fmla="*/ 624793 w 630455"/>
              <a:gd name="connsiteY23" fmla="*/ 276886 h 720001"/>
              <a:gd name="connsiteX24" fmla="*/ 625764 w 630455"/>
              <a:gd name="connsiteY24" fmla="*/ 278180 h 720001"/>
              <a:gd name="connsiteX25" fmla="*/ 625845 w 630455"/>
              <a:gd name="connsiteY25" fmla="*/ 278342 h 720001"/>
              <a:gd name="connsiteX26" fmla="*/ 626734 w 630455"/>
              <a:gd name="connsiteY26" fmla="*/ 279637 h 720001"/>
              <a:gd name="connsiteX27" fmla="*/ 626896 w 630455"/>
              <a:gd name="connsiteY27" fmla="*/ 279798 h 720001"/>
              <a:gd name="connsiteX28" fmla="*/ 627705 w 630455"/>
              <a:gd name="connsiteY28" fmla="*/ 281254 h 720001"/>
              <a:gd name="connsiteX29" fmla="*/ 628433 w 630455"/>
              <a:gd name="connsiteY29" fmla="*/ 282791 h 720001"/>
              <a:gd name="connsiteX30" fmla="*/ 629646 w 630455"/>
              <a:gd name="connsiteY30" fmla="*/ 286107 h 720001"/>
              <a:gd name="connsiteX31" fmla="*/ 630293 w 630455"/>
              <a:gd name="connsiteY31" fmla="*/ 289424 h 720001"/>
              <a:gd name="connsiteX32" fmla="*/ 630293 w 630455"/>
              <a:gd name="connsiteY32" fmla="*/ 289667 h 720001"/>
              <a:gd name="connsiteX33" fmla="*/ 630455 w 630455"/>
              <a:gd name="connsiteY33" fmla="*/ 291285 h 720001"/>
              <a:gd name="connsiteX34" fmla="*/ 630455 w 630455"/>
              <a:gd name="connsiteY34" fmla="*/ 292579 h 720001"/>
              <a:gd name="connsiteX35" fmla="*/ 630455 w 630455"/>
              <a:gd name="connsiteY35" fmla="*/ 606189 h 720001"/>
              <a:gd name="connsiteX36" fmla="*/ 516644 w 630455"/>
              <a:gd name="connsiteY36" fmla="*/ 720001 h 720001"/>
              <a:gd name="connsiteX37" fmla="*/ 113812 w 630455"/>
              <a:gd name="connsiteY37" fmla="*/ 720001 h 720001"/>
              <a:gd name="connsiteX38" fmla="*/ 0 w 630455"/>
              <a:gd name="connsiteY38" fmla="*/ 606189 h 720001"/>
              <a:gd name="connsiteX39" fmla="*/ 0 w 630455"/>
              <a:gd name="connsiteY39" fmla="*/ 113812 h 720001"/>
              <a:gd name="connsiteX40" fmla="*/ 113812 w 630455"/>
              <a:gd name="connsiteY40" fmla="*/ 0 h 720001"/>
            </a:gdLst>
            <a:rect l="l" t="t" r="r" b="b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 rot="0" flipH="0" flipV="0">
            <a:off x="6676085" y="848278"/>
            <a:ext cx="269101" cy="253633"/>
          </a:xfrm>
          <a:custGeom>
            <a:avLst/>
            <a:gdLst>
              <a:gd name="connsiteX0" fmla="*/ 565749 w 763907"/>
              <a:gd name="connsiteY0" fmla="*/ 529546 h 720000"/>
              <a:gd name="connsiteX1" fmla="*/ 585849 w 763907"/>
              <a:gd name="connsiteY1" fmla="*/ 537865 h 720000"/>
              <a:gd name="connsiteX2" fmla="*/ 698960 w 763907"/>
              <a:gd name="connsiteY2" fmla="*/ 650977 h 720000"/>
              <a:gd name="connsiteX3" fmla="*/ 698960 w 763907"/>
              <a:gd name="connsiteY3" fmla="*/ 691178 h 720000"/>
              <a:gd name="connsiteX4" fmla="*/ 678860 w 763907"/>
              <a:gd name="connsiteY4" fmla="*/ 699521 h 720000"/>
              <a:gd name="connsiteX5" fmla="*/ 658760 w 763907"/>
              <a:gd name="connsiteY5" fmla="*/ 691178 h 720000"/>
              <a:gd name="connsiteX6" fmla="*/ 545648 w 763907"/>
              <a:gd name="connsiteY6" fmla="*/ 578066 h 720000"/>
              <a:gd name="connsiteX7" fmla="*/ 545648 w 763907"/>
              <a:gd name="connsiteY7" fmla="*/ 537865 h 720000"/>
              <a:gd name="connsiteX8" fmla="*/ 565749 w 763907"/>
              <a:gd name="connsiteY8" fmla="*/ 529546 h 720000"/>
              <a:gd name="connsiteX9" fmla="*/ 565749 w 763907"/>
              <a:gd name="connsiteY9" fmla="*/ 359807 h 720000"/>
              <a:gd name="connsiteX10" fmla="*/ 735464 w 763907"/>
              <a:gd name="connsiteY10" fmla="*/ 359807 h 720000"/>
              <a:gd name="connsiteX11" fmla="*/ 763907 w 763907"/>
              <a:gd name="connsiteY11" fmla="*/ 388251 h 720000"/>
              <a:gd name="connsiteX12" fmla="*/ 735464 w 763907"/>
              <a:gd name="connsiteY12" fmla="*/ 416695 h 720000"/>
              <a:gd name="connsiteX13" fmla="*/ 565749 w 763907"/>
              <a:gd name="connsiteY13" fmla="*/ 416695 h 720000"/>
              <a:gd name="connsiteX14" fmla="*/ 537305 w 763907"/>
              <a:gd name="connsiteY14" fmla="*/ 388251 h 720000"/>
              <a:gd name="connsiteX15" fmla="*/ 565749 w 763907"/>
              <a:gd name="connsiteY15" fmla="*/ 359807 h 720000"/>
              <a:gd name="connsiteX16" fmla="*/ 678860 w 763907"/>
              <a:gd name="connsiteY16" fmla="*/ 77005 h 720000"/>
              <a:gd name="connsiteX17" fmla="*/ 698960 w 763907"/>
              <a:gd name="connsiteY17" fmla="*/ 85325 h 720000"/>
              <a:gd name="connsiteX18" fmla="*/ 698960 w 763907"/>
              <a:gd name="connsiteY18" fmla="*/ 125525 h 720000"/>
              <a:gd name="connsiteX19" fmla="*/ 585849 w 763907"/>
              <a:gd name="connsiteY19" fmla="*/ 238636 h 720000"/>
              <a:gd name="connsiteX20" fmla="*/ 565749 w 763907"/>
              <a:gd name="connsiteY20" fmla="*/ 246980 h 720000"/>
              <a:gd name="connsiteX21" fmla="*/ 545648 w 763907"/>
              <a:gd name="connsiteY21" fmla="*/ 238636 h 720000"/>
              <a:gd name="connsiteX22" fmla="*/ 545648 w 763907"/>
              <a:gd name="connsiteY22" fmla="*/ 198436 h 720000"/>
              <a:gd name="connsiteX23" fmla="*/ 658760 w 763907"/>
              <a:gd name="connsiteY23" fmla="*/ 85325 h 720000"/>
              <a:gd name="connsiteX24" fmla="*/ 678860 w 763907"/>
              <a:gd name="connsiteY24" fmla="*/ 77005 h 720000"/>
              <a:gd name="connsiteX25" fmla="*/ 362802 w 763907"/>
              <a:gd name="connsiteY25" fmla="*/ 5 h 720000"/>
              <a:gd name="connsiteX26" fmla="*/ 422012 w 763907"/>
              <a:gd name="connsiteY26" fmla="*/ 16490 h 720000"/>
              <a:gd name="connsiteX27" fmla="*/ 481080 w 763907"/>
              <a:gd name="connsiteY27" fmla="*/ 119457 h 720000"/>
              <a:gd name="connsiteX28" fmla="*/ 481080 w 763907"/>
              <a:gd name="connsiteY28" fmla="*/ 600631 h 720000"/>
              <a:gd name="connsiteX29" fmla="*/ 422012 w 763907"/>
              <a:gd name="connsiteY29" fmla="*/ 703598 h 720000"/>
              <a:gd name="connsiteX30" fmla="*/ 361806 w 763907"/>
              <a:gd name="connsiteY30" fmla="*/ 720000 h 720000"/>
              <a:gd name="connsiteX31" fmla="*/ 303306 w 763907"/>
              <a:gd name="connsiteY31" fmla="*/ 704546 h 720000"/>
              <a:gd name="connsiteX32" fmla="*/ 60870 w 763907"/>
              <a:gd name="connsiteY32" fmla="*/ 568300 h 720000"/>
              <a:gd name="connsiteX33" fmla="*/ 0 w 763907"/>
              <a:gd name="connsiteY33" fmla="*/ 464291 h 720000"/>
              <a:gd name="connsiteX34" fmla="*/ 0 w 763907"/>
              <a:gd name="connsiteY34" fmla="*/ 255702 h 720000"/>
              <a:gd name="connsiteX35" fmla="*/ 60870 w 763907"/>
              <a:gd name="connsiteY35" fmla="*/ 151693 h 720000"/>
              <a:gd name="connsiteX36" fmla="*/ 303306 w 763907"/>
              <a:gd name="connsiteY36" fmla="*/ 15447 h 720000"/>
              <a:gd name="connsiteX37" fmla="*/ 362802 w 763907"/>
              <a:gd name="connsiteY37" fmla="*/ 5 h 720000"/>
            </a:gdLst>
            <a:rect l="l" t="t" r="r" b="b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 rot="0" flipH="0" flipV="0">
            <a:off x="7490510" y="3294449"/>
            <a:ext cx="258791" cy="269101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提高代碼質量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結論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08</a:t>
            </a:r>
            <a:endParaRPr kumimoji="1" lang="zh-CN" altLang="en-US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1" flipV="0">
            <a:off x="2760617" y="1328287"/>
            <a:ext cx="9431382" cy="1492890"/>
          </a:xfrm>
          <a:prstGeom prst="round1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dist="190500" blurRad="190500" dir="8100000" sx="100000" sy="100000" kx="0" ky="0" algn="tr" rotWithShape="0">
              <a:schemeClr val="tx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7861335" y="4131690"/>
            <a:ext cx="3263865" cy="17484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通過將其集成到開發流程中，團隊可以確保代碼庫保持乾淨、安全和可維護，從而提高軟體產品的整體質量和可靠性。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874197" y="3212265"/>
            <a:ext cx="762000" cy="762000"/>
          </a:xfrm>
          <a:prstGeom prst="roundRect">
            <a:avLst>
              <a:gd name="adj" fmla="val 6500"/>
            </a:avLst>
          </a:prstGeom>
          <a:solidFill>
            <a:schemeClr val="accent2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026727" y="3364764"/>
            <a:ext cx="456937" cy="457004"/>
          </a:xfrm>
          <a:custGeom>
            <a:avLst/>
            <a:gdLst>
              <a:gd name="connsiteX0" fmla="*/ 579031 w 719895"/>
              <a:gd name="connsiteY0" fmla="*/ 554022 h 720000"/>
              <a:gd name="connsiteX1" fmla="*/ 596778 w 719895"/>
              <a:gd name="connsiteY1" fmla="*/ 561368 h 720000"/>
              <a:gd name="connsiteX2" fmla="*/ 712550 w 719895"/>
              <a:gd name="connsiteY2" fmla="*/ 677140 h 720000"/>
              <a:gd name="connsiteX3" fmla="*/ 712550 w 719895"/>
              <a:gd name="connsiteY3" fmla="*/ 712634 h 720000"/>
              <a:gd name="connsiteX4" fmla="*/ 694887 w 719895"/>
              <a:gd name="connsiteY4" fmla="*/ 720000 h 720000"/>
              <a:gd name="connsiteX5" fmla="*/ 677140 w 719895"/>
              <a:gd name="connsiteY5" fmla="*/ 712634 h 720000"/>
              <a:gd name="connsiteX6" fmla="*/ 561284 w 719895"/>
              <a:gd name="connsiteY6" fmla="*/ 596861 h 720000"/>
              <a:gd name="connsiteX7" fmla="*/ 561284 w 719895"/>
              <a:gd name="connsiteY7" fmla="*/ 561368 h 720000"/>
              <a:gd name="connsiteX8" fmla="*/ 579031 w 719895"/>
              <a:gd name="connsiteY8" fmla="*/ 554022 h 720000"/>
              <a:gd name="connsiteX9" fmla="*/ 301109 w 719895"/>
              <a:gd name="connsiteY9" fmla="*/ 0 h 720000"/>
              <a:gd name="connsiteX10" fmla="*/ 602219 w 719895"/>
              <a:gd name="connsiteY10" fmla="*/ 301109 h 720000"/>
              <a:gd name="connsiteX11" fmla="*/ 301109 w 719895"/>
              <a:gd name="connsiteY11" fmla="*/ 602219 h 720000"/>
              <a:gd name="connsiteX12" fmla="*/ 0 w 719895"/>
              <a:gd name="connsiteY12" fmla="*/ 301109 h 720000"/>
              <a:gd name="connsiteX13" fmla="*/ 301109 w 719895"/>
              <a:gd name="connsiteY13" fmla="*/ 0 h 720000"/>
            </a:gdLst>
            <a:rect l="l" t="t" r="r" b="b"/>
            <a:pathLst>
              <a:path w="719895" h="720000">
                <a:moveTo>
                  <a:pt x="579031" y="554022"/>
                </a:moveTo>
                <a:cubicBezTo>
                  <a:pt x="585456" y="554022"/>
                  <a:pt x="591880" y="556471"/>
                  <a:pt x="596778" y="561368"/>
                </a:cubicBezTo>
                <a:lnTo>
                  <a:pt x="712550" y="677140"/>
                </a:lnTo>
                <a:cubicBezTo>
                  <a:pt x="722344" y="686935"/>
                  <a:pt x="722344" y="702840"/>
                  <a:pt x="712550" y="712634"/>
                </a:cubicBezTo>
                <a:cubicBezTo>
                  <a:pt x="707778" y="717573"/>
                  <a:pt x="701333" y="720000"/>
                  <a:pt x="694887" y="720000"/>
                </a:cubicBezTo>
                <a:cubicBezTo>
                  <a:pt x="688441" y="720000"/>
                  <a:pt x="681995" y="717573"/>
                  <a:pt x="677140" y="712634"/>
                </a:cubicBezTo>
                <a:lnTo>
                  <a:pt x="561284" y="596861"/>
                </a:lnTo>
                <a:cubicBezTo>
                  <a:pt x="551490" y="587067"/>
                  <a:pt x="551490" y="571162"/>
                  <a:pt x="561284" y="561368"/>
                </a:cubicBezTo>
                <a:cubicBezTo>
                  <a:pt x="566181" y="556471"/>
                  <a:pt x="572606" y="554022"/>
                  <a:pt x="579031" y="554022"/>
                </a:cubicBezTo>
                <a:close/>
                <a:moveTo>
                  <a:pt x="301109" y="0"/>
                </a:moveTo>
                <a:cubicBezTo>
                  <a:pt x="467443" y="0"/>
                  <a:pt x="602219" y="134859"/>
                  <a:pt x="602219" y="301109"/>
                </a:cubicBezTo>
                <a:cubicBezTo>
                  <a:pt x="602219" y="467443"/>
                  <a:pt x="467443" y="602219"/>
                  <a:pt x="301109" y="602219"/>
                </a:cubicBezTo>
                <a:cubicBezTo>
                  <a:pt x="134775" y="602219"/>
                  <a:pt x="0" y="467443"/>
                  <a:pt x="0" y="301109"/>
                </a:cubicBezTo>
                <a:cubicBezTo>
                  <a:pt x="0" y="134775"/>
                  <a:pt x="134775" y="0"/>
                  <a:pt x="301109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3913600" y="4131690"/>
            <a:ext cx="3411909" cy="17484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SonarQube 作為一款強大的靜態代碼分析工具，能夠幫助開發團隊提高代碼質量、增強安全性並減少技術債務。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3905230" y="3203798"/>
            <a:ext cx="762000" cy="762000"/>
          </a:xfrm>
          <a:prstGeom prst="roundRect">
            <a:avLst>
              <a:gd name="adj" fmla="val 6500"/>
            </a:avLst>
          </a:prstGeom>
          <a:solidFill>
            <a:schemeClr val="accent1"/>
          </a:solidFill>
          <a:ln w="12700" cap="rnd">
            <a:noFill/>
            <a:round/>
            <a:headEnd/>
            <a:tailEnd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4057727" y="3363667"/>
            <a:ext cx="457006" cy="442262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809897" y="6134539"/>
            <a:ext cx="2458868" cy="208633"/>
          </a:xfrm>
          <a:prstGeom prst="ellipse">
            <a:avLst/>
          </a:prstGeom>
          <a:gradFill>
            <a:gsLst>
              <a:gs pos="10000">
                <a:schemeClr val="tx1">
                  <a:alpha val="3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905230" y="1565714"/>
            <a:ext cx="7215614" cy="10180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總結內容</a:t>
            </a:r>
            <a:endParaRPr kumimoji="1" lang="zh-CN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36667" t="1476" r="29311" b="1510"/>
          <a:stretch>
            <a:fillRect/>
          </a:stretch>
        </p:blipFill>
        <p:spPr>
          <a:xfrm rot="0" flipH="0" flipV="0">
            <a:off x="598350" y="1334800"/>
            <a:ext cx="2880000" cy="4620200"/>
          </a:xfrm>
          <a:custGeom>
            <a:avLst/>
            <a:gdLst/>
            <a:rect l="l" t="t" r="r" b="b"/>
            <a:pathLst>
              <a:path w="2880000" h="4620200">
                <a:moveTo>
                  <a:pt x="288288" y="0"/>
                </a:moveTo>
                <a:lnTo>
                  <a:pt x="2591712" y="0"/>
                </a:lnTo>
                <a:cubicBezTo>
                  <a:pt x="2750929" y="0"/>
                  <a:pt x="2880000" y="129071"/>
                  <a:pt x="2880000" y="288288"/>
                </a:cubicBezTo>
                <a:lnTo>
                  <a:pt x="2880000" y="4331912"/>
                </a:lnTo>
                <a:cubicBezTo>
                  <a:pt x="2880000" y="4491129"/>
                  <a:pt x="2750929" y="4620200"/>
                  <a:pt x="2591712" y="4620200"/>
                </a:cubicBezTo>
                <a:lnTo>
                  <a:pt x="288288" y="4620200"/>
                </a:lnTo>
                <a:cubicBezTo>
                  <a:pt x="129071" y="4620200"/>
                  <a:pt x="0" y="4491129"/>
                  <a:pt x="0" y="4331912"/>
                </a:cubicBezTo>
                <a:lnTo>
                  <a:pt x="0" y="288288"/>
                </a:lnTo>
                <a:cubicBezTo>
                  <a:pt x="0" y="129071"/>
                  <a:pt x="129071" y="0"/>
                  <a:pt x="28828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工具總結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70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6" name=""/>
          <p:cNvGrpSpPr/>
          <p:nvPr/>
        </p:nvGrpSpPr>
        <p:grpSpPr>
          <a:xfrm>
            <a:off x="11035520" y="702601"/>
            <a:ext cx="274641" cy="229001"/>
            <a:chOff x="11035520" y="702601"/>
            <a:chExt cx="274641" cy="229001"/>
          </a:xfrm>
        </p:grpSpPr>
        <p:sp>
          <p:nvSpPr>
            <p:cNvPr id="7" name="标题 1"/>
            <p:cNvSpPr txBox="1"/>
            <p:nvPr/>
          </p:nvSpPr>
          <p:spPr>
            <a:xfrm rot="0" flipH="0" flipV="0">
              <a:off x="11035520" y="702601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0" flipH="0" flipV="0">
              <a:off x="11035520" y="802415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9" name="标题 1"/>
            <p:cNvSpPr txBox="1"/>
            <p:nvPr/>
          </p:nvSpPr>
          <p:spPr>
            <a:xfrm rot="0" flipH="0" flipV="0">
              <a:off x="11035520" y="902229"/>
              <a:ext cx="274641" cy="29373"/>
            </a:xfrm>
            <a:prstGeom prst="rect">
              <a:avLst/>
            </a:prstGeom>
            <a:solidFill>
              <a:schemeClr val="bg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0" name="标题 1"/>
          <p:cNvSpPr txBox="1"/>
          <p:nvPr/>
        </p:nvSpPr>
        <p:spPr>
          <a:xfrm rot="0" flipH="0" flipV="0">
            <a:off x="3436426" y="3822226"/>
            <a:ext cx="5319148" cy="307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r>
              <a:rPr kumimoji="1" lang="en-US" altLang="zh-CN" sz="13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HERE IS WHERE YOUR PRESENTATION BEGINS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4870717" y="4748629"/>
            <a:ext cx="2450567" cy="383914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1"/>
              </a:gs>
              <a:gs pos="100000">
                <a:schemeClr val="accent2"/>
              </a:gs>
            </a:gsLst>
            <a:path path="circle">
              <a:fillToRect t="100000" l="100000"/>
            </a:path>
            <a:tileRect b="-100000" r="-100000"/>
          </a:gradFill>
          <a:ln w="12700" cap="sq">
            <a:noFill/>
            <a:miter/>
          </a:ln>
          <a:effectLst>
            <a:outerShdw dist="38100" blurRad="254000" dir="2700000" sx="100000" sy="100000" kx="0" ky="0" algn="tl" rotWithShape="0">
              <a:schemeClr val="accent1">
                <a:lumMod val="75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660400" y="2009024"/>
            <a:ext cx="10836275" cy="13860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43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Thanks for your attention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1" flipV="0">
            <a:off x="1827796" y="3925695"/>
            <a:ext cx="1683061" cy="120648"/>
          </a:xfrm>
          <a:custGeom>
            <a:avLst/>
            <a:gdLst>
              <a:gd name="connsiteX0" fmla="*/ 140255 w 1683061"/>
              <a:gd name="connsiteY0" fmla="*/ 0 h 120648"/>
              <a:gd name="connsiteX1" fmla="*/ 65465 w 1683061"/>
              <a:gd name="connsiteY1" fmla="*/ 0 h 120648"/>
              <a:gd name="connsiteX2" fmla="*/ 0 w 1683061"/>
              <a:gd name="connsiteY2" fmla="*/ 120648 h 120648"/>
              <a:gd name="connsiteX3" fmla="*/ 74790 w 1683061"/>
              <a:gd name="connsiteY3" fmla="*/ 120648 h 120648"/>
              <a:gd name="connsiteX4" fmla="*/ 280515 w 1683061"/>
              <a:gd name="connsiteY4" fmla="*/ 0 h 120648"/>
              <a:gd name="connsiteX5" fmla="*/ 205725 w 1683061"/>
              <a:gd name="connsiteY5" fmla="*/ 0 h 120648"/>
              <a:gd name="connsiteX6" fmla="*/ 140260 w 1683061"/>
              <a:gd name="connsiteY6" fmla="*/ 120648 h 120648"/>
              <a:gd name="connsiteX7" fmla="*/ 215050 w 1683061"/>
              <a:gd name="connsiteY7" fmla="*/ 120648 h 120648"/>
              <a:gd name="connsiteX8" fmla="*/ 420768 w 1683061"/>
              <a:gd name="connsiteY8" fmla="*/ 0 h 120648"/>
              <a:gd name="connsiteX9" fmla="*/ 345978 w 1683061"/>
              <a:gd name="connsiteY9" fmla="*/ 0 h 120648"/>
              <a:gd name="connsiteX10" fmla="*/ 280513 w 1683061"/>
              <a:gd name="connsiteY10" fmla="*/ 120648 h 120648"/>
              <a:gd name="connsiteX11" fmla="*/ 355303 w 1683061"/>
              <a:gd name="connsiteY11" fmla="*/ 120648 h 120648"/>
              <a:gd name="connsiteX12" fmla="*/ 561023 w 1683061"/>
              <a:gd name="connsiteY12" fmla="*/ 0 h 120648"/>
              <a:gd name="connsiteX13" fmla="*/ 486233 w 1683061"/>
              <a:gd name="connsiteY13" fmla="*/ 0 h 120648"/>
              <a:gd name="connsiteX14" fmla="*/ 420768 w 1683061"/>
              <a:gd name="connsiteY14" fmla="*/ 120648 h 120648"/>
              <a:gd name="connsiteX15" fmla="*/ 495558 w 1683061"/>
              <a:gd name="connsiteY15" fmla="*/ 120648 h 120648"/>
              <a:gd name="connsiteX16" fmla="*/ 701278 w 1683061"/>
              <a:gd name="connsiteY16" fmla="*/ 0 h 120648"/>
              <a:gd name="connsiteX17" fmla="*/ 626488 w 1683061"/>
              <a:gd name="connsiteY17" fmla="*/ 0 h 120648"/>
              <a:gd name="connsiteX18" fmla="*/ 561023 w 1683061"/>
              <a:gd name="connsiteY18" fmla="*/ 120648 h 120648"/>
              <a:gd name="connsiteX19" fmla="*/ 635813 w 1683061"/>
              <a:gd name="connsiteY19" fmla="*/ 120648 h 120648"/>
              <a:gd name="connsiteX20" fmla="*/ 841532 w 1683061"/>
              <a:gd name="connsiteY20" fmla="*/ 0 h 120648"/>
              <a:gd name="connsiteX21" fmla="*/ 766742 w 1683061"/>
              <a:gd name="connsiteY21" fmla="*/ 0 h 120648"/>
              <a:gd name="connsiteX22" fmla="*/ 701277 w 1683061"/>
              <a:gd name="connsiteY22" fmla="*/ 120648 h 120648"/>
              <a:gd name="connsiteX23" fmla="*/ 776067 w 1683061"/>
              <a:gd name="connsiteY23" fmla="*/ 120648 h 120648"/>
              <a:gd name="connsiteX24" fmla="*/ 981787 w 1683061"/>
              <a:gd name="connsiteY24" fmla="*/ 0 h 120648"/>
              <a:gd name="connsiteX25" fmla="*/ 906997 w 1683061"/>
              <a:gd name="connsiteY25" fmla="*/ 0 h 120648"/>
              <a:gd name="connsiteX26" fmla="*/ 841532 w 1683061"/>
              <a:gd name="connsiteY26" fmla="*/ 120648 h 120648"/>
              <a:gd name="connsiteX27" fmla="*/ 916322 w 1683061"/>
              <a:gd name="connsiteY27" fmla="*/ 120648 h 120648"/>
              <a:gd name="connsiteX28" fmla="*/ 1122042 w 1683061"/>
              <a:gd name="connsiteY28" fmla="*/ 0 h 120648"/>
              <a:gd name="connsiteX29" fmla="*/ 1047252 w 1683061"/>
              <a:gd name="connsiteY29" fmla="*/ 0 h 120648"/>
              <a:gd name="connsiteX30" fmla="*/ 981787 w 1683061"/>
              <a:gd name="connsiteY30" fmla="*/ 120648 h 120648"/>
              <a:gd name="connsiteX31" fmla="*/ 1056577 w 1683061"/>
              <a:gd name="connsiteY31" fmla="*/ 120648 h 120648"/>
              <a:gd name="connsiteX32" fmla="*/ 1262297 w 1683061"/>
              <a:gd name="connsiteY32" fmla="*/ 0 h 120648"/>
              <a:gd name="connsiteX33" fmla="*/ 1187507 w 1683061"/>
              <a:gd name="connsiteY33" fmla="*/ 0 h 120648"/>
              <a:gd name="connsiteX34" fmla="*/ 1122042 w 1683061"/>
              <a:gd name="connsiteY34" fmla="*/ 120648 h 120648"/>
              <a:gd name="connsiteX35" fmla="*/ 1196832 w 1683061"/>
              <a:gd name="connsiteY35" fmla="*/ 120648 h 120648"/>
              <a:gd name="connsiteX36" fmla="*/ 1402551 w 1683061"/>
              <a:gd name="connsiteY36" fmla="*/ 0 h 120648"/>
              <a:gd name="connsiteX37" fmla="*/ 1327761 w 1683061"/>
              <a:gd name="connsiteY37" fmla="*/ 0 h 120648"/>
              <a:gd name="connsiteX38" fmla="*/ 1262296 w 1683061"/>
              <a:gd name="connsiteY38" fmla="*/ 120648 h 120648"/>
              <a:gd name="connsiteX39" fmla="*/ 1337086 w 1683061"/>
              <a:gd name="connsiteY39" fmla="*/ 120648 h 120648"/>
              <a:gd name="connsiteX40" fmla="*/ 1542806 w 1683061"/>
              <a:gd name="connsiteY40" fmla="*/ 0 h 120648"/>
              <a:gd name="connsiteX41" fmla="*/ 1468016 w 1683061"/>
              <a:gd name="connsiteY41" fmla="*/ 0 h 120648"/>
              <a:gd name="connsiteX42" fmla="*/ 1402551 w 1683061"/>
              <a:gd name="connsiteY42" fmla="*/ 120648 h 120648"/>
              <a:gd name="connsiteX43" fmla="*/ 1477341 w 1683061"/>
              <a:gd name="connsiteY43" fmla="*/ 120648 h 120648"/>
              <a:gd name="connsiteX44" fmla="*/ 1683061 w 1683061"/>
              <a:gd name="connsiteY44" fmla="*/ 0 h 120648"/>
              <a:gd name="connsiteX45" fmla="*/ 1608271 w 1683061"/>
              <a:gd name="connsiteY45" fmla="*/ 0 h 120648"/>
              <a:gd name="connsiteX46" fmla="*/ 1542806 w 1683061"/>
              <a:gd name="connsiteY46" fmla="*/ 120648 h 120648"/>
              <a:gd name="connsiteX47" fmla="*/ 1617596 w 1683061"/>
              <a:gd name="connsiteY47" fmla="*/ 120648 h 120648"/>
            </a:gdLst>
            <a:rect l="l" t="t" r="r" b="b"/>
            <a:pathLst>
              <a:path w="1683061" h="120648">
                <a:moveTo>
                  <a:pt x="140255" y="0"/>
                </a:moveTo>
                <a:lnTo>
                  <a:pt x="65465" y="0"/>
                </a:lnTo>
                <a:lnTo>
                  <a:pt x="0" y="120648"/>
                </a:lnTo>
                <a:lnTo>
                  <a:pt x="74790" y="120648"/>
                </a:lnTo>
                <a:close/>
                <a:moveTo>
                  <a:pt x="280515" y="0"/>
                </a:moveTo>
                <a:lnTo>
                  <a:pt x="205725" y="0"/>
                </a:lnTo>
                <a:lnTo>
                  <a:pt x="140260" y="120648"/>
                </a:lnTo>
                <a:lnTo>
                  <a:pt x="215050" y="120648"/>
                </a:lnTo>
                <a:close/>
                <a:moveTo>
                  <a:pt x="420768" y="0"/>
                </a:moveTo>
                <a:lnTo>
                  <a:pt x="345978" y="0"/>
                </a:lnTo>
                <a:lnTo>
                  <a:pt x="280513" y="120648"/>
                </a:lnTo>
                <a:lnTo>
                  <a:pt x="355303" y="120648"/>
                </a:lnTo>
                <a:close/>
                <a:moveTo>
                  <a:pt x="561023" y="0"/>
                </a:moveTo>
                <a:lnTo>
                  <a:pt x="486233" y="0"/>
                </a:lnTo>
                <a:lnTo>
                  <a:pt x="420768" y="120648"/>
                </a:lnTo>
                <a:lnTo>
                  <a:pt x="495558" y="120648"/>
                </a:lnTo>
                <a:close/>
                <a:moveTo>
                  <a:pt x="701278" y="0"/>
                </a:moveTo>
                <a:lnTo>
                  <a:pt x="626488" y="0"/>
                </a:lnTo>
                <a:lnTo>
                  <a:pt x="561023" y="120648"/>
                </a:lnTo>
                <a:lnTo>
                  <a:pt x="635813" y="120648"/>
                </a:lnTo>
                <a:close/>
                <a:moveTo>
                  <a:pt x="841532" y="0"/>
                </a:moveTo>
                <a:lnTo>
                  <a:pt x="766742" y="0"/>
                </a:lnTo>
                <a:lnTo>
                  <a:pt x="701277" y="120648"/>
                </a:lnTo>
                <a:lnTo>
                  <a:pt x="776067" y="120648"/>
                </a:lnTo>
                <a:close/>
                <a:moveTo>
                  <a:pt x="981787" y="0"/>
                </a:moveTo>
                <a:lnTo>
                  <a:pt x="906997" y="0"/>
                </a:lnTo>
                <a:lnTo>
                  <a:pt x="841532" y="120648"/>
                </a:lnTo>
                <a:lnTo>
                  <a:pt x="916322" y="120648"/>
                </a:lnTo>
                <a:close/>
                <a:moveTo>
                  <a:pt x="1122042" y="0"/>
                </a:moveTo>
                <a:lnTo>
                  <a:pt x="1047252" y="0"/>
                </a:lnTo>
                <a:lnTo>
                  <a:pt x="981787" y="120648"/>
                </a:lnTo>
                <a:lnTo>
                  <a:pt x="1056577" y="120648"/>
                </a:lnTo>
                <a:close/>
                <a:moveTo>
                  <a:pt x="1262297" y="0"/>
                </a:moveTo>
                <a:lnTo>
                  <a:pt x="1187507" y="0"/>
                </a:lnTo>
                <a:lnTo>
                  <a:pt x="1122042" y="120648"/>
                </a:lnTo>
                <a:lnTo>
                  <a:pt x="1196832" y="120648"/>
                </a:lnTo>
                <a:close/>
                <a:moveTo>
                  <a:pt x="1402551" y="0"/>
                </a:moveTo>
                <a:lnTo>
                  <a:pt x="1327761" y="0"/>
                </a:lnTo>
                <a:lnTo>
                  <a:pt x="1262296" y="120648"/>
                </a:lnTo>
                <a:lnTo>
                  <a:pt x="1337086" y="120648"/>
                </a:lnTo>
                <a:close/>
                <a:moveTo>
                  <a:pt x="1542806" y="0"/>
                </a:moveTo>
                <a:lnTo>
                  <a:pt x="1468016" y="0"/>
                </a:lnTo>
                <a:lnTo>
                  <a:pt x="1402551" y="120648"/>
                </a:lnTo>
                <a:lnTo>
                  <a:pt x="1477341" y="120648"/>
                </a:lnTo>
                <a:close/>
                <a:moveTo>
                  <a:pt x="1683061" y="0"/>
                </a:moveTo>
                <a:lnTo>
                  <a:pt x="1608271" y="0"/>
                </a:lnTo>
                <a:lnTo>
                  <a:pt x="1542806" y="120648"/>
                </a:lnTo>
                <a:lnTo>
                  <a:pt x="1617596" y="1206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>
          <a:blip r:embed="rId3">
            <a:alphaModFix amt="100000"/>
          </a:blip>
          <a:srcRect l="0" t="0" r="0" b="0"/>
          <a:stretch>
            <a:fillRect/>
          </a:stretch>
        </p:blipFill>
        <p:spPr>
          <a:xfrm rot="0" flipH="0" flipV="0">
            <a:off x="-1428839" y="5412950"/>
            <a:ext cx="15049678" cy="2832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标题 1"/>
          <p:cNvSpPr txBox="1"/>
          <p:nvPr/>
        </p:nvSpPr>
        <p:spPr>
          <a:xfrm rot="0" flipH="0" flipV="0">
            <a:off x="4870717" y="4758357"/>
            <a:ext cx="2450567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18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20XX-01-01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8716630" y="3925695"/>
            <a:ext cx="1683061" cy="120648"/>
          </a:xfrm>
          <a:custGeom>
            <a:avLst/>
            <a:gdLst>
              <a:gd name="connsiteX0" fmla="*/ 140255 w 1683061"/>
              <a:gd name="connsiteY0" fmla="*/ 0 h 120648"/>
              <a:gd name="connsiteX1" fmla="*/ 65465 w 1683061"/>
              <a:gd name="connsiteY1" fmla="*/ 0 h 120648"/>
              <a:gd name="connsiteX2" fmla="*/ 0 w 1683061"/>
              <a:gd name="connsiteY2" fmla="*/ 120648 h 120648"/>
              <a:gd name="connsiteX3" fmla="*/ 74790 w 1683061"/>
              <a:gd name="connsiteY3" fmla="*/ 120648 h 120648"/>
              <a:gd name="connsiteX4" fmla="*/ 280515 w 1683061"/>
              <a:gd name="connsiteY4" fmla="*/ 0 h 120648"/>
              <a:gd name="connsiteX5" fmla="*/ 205725 w 1683061"/>
              <a:gd name="connsiteY5" fmla="*/ 0 h 120648"/>
              <a:gd name="connsiteX6" fmla="*/ 140260 w 1683061"/>
              <a:gd name="connsiteY6" fmla="*/ 120648 h 120648"/>
              <a:gd name="connsiteX7" fmla="*/ 215050 w 1683061"/>
              <a:gd name="connsiteY7" fmla="*/ 120648 h 120648"/>
              <a:gd name="connsiteX8" fmla="*/ 420768 w 1683061"/>
              <a:gd name="connsiteY8" fmla="*/ 0 h 120648"/>
              <a:gd name="connsiteX9" fmla="*/ 345978 w 1683061"/>
              <a:gd name="connsiteY9" fmla="*/ 0 h 120648"/>
              <a:gd name="connsiteX10" fmla="*/ 280513 w 1683061"/>
              <a:gd name="connsiteY10" fmla="*/ 120648 h 120648"/>
              <a:gd name="connsiteX11" fmla="*/ 355303 w 1683061"/>
              <a:gd name="connsiteY11" fmla="*/ 120648 h 120648"/>
              <a:gd name="connsiteX12" fmla="*/ 561023 w 1683061"/>
              <a:gd name="connsiteY12" fmla="*/ 0 h 120648"/>
              <a:gd name="connsiteX13" fmla="*/ 486233 w 1683061"/>
              <a:gd name="connsiteY13" fmla="*/ 0 h 120648"/>
              <a:gd name="connsiteX14" fmla="*/ 420768 w 1683061"/>
              <a:gd name="connsiteY14" fmla="*/ 120648 h 120648"/>
              <a:gd name="connsiteX15" fmla="*/ 495558 w 1683061"/>
              <a:gd name="connsiteY15" fmla="*/ 120648 h 120648"/>
              <a:gd name="connsiteX16" fmla="*/ 701278 w 1683061"/>
              <a:gd name="connsiteY16" fmla="*/ 0 h 120648"/>
              <a:gd name="connsiteX17" fmla="*/ 626488 w 1683061"/>
              <a:gd name="connsiteY17" fmla="*/ 0 h 120648"/>
              <a:gd name="connsiteX18" fmla="*/ 561023 w 1683061"/>
              <a:gd name="connsiteY18" fmla="*/ 120648 h 120648"/>
              <a:gd name="connsiteX19" fmla="*/ 635813 w 1683061"/>
              <a:gd name="connsiteY19" fmla="*/ 120648 h 120648"/>
              <a:gd name="connsiteX20" fmla="*/ 841532 w 1683061"/>
              <a:gd name="connsiteY20" fmla="*/ 0 h 120648"/>
              <a:gd name="connsiteX21" fmla="*/ 766742 w 1683061"/>
              <a:gd name="connsiteY21" fmla="*/ 0 h 120648"/>
              <a:gd name="connsiteX22" fmla="*/ 701277 w 1683061"/>
              <a:gd name="connsiteY22" fmla="*/ 120648 h 120648"/>
              <a:gd name="connsiteX23" fmla="*/ 776067 w 1683061"/>
              <a:gd name="connsiteY23" fmla="*/ 120648 h 120648"/>
              <a:gd name="connsiteX24" fmla="*/ 981787 w 1683061"/>
              <a:gd name="connsiteY24" fmla="*/ 0 h 120648"/>
              <a:gd name="connsiteX25" fmla="*/ 906997 w 1683061"/>
              <a:gd name="connsiteY25" fmla="*/ 0 h 120648"/>
              <a:gd name="connsiteX26" fmla="*/ 841532 w 1683061"/>
              <a:gd name="connsiteY26" fmla="*/ 120648 h 120648"/>
              <a:gd name="connsiteX27" fmla="*/ 916322 w 1683061"/>
              <a:gd name="connsiteY27" fmla="*/ 120648 h 120648"/>
              <a:gd name="connsiteX28" fmla="*/ 1122042 w 1683061"/>
              <a:gd name="connsiteY28" fmla="*/ 0 h 120648"/>
              <a:gd name="connsiteX29" fmla="*/ 1047252 w 1683061"/>
              <a:gd name="connsiteY29" fmla="*/ 0 h 120648"/>
              <a:gd name="connsiteX30" fmla="*/ 981787 w 1683061"/>
              <a:gd name="connsiteY30" fmla="*/ 120648 h 120648"/>
              <a:gd name="connsiteX31" fmla="*/ 1056577 w 1683061"/>
              <a:gd name="connsiteY31" fmla="*/ 120648 h 120648"/>
              <a:gd name="connsiteX32" fmla="*/ 1262297 w 1683061"/>
              <a:gd name="connsiteY32" fmla="*/ 0 h 120648"/>
              <a:gd name="connsiteX33" fmla="*/ 1187507 w 1683061"/>
              <a:gd name="connsiteY33" fmla="*/ 0 h 120648"/>
              <a:gd name="connsiteX34" fmla="*/ 1122042 w 1683061"/>
              <a:gd name="connsiteY34" fmla="*/ 120648 h 120648"/>
              <a:gd name="connsiteX35" fmla="*/ 1196832 w 1683061"/>
              <a:gd name="connsiteY35" fmla="*/ 120648 h 120648"/>
              <a:gd name="connsiteX36" fmla="*/ 1402551 w 1683061"/>
              <a:gd name="connsiteY36" fmla="*/ 0 h 120648"/>
              <a:gd name="connsiteX37" fmla="*/ 1327761 w 1683061"/>
              <a:gd name="connsiteY37" fmla="*/ 0 h 120648"/>
              <a:gd name="connsiteX38" fmla="*/ 1262296 w 1683061"/>
              <a:gd name="connsiteY38" fmla="*/ 120648 h 120648"/>
              <a:gd name="connsiteX39" fmla="*/ 1337086 w 1683061"/>
              <a:gd name="connsiteY39" fmla="*/ 120648 h 120648"/>
              <a:gd name="connsiteX40" fmla="*/ 1542806 w 1683061"/>
              <a:gd name="connsiteY40" fmla="*/ 0 h 120648"/>
              <a:gd name="connsiteX41" fmla="*/ 1468016 w 1683061"/>
              <a:gd name="connsiteY41" fmla="*/ 0 h 120648"/>
              <a:gd name="connsiteX42" fmla="*/ 1402551 w 1683061"/>
              <a:gd name="connsiteY42" fmla="*/ 120648 h 120648"/>
              <a:gd name="connsiteX43" fmla="*/ 1477341 w 1683061"/>
              <a:gd name="connsiteY43" fmla="*/ 120648 h 120648"/>
              <a:gd name="connsiteX44" fmla="*/ 1683061 w 1683061"/>
              <a:gd name="connsiteY44" fmla="*/ 0 h 120648"/>
              <a:gd name="connsiteX45" fmla="*/ 1608271 w 1683061"/>
              <a:gd name="connsiteY45" fmla="*/ 0 h 120648"/>
              <a:gd name="connsiteX46" fmla="*/ 1542806 w 1683061"/>
              <a:gd name="connsiteY46" fmla="*/ 120648 h 120648"/>
              <a:gd name="connsiteX47" fmla="*/ 1617596 w 1683061"/>
              <a:gd name="connsiteY47" fmla="*/ 120648 h 120648"/>
            </a:gdLst>
            <a:rect l="l" t="t" r="r" b="b"/>
            <a:pathLst>
              <a:path w="1683061" h="120648">
                <a:moveTo>
                  <a:pt x="140255" y="0"/>
                </a:moveTo>
                <a:lnTo>
                  <a:pt x="65465" y="0"/>
                </a:lnTo>
                <a:lnTo>
                  <a:pt x="0" y="120648"/>
                </a:lnTo>
                <a:lnTo>
                  <a:pt x="74790" y="120648"/>
                </a:lnTo>
                <a:close/>
                <a:moveTo>
                  <a:pt x="280515" y="0"/>
                </a:moveTo>
                <a:lnTo>
                  <a:pt x="205725" y="0"/>
                </a:lnTo>
                <a:lnTo>
                  <a:pt x="140260" y="120648"/>
                </a:lnTo>
                <a:lnTo>
                  <a:pt x="215050" y="120648"/>
                </a:lnTo>
                <a:close/>
                <a:moveTo>
                  <a:pt x="420768" y="0"/>
                </a:moveTo>
                <a:lnTo>
                  <a:pt x="345978" y="0"/>
                </a:lnTo>
                <a:lnTo>
                  <a:pt x="280513" y="120648"/>
                </a:lnTo>
                <a:lnTo>
                  <a:pt x="355303" y="120648"/>
                </a:lnTo>
                <a:close/>
                <a:moveTo>
                  <a:pt x="561023" y="0"/>
                </a:moveTo>
                <a:lnTo>
                  <a:pt x="486233" y="0"/>
                </a:lnTo>
                <a:lnTo>
                  <a:pt x="420768" y="120648"/>
                </a:lnTo>
                <a:lnTo>
                  <a:pt x="495558" y="120648"/>
                </a:lnTo>
                <a:close/>
                <a:moveTo>
                  <a:pt x="701278" y="0"/>
                </a:moveTo>
                <a:lnTo>
                  <a:pt x="626488" y="0"/>
                </a:lnTo>
                <a:lnTo>
                  <a:pt x="561023" y="120648"/>
                </a:lnTo>
                <a:lnTo>
                  <a:pt x="635813" y="120648"/>
                </a:lnTo>
                <a:close/>
                <a:moveTo>
                  <a:pt x="841532" y="0"/>
                </a:moveTo>
                <a:lnTo>
                  <a:pt x="766742" y="0"/>
                </a:lnTo>
                <a:lnTo>
                  <a:pt x="701277" y="120648"/>
                </a:lnTo>
                <a:lnTo>
                  <a:pt x="776067" y="120648"/>
                </a:lnTo>
                <a:close/>
                <a:moveTo>
                  <a:pt x="981787" y="0"/>
                </a:moveTo>
                <a:lnTo>
                  <a:pt x="906997" y="0"/>
                </a:lnTo>
                <a:lnTo>
                  <a:pt x="841532" y="120648"/>
                </a:lnTo>
                <a:lnTo>
                  <a:pt x="916322" y="120648"/>
                </a:lnTo>
                <a:close/>
                <a:moveTo>
                  <a:pt x="1122042" y="0"/>
                </a:moveTo>
                <a:lnTo>
                  <a:pt x="1047252" y="0"/>
                </a:lnTo>
                <a:lnTo>
                  <a:pt x="981787" y="120648"/>
                </a:lnTo>
                <a:lnTo>
                  <a:pt x="1056577" y="120648"/>
                </a:lnTo>
                <a:close/>
                <a:moveTo>
                  <a:pt x="1262297" y="0"/>
                </a:moveTo>
                <a:lnTo>
                  <a:pt x="1187507" y="0"/>
                </a:lnTo>
                <a:lnTo>
                  <a:pt x="1122042" y="120648"/>
                </a:lnTo>
                <a:lnTo>
                  <a:pt x="1196832" y="120648"/>
                </a:lnTo>
                <a:close/>
                <a:moveTo>
                  <a:pt x="1402551" y="0"/>
                </a:moveTo>
                <a:lnTo>
                  <a:pt x="1327761" y="0"/>
                </a:lnTo>
                <a:lnTo>
                  <a:pt x="1262296" y="120648"/>
                </a:lnTo>
                <a:lnTo>
                  <a:pt x="1337086" y="120648"/>
                </a:lnTo>
                <a:close/>
                <a:moveTo>
                  <a:pt x="1542806" y="0"/>
                </a:moveTo>
                <a:lnTo>
                  <a:pt x="1468016" y="0"/>
                </a:lnTo>
                <a:lnTo>
                  <a:pt x="1402551" y="120648"/>
                </a:lnTo>
                <a:lnTo>
                  <a:pt x="1477341" y="120648"/>
                </a:lnTo>
                <a:close/>
                <a:moveTo>
                  <a:pt x="1683061" y="0"/>
                </a:moveTo>
                <a:lnTo>
                  <a:pt x="1608271" y="0"/>
                </a:lnTo>
                <a:lnTo>
                  <a:pt x="1542806" y="120648"/>
                </a:lnTo>
                <a:lnTo>
                  <a:pt x="1617596" y="12064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2419278" y="3939715"/>
            <a:ext cx="7353444" cy="352272"/>
          </a:xfrm>
          <a:prstGeom prst="trapezoid">
            <a:avLst>
              <a:gd name="adj" fmla="val 158261"/>
            </a:avLst>
          </a:prstGeom>
          <a:gradFill>
            <a:gsLst>
              <a:gs pos="0">
                <a:schemeClr val="accent1">
                  <a:alpha val="12000"/>
                </a:schemeClr>
              </a:gs>
              <a:gs pos="31000">
                <a:schemeClr val="accent1">
                  <a:alpha val="25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0"/>
          </a:gradFill>
          <a:ln w="12700" cap="sq">
            <a:gradFill>
              <a:gsLst>
                <a:gs pos="0">
                  <a:schemeClr val="accent1">
                    <a:alpha val="12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miter/>
          </a:ln>
        </p:spPr>
        <p:txBody>
          <a:bodyPr vert="horz" wrap="square" lIns="345603" tIns="172801" rIns="345603" bIns="172801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419278" y="3853310"/>
            <a:ext cx="7353444" cy="352273"/>
          </a:xfrm>
          <a:prstGeom prst="trapezoid">
            <a:avLst>
              <a:gd name="adj" fmla="val 158261"/>
            </a:avLst>
          </a:prstGeom>
          <a:gradFill>
            <a:gsLst>
              <a:gs pos="0">
                <a:schemeClr val="accent1">
                  <a:alpha val="21000"/>
                </a:schemeClr>
              </a:gs>
              <a:gs pos="31000">
                <a:schemeClr val="accent1">
                  <a:alpha val="25000"/>
                </a:schemeClr>
              </a:gs>
              <a:gs pos="100000">
                <a:schemeClr val="accent2">
                  <a:alpha val="0"/>
                </a:schemeClr>
              </a:gs>
            </a:gsLst>
            <a:lin ang="16200000" scaled="0"/>
          </a:gradFill>
          <a:ln w="12700" cap="sq">
            <a:gradFill>
              <a:gsLst>
                <a:gs pos="0">
                  <a:schemeClr val="accent1">
                    <a:alpha val="64000"/>
                  </a:schemeClr>
                </a:gs>
                <a:gs pos="100000">
                  <a:schemeClr val="accent2">
                    <a:alpha val="0"/>
                  </a:schemeClr>
                </a:gs>
              </a:gsLst>
              <a:lin ang="16200000" scaled="0"/>
            </a:gradFill>
            <a:miter/>
          </a:ln>
        </p:spPr>
        <p:txBody>
          <a:bodyPr vert="horz" wrap="square" lIns="345603" tIns="172801" rIns="345603" bIns="172801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什麼是 SonarQube？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01</a:t>
            </a:r>
            <a:endParaRPr kumimoji="1" lang="zh-CN" alt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1435541" y="2012860"/>
            <a:ext cx="2878407" cy="2111375"/>
          </a:xfrm>
          <a:custGeom>
            <a:avLst/>
            <a:gdLst>
              <a:gd name="T0" fmla="*/ 7349 w 9135"/>
              <a:gd name="T1" fmla="*/ 4439 h 4440"/>
              <a:gd name="T2" fmla="*/ 0 w 9135"/>
              <a:gd name="T3" fmla="*/ 4439 h 4440"/>
              <a:gd name="T4" fmla="*/ 1786 w 9135"/>
              <a:gd name="T5" fmla="*/ 2219 h 4440"/>
              <a:gd name="T6" fmla="*/ 0 w 9135"/>
              <a:gd name="T7" fmla="*/ 0 h 4440"/>
              <a:gd name="T8" fmla="*/ 7349 w 9135"/>
              <a:gd name="T9" fmla="*/ 0 h 4440"/>
              <a:gd name="T10" fmla="*/ 9134 w 9135"/>
              <a:gd name="T11" fmla="*/ 2219 h 4440"/>
              <a:gd name="T12" fmla="*/ 7349 w 9135"/>
              <a:gd name="T13" fmla="*/ 4439 h 4440"/>
            </a:gdLst>
            <a:rect l="0" t="0" r="r" b="b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2229422" y="2688695"/>
            <a:ext cx="1547214" cy="11066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148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SonarQube 是一個開源的程式碼檢測平台，旨在幫助軟體開發團隊提升代碼品質和可持續性。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7879442" y="2012860"/>
            <a:ext cx="2877018" cy="2111375"/>
          </a:xfrm>
          <a:custGeom>
            <a:avLst/>
            <a:gdLst>
              <a:gd name="T0" fmla="*/ 7347 w 9133"/>
              <a:gd name="T1" fmla="*/ 4439 h 4440"/>
              <a:gd name="T2" fmla="*/ 0 w 9133"/>
              <a:gd name="T3" fmla="*/ 4439 h 4440"/>
              <a:gd name="T4" fmla="*/ 1784 w 9133"/>
              <a:gd name="T5" fmla="*/ 2219 h 4440"/>
              <a:gd name="T6" fmla="*/ 0 w 9133"/>
              <a:gd name="T7" fmla="*/ 0 h 4440"/>
              <a:gd name="T8" fmla="*/ 7347 w 9133"/>
              <a:gd name="T9" fmla="*/ 0 h 4440"/>
              <a:gd name="T10" fmla="*/ 9132 w 9133"/>
              <a:gd name="T11" fmla="*/ 2219 h 4440"/>
              <a:gd name="T12" fmla="*/ 7347 w 9133"/>
              <a:gd name="T13" fmla="*/ 4439 h 4440"/>
            </a:gdLst>
            <a:rect l="0" t="0" r="r" b="b"/>
            <a:pathLst>
              <a:path w="9133" h="4440">
                <a:moveTo>
                  <a:pt x="7347" y="4439"/>
                </a:moveTo>
                <a:lnTo>
                  <a:pt x="0" y="4439"/>
                </a:lnTo>
                <a:lnTo>
                  <a:pt x="1784" y="2219"/>
                </a:lnTo>
                <a:lnTo>
                  <a:pt x="0" y="0"/>
                </a:lnTo>
                <a:lnTo>
                  <a:pt x="7347" y="0"/>
                </a:lnTo>
                <a:lnTo>
                  <a:pt x="9132" y="2219"/>
                </a:lnTo>
                <a:lnTo>
                  <a:pt x="7347" y="4439"/>
                </a:lnTo>
              </a:path>
            </a:pathLst>
          </a:custGeom>
          <a:solidFill>
            <a:schemeClr val="accent1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8672097" y="2669645"/>
            <a:ext cx="1515708" cy="11066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148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作為一個代碼質量管理工具，SonarQube 能夠持續檢查和評估項目源代碼的質量。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658186" y="2012860"/>
            <a:ext cx="2877019" cy="2111375"/>
          </a:xfrm>
          <a:custGeom>
            <a:avLst/>
            <a:gdLst>
              <a:gd name="T0" fmla="*/ 7348 w 9133"/>
              <a:gd name="T1" fmla="*/ 4439 h 4440"/>
              <a:gd name="T2" fmla="*/ 0 w 9133"/>
              <a:gd name="T3" fmla="*/ 4439 h 4440"/>
              <a:gd name="T4" fmla="*/ 1785 w 9133"/>
              <a:gd name="T5" fmla="*/ 2219 h 4440"/>
              <a:gd name="T6" fmla="*/ 0 w 9133"/>
              <a:gd name="T7" fmla="*/ 0 h 4440"/>
              <a:gd name="T8" fmla="*/ 7348 w 9133"/>
              <a:gd name="T9" fmla="*/ 0 h 4440"/>
              <a:gd name="T10" fmla="*/ 9132 w 9133"/>
              <a:gd name="T11" fmla="*/ 2219 h 4440"/>
              <a:gd name="T12" fmla="*/ 7348 w 9133"/>
              <a:gd name="T13" fmla="*/ 4439 h 4440"/>
            </a:gdLst>
            <a:rect l="0" t="0" r="r" b="b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2"/>
          </a:solidFill>
          <a:ln cap="sq">
            <a:noFill/>
          </a:ln>
          <a:effectLst/>
        </p:spPr>
        <p:txBody>
          <a:bodyPr vert="horz" wrap="non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5487481" y="2677265"/>
            <a:ext cx="1489437" cy="11066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148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通過靜態代碼分析，識別代碼中的技術債務、缺陷和安全漏洞，並提供即時反饋和詳細報告。</a:t>
            </a:r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 rot="0" flipH="0" flipV="0">
            <a:off x="4942840" y="4554085"/>
            <a:ext cx="2306320" cy="0"/>
          </a:xfrm>
          <a:prstGeom prst="line">
            <a:avLst/>
          </a:prstGeom>
          <a:noFill/>
          <a:ln w="6350" cap="sq">
            <a:solidFill>
              <a:schemeClr val="tx1">
                <a:lumMod val="50000"/>
                <a:lumOff val="50000"/>
              </a:schemeClr>
            </a:solidFill>
            <a:miter/>
          </a:ln>
        </p:spPr>
      </p:cxnSp>
      <p:sp>
        <p:nvSpPr>
          <p:cNvPr id="10" name="标题 1"/>
          <p:cNvSpPr txBox="1"/>
          <p:nvPr/>
        </p:nvSpPr>
        <p:spPr>
          <a:xfrm rot="0" flipH="0" flipV="0">
            <a:off x="1166223" y="4771177"/>
            <a:ext cx="9846853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簡介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什麼是 SonarQube？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的主要功能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02</a:t>
            </a:r>
            <a:endParaRPr kumimoji="1" lang="zh-CN" alt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4880848" y="1843203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231822" y="0"/>
                </a:move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0" flipH="0" flipV="0">
            <a:off x="6065234" y="1843203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1390905" y="231822"/>
                </a:move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6065233" y="3027588"/>
            <a:ext cx="1132095" cy="1132095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1159083" y="1390905"/>
                </a:move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4880848" y="3027589"/>
            <a:ext cx="1132094" cy="1132094"/>
          </a:xfrm>
          <a:custGeom>
            <a:avLst/>
            <a:gdLst>
              <a:gd name="connsiteX0" fmla="*/ 231822 w 1390905"/>
              <a:gd name="connsiteY0" fmla="*/ 0 h 1390905"/>
              <a:gd name="connsiteX1" fmla="*/ 1390905 w 1390905"/>
              <a:gd name="connsiteY1" fmla="*/ 0 h 1390905"/>
              <a:gd name="connsiteX2" fmla="*/ 1390905 w 1390905"/>
              <a:gd name="connsiteY2" fmla="*/ 0 h 1390905"/>
              <a:gd name="connsiteX3" fmla="*/ 1390905 w 1390905"/>
              <a:gd name="connsiteY3" fmla="*/ 1159083 h 1390905"/>
              <a:gd name="connsiteX4" fmla="*/ 1159083 w 1390905"/>
              <a:gd name="connsiteY4" fmla="*/ 1390905 h 1390905"/>
              <a:gd name="connsiteX5" fmla="*/ 0 w 1390905"/>
              <a:gd name="connsiteY5" fmla="*/ 1390905 h 1390905"/>
              <a:gd name="connsiteX6" fmla="*/ 0 w 1390905"/>
              <a:gd name="connsiteY6" fmla="*/ 1390905 h 1390905"/>
              <a:gd name="connsiteX7" fmla="*/ 0 w 1390905"/>
              <a:gd name="connsiteY7" fmla="*/ 231822 h 1390905"/>
              <a:gd name="connsiteX8" fmla="*/ 231822 w 1390905"/>
              <a:gd name="connsiteY8" fmla="*/ 0 h 1390905"/>
            </a:gdLst>
            <a:rect l="l" t="t" r="r" b="b"/>
            <a:pathLst>
              <a:path w="1390905" h="1390905">
                <a:moveTo>
                  <a:pt x="0" y="1159083"/>
                </a:move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274146" tIns="274146" rIns="274146" bIns="274146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4298743" y="1966845"/>
            <a:ext cx="209327" cy="209327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4298743" y="3231647"/>
            <a:ext cx="209327" cy="20932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7671230" y="2788415"/>
            <a:ext cx="209327" cy="209327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902607" y="4904222"/>
            <a:ext cx="10374086" cy="1147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功能介紹</a:t>
            </a:r>
            <a:endParaRPr kumimoji="1" lang="zh-CN" altLang="en-US"/>
          </a:p>
        </p:txBody>
      </p:sp>
      <p:cxnSp>
        <p:nvCxnSpPr>
          <p:cNvPr id="11" name="标题 1"/>
          <p:cNvCxnSpPr/>
          <p:nvPr/>
        </p:nvCxnSpPr>
        <p:spPr>
          <a:xfrm rot="0" flipH="0" flipV="0">
            <a:off x="663212" y="4680814"/>
            <a:ext cx="10852876" cy="0"/>
          </a:xfrm>
          <a:prstGeom prst="line">
            <a:avLst/>
          </a:prstGeom>
          <a:noFill/>
          <a:ln w="12700" cap="sq">
            <a:solidFill>
              <a:schemeClr val="bg1">
                <a:lumMod val="65000"/>
              </a:schemeClr>
            </a:solidFill>
            <a:miter/>
            <a:headEnd type="oval" w="med" len="med"/>
            <a:tailEnd type="oval"/>
          </a:ln>
        </p:spPr>
      </p:cxnSp>
      <p:sp>
        <p:nvSpPr>
          <p:cNvPr id="12" name="标题 1"/>
          <p:cNvSpPr txBox="1"/>
          <p:nvPr/>
        </p:nvSpPr>
        <p:spPr>
          <a:xfrm rot="0" flipH="0" flipV="0">
            <a:off x="5363160" y="2271740"/>
            <a:ext cx="322498" cy="349344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343511" y="3483656"/>
            <a:ext cx="355570" cy="322365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6461220" y="3423550"/>
            <a:ext cx="340119" cy="340169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7985534" y="2766646"/>
            <a:ext cx="3530553" cy="110240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支援 25+ 種程式語言，包括 Java、C# 、JavaScript、TypeScript、C/C++、COBOL 等。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660400" y="1945076"/>
            <a:ext cx="3474113" cy="110240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自動檢測代碼中的 Bug、漏洞和代碼異味（Code Smells）。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660400" y="3231647"/>
            <a:ext cx="3474113" cy="1102402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t"/>
          <a:lstStyle/>
          <a:p>
            <a:pPr algn="r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提供安全漏洞檢測，如 SQL 注入等問題。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6481059" y="2281780"/>
            <a:ext cx="349344" cy="329264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cap="sq">
            <a:noFill/>
          </a:ln>
        </p:spPr>
        <p:txBody>
          <a:bodyPr vert="horz" wrap="square" lIns="91440" tIns="45720" rIns="91440" bIns="4572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代碼質量與安全分析</a:t>
            </a:r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0" flipH="0" flipV="0">
            <a:off x="-1571625" y="1521856"/>
            <a:ext cx="3143250" cy="31432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254000" blurRad="762000" dir="5400000" sx="100000" sy="100000" kx="0" ky="0" algn="ctr" rotWithShape="0">
              <a:srgbClr val="000000">
                <a:alpha val="30000"/>
              </a:srgbClr>
            </a:outerShdw>
          </a:effectLst>
        </p:spPr>
        <p:txBody>
          <a:bodyPr vert="horz" wrap="square" lIns="0" tIns="0" rIns="0" bIns="0" rtlCol="0" anchor="t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cxnSp>
        <p:nvCxnSpPr>
          <p:cNvPr id="4" name="标题 1"/>
          <p:cNvCxnSpPr/>
          <p:nvPr/>
        </p:nvCxnSpPr>
        <p:spPr>
          <a:xfrm rot="0" flipH="0" flipV="0">
            <a:off x="660400" y="3093481"/>
            <a:ext cx="363220" cy="0"/>
          </a:xfrm>
          <a:prstGeom prst="straightConnector1">
            <a:avLst/>
          </a:prstGeom>
          <a:noFill/>
          <a:ln w="57150" cap="sq">
            <a:solidFill>
              <a:srgbClr val="FFFFFF">
                <a:alpha val="100000"/>
              </a:srgbClr>
            </a:solidFill>
            <a:miter/>
            <a:tailEnd type="triangle"/>
          </a:ln>
        </p:spPr>
      </p:cxnSp>
      <p:cxnSp>
        <p:nvCxnSpPr>
          <p:cNvPr id="5" name="标题 1"/>
          <p:cNvCxnSpPr/>
          <p:nvPr/>
        </p:nvCxnSpPr>
        <p:spPr>
          <a:xfrm rot="0" flipH="0" flipV="0">
            <a:off x="2571116" y="3008947"/>
            <a:ext cx="6326286" cy="1"/>
          </a:xfrm>
          <a:prstGeom prst="line">
            <a:avLst/>
          </a:prstGeom>
          <a:noFill/>
          <a:ln w="10477" cap="sq">
            <a:solidFill>
              <a:schemeClr val="tx2">
                <a:lumMod val="60000"/>
                <a:lumOff val="40000"/>
              </a:schemeClr>
            </a:solidFill>
            <a:miter/>
          </a:ln>
        </p:spPr>
      </p:cxnSp>
      <p:sp>
        <p:nvSpPr>
          <p:cNvPr id="6" name="标题 1"/>
          <p:cNvSpPr txBox="1"/>
          <p:nvPr/>
        </p:nvSpPr>
        <p:spPr>
          <a:xfrm rot="0" flipH="0" flipV="0">
            <a:off x="2494680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5734259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8897401" y="2955574"/>
            <a:ext cx="106747" cy="106747"/>
          </a:xfrm>
          <a:prstGeom prst="ellipse">
            <a:avLst/>
          </a:prstGeom>
          <a:solidFill>
            <a:schemeClr val="bg1"/>
          </a:solidFill>
          <a:ln w="13970" cap="sq">
            <a:solidFill>
              <a:schemeClr val="accent1"/>
            </a:solidFill>
            <a:miter/>
          </a:ln>
          <a:effectLst>
            <a:outerShdw dist="38100" blurRad="88900" dir="5400000" sx="100000" sy="100000" kx="0" ky="0" algn="t" rotWithShape="0">
              <a:srgbClr val="000000">
                <a:alpha val="11000"/>
              </a:srgb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2513779" y="3395382"/>
            <a:ext cx="458868" cy="497065"/>
          </a:xfrm>
          <a:custGeom>
            <a:avLst/>
            <a:gdLst>
              <a:gd name="connsiteX0" fmla="*/ 712625 w 1425436"/>
              <a:gd name="connsiteY0" fmla="*/ 111621 h 1544091"/>
              <a:gd name="connsiteX1" fmla="*/ 902567 w 1425436"/>
              <a:gd name="connsiteY1" fmla="*/ 190314 h 1544091"/>
              <a:gd name="connsiteX2" fmla="*/ 981260 w 1425436"/>
              <a:gd name="connsiteY2" fmla="*/ 380256 h 1544091"/>
              <a:gd name="connsiteX3" fmla="*/ 902567 w 1425436"/>
              <a:gd name="connsiteY3" fmla="*/ 570198 h 1544091"/>
              <a:gd name="connsiteX4" fmla="*/ 712625 w 1425436"/>
              <a:gd name="connsiteY4" fmla="*/ 648891 h 1544091"/>
              <a:gd name="connsiteX5" fmla="*/ 522684 w 1425436"/>
              <a:gd name="connsiteY5" fmla="*/ 570198 h 1544091"/>
              <a:gd name="connsiteX6" fmla="*/ 444177 w 1425436"/>
              <a:gd name="connsiteY6" fmla="*/ 380070 h 1544091"/>
              <a:gd name="connsiteX7" fmla="*/ 522870 w 1425436"/>
              <a:gd name="connsiteY7" fmla="*/ 190128 h 1544091"/>
              <a:gd name="connsiteX8" fmla="*/ 712625 w 1425436"/>
              <a:gd name="connsiteY8" fmla="*/ 111621 h 1544091"/>
              <a:gd name="connsiteX9" fmla="*/ 712625 w 1425436"/>
              <a:gd name="connsiteY9" fmla="*/ 0 h 1544091"/>
              <a:gd name="connsiteX10" fmla="*/ 332556 w 1425436"/>
              <a:gd name="connsiteY10" fmla="*/ 380070 h 1544091"/>
              <a:gd name="connsiteX11" fmla="*/ 712625 w 1425436"/>
              <a:gd name="connsiteY11" fmla="*/ 760140 h 1544091"/>
              <a:gd name="connsiteX12" fmla="*/ 1092695 w 1425436"/>
              <a:gd name="connsiteY12" fmla="*/ 380070 h 1544091"/>
              <a:gd name="connsiteX13" fmla="*/ 712625 w 1425436"/>
              <a:gd name="connsiteY13" fmla="*/ 0 h 1544091"/>
              <a:gd name="connsiteX14" fmla="*/ 712625 w 1425436"/>
              <a:gd name="connsiteY14" fmla="*/ 943012 h 1544091"/>
              <a:gd name="connsiteX15" fmla="*/ 978842 w 1425436"/>
              <a:gd name="connsiteY15" fmla="*/ 976685 h 1544091"/>
              <a:gd name="connsiteX16" fmla="*/ 1146087 w 1425436"/>
              <a:gd name="connsiteY16" fmla="*/ 1059470 h 1544091"/>
              <a:gd name="connsiteX17" fmla="*/ 1248593 w 1425436"/>
              <a:gd name="connsiteY17" fmla="*/ 1174440 h 1544091"/>
              <a:gd name="connsiteX18" fmla="*/ 1310356 w 1425436"/>
              <a:gd name="connsiteY18" fmla="*/ 1316385 h 1544091"/>
              <a:gd name="connsiteX19" fmla="*/ 1296590 w 1425436"/>
              <a:gd name="connsiteY19" fmla="*/ 1390241 h 1544091"/>
              <a:gd name="connsiteX20" fmla="*/ 1208595 w 1425436"/>
              <a:gd name="connsiteY20" fmla="*/ 1432285 h 1544091"/>
              <a:gd name="connsiteX21" fmla="*/ 216842 w 1425436"/>
              <a:gd name="connsiteY21" fmla="*/ 1432285 h 1544091"/>
              <a:gd name="connsiteX22" fmla="*/ 128847 w 1425436"/>
              <a:gd name="connsiteY22" fmla="*/ 1390241 h 1544091"/>
              <a:gd name="connsiteX23" fmla="*/ 115081 w 1425436"/>
              <a:gd name="connsiteY23" fmla="*/ 1316385 h 1544091"/>
              <a:gd name="connsiteX24" fmla="*/ 176844 w 1425436"/>
              <a:gd name="connsiteY24" fmla="*/ 1174440 h 1544091"/>
              <a:gd name="connsiteX25" fmla="*/ 279350 w 1425436"/>
              <a:gd name="connsiteY25" fmla="*/ 1059470 h 1544091"/>
              <a:gd name="connsiteX26" fmla="*/ 446595 w 1425436"/>
              <a:gd name="connsiteY26" fmla="*/ 976685 h 1544091"/>
              <a:gd name="connsiteX27" fmla="*/ 712625 w 1425436"/>
              <a:gd name="connsiteY27" fmla="*/ 943012 h 1544091"/>
              <a:gd name="connsiteX28" fmla="*/ 712625 w 1425436"/>
              <a:gd name="connsiteY28" fmla="*/ 831391 h 1544091"/>
              <a:gd name="connsiteX29" fmla="*/ 8296 w 1425436"/>
              <a:gd name="connsiteY29" fmla="*/ 1284387 h 1544091"/>
              <a:gd name="connsiteX30" fmla="*/ 216842 w 1425436"/>
              <a:gd name="connsiteY30" fmla="*/ 1544092 h 1544091"/>
              <a:gd name="connsiteX31" fmla="*/ 1208595 w 1425436"/>
              <a:gd name="connsiteY31" fmla="*/ 1544092 h 1544091"/>
              <a:gd name="connsiteX32" fmla="*/ 1417141 w 1425436"/>
              <a:gd name="connsiteY32" fmla="*/ 1284387 h 1544091"/>
              <a:gd name="connsiteX33" fmla="*/ 712625 w 1425436"/>
              <a:gd name="connsiteY33" fmla="*/ 831391 h 1544091"/>
            </a:gdLst>
            <a:rect l="l" t="t" r="r" b="b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5712938" y="3395382"/>
            <a:ext cx="435245" cy="497065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845171" y="3397756"/>
            <a:ext cx="497065" cy="48102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sq">
            <a:noFill/>
            <a:miter/>
          </a:ln>
        </p:spPr>
        <p:txBody>
          <a:bodyPr vert="horz" wrap="square" lIns="38100" tIns="38100" rIns="38100" bIns="3810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2494680" y="4109074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生成全面的代碼質量報告。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5682028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提供直觀的儀表板，顯示問題分類和嚴重程度。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8845170" y="4109073"/>
            <a:ext cx="2791155" cy="1652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36000" rIns="216000" bIns="3600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支援 PDF 格式報告導出。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377255" y="1622730"/>
            <a:ext cx="905764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報告與可視化功能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詳細報告與可視化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99" t="16798" r="57525" b="22030"/>
          <a:stretch>
            <a:fillRect/>
          </a:stretch>
        </p:blipFill>
        <p:spPr>
          <a:xfrm rot="0" flipH="0" flipV="0">
            <a:off x="7915654" y="0"/>
            <a:ext cx="4276346" cy="6858000"/>
          </a:xfrm>
          <a:custGeom>
            <a:avLst/>
            <a:gdLst/>
            <a:rect l="l" t="t" r="r" b="b"/>
            <a:pathLst>
              <a:path w="4276346" h="6858000">
                <a:moveTo>
                  <a:pt x="0" y="0"/>
                </a:moveTo>
                <a:lnTo>
                  <a:pt x="4276346" y="0"/>
                </a:lnTo>
                <a:lnTo>
                  <a:pt x="4276346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660399" y="1334422"/>
            <a:ext cx="7740651" cy="1535552"/>
          </a:xfrm>
          <a:prstGeom prst="roundRect">
            <a:avLst>
              <a:gd name="adj" fmla="val 6270"/>
            </a:avLst>
          </a:prstGeom>
          <a:gradFill>
            <a:gsLst>
              <a:gs pos="4000">
                <a:schemeClr val="accent1">
                  <a:lumMod val="88000"/>
                  <a:lumOff val="12000"/>
                </a:schemeClr>
              </a:gs>
              <a:gs pos="95000">
                <a:schemeClr val="accent1">
                  <a:lumMod val="86000"/>
                </a:schemeClr>
              </a:gs>
            </a:gsLst>
            <a:lin ang="4200000" scaled="0"/>
          </a:gradFill>
          <a:ln w="12700" cap="flat">
            <a:noFill/>
            <a:miter/>
          </a:ln>
          <a:effectLst>
            <a:outerShdw dist="266700" blurRad="431800" dir="2520000" sx="97000" sy="97000" kx="0" ky="0" algn="l" rotWithShape="0">
              <a:schemeClr val="accent1">
                <a:lumMod val="50000"/>
                <a:alpha val="22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965200" y="1492622"/>
            <a:ext cx="70253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設置與應用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660400" y="3018077"/>
            <a:ext cx="6262158" cy="1535552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dist="127000" blurRad="381000" dir="2700000" sx="100000" sy="100000" kx="0" ky="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660398" y="1334422"/>
            <a:ext cx="59269" cy="1535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2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660398" y="3018076"/>
            <a:ext cx="59269" cy="153555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660400" y="4701736"/>
            <a:ext cx="6262158" cy="1535552"/>
          </a:xfrm>
          <a:prstGeom prst="roundRect">
            <a:avLst>
              <a:gd name="adj" fmla="val 6270"/>
            </a:avLst>
          </a:prstGeom>
          <a:solidFill>
            <a:schemeClr val="bg1"/>
          </a:solidFill>
          <a:ln w="38100" cap="sq">
            <a:noFill/>
            <a:miter/>
            <a:headEnd/>
            <a:tailEnd/>
          </a:ln>
          <a:effectLst>
            <a:outerShdw dist="127000" blurRad="381000" dir="2700000" sx="100000" sy="100000" kx="0" ky="0" algn="tl" rotWithShape="0">
              <a:schemeClr val="tx1">
                <a:lumMod val="85000"/>
                <a:lumOff val="15000"/>
                <a:alpha val="15000"/>
              </a:schemeClr>
            </a:outerShdw>
          </a:effectLst>
        </p:spPr>
        <p:txBody>
          <a:bodyPr vert="horz" wrap="square" lIns="38102" tIns="38102" rIns="38102" bIns="38102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660398" y="4701735"/>
            <a:ext cx="59269" cy="1535551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  <a:effectLst>
            <a:outerShdw dist="50800" blurRad="139700" dir="0" sx="100000" sy="100000" kx="0" ky="0" algn="l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889000" y="3169022"/>
            <a:ext cx="59204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設置代碼質量標準，確保代碼符合團隊要求。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0" flipH="0" flipV="0">
            <a:off x="889000" y="4858122"/>
            <a:ext cx="5920409" cy="121915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/>
                <a:ea typeface="Poppins"/>
                <a:cs typeface="Poppins"/>
              </a:rPr>
              <a:t>在 CI/CD 流程中作為質量檢查點。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0" flipH="0" flipV="0">
            <a:off x="316690" y="373380"/>
            <a:ext cx="8171180" cy="655320"/>
          </a:xfrm>
          <a:prstGeom prst="roundRect">
            <a:avLst>
              <a:gd name="adj" fmla="val 13854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8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0" flipH="0" flipV="0"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質量閘門（Quality Gate）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0" flipH="0" flipV="0">
            <a:off x="24765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0" flipH="0" flipV="0">
            <a:off x="482870" y="441095"/>
            <a:ext cx="177530" cy="519890"/>
          </a:xfrm>
          <a:prstGeom prst="roundRect">
            <a:avLst>
              <a:gd name="adj" fmla="val 48424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 rot="0" flipH="0" flipV="0"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3" name=""/>
          <p:cNvPicPr>
            <a:picLocks noChangeAspect="1"/>
          </p:cNvPicPr>
          <p:nvPr/>
        </p:nvPicPr>
        <p:blipFill>
          <a:blip r:embed="rId2">
            <a:alphaModFix amt="33000"/>
          </a:blip>
          <a:srcRect l="0" t="0" r="0" b="0"/>
          <a:stretch>
            <a:fillRect/>
          </a:stretch>
        </p:blipFill>
        <p:spPr>
          <a:xfrm rot="0" flipH="0" flipV="0">
            <a:off x="0" y="12560"/>
            <a:ext cx="12192000" cy="68328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rot="0" flipH="0" flipV="0">
            <a:off x="-1255334" y="3592655"/>
            <a:ext cx="4363348" cy="4363348"/>
          </a:xfrm>
          <a:prstGeom prst="donut">
            <a:avLst>
              <a:gd name="adj" fmla="val 33101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0" flipH="0" flipV="0">
            <a:off x="1539839" y="3119658"/>
            <a:ext cx="7279622" cy="123362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"/>
                <a:ea typeface="Source Han Sans"/>
                <a:cs typeface="Source Han Sans"/>
              </a:rPr>
              <a:t>SonarQube 的分析類別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rot="0" flipH="0" flipV="0">
            <a:off x="1137918" y="722692"/>
            <a:ext cx="1520546" cy="188819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0" flipH="0" flipV="0">
            <a:off x="10845548" y="4940366"/>
            <a:ext cx="723900" cy="723900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2400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0" flipH="0" flipV="0">
            <a:off x="1137918" y="1592653"/>
            <a:ext cx="895078" cy="895078"/>
          </a:xfrm>
          <a:prstGeom prst="donut">
            <a:avLst>
              <a:gd name="adj" fmla="val 11923"/>
            </a:avLst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0" flipH="0" flipV="0">
            <a:off x="1349496" y="1725870"/>
            <a:ext cx="1129304" cy="1129304"/>
          </a:xfrm>
          <a:prstGeom prst="ellipse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9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0" flipH="0" flipV="0">
            <a:off x="2683357" y="2107415"/>
            <a:ext cx="245769" cy="245769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0" flipH="0" flipV="0">
            <a:off x="1379386" y="1850338"/>
            <a:ext cx="1069524" cy="9233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5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Bold"/>
                <a:ea typeface="Source Han Sans CN Bold"/>
                <a:cs typeface="Source Han Sans CN Bold"/>
              </a:rPr>
              <a:t>03</a:t>
            </a:r>
            <a:endParaRPr kumimoji="1" lang="zh-CN" altLang="en-US"/>
          </a:p>
        </p:txBody>
      </p:sp>
    </p:spTree>
  </p:cSld>
</p:sld>
</file>

<file path=ppt/theme/_rels/theme1.xml.rels><?xml version="1.0" encoding="UTF-8" standalone="yes"?>
<Relationships xmlns="http://schemas.openxmlformats.org/package/2006/relationships">

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5CACD"/>
      </a:accent1>
      <a:accent2>
        <a:srgbClr val="58A1F3"/>
      </a:accent2>
      <a:accent3>
        <a:srgbClr val="547AF3"/>
      </a:accent3>
      <a:accent4>
        <a:srgbClr val="6AC6EE"/>
      </a:accent4>
      <a:accent5>
        <a:srgbClr val="66CDD5"/>
      </a:accent5>
      <a:accent6>
        <a:srgbClr val="80C4D3"/>
      </a:accent6>
      <a:hlink>
        <a:srgbClr val="A174F2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