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300" r:id="rId3"/>
    <p:sldId id="308" r:id="rId4"/>
    <p:sldId id="301" r:id="rId5"/>
    <p:sldId id="302" r:id="rId6"/>
    <p:sldId id="309" r:id="rId7"/>
    <p:sldId id="311" r:id="rId8"/>
    <p:sldId id="312" r:id="rId9"/>
    <p:sldId id="310" r:id="rId10"/>
    <p:sldId id="303" r:id="rId11"/>
    <p:sldId id="307" r:id="rId12"/>
    <p:sldId id="305" r:id="rId13"/>
    <p:sldId id="266"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CE6"/>
    <a:srgbClr val="21345C"/>
    <a:srgbClr val="2A345C"/>
    <a:srgbClr val="1C2244"/>
    <a:srgbClr val="0F1225"/>
    <a:srgbClr val="6D8CAC"/>
    <a:srgbClr val="326393"/>
    <a:srgbClr val="C9CACF"/>
    <a:srgbClr val="CAB5BD"/>
    <a:srgbClr val="42689B"/>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60" autoAdjust="0"/>
    <p:restoredTop sz="94660"/>
  </p:normalViewPr>
  <p:slideViewPr>
    <p:cSldViewPr snapToGrid="0">
      <p:cViewPr>
        <p:scale>
          <a:sx n="65" d="100"/>
          <a:sy n="65" d="100"/>
        </p:scale>
        <p:origin x="144" y="15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8116CC-20FF-457A-B0DD-F02EE290191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CA0D387-B42B-4157-90E6-FCD3174B4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FA7E609-556E-4234-8CFC-AE6C70233C6B}"/>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5" name="바닥글 개체 틀 4">
            <a:extLst>
              <a:ext uri="{FF2B5EF4-FFF2-40B4-BE49-F238E27FC236}">
                <a16:creationId xmlns:a16="http://schemas.microsoft.com/office/drawing/2014/main" id="{533F3B6F-BEB4-4451-A4BA-A0659F2AC60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83703B4-E0EB-4B00-9BF7-03ABD79FAD9D}"/>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18325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4538A9-CADF-4633-A090-47B42B856C8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9BC4E6F-A0DE-4AE3-90F2-1C03418AC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704145D-ADF1-4464-BC28-593BAE746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DFD674B-36F7-4FB8-8FD7-4A82F0782A8D}"/>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6" name="바닥글 개체 틀 5">
            <a:extLst>
              <a:ext uri="{FF2B5EF4-FFF2-40B4-BE49-F238E27FC236}">
                <a16:creationId xmlns:a16="http://schemas.microsoft.com/office/drawing/2014/main" id="{736B7B17-18E4-4B63-A6C1-BC60814AAFC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71BA4A-3D6F-4036-B650-4BE22EBF2BAF}"/>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87420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7B3392-1D66-4FC7-9B67-9373E330265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23E0133-FB9E-4A82-B101-5823D201B8B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496BE29-E9E7-4C46-9EA7-89CB1D54856D}"/>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5" name="바닥글 개체 틀 4">
            <a:extLst>
              <a:ext uri="{FF2B5EF4-FFF2-40B4-BE49-F238E27FC236}">
                <a16:creationId xmlns:a16="http://schemas.microsoft.com/office/drawing/2014/main" id="{BB7CF291-3561-4887-8CBA-2D73801AEDD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BA223DB-3883-49FB-AC9D-6E713866EE81}"/>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187448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9D0D848-B156-4FC0-9045-C4FA3355A8F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ABE1A0F-E622-4956-B3AE-75C0FFAC359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983557E-01F2-4719-81E9-5B6B18E38C1C}"/>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5" name="바닥글 개체 틀 4">
            <a:extLst>
              <a:ext uri="{FF2B5EF4-FFF2-40B4-BE49-F238E27FC236}">
                <a16:creationId xmlns:a16="http://schemas.microsoft.com/office/drawing/2014/main" id="{91B3DD90-F3E1-4BF3-9279-442F300C95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703D7F-961F-467A-AB56-CD0F56F5A5E6}"/>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49634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5F7C35-D8F4-4D64-91F6-455403D3F7B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888CDA9-0970-49A3-82F4-FCFFA63B94F0}"/>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950BDF5-6D16-4A9A-893B-53B11095071E}"/>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5" name="바닥글 개체 틀 4">
            <a:extLst>
              <a:ext uri="{FF2B5EF4-FFF2-40B4-BE49-F238E27FC236}">
                <a16:creationId xmlns:a16="http://schemas.microsoft.com/office/drawing/2014/main" id="{DF3635E5-1D8E-4820-93F8-0955606D4C8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C11AF3B-8956-4150-8701-B7C6F2B24763}"/>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5084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61787C-EA13-4181-B0B0-B98FD1587D8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BE5F5F3-03E8-4DE0-BFC5-1307CAE6E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F47CEA32-CCEE-47B8-A526-80A2933D1BEC}"/>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5" name="바닥글 개체 틀 4">
            <a:extLst>
              <a:ext uri="{FF2B5EF4-FFF2-40B4-BE49-F238E27FC236}">
                <a16:creationId xmlns:a16="http://schemas.microsoft.com/office/drawing/2014/main" id="{D9964C28-B02D-443E-89E1-FB3F125485E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2FB7F4-ECD7-4A68-980A-73D9C752AAAB}"/>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151665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1298D1-822F-4AE9-BE1F-7EF054CE2FF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8596DE-FD94-42CD-A453-C87AAFCB7ED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D5D48B6-4014-4E1E-AD68-C67E693F64F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B3A6CCBA-5D70-4B89-BACA-6C91A0FF75EF}"/>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6" name="바닥글 개체 틀 5">
            <a:extLst>
              <a:ext uri="{FF2B5EF4-FFF2-40B4-BE49-F238E27FC236}">
                <a16:creationId xmlns:a16="http://schemas.microsoft.com/office/drawing/2014/main" id="{ADE4A065-E00B-4A73-9BB7-B46AC396A16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76E1E2D-C422-4C81-9EA7-ABA7416D01F8}"/>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2407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A5702F-9D39-4A23-8B2B-227C8FB4FDC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5B61F52-FB13-4AA5-8614-96CB85DAE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C87BAFA-DA5C-41E6-89B9-049ECF13E7E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58F1D0D-16C1-4524-9BFD-F88D9AADB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6C66BD1-687F-4EBD-B80D-A9CE917A7CC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79544E4-0FB8-47A2-9B6E-896DFDF651AA}"/>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8" name="바닥글 개체 틀 7">
            <a:extLst>
              <a:ext uri="{FF2B5EF4-FFF2-40B4-BE49-F238E27FC236}">
                <a16:creationId xmlns:a16="http://schemas.microsoft.com/office/drawing/2014/main" id="{9CBAF11A-F1C3-474D-991B-EFCEF7C8062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439CBAC-49D8-4D2D-A0EB-0A7DD653ABDF}"/>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96419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359595-4D21-46F7-9AA9-99350F31B61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ED291C2-6C24-4F10-AC19-A3D4878031C0}"/>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4" name="바닥글 개체 틀 3">
            <a:extLst>
              <a:ext uri="{FF2B5EF4-FFF2-40B4-BE49-F238E27FC236}">
                <a16:creationId xmlns:a16="http://schemas.microsoft.com/office/drawing/2014/main" id="{28E207B8-FB3D-49E3-8ED2-E499A63D171A}"/>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155E8C-A92C-4F29-8A88-562EE761FAC3}"/>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90136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CA809-A196-4FCA-93A2-324CC693BFD6}"/>
              </a:ext>
            </a:extLst>
          </p:cNvPr>
          <p:cNvSpPr txBox="1"/>
          <p:nvPr userDrawn="1"/>
        </p:nvSpPr>
        <p:spPr>
          <a:xfrm>
            <a:off x="9990758" y="6575907"/>
            <a:ext cx="2198039" cy="230832"/>
          </a:xfrm>
          <a:prstGeom prst="rect">
            <a:avLst/>
          </a:prstGeom>
          <a:noFill/>
        </p:spPr>
        <p:txBody>
          <a:bodyPr wrap="none" rtlCol="0">
            <a:spAutoFit/>
          </a:bodyPr>
          <a:lstStyle/>
          <a:p>
            <a:pPr algn="r"/>
            <a:r>
              <a:rPr lang="en-US" altLang="ko-KR" sz="900" dirty="0">
                <a:solidFill>
                  <a:schemeClr val="tx1"/>
                </a:solidFill>
                <a:latin typeface="Arial" panose="020B0604020202020204" pitchFamily="34" charset="0"/>
                <a:cs typeface="Arial" panose="020B0604020202020204" pitchFamily="34" charset="0"/>
              </a:rPr>
              <a:t>ⓒSaebyeol Yu.</a:t>
            </a:r>
            <a:r>
              <a:rPr lang="ko-KR" altLang="en-US" sz="900" dirty="0">
                <a:solidFill>
                  <a:schemeClr val="tx1"/>
                </a:solidFill>
                <a:latin typeface="Arial" panose="020B0604020202020204" pitchFamily="34" charset="0"/>
                <a:cs typeface="Arial" panose="020B0604020202020204" pitchFamily="34" charset="0"/>
              </a:rPr>
              <a:t> </a:t>
            </a:r>
            <a:r>
              <a:rPr lang="en-US" altLang="ko-KR" sz="900" dirty="0" err="1">
                <a:solidFill>
                  <a:schemeClr val="tx1"/>
                </a:solidFill>
                <a:latin typeface="Arial" panose="020B0604020202020204" pitchFamily="34" charset="0"/>
                <a:cs typeface="Arial" panose="020B0604020202020204" pitchFamily="34" charset="0"/>
              </a:rPr>
              <a:t>Saebyeol’s</a:t>
            </a:r>
            <a:r>
              <a:rPr lang="ko-KR" altLang="en-US" sz="900" dirty="0">
                <a:solidFill>
                  <a:schemeClr val="tx1"/>
                </a:solidFill>
                <a:latin typeface="Arial" panose="020B0604020202020204" pitchFamily="34" charset="0"/>
                <a:cs typeface="Arial" panose="020B0604020202020204" pitchFamily="34" charset="0"/>
              </a:rPr>
              <a:t> </a:t>
            </a:r>
            <a:r>
              <a:rPr lang="en-US" altLang="ko-KR" sz="900" dirty="0">
                <a:solidFill>
                  <a:schemeClr val="tx1"/>
                </a:solidFill>
                <a:latin typeface="Arial" panose="020B0604020202020204" pitchFamily="34" charset="0"/>
                <a:cs typeface="Arial" panose="020B0604020202020204" pitchFamily="34" charset="0"/>
              </a:rPr>
              <a:t>PowerPoint</a:t>
            </a:r>
            <a:endParaRPr lang="ko-KR" altLang="en-US" sz="900" dirty="0">
              <a:solidFill>
                <a:schemeClr val="tx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037B4CB0-4A60-4814-AC63-C1247AED0A71}"/>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3" name="바닥글 개체 틀 2">
            <a:extLst>
              <a:ext uri="{FF2B5EF4-FFF2-40B4-BE49-F238E27FC236}">
                <a16:creationId xmlns:a16="http://schemas.microsoft.com/office/drawing/2014/main" id="{9B44A438-B8E1-4575-B473-2A078183327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34692F2-49E5-485C-9831-B4ACBBB23110}"/>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374590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CA809-A196-4FCA-93A2-324CC693BFD6}"/>
              </a:ext>
            </a:extLst>
          </p:cNvPr>
          <p:cNvSpPr txBox="1"/>
          <p:nvPr userDrawn="1"/>
        </p:nvSpPr>
        <p:spPr>
          <a:xfrm>
            <a:off x="9990758" y="6575907"/>
            <a:ext cx="2198039"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037B4CB0-4A60-4814-AC63-C1247AED0A71}"/>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3" name="바닥글 개체 틀 2">
            <a:extLst>
              <a:ext uri="{FF2B5EF4-FFF2-40B4-BE49-F238E27FC236}">
                <a16:creationId xmlns:a16="http://schemas.microsoft.com/office/drawing/2014/main" id="{9B44A438-B8E1-4575-B473-2A078183327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34692F2-49E5-485C-9831-B4ACBBB23110}"/>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184307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8764F0-5601-4A14-A10F-2AABF340F7B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4C9E9D1-8F1D-4F21-A822-6C7960A96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89A7961-D3A0-4BA3-B7D1-830E64EFA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B3B9528-22B9-4F6F-91C9-6F720DCC193A}"/>
              </a:ext>
            </a:extLst>
          </p:cNvPr>
          <p:cNvSpPr>
            <a:spLocks noGrp="1"/>
          </p:cNvSpPr>
          <p:nvPr>
            <p:ph type="dt" sz="half" idx="10"/>
          </p:nvPr>
        </p:nvSpPr>
        <p:spPr/>
        <p:txBody>
          <a:bodyPr/>
          <a:lstStyle/>
          <a:p>
            <a:fld id="{9FE7A9D4-2312-4C80-955C-3A7FA2F8832A}" type="datetimeFigureOut">
              <a:rPr lang="ko-KR" altLang="en-US" smtClean="0"/>
              <a:t>2022. 12. 22.</a:t>
            </a:fld>
            <a:endParaRPr lang="ko-KR" altLang="en-US"/>
          </a:p>
        </p:txBody>
      </p:sp>
      <p:sp>
        <p:nvSpPr>
          <p:cNvPr id="6" name="바닥글 개체 틀 5">
            <a:extLst>
              <a:ext uri="{FF2B5EF4-FFF2-40B4-BE49-F238E27FC236}">
                <a16:creationId xmlns:a16="http://schemas.microsoft.com/office/drawing/2014/main" id="{A1EBC077-8A76-446B-8054-77AD1824E02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225B9B4-BE00-4DC7-A442-DC65D4257ACA}"/>
              </a:ext>
            </a:extLst>
          </p:cNvPr>
          <p:cNvSpPr>
            <a:spLocks noGrp="1"/>
          </p:cNvSpPr>
          <p:nvPr>
            <p:ph type="sldNum" sz="quarter" idx="12"/>
          </p:nvPr>
        </p:nvSpPr>
        <p:spPr/>
        <p:txBody>
          <a:body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212078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7F2D1CD-6AB9-44F7-9AF1-904E917CB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4EE6583-9D58-4FBE-8B3E-D816FF62F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01C4F44-3451-43BF-BB78-2BFFC41D5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7A9D4-2312-4C80-955C-3A7FA2F8832A}" type="datetimeFigureOut">
              <a:rPr lang="ko-KR" altLang="en-US" smtClean="0"/>
              <a:t>2022. 12. 22.</a:t>
            </a:fld>
            <a:endParaRPr lang="ko-KR" altLang="en-US"/>
          </a:p>
        </p:txBody>
      </p:sp>
      <p:sp>
        <p:nvSpPr>
          <p:cNvPr id="5" name="바닥글 개체 틀 4">
            <a:extLst>
              <a:ext uri="{FF2B5EF4-FFF2-40B4-BE49-F238E27FC236}">
                <a16:creationId xmlns:a16="http://schemas.microsoft.com/office/drawing/2014/main" id="{6556AF17-214F-4E1E-9255-3368B9888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F45F63D-B78D-4305-AB08-518043957C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EC94-8EAF-486A-983B-99B1085AE833}" type="slidenum">
              <a:rPr lang="ko-KR" altLang="en-US" smtClean="0"/>
              <a:t>‹#›</a:t>
            </a:fld>
            <a:endParaRPr lang="ko-KR" altLang="en-US"/>
          </a:p>
        </p:txBody>
      </p:sp>
    </p:spTree>
    <p:extLst>
      <p:ext uri="{BB962C8B-B14F-4D97-AF65-F5344CB8AC3E}">
        <p14:creationId xmlns:p14="http://schemas.microsoft.com/office/powerpoint/2010/main" val="262874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D96CB-D837-42E6-B753-A362CB784AC7}"/>
              </a:ext>
            </a:extLst>
          </p:cNvPr>
          <p:cNvSpPr txBox="1"/>
          <p:nvPr/>
        </p:nvSpPr>
        <p:spPr>
          <a:xfrm>
            <a:off x="2409387" y="2505670"/>
            <a:ext cx="7373237" cy="923330"/>
          </a:xfrm>
          <a:prstGeom prst="rect">
            <a:avLst/>
          </a:prstGeom>
          <a:noFill/>
        </p:spPr>
        <p:txBody>
          <a:bodyPr wrap="none" rtlCol="0">
            <a:spAutoFit/>
          </a:bodyPr>
          <a:lstStyle/>
          <a:p>
            <a:pPr algn="ctr"/>
            <a:r>
              <a:rPr lang="en-US" altLang="ko-KR" sz="5400" dirty="0">
                <a:solidFill>
                  <a:schemeClr val="bg1"/>
                </a:solidFill>
              </a:rPr>
              <a:t>5.6 Multiple Syntax Styles</a:t>
            </a:r>
            <a:endParaRPr lang="ko-KR" altLang="en-US" sz="5400" dirty="0">
              <a:solidFill>
                <a:schemeClr val="bg1"/>
              </a:solidFill>
            </a:endParaRPr>
          </a:p>
        </p:txBody>
      </p:sp>
      <p:cxnSp>
        <p:nvCxnSpPr>
          <p:cNvPr id="5" name="직선 연결선 4">
            <a:extLst>
              <a:ext uri="{FF2B5EF4-FFF2-40B4-BE49-F238E27FC236}">
                <a16:creationId xmlns:a16="http://schemas.microsoft.com/office/drawing/2014/main" id="{9B67F781-4111-4EB6-97E9-84D738AD6180}"/>
              </a:ext>
            </a:extLst>
          </p:cNvPr>
          <p:cNvCxnSpPr>
            <a:cxnSpLocks/>
          </p:cNvCxnSpPr>
          <p:nvPr/>
        </p:nvCxnSpPr>
        <p:spPr>
          <a:xfrm>
            <a:off x="3347720" y="3673455"/>
            <a:ext cx="54965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0961E7-5079-4C40-88CA-C2ABE8F1C792}"/>
              </a:ext>
            </a:extLst>
          </p:cNvPr>
          <p:cNvSpPr txBox="1"/>
          <p:nvPr/>
        </p:nvSpPr>
        <p:spPr>
          <a:xfrm>
            <a:off x="4428403" y="3917911"/>
            <a:ext cx="3335208" cy="369332"/>
          </a:xfrm>
          <a:prstGeom prst="rect">
            <a:avLst/>
          </a:prstGeom>
          <a:noFill/>
        </p:spPr>
        <p:txBody>
          <a:bodyPr wrap="none" rtlCol="0">
            <a:spAutoFit/>
          </a:bodyPr>
          <a:lstStyle/>
          <a:p>
            <a:pPr algn="ctr"/>
            <a:r>
              <a:rPr lang="en-US" altLang="ko-KR" dirty="0">
                <a:solidFill>
                  <a:schemeClr val="bg1"/>
                </a:solidFill>
              </a:rPr>
              <a:t>Group 13 – </a:t>
            </a:r>
            <a:r>
              <a:rPr lang="en-US" altLang="ko-KR" dirty="0" err="1">
                <a:solidFill>
                  <a:schemeClr val="bg1"/>
                </a:solidFill>
              </a:rPr>
              <a:t>Jisu</a:t>
            </a:r>
            <a:r>
              <a:rPr lang="en-US" altLang="ko-KR" dirty="0">
                <a:solidFill>
                  <a:schemeClr val="bg1"/>
                </a:solidFill>
              </a:rPr>
              <a:t> </a:t>
            </a:r>
            <a:r>
              <a:rPr lang="en-US" altLang="ko-KR" dirty="0" err="1">
                <a:solidFill>
                  <a:schemeClr val="bg1"/>
                </a:solidFill>
              </a:rPr>
              <a:t>Seo</a:t>
            </a:r>
            <a:r>
              <a:rPr lang="en-US" altLang="ko-KR" dirty="0">
                <a:solidFill>
                  <a:schemeClr val="bg1"/>
                </a:solidFill>
              </a:rPr>
              <a:t>, </a:t>
            </a:r>
            <a:r>
              <a:rPr lang="en-US" altLang="ko-KR" dirty="0" err="1">
                <a:solidFill>
                  <a:schemeClr val="bg1"/>
                </a:solidFill>
              </a:rPr>
              <a:t>Donggyu</a:t>
            </a:r>
            <a:r>
              <a:rPr lang="en-US" altLang="ko-KR" dirty="0">
                <a:solidFill>
                  <a:schemeClr val="bg1"/>
                </a:solidFill>
              </a:rPr>
              <a:t> Lee</a:t>
            </a:r>
            <a:endParaRPr lang="ko-KR" altLang="en-US" dirty="0">
              <a:solidFill>
                <a:schemeClr val="bg1"/>
              </a:solidFill>
            </a:endParaRPr>
          </a:p>
        </p:txBody>
      </p:sp>
    </p:spTree>
    <p:extLst>
      <p:ext uri="{BB962C8B-B14F-4D97-AF65-F5344CB8AC3E}">
        <p14:creationId xmlns:p14="http://schemas.microsoft.com/office/powerpoint/2010/main" val="36392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1624163" cy="584775"/>
          </a:xfrm>
          <a:prstGeom prst="rect">
            <a:avLst/>
          </a:prstGeom>
          <a:noFill/>
        </p:spPr>
        <p:txBody>
          <a:bodyPr wrap="none" rtlCol="0">
            <a:spAutoFit/>
          </a:bodyPr>
          <a:lstStyle/>
          <a:p>
            <a:r>
              <a:rPr lang="en-US" altLang="ko-KR" sz="3200" spc="-300" dirty="0">
                <a:solidFill>
                  <a:schemeClr val="tx1">
                    <a:lumMod val="85000"/>
                    <a:lumOff val="15000"/>
                  </a:schemeClr>
                </a:solidFill>
              </a:rPr>
              <a:t>Conclusion</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4</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51450"/>
            <a:ext cx="10743020" cy="423941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7A2E91D6-BF44-46BC-9BA4-2B57E487EB69}"/>
              </a:ext>
            </a:extLst>
          </p:cNvPr>
          <p:cNvSpPr txBox="1"/>
          <p:nvPr/>
        </p:nvSpPr>
        <p:spPr>
          <a:xfrm>
            <a:off x="2327316" y="5597202"/>
            <a:ext cx="8314466" cy="923330"/>
          </a:xfrm>
          <a:prstGeom prst="rect">
            <a:avLst/>
          </a:prstGeom>
          <a:noFill/>
        </p:spPr>
        <p:txBody>
          <a:bodyPr wrap="square" rtlCol="0">
            <a:spAutoFit/>
          </a:bodyPr>
          <a:lstStyle/>
          <a:p>
            <a:pPr algn="ctr"/>
            <a:r>
              <a:rPr lang="en-US" altLang="ko-KR" dirty="0"/>
              <a:t>Using this extension, users can </a:t>
            </a:r>
            <a:r>
              <a:rPr lang="en-GB" altLang="ko-KR" dirty="0"/>
              <a:t>use</a:t>
            </a:r>
            <a:r>
              <a:rPr lang="ko-KR" altLang="en-US" dirty="0"/>
              <a:t> </a:t>
            </a:r>
            <a:r>
              <a:rPr lang="en-US" altLang="ko-KR" dirty="0"/>
              <a:t>both braces and end markers in their taste. </a:t>
            </a:r>
          </a:p>
          <a:p>
            <a:pPr algn="ctr"/>
            <a:r>
              <a:rPr lang="en-US" altLang="ko-KR" dirty="0"/>
              <a:t>This could make newcomers to learn the language more quickly by using their own familiar styles, and also may help to increase the readability of code. </a:t>
            </a:r>
            <a:endParaRPr lang="ko-KR" altLang="en-US" dirty="0"/>
          </a:p>
        </p:txBody>
      </p:sp>
      <p:pic>
        <p:nvPicPr>
          <p:cNvPr id="1026" name="Picture 2" descr="https://t1.daumcdn.net/tistoryfile/fs15/34_tistory_2009_02_05_11_06_498a49881065e?original">
            <a:extLst>
              <a:ext uri="{FF2B5EF4-FFF2-40B4-BE49-F238E27FC236}">
                <a16:creationId xmlns:a16="http://schemas.microsoft.com/office/drawing/2014/main" id="{F68E5133-4B4D-4538-B68C-5E7196A34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026" y="1322504"/>
            <a:ext cx="2105466" cy="335532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a:extLst>
              <a:ext uri="{FF2B5EF4-FFF2-40B4-BE49-F238E27FC236}">
                <a16:creationId xmlns:a16="http://schemas.microsoft.com/office/drawing/2014/main" id="{5ACBEE73-69ED-427E-8A53-256CD1D93334}"/>
              </a:ext>
            </a:extLst>
          </p:cNvPr>
          <p:cNvPicPr>
            <a:picLocks noChangeAspect="1"/>
          </p:cNvPicPr>
          <p:nvPr/>
        </p:nvPicPr>
        <p:blipFill>
          <a:blip r:embed="rId3"/>
          <a:stretch>
            <a:fillRect/>
          </a:stretch>
        </p:blipFill>
        <p:spPr>
          <a:xfrm>
            <a:off x="5571999" y="2281114"/>
            <a:ext cx="5491124" cy="1770933"/>
          </a:xfrm>
          <a:prstGeom prst="rect">
            <a:avLst/>
          </a:prstGeom>
        </p:spPr>
      </p:pic>
      <p:sp>
        <p:nvSpPr>
          <p:cNvPr id="19" name="TextBox 18">
            <a:extLst>
              <a:ext uri="{FF2B5EF4-FFF2-40B4-BE49-F238E27FC236}">
                <a16:creationId xmlns:a16="http://schemas.microsoft.com/office/drawing/2014/main" id="{DE6E4453-6C7D-4AC5-B8DB-80019CA9E284}"/>
              </a:ext>
            </a:extLst>
          </p:cNvPr>
          <p:cNvSpPr txBox="1"/>
          <p:nvPr/>
        </p:nvSpPr>
        <p:spPr>
          <a:xfrm>
            <a:off x="1639898" y="4711183"/>
            <a:ext cx="2807828" cy="646331"/>
          </a:xfrm>
          <a:prstGeom prst="rect">
            <a:avLst/>
          </a:prstGeom>
          <a:noFill/>
        </p:spPr>
        <p:txBody>
          <a:bodyPr wrap="square" rtlCol="0">
            <a:spAutoFit/>
          </a:bodyPr>
          <a:lstStyle/>
          <a:p>
            <a:pPr algn="ctr"/>
            <a:r>
              <a:rPr lang="en-US" altLang="ko-KR" dirty="0">
                <a:solidFill>
                  <a:schemeClr val="bg1"/>
                </a:solidFill>
              </a:rPr>
              <a:t>C# using end markers as preprocessor in if statement</a:t>
            </a:r>
            <a:endParaRPr lang="ko-KR" altLang="en-US" dirty="0">
              <a:solidFill>
                <a:schemeClr val="bg1"/>
              </a:solidFill>
            </a:endParaRPr>
          </a:p>
        </p:txBody>
      </p:sp>
      <p:sp>
        <p:nvSpPr>
          <p:cNvPr id="24" name="TextBox 23">
            <a:extLst>
              <a:ext uri="{FF2B5EF4-FFF2-40B4-BE49-F238E27FC236}">
                <a16:creationId xmlns:a16="http://schemas.microsoft.com/office/drawing/2014/main" id="{1836DEE9-491A-4636-A2F9-89D268001A51}"/>
              </a:ext>
            </a:extLst>
          </p:cNvPr>
          <p:cNvSpPr txBox="1"/>
          <p:nvPr/>
        </p:nvSpPr>
        <p:spPr>
          <a:xfrm>
            <a:off x="6793667" y="4367789"/>
            <a:ext cx="2807828" cy="646331"/>
          </a:xfrm>
          <a:prstGeom prst="rect">
            <a:avLst/>
          </a:prstGeom>
          <a:noFill/>
        </p:spPr>
        <p:txBody>
          <a:bodyPr wrap="square" rtlCol="0">
            <a:spAutoFit/>
          </a:bodyPr>
          <a:lstStyle/>
          <a:p>
            <a:pPr algn="ctr"/>
            <a:r>
              <a:rPr lang="en-US" altLang="ko-KR" dirty="0">
                <a:solidFill>
                  <a:schemeClr val="bg1"/>
                </a:solidFill>
              </a:rPr>
              <a:t>Java using braces for if statements</a:t>
            </a:r>
            <a:endParaRPr lang="ko-KR" altLang="en-US" dirty="0">
              <a:solidFill>
                <a:schemeClr val="bg1"/>
              </a:solidFill>
            </a:endParaRPr>
          </a:p>
        </p:txBody>
      </p:sp>
    </p:spTree>
    <p:extLst>
      <p:ext uri="{BB962C8B-B14F-4D97-AF65-F5344CB8AC3E}">
        <p14:creationId xmlns:p14="http://schemas.microsoft.com/office/powerpoint/2010/main" val="216126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1624163" cy="584775"/>
          </a:xfrm>
          <a:prstGeom prst="rect">
            <a:avLst/>
          </a:prstGeom>
          <a:noFill/>
        </p:spPr>
        <p:txBody>
          <a:bodyPr wrap="none" rtlCol="0">
            <a:spAutoFit/>
          </a:bodyPr>
          <a:lstStyle/>
          <a:p>
            <a:r>
              <a:rPr lang="en-US" altLang="ko-KR" sz="3200" spc="-300" dirty="0">
                <a:solidFill>
                  <a:schemeClr val="tx1">
                    <a:lumMod val="85000"/>
                    <a:lumOff val="15000"/>
                  </a:schemeClr>
                </a:solidFill>
              </a:rPr>
              <a:t>Conclusion</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4</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51450"/>
            <a:ext cx="10743020" cy="423941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7A2E91D6-BF44-46BC-9BA4-2B57E487EB69}"/>
              </a:ext>
            </a:extLst>
          </p:cNvPr>
          <p:cNvSpPr txBox="1"/>
          <p:nvPr/>
        </p:nvSpPr>
        <p:spPr>
          <a:xfrm>
            <a:off x="2327316" y="5597202"/>
            <a:ext cx="8314466" cy="923330"/>
          </a:xfrm>
          <a:prstGeom prst="rect">
            <a:avLst/>
          </a:prstGeom>
          <a:noFill/>
        </p:spPr>
        <p:txBody>
          <a:bodyPr wrap="square" rtlCol="0">
            <a:spAutoFit/>
          </a:bodyPr>
          <a:lstStyle/>
          <a:p>
            <a:pPr algn="ctr"/>
            <a:r>
              <a:rPr lang="en-US" altLang="ko-KR" dirty="0"/>
              <a:t>Using this extension, users can use both</a:t>
            </a:r>
            <a:r>
              <a:rPr lang="ko-KR" altLang="en-US" dirty="0"/>
              <a:t> </a:t>
            </a:r>
            <a:r>
              <a:rPr lang="en-US" altLang="ko-KR" dirty="0"/>
              <a:t>braces and end markers in their taste. </a:t>
            </a:r>
          </a:p>
          <a:p>
            <a:pPr algn="ctr"/>
            <a:r>
              <a:rPr lang="en-US" altLang="ko-KR" dirty="0"/>
              <a:t>This could make newcomers to learn the language more quickly by using their own familiar styles, and also may help to increase the readability of code. </a:t>
            </a:r>
            <a:endParaRPr lang="ko-KR" altLang="en-US" dirty="0"/>
          </a:p>
        </p:txBody>
      </p:sp>
      <p:pic>
        <p:nvPicPr>
          <p:cNvPr id="3" name="그림 2">
            <a:extLst>
              <a:ext uri="{FF2B5EF4-FFF2-40B4-BE49-F238E27FC236}">
                <a16:creationId xmlns:a16="http://schemas.microsoft.com/office/drawing/2014/main" id="{CD22CEC2-D2B5-4B1F-B1A9-54CC87CAE68E}"/>
              </a:ext>
            </a:extLst>
          </p:cNvPr>
          <p:cNvPicPr>
            <a:picLocks noChangeAspect="1"/>
          </p:cNvPicPr>
          <p:nvPr/>
        </p:nvPicPr>
        <p:blipFill>
          <a:blip r:embed="rId2"/>
          <a:stretch>
            <a:fillRect/>
          </a:stretch>
        </p:blipFill>
        <p:spPr>
          <a:xfrm>
            <a:off x="7688162" y="1684205"/>
            <a:ext cx="2484335" cy="2804403"/>
          </a:xfrm>
          <a:prstGeom prst="rect">
            <a:avLst/>
          </a:prstGeom>
        </p:spPr>
      </p:pic>
      <p:pic>
        <p:nvPicPr>
          <p:cNvPr id="7" name="그림 6">
            <a:extLst>
              <a:ext uri="{FF2B5EF4-FFF2-40B4-BE49-F238E27FC236}">
                <a16:creationId xmlns:a16="http://schemas.microsoft.com/office/drawing/2014/main" id="{496C35EE-4E73-4169-9B55-98E3507914BB}"/>
              </a:ext>
            </a:extLst>
          </p:cNvPr>
          <p:cNvPicPr>
            <a:picLocks noChangeAspect="1"/>
          </p:cNvPicPr>
          <p:nvPr/>
        </p:nvPicPr>
        <p:blipFill>
          <a:blip r:embed="rId3"/>
          <a:stretch>
            <a:fillRect/>
          </a:stretch>
        </p:blipFill>
        <p:spPr>
          <a:xfrm>
            <a:off x="2126194" y="1745170"/>
            <a:ext cx="2377646" cy="2743438"/>
          </a:xfrm>
          <a:prstGeom prst="rect">
            <a:avLst/>
          </a:prstGeom>
        </p:spPr>
      </p:pic>
      <p:sp>
        <p:nvSpPr>
          <p:cNvPr id="21" name="TextBox 20">
            <a:extLst>
              <a:ext uri="{FF2B5EF4-FFF2-40B4-BE49-F238E27FC236}">
                <a16:creationId xmlns:a16="http://schemas.microsoft.com/office/drawing/2014/main" id="{DFFFB5F7-32FD-4FF0-BA5D-53CA2E58EC82}"/>
              </a:ext>
            </a:extLst>
          </p:cNvPr>
          <p:cNvSpPr txBox="1"/>
          <p:nvPr/>
        </p:nvSpPr>
        <p:spPr>
          <a:xfrm>
            <a:off x="4685154" y="3051879"/>
            <a:ext cx="2807828" cy="707886"/>
          </a:xfrm>
          <a:prstGeom prst="rect">
            <a:avLst/>
          </a:prstGeom>
          <a:noFill/>
        </p:spPr>
        <p:txBody>
          <a:bodyPr wrap="square" rtlCol="0">
            <a:spAutoFit/>
          </a:bodyPr>
          <a:lstStyle/>
          <a:p>
            <a:pPr algn="ctr"/>
            <a:r>
              <a:rPr lang="en-US" altLang="ko-KR" sz="4000" dirty="0">
                <a:solidFill>
                  <a:schemeClr val="bg1"/>
                </a:solidFill>
              </a:rPr>
              <a:t>VS</a:t>
            </a:r>
            <a:endParaRPr lang="ko-KR" altLang="en-US" sz="2400" dirty="0">
              <a:solidFill>
                <a:schemeClr val="bg1"/>
              </a:solidFill>
            </a:endParaRPr>
          </a:p>
        </p:txBody>
      </p:sp>
      <p:sp>
        <p:nvSpPr>
          <p:cNvPr id="28" name="TextBox 27">
            <a:extLst>
              <a:ext uri="{FF2B5EF4-FFF2-40B4-BE49-F238E27FC236}">
                <a16:creationId xmlns:a16="http://schemas.microsoft.com/office/drawing/2014/main" id="{05BF9C0C-F86B-4C52-AAA6-1B7311C3A247}"/>
              </a:ext>
            </a:extLst>
          </p:cNvPr>
          <p:cNvSpPr txBox="1"/>
          <p:nvPr/>
        </p:nvSpPr>
        <p:spPr>
          <a:xfrm>
            <a:off x="1848807" y="4663936"/>
            <a:ext cx="2807828" cy="461665"/>
          </a:xfrm>
          <a:prstGeom prst="rect">
            <a:avLst/>
          </a:prstGeom>
          <a:noFill/>
        </p:spPr>
        <p:txBody>
          <a:bodyPr wrap="square" rtlCol="0">
            <a:spAutoFit/>
          </a:bodyPr>
          <a:lstStyle/>
          <a:p>
            <a:pPr algn="ctr"/>
            <a:r>
              <a:rPr lang="en-US" altLang="ko-KR" sz="2400" dirty="0">
                <a:solidFill>
                  <a:schemeClr val="bg1"/>
                </a:solidFill>
              </a:rPr>
              <a:t>Brace style</a:t>
            </a:r>
            <a:endParaRPr lang="ko-KR" altLang="en-US" sz="1400" dirty="0">
              <a:solidFill>
                <a:schemeClr val="bg1"/>
              </a:solidFill>
            </a:endParaRPr>
          </a:p>
        </p:txBody>
      </p:sp>
      <p:sp>
        <p:nvSpPr>
          <p:cNvPr id="29" name="TextBox 28">
            <a:extLst>
              <a:ext uri="{FF2B5EF4-FFF2-40B4-BE49-F238E27FC236}">
                <a16:creationId xmlns:a16="http://schemas.microsoft.com/office/drawing/2014/main" id="{03C55661-1C01-48C9-AEF3-22790A737002}"/>
              </a:ext>
            </a:extLst>
          </p:cNvPr>
          <p:cNvSpPr txBox="1"/>
          <p:nvPr/>
        </p:nvSpPr>
        <p:spPr>
          <a:xfrm>
            <a:off x="7526415" y="4663936"/>
            <a:ext cx="2807828" cy="461665"/>
          </a:xfrm>
          <a:prstGeom prst="rect">
            <a:avLst/>
          </a:prstGeom>
          <a:noFill/>
        </p:spPr>
        <p:txBody>
          <a:bodyPr wrap="square" rtlCol="0">
            <a:spAutoFit/>
          </a:bodyPr>
          <a:lstStyle/>
          <a:p>
            <a:pPr algn="ctr"/>
            <a:r>
              <a:rPr lang="en-US" altLang="ko-KR" sz="2400" dirty="0">
                <a:solidFill>
                  <a:schemeClr val="bg1"/>
                </a:solidFill>
              </a:rPr>
              <a:t>End marker style</a:t>
            </a:r>
            <a:endParaRPr lang="ko-KR" altLang="en-US" sz="1400" dirty="0">
              <a:solidFill>
                <a:schemeClr val="bg1"/>
              </a:solidFill>
            </a:endParaRPr>
          </a:p>
        </p:txBody>
      </p:sp>
    </p:spTree>
    <p:extLst>
      <p:ext uri="{BB962C8B-B14F-4D97-AF65-F5344CB8AC3E}">
        <p14:creationId xmlns:p14="http://schemas.microsoft.com/office/powerpoint/2010/main" val="153606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002891" cy="584775"/>
          </a:xfrm>
          <a:prstGeom prst="rect">
            <a:avLst/>
          </a:prstGeom>
          <a:noFill/>
        </p:spPr>
        <p:txBody>
          <a:bodyPr wrap="none" rtlCol="0">
            <a:spAutoFit/>
          </a:bodyPr>
          <a:lstStyle/>
          <a:p>
            <a:r>
              <a:rPr lang="en-US" altLang="ko-KR" sz="3200" spc="-300" dirty="0">
                <a:solidFill>
                  <a:schemeClr val="tx1">
                    <a:lumMod val="85000"/>
                    <a:lumOff val="15000"/>
                  </a:schemeClr>
                </a:solidFill>
              </a:rPr>
              <a:t>Future works and Expansions</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5</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33520"/>
            <a:ext cx="10743020" cy="423941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 name="그림 1">
            <a:extLst>
              <a:ext uri="{FF2B5EF4-FFF2-40B4-BE49-F238E27FC236}">
                <a16:creationId xmlns:a16="http://schemas.microsoft.com/office/drawing/2014/main" id="{C2F06154-C38B-49E2-96BB-3A8C385AEE2E}"/>
              </a:ext>
            </a:extLst>
          </p:cNvPr>
          <p:cNvPicPr>
            <a:picLocks noChangeAspect="1"/>
          </p:cNvPicPr>
          <p:nvPr/>
        </p:nvPicPr>
        <p:blipFill>
          <a:blip r:embed="rId2"/>
          <a:stretch>
            <a:fillRect/>
          </a:stretch>
        </p:blipFill>
        <p:spPr>
          <a:xfrm>
            <a:off x="1992309" y="1611885"/>
            <a:ext cx="2491956" cy="2918713"/>
          </a:xfrm>
          <a:prstGeom prst="rect">
            <a:avLst/>
          </a:prstGeom>
        </p:spPr>
      </p:pic>
      <p:sp>
        <p:nvSpPr>
          <p:cNvPr id="14" name="TextBox 13">
            <a:extLst>
              <a:ext uri="{FF2B5EF4-FFF2-40B4-BE49-F238E27FC236}">
                <a16:creationId xmlns:a16="http://schemas.microsoft.com/office/drawing/2014/main" id="{82ED23D2-8452-47A6-840D-FC85F2C5130A}"/>
              </a:ext>
            </a:extLst>
          </p:cNvPr>
          <p:cNvSpPr txBox="1"/>
          <p:nvPr/>
        </p:nvSpPr>
        <p:spPr>
          <a:xfrm>
            <a:off x="1848807" y="4654971"/>
            <a:ext cx="2807828" cy="646331"/>
          </a:xfrm>
          <a:prstGeom prst="rect">
            <a:avLst/>
          </a:prstGeom>
          <a:noFill/>
        </p:spPr>
        <p:txBody>
          <a:bodyPr wrap="square" rtlCol="0">
            <a:spAutoFit/>
          </a:bodyPr>
          <a:lstStyle/>
          <a:p>
            <a:pPr algn="ctr"/>
            <a:r>
              <a:rPr lang="en-US" altLang="ko-KR" dirty="0">
                <a:solidFill>
                  <a:schemeClr val="bg1"/>
                </a:solidFill>
              </a:rPr>
              <a:t>Python using only indentation</a:t>
            </a:r>
            <a:endParaRPr lang="ko-KR" altLang="en-US" sz="1100" dirty="0">
              <a:solidFill>
                <a:schemeClr val="bg1"/>
              </a:solidFill>
            </a:endParaRPr>
          </a:p>
        </p:txBody>
      </p:sp>
      <p:pic>
        <p:nvPicPr>
          <p:cNvPr id="3" name="그림 2">
            <a:extLst>
              <a:ext uri="{FF2B5EF4-FFF2-40B4-BE49-F238E27FC236}">
                <a16:creationId xmlns:a16="http://schemas.microsoft.com/office/drawing/2014/main" id="{669E2923-0627-4CAD-869E-D0695EE0AE96}"/>
              </a:ext>
            </a:extLst>
          </p:cNvPr>
          <p:cNvPicPr>
            <a:picLocks noChangeAspect="1"/>
          </p:cNvPicPr>
          <p:nvPr/>
        </p:nvPicPr>
        <p:blipFill>
          <a:blip r:embed="rId3"/>
          <a:stretch>
            <a:fillRect/>
          </a:stretch>
        </p:blipFill>
        <p:spPr>
          <a:xfrm>
            <a:off x="6815416" y="2026725"/>
            <a:ext cx="3576127" cy="584775"/>
          </a:xfrm>
          <a:prstGeom prst="rect">
            <a:avLst/>
          </a:prstGeom>
        </p:spPr>
      </p:pic>
      <p:pic>
        <p:nvPicPr>
          <p:cNvPr id="6" name="그림 5">
            <a:extLst>
              <a:ext uri="{FF2B5EF4-FFF2-40B4-BE49-F238E27FC236}">
                <a16:creationId xmlns:a16="http://schemas.microsoft.com/office/drawing/2014/main" id="{8BBC3E8A-E8DD-460D-8319-55A4FB592C77}"/>
              </a:ext>
            </a:extLst>
          </p:cNvPr>
          <p:cNvPicPr>
            <a:picLocks noChangeAspect="1"/>
          </p:cNvPicPr>
          <p:nvPr/>
        </p:nvPicPr>
        <p:blipFill>
          <a:blip r:embed="rId4"/>
          <a:stretch>
            <a:fillRect/>
          </a:stretch>
        </p:blipFill>
        <p:spPr>
          <a:xfrm>
            <a:off x="6815416" y="3188572"/>
            <a:ext cx="3576127" cy="646331"/>
          </a:xfrm>
          <a:prstGeom prst="rect">
            <a:avLst/>
          </a:prstGeom>
        </p:spPr>
      </p:pic>
      <p:sp>
        <p:nvSpPr>
          <p:cNvPr id="18" name="TextBox 17">
            <a:extLst>
              <a:ext uri="{FF2B5EF4-FFF2-40B4-BE49-F238E27FC236}">
                <a16:creationId xmlns:a16="http://schemas.microsoft.com/office/drawing/2014/main" id="{074B4918-CE99-4397-8F4F-35398FB571BF}"/>
              </a:ext>
            </a:extLst>
          </p:cNvPr>
          <p:cNvSpPr txBox="1"/>
          <p:nvPr/>
        </p:nvSpPr>
        <p:spPr>
          <a:xfrm>
            <a:off x="7094625" y="4628076"/>
            <a:ext cx="2807828" cy="646331"/>
          </a:xfrm>
          <a:prstGeom prst="rect">
            <a:avLst/>
          </a:prstGeom>
          <a:noFill/>
        </p:spPr>
        <p:txBody>
          <a:bodyPr wrap="square" rtlCol="0">
            <a:spAutoFit/>
          </a:bodyPr>
          <a:lstStyle/>
          <a:p>
            <a:pPr algn="ctr"/>
            <a:r>
              <a:rPr lang="en-US" altLang="ko-KR" dirty="0">
                <a:solidFill>
                  <a:schemeClr val="bg1"/>
                </a:solidFill>
              </a:rPr>
              <a:t>Add Amy compiler options to force the format</a:t>
            </a:r>
            <a:endParaRPr lang="ko-KR" altLang="en-US" sz="1100" dirty="0">
              <a:solidFill>
                <a:schemeClr val="bg1"/>
              </a:solidFill>
            </a:endParaRPr>
          </a:p>
        </p:txBody>
      </p:sp>
      <p:sp>
        <p:nvSpPr>
          <p:cNvPr id="19" name="TextBox 18">
            <a:extLst>
              <a:ext uri="{FF2B5EF4-FFF2-40B4-BE49-F238E27FC236}">
                <a16:creationId xmlns:a16="http://schemas.microsoft.com/office/drawing/2014/main" id="{795A4540-A682-44D7-8E66-F9DD823AC55B}"/>
              </a:ext>
            </a:extLst>
          </p:cNvPr>
          <p:cNvSpPr txBox="1"/>
          <p:nvPr/>
        </p:nvSpPr>
        <p:spPr>
          <a:xfrm>
            <a:off x="2150853" y="5597202"/>
            <a:ext cx="8549231" cy="646331"/>
          </a:xfrm>
          <a:prstGeom prst="rect">
            <a:avLst/>
          </a:prstGeom>
          <a:noFill/>
        </p:spPr>
        <p:txBody>
          <a:bodyPr wrap="square" rtlCol="0">
            <a:spAutoFit/>
          </a:bodyPr>
          <a:lstStyle/>
          <a:p>
            <a:pPr algn="ctr"/>
            <a:r>
              <a:rPr lang="en-US" altLang="ko-KR" dirty="0"/>
              <a:t>In future works, we can adopt indentation which doesn’t need any braces or end markers, or we may add compiler options to force to one format for the unity of the code.</a:t>
            </a:r>
            <a:endParaRPr lang="ko-KR" altLang="en-US" dirty="0"/>
          </a:p>
        </p:txBody>
      </p:sp>
    </p:spTree>
    <p:extLst>
      <p:ext uri="{BB962C8B-B14F-4D97-AF65-F5344CB8AC3E}">
        <p14:creationId xmlns:p14="http://schemas.microsoft.com/office/powerpoint/2010/main" val="276508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실외, 자연, 물, 해변이(가) 표시된 사진&#10;&#10;자동 생성된 설명">
            <a:extLst>
              <a:ext uri="{FF2B5EF4-FFF2-40B4-BE49-F238E27FC236}">
                <a16:creationId xmlns:a16="http://schemas.microsoft.com/office/drawing/2014/main" id="{EF86BDD0-98BF-4BEF-B4A9-EFA8B57805C9}"/>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직사각형 3">
            <a:extLst>
              <a:ext uri="{FF2B5EF4-FFF2-40B4-BE49-F238E27FC236}">
                <a16:creationId xmlns:a16="http://schemas.microsoft.com/office/drawing/2014/main" id="{A0FB8B4C-07AF-4C6A-A019-A5544A66D523}"/>
              </a:ext>
            </a:extLst>
          </p:cNvPr>
          <p:cNvSpPr/>
          <p:nvPr/>
        </p:nvSpPr>
        <p:spPr>
          <a:xfrm>
            <a:off x="0" y="0"/>
            <a:ext cx="12192000" cy="3429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6B679CA0-EDDD-4ACD-9947-D034F34E4F68}"/>
              </a:ext>
            </a:extLst>
          </p:cNvPr>
          <p:cNvSpPr txBox="1"/>
          <p:nvPr/>
        </p:nvSpPr>
        <p:spPr>
          <a:xfrm>
            <a:off x="4043199" y="2222212"/>
            <a:ext cx="4105612" cy="584775"/>
          </a:xfrm>
          <a:prstGeom prst="rect">
            <a:avLst/>
          </a:prstGeom>
          <a:noFill/>
        </p:spPr>
        <p:txBody>
          <a:bodyPr wrap="none" rtlCol="0">
            <a:spAutoFit/>
          </a:bodyPr>
          <a:lstStyle/>
          <a:p>
            <a:pPr algn="ctr"/>
            <a:r>
              <a:rPr lang="en-US" altLang="ko-KR" sz="3200" dirty="0">
                <a:solidFill>
                  <a:schemeClr val="bg1"/>
                </a:solidFill>
              </a:rPr>
              <a:t>Thank you for listening!</a:t>
            </a:r>
            <a:endParaRPr lang="ko-KR" altLang="en-US" sz="3200" dirty="0">
              <a:solidFill>
                <a:schemeClr val="bg1"/>
              </a:solidFill>
            </a:endParaRPr>
          </a:p>
        </p:txBody>
      </p:sp>
    </p:spTree>
    <p:extLst>
      <p:ext uri="{BB962C8B-B14F-4D97-AF65-F5344CB8AC3E}">
        <p14:creationId xmlns:p14="http://schemas.microsoft.com/office/powerpoint/2010/main" val="366917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1456809" cy="584775"/>
          </a:xfrm>
          <a:prstGeom prst="rect">
            <a:avLst/>
          </a:prstGeom>
          <a:noFill/>
        </p:spPr>
        <p:txBody>
          <a:bodyPr wrap="none" rtlCol="0">
            <a:spAutoFit/>
          </a:bodyPr>
          <a:lstStyle/>
          <a:p>
            <a:r>
              <a:rPr lang="en-US" altLang="ko-KR" sz="3200" spc="-300" dirty="0">
                <a:solidFill>
                  <a:schemeClr val="tx1">
                    <a:lumMod val="85000"/>
                    <a:lumOff val="15000"/>
                  </a:schemeClr>
                </a:solidFill>
              </a:rPr>
              <a:t>Overview</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1</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grpSp>
        <p:nvGrpSpPr>
          <p:cNvPr id="18" name="그룹 17">
            <a:extLst>
              <a:ext uri="{FF2B5EF4-FFF2-40B4-BE49-F238E27FC236}">
                <a16:creationId xmlns:a16="http://schemas.microsoft.com/office/drawing/2014/main" id="{8F78B43B-4C24-405B-A287-5FAE84EE5003}"/>
              </a:ext>
            </a:extLst>
          </p:cNvPr>
          <p:cNvGrpSpPr/>
          <p:nvPr/>
        </p:nvGrpSpPr>
        <p:grpSpPr>
          <a:xfrm>
            <a:off x="599440" y="1290320"/>
            <a:ext cx="10743020" cy="4651953"/>
            <a:chOff x="599440" y="1290320"/>
            <a:chExt cx="5344160" cy="5804279"/>
          </a:xfrm>
        </p:grpSpPr>
        <p:sp>
          <p:nvSpPr>
            <p:cNvPr id="19" name="사각형: 둥근 모서리 18">
              <a:extLst>
                <a:ext uri="{FF2B5EF4-FFF2-40B4-BE49-F238E27FC236}">
                  <a16:creationId xmlns:a16="http://schemas.microsoft.com/office/drawing/2014/main" id="{7B88D425-AA25-48D6-AE78-DD66FFFBAF93}"/>
                </a:ext>
              </a:extLst>
            </p:cNvPr>
            <p:cNvSpPr/>
            <p:nvPr/>
          </p:nvSpPr>
          <p:spPr>
            <a:xfrm>
              <a:off x="599440" y="1290320"/>
              <a:ext cx="5344160" cy="4450080"/>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TextBox 33">
              <a:extLst>
                <a:ext uri="{FF2B5EF4-FFF2-40B4-BE49-F238E27FC236}">
                  <a16:creationId xmlns:a16="http://schemas.microsoft.com/office/drawing/2014/main" id="{9F675E96-260C-4DEE-B5FF-94E71D8E6D21}"/>
                </a:ext>
              </a:extLst>
            </p:cNvPr>
            <p:cNvSpPr txBox="1"/>
            <p:nvPr/>
          </p:nvSpPr>
          <p:spPr>
            <a:xfrm>
              <a:off x="1215182" y="6177602"/>
              <a:ext cx="4561840" cy="916997"/>
            </a:xfrm>
            <a:prstGeom prst="rect">
              <a:avLst/>
            </a:prstGeom>
            <a:noFill/>
          </p:spPr>
          <p:txBody>
            <a:bodyPr wrap="square" rtlCol="0">
              <a:spAutoFit/>
            </a:bodyPr>
            <a:lstStyle/>
            <a:p>
              <a:pPr algn="just">
                <a:lnSpc>
                  <a:spcPct val="120000"/>
                </a:lnSpc>
              </a:pPr>
              <a:r>
                <a:rPr lang="en-US" altLang="ko-KR" dirty="0"/>
                <a:t>Currently, Amy syntax supports braces-style</a:t>
              </a:r>
              <a:r>
                <a:rPr lang="en-US" altLang="ko-KR" i="1" dirty="0"/>
                <a:t>(if, match) </a:t>
              </a:r>
              <a:r>
                <a:rPr lang="en-US" altLang="ko-KR" dirty="0"/>
                <a:t>and</a:t>
              </a:r>
              <a:r>
                <a:rPr lang="en-US" altLang="ko-KR" i="1" dirty="0"/>
                <a:t> </a:t>
              </a:r>
              <a:r>
                <a:rPr lang="en-US" altLang="ko-KR" dirty="0"/>
                <a:t>end markers-style</a:t>
              </a:r>
              <a:r>
                <a:rPr lang="en-US" altLang="ko-KR" i="1" dirty="0"/>
                <a:t>(object). </a:t>
              </a:r>
              <a:r>
                <a:rPr lang="en-US" altLang="ko-KR" dirty="0"/>
                <a:t>Our goal is to allow both styles in everywhere.</a:t>
              </a:r>
              <a:endParaRPr lang="ko-KR" altLang="en-US" dirty="0"/>
            </a:p>
          </p:txBody>
        </p:sp>
      </p:grpSp>
      <p:sp>
        <p:nvSpPr>
          <p:cNvPr id="8" name="TextBox 7">
            <a:extLst>
              <a:ext uri="{FF2B5EF4-FFF2-40B4-BE49-F238E27FC236}">
                <a16:creationId xmlns:a16="http://schemas.microsoft.com/office/drawing/2014/main" id="{918F386B-B1ED-40A2-9FC9-B34E4E743B86}"/>
              </a:ext>
            </a:extLst>
          </p:cNvPr>
          <p:cNvSpPr txBox="1"/>
          <p:nvPr/>
        </p:nvSpPr>
        <p:spPr>
          <a:xfrm>
            <a:off x="2023923" y="4252922"/>
            <a:ext cx="2807828" cy="365817"/>
          </a:xfrm>
          <a:prstGeom prst="rect">
            <a:avLst/>
          </a:prstGeom>
          <a:noFill/>
        </p:spPr>
        <p:txBody>
          <a:bodyPr wrap="square" rtlCol="0">
            <a:spAutoFit/>
          </a:bodyPr>
          <a:lstStyle/>
          <a:p>
            <a:pPr algn="ctr"/>
            <a:r>
              <a:rPr lang="en-US" altLang="ko-KR" dirty="0">
                <a:solidFill>
                  <a:schemeClr val="bg1"/>
                </a:solidFill>
              </a:rPr>
              <a:t>Current Amy syntax</a:t>
            </a:r>
            <a:endParaRPr lang="ko-KR" altLang="en-US" dirty="0">
              <a:solidFill>
                <a:schemeClr val="bg1"/>
              </a:solidFill>
            </a:endParaRPr>
          </a:p>
        </p:txBody>
      </p:sp>
      <p:sp>
        <p:nvSpPr>
          <p:cNvPr id="36" name="TextBox 35">
            <a:extLst>
              <a:ext uri="{FF2B5EF4-FFF2-40B4-BE49-F238E27FC236}">
                <a16:creationId xmlns:a16="http://schemas.microsoft.com/office/drawing/2014/main" id="{EB4F90A3-97B0-4830-9084-6D0E4A9DC220}"/>
              </a:ext>
            </a:extLst>
          </p:cNvPr>
          <p:cNvSpPr txBox="1"/>
          <p:nvPr/>
        </p:nvSpPr>
        <p:spPr>
          <a:xfrm>
            <a:off x="7432423" y="4252922"/>
            <a:ext cx="2807828" cy="365817"/>
          </a:xfrm>
          <a:prstGeom prst="rect">
            <a:avLst/>
          </a:prstGeom>
          <a:noFill/>
        </p:spPr>
        <p:txBody>
          <a:bodyPr wrap="square" rtlCol="0">
            <a:spAutoFit/>
          </a:bodyPr>
          <a:lstStyle/>
          <a:p>
            <a:pPr algn="ctr"/>
            <a:r>
              <a:rPr lang="en-US" altLang="ko-KR" dirty="0">
                <a:solidFill>
                  <a:schemeClr val="bg1"/>
                </a:solidFill>
              </a:rPr>
              <a:t>New possible Amy syntax</a:t>
            </a:r>
            <a:endParaRPr lang="ko-KR" altLang="en-US" dirty="0">
              <a:solidFill>
                <a:schemeClr val="bg1"/>
              </a:solidFill>
            </a:endParaRPr>
          </a:p>
        </p:txBody>
      </p:sp>
      <p:pic>
        <p:nvPicPr>
          <p:cNvPr id="2" name="그림 1">
            <a:extLst>
              <a:ext uri="{FF2B5EF4-FFF2-40B4-BE49-F238E27FC236}">
                <a16:creationId xmlns:a16="http://schemas.microsoft.com/office/drawing/2014/main" id="{836FEDFE-D5AE-4B3C-893C-D305E7D50F4C}"/>
              </a:ext>
            </a:extLst>
          </p:cNvPr>
          <p:cNvPicPr>
            <a:picLocks noChangeAspect="1"/>
          </p:cNvPicPr>
          <p:nvPr/>
        </p:nvPicPr>
        <p:blipFill>
          <a:blip r:embed="rId2"/>
          <a:stretch>
            <a:fillRect/>
          </a:stretch>
        </p:blipFill>
        <p:spPr>
          <a:xfrm>
            <a:off x="7432423" y="1819398"/>
            <a:ext cx="2653466" cy="2162084"/>
          </a:xfrm>
          <a:prstGeom prst="rect">
            <a:avLst/>
          </a:prstGeom>
        </p:spPr>
      </p:pic>
      <p:pic>
        <p:nvPicPr>
          <p:cNvPr id="3" name="그림 2">
            <a:extLst>
              <a:ext uri="{FF2B5EF4-FFF2-40B4-BE49-F238E27FC236}">
                <a16:creationId xmlns:a16="http://schemas.microsoft.com/office/drawing/2014/main" id="{8B6DA740-D040-454F-A4DC-7975608334B8}"/>
              </a:ext>
            </a:extLst>
          </p:cNvPr>
          <p:cNvPicPr>
            <a:picLocks noChangeAspect="1"/>
          </p:cNvPicPr>
          <p:nvPr/>
        </p:nvPicPr>
        <p:blipFill>
          <a:blip r:embed="rId3"/>
          <a:stretch>
            <a:fillRect/>
          </a:stretch>
        </p:blipFill>
        <p:spPr>
          <a:xfrm>
            <a:off x="2178284" y="1819398"/>
            <a:ext cx="2653467" cy="2162085"/>
          </a:xfrm>
          <a:prstGeom prst="rect">
            <a:avLst/>
          </a:prstGeom>
        </p:spPr>
      </p:pic>
    </p:spTree>
    <p:extLst>
      <p:ext uri="{BB962C8B-B14F-4D97-AF65-F5344CB8AC3E}">
        <p14:creationId xmlns:p14="http://schemas.microsoft.com/office/powerpoint/2010/main" val="262837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1774653" cy="584775"/>
          </a:xfrm>
          <a:prstGeom prst="rect">
            <a:avLst/>
          </a:prstGeom>
          <a:noFill/>
        </p:spPr>
        <p:txBody>
          <a:bodyPr wrap="none" rtlCol="0">
            <a:spAutoFit/>
          </a:bodyPr>
          <a:lstStyle/>
          <a:p>
            <a:r>
              <a:rPr lang="en-US" altLang="ko-KR" sz="3200" spc="-300" dirty="0">
                <a:solidFill>
                  <a:schemeClr val="tx1">
                    <a:lumMod val="85000"/>
                    <a:lumOff val="15000"/>
                  </a:schemeClr>
                </a:solidFill>
              </a:rPr>
              <a:t>Background</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2</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19" name="사각형: 둥근 모서리 18">
            <a:extLst>
              <a:ext uri="{FF2B5EF4-FFF2-40B4-BE49-F238E27FC236}">
                <a16:creationId xmlns:a16="http://schemas.microsoft.com/office/drawing/2014/main" id="{7B88D425-AA25-48D6-AE78-DD66FFFBAF93}"/>
              </a:ext>
            </a:extLst>
          </p:cNvPr>
          <p:cNvSpPr/>
          <p:nvPr/>
        </p:nvSpPr>
        <p:spPr>
          <a:xfrm>
            <a:off x="824499" y="1290319"/>
            <a:ext cx="10743020" cy="3810587"/>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6" name="Picture 2" descr="A Python code that calculates the first 100 Fibonacci numbers.">
            <a:extLst>
              <a:ext uri="{FF2B5EF4-FFF2-40B4-BE49-F238E27FC236}">
                <a16:creationId xmlns:a16="http://schemas.microsoft.com/office/drawing/2014/main" id="{EA558C30-13F3-4661-B5D9-ED25F28FC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190" y="1695803"/>
            <a:ext cx="2490726" cy="2115500"/>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BD838624-EC48-472B-894A-89ECE5299892}"/>
              </a:ext>
            </a:extLst>
          </p:cNvPr>
          <p:cNvPicPr>
            <a:picLocks noChangeAspect="1"/>
          </p:cNvPicPr>
          <p:nvPr/>
        </p:nvPicPr>
        <p:blipFill>
          <a:blip r:embed="rId3"/>
          <a:stretch>
            <a:fillRect/>
          </a:stretch>
        </p:blipFill>
        <p:spPr>
          <a:xfrm>
            <a:off x="5006607" y="1608825"/>
            <a:ext cx="2345463" cy="2333352"/>
          </a:xfrm>
          <a:prstGeom prst="rect">
            <a:avLst/>
          </a:prstGeom>
        </p:spPr>
      </p:pic>
      <p:sp>
        <p:nvSpPr>
          <p:cNvPr id="24" name="TextBox 23">
            <a:extLst>
              <a:ext uri="{FF2B5EF4-FFF2-40B4-BE49-F238E27FC236}">
                <a16:creationId xmlns:a16="http://schemas.microsoft.com/office/drawing/2014/main" id="{FDAAC951-F602-4083-87ED-C9CAEE2524EF}"/>
              </a:ext>
            </a:extLst>
          </p:cNvPr>
          <p:cNvSpPr txBox="1"/>
          <p:nvPr/>
        </p:nvSpPr>
        <p:spPr>
          <a:xfrm>
            <a:off x="4803094" y="4371546"/>
            <a:ext cx="2807828" cy="646331"/>
          </a:xfrm>
          <a:prstGeom prst="rect">
            <a:avLst/>
          </a:prstGeom>
          <a:noFill/>
        </p:spPr>
        <p:txBody>
          <a:bodyPr wrap="square" rtlCol="0">
            <a:spAutoFit/>
          </a:bodyPr>
          <a:lstStyle/>
          <a:p>
            <a:pPr algn="ctr"/>
            <a:r>
              <a:rPr lang="en-US" altLang="ko-KR" dirty="0">
                <a:solidFill>
                  <a:schemeClr val="bg1"/>
                </a:solidFill>
              </a:rPr>
              <a:t>C language which use curly brackets</a:t>
            </a:r>
            <a:endParaRPr lang="ko-KR" altLang="en-US" dirty="0">
              <a:solidFill>
                <a:schemeClr val="bg1"/>
              </a:solidFill>
            </a:endParaRPr>
          </a:p>
        </p:txBody>
      </p:sp>
      <p:sp>
        <p:nvSpPr>
          <p:cNvPr id="28" name="TextBox 27">
            <a:extLst>
              <a:ext uri="{FF2B5EF4-FFF2-40B4-BE49-F238E27FC236}">
                <a16:creationId xmlns:a16="http://schemas.microsoft.com/office/drawing/2014/main" id="{ED9CBA50-EA91-4F64-A394-638A38AB37E6}"/>
              </a:ext>
            </a:extLst>
          </p:cNvPr>
          <p:cNvSpPr txBox="1"/>
          <p:nvPr/>
        </p:nvSpPr>
        <p:spPr>
          <a:xfrm>
            <a:off x="1426479" y="4342438"/>
            <a:ext cx="2807828" cy="646331"/>
          </a:xfrm>
          <a:prstGeom prst="rect">
            <a:avLst/>
          </a:prstGeom>
          <a:noFill/>
        </p:spPr>
        <p:txBody>
          <a:bodyPr wrap="square" rtlCol="0">
            <a:spAutoFit/>
          </a:bodyPr>
          <a:lstStyle/>
          <a:p>
            <a:pPr algn="ctr"/>
            <a:r>
              <a:rPr lang="en-US" altLang="ko-KR" dirty="0">
                <a:solidFill>
                  <a:schemeClr val="bg1"/>
                </a:solidFill>
              </a:rPr>
              <a:t>Python which use indentation</a:t>
            </a:r>
            <a:endParaRPr lang="ko-KR" altLang="en-US" dirty="0">
              <a:solidFill>
                <a:schemeClr val="bg1"/>
              </a:solidFill>
            </a:endParaRPr>
          </a:p>
        </p:txBody>
      </p:sp>
      <p:sp>
        <p:nvSpPr>
          <p:cNvPr id="29" name="TextBox 28">
            <a:extLst>
              <a:ext uri="{FF2B5EF4-FFF2-40B4-BE49-F238E27FC236}">
                <a16:creationId xmlns:a16="http://schemas.microsoft.com/office/drawing/2014/main" id="{369F6016-91F5-401C-9E68-E05BE76861B4}"/>
              </a:ext>
            </a:extLst>
          </p:cNvPr>
          <p:cNvSpPr txBox="1"/>
          <p:nvPr/>
        </p:nvSpPr>
        <p:spPr>
          <a:xfrm>
            <a:off x="1510813" y="5530275"/>
            <a:ext cx="9170373" cy="1067343"/>
          </a:xfrm>
          <a:prstGeom prst="rect">
            <a:avLst/>
          </a:prstGeom>
          <a:noFill/>
        </p:spPr>
        <p:txBody>
          <a:bodyPr wrap="square" rtlCol="0">
            <a:spAutoFit/>
          </a:bodyPr>
          <a:lstStyle/>
          <a:p>
            <a:pPr algn="just">
              <a:lnSpc>
                <a:spcPct val="120000"/>
              </a:lnSpc>
            </a:pPr>
            <a:r>
              <a:rPr lang="en-US" altLang="ko-KR" dirty="0"/>
              <a:t>There are roughly two methods to identify the scope of the statements. Languages like Python or Haskell use indentation, while languages like C, Java, JavaScript use brackets. Some languages like PHP support the end markers.</a:t>
            </a:r>
            <a:endParaRPr lang="ko-KR" altLang="en-US" i="1" dirty="0"/>
          </a:p>
        </p:txBody>
      </p:sp>
      <p:pic>
        <p:nvPicPr>
          <p:cNvPr id="6" name="그림 5">
            <a:extLst>
              <a:ext uri="{FF2B5EF4-FFF2-40B4-BE49-F238E27FC236}">
                <a16:creationId xmlns:a16="http://schemas.microsoft.com/office/drawing/2014/main" id="{1A0086F6-47EF-4C28-A93A-B258410B3E15}"/>
              </a:ext>
            </a:extLst>
          </p:cNvPr>
          <p:cNvPicPr>
            <a:picLocks noChangeAspect="1"/>
          </p:cNvPicPr>
          <p:nvPr/>
        </p:nvPicPr>
        <p:blipFill>
          <a:blip r:embed="rId4"/>
          <a:stretch>
            <a:fillRect/>
          </a:stretch>
        </p:blipFill>
        <p:spPr>
          <a:xfrm>
            <a:off x="8197761" y="1764007"/>
            <a:ext cx="2552863" cy="1979092"/>
          </a:xfrm>
          <a:prstGeom prst="rect">
            <a:avLst/>
          </a:prstGeom>
        </p:spPr>
      </p:pic>
      <p:sp>
        <p:nvSpPr>
          <p:cNvPr id="32" name="TextBox 31">
            <a:extLst>
              <a:ext uri="{FF2B5EF4-FFF2-40B4-BE49-F238E27FC236}">
                <a16:creationId xmlns:a16="http://schemas.microsoft.com/office/drawing/2014/main" id="{991BC959-EB0F-4B03-957D-387F7603EB90}"/>
              </a:ext>
            </a:extLst>
          </p:cNvPr>
          <p:cNvSpPr txBox="1"/>
          <p:nvPr/>
        </p:nvSpPr>
        <p:spPr>
          <a:xfrm>
            <a:off x="8149584" y="4371546"/>
            <a:ext cx="2807828" cy="369332"/>
          </a:xfrm>
          <a:prstGeom prst="rect">
            <a:avLst/>
          </a:prstGeom>
          <a:noFill/>
        </p:spPr>
        <p:txBody>
          <a:bodyPr wrap="square" rtlCol="0">
            <a:spAutoFit/>
          </a:bodyPr>
          <a:lstStyle/>
          <a:p>
            <a:pPr algn="ctr"/>
            <a:r>
              <a:rPr lang="en-US" altLang="ko-KR" dirty="0">
                <a:solidFill>
                  <a:schemeClr val="bg1"/>
                </a:solidFill>
              </a:rPr>
              <a:t>PHP which use end markers </a:t>
            </a:r>
            <a:endParaRPr lang="ko-KR" altLang="en-US" dirty="0">
              <a:solidFill>
                <a:schemeClr val="bg1"/>
              </a:solidFill>
            </a:endParaRPr>
          </a:p>
        </p:txBody>
      </p:sp>
    </p:spTree>
    <p:extLst>
      <p:ext uri="{BB962C8B-B14F-4D97-AF65-F5344CB8AC3E}">
        <p14:creationId xmlns:p14="http://schemas.microsoft.com/office/powerpoint/2010/main" val="233251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18">
            <a:extLst>
              <a:ext uri="{FF2B5EF4-FFF2-40B4-BE49-F238E27FC236}">
                <a16:creationId xmlns:a16="http://schemas.microsoft.com/office/drawing/2014/main" id="{7B88D425-AA25-48D6-AE78-DD66FFFBAF93}"/>
              </a:ext>
            </a:extLst>
          </p:cNvPr>
          <p:cNvSpPr/>
          <p:nvPr/>
        </p:nvSpPr>
        <p:spPr>
          <a:xfrm>
            <a:off x="823561" y="1290321"/>
            <a:ext cx="10743020" cy="391700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58A6E2A0-A691-B7AD-DCE5-C6688A5397BF}"/>
              </a:ext>
            </a:extLst>
          </p:cNvPr>
          <p:cNvSpPr/>
          <p:nvPr/>
        </p:nvSpPr>
        <p:spPr>
          <a:xfrm>
            <a:off x="967316" y="2066873"/>
            <a:ext cx="10451864" cy="5987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3570786" cy="584775"/>
          </a:xfrm>
          <a:prstGeom prst="rect">
            <a:avLst/>
          </a:prstGeom>
          <a:noFill/>
        </p:spPr>
        <p:txBody>
          <a:bodyPr wrap="none" rtlCol="0">
            <a:spAutoFit/>
          </a:bodyPr>
          <a:lstStyle/>
          <a:p>
            <a:r>
              <a:rPr lang="en-US" altLang="ko-KR" sz="3200" spc="-300" dirty="0">
                <a:solidFill>
                  <a:schemeClr val="tx1">
                    <a:lumMod val="85000"/>
                    <a:lumOff val="15000"/>
                  </a:schemeClr>
                </a:solidFill>
              </a:rPr>
              <a:t>Affected Compiler Phases </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3</a:t>
            </a:r>
            <a:endParaRPr lang="ko-KR" altLang="en-US" sz="1100" dirty="0">
              <a:solidFill>
                <a:schemeClr val="bg1"/>
              </a:solidFill>
            </a:endParaRP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840087"/>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854777"/>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pic>
        <p:nvPicPr>
          <p:cNvPr id="12" name="그림 11">
            <a:extLst>
              <a:ext uri="{FF2B5EF4-FFF2-40B4-BE49-F238E27FC236}">
                <a16:creationId xmlns:a16="http://schemas.microsoft.com/office/drawing/2014/main" id="{9EC4DFA2-E467-46BA-AE81-3CDD6A492769}"/>
              </a:ext>
            </a:extLst>
          </p:cNvPr>
          <p:cNvPicPr>
            <a:picLocks noChangeAspect="1"/>
          </p:cNvPicPr>
          <p:nvPr/>
        </p:nvPicPr>
        <p:blipFill>
          <a:blip r:embed="rId2"/>
          <a:stretch>
            <a:fillRect/>
          </a:stretch>
        </p:blipFill>
        <p:spPr>
          <a:xfrm>
            <a:off x="1068905" y="3332955"/>
            <a:ext cx="10299534" cy="1518028"/>
          </a:xfrm>
          <a:prstGeom prst="rect">
            <a:avLst/>
          </a:prstGeom>
        </p:spPr>
      </p:pic>
      <p:pic>
        <p:nvPicPr>
          <p:cNvPr id="2" name="그림 1">
            <a:extLst>
              <a:ext uri="{FF2B5EF4-FFF2-40B4-BE49-F238E27FC236}">
                <a16:creationId xmlns:a16="http://schemas.microsoft.com/office/drawing/2014/main" id="{0D79AEB7-5934-4739-8185-A386746E8A0A}"/>
              </a:ext>
            </a:extLst>
          </p:cNvPr>
          <p:cNvPicPr>
            <a:picLocks noChangeAspect="1"/>
          </p:cNvPicPr>
          <p:nvPr/>
        </p:nvPicPr>
        <p:blipFill>
          <a:blip r:embed="rId3"/>
          <a:stretch>
            <a:fillRect/>
          </a:stretch>
        </p:blipFill>
        <p:spPr>
          <a:xfrm>
            <a:off x="2402541" y="3995769"/>
            <a:ext cx="730940" cy="499101"/>
          </a:xfrm>
          <a:prstGeom prst="rect">
            <a:avLst/>
          </a:prstGeom>
        </p:spPr>
      </p:pic>
      <p:sp>
        <p:nvSpPr>
          <p:cNvPr id="24" name="TextBox 23">
            <a:extLst>
              <a:ext uri="{FF2B5EF4-FFF2-40B4-BE49-F238E27FC236}">
                <a16:creationId xmlns:a16="http://schemas.microsoft.com/office/drawing/2014/main" id="{BD2DECEA-5942-4C62-B77D-B34B637F311C}"/>
              </a:ext>
            </a:extLst>
          </p:cNvPr>
          <p:cNvSpPr txBox="1"/>
          <p:nvPr/>
        </p:nvSpPr>
        <p:spPr>
          <a:xfrm>
            <a:off x="1510813" y="5530275"/>
            <a:ext cx="9170373" cy="1067343"/>
          </a:xfrm>
          <a:prstGeom prst="rect">
            <a:avLst/>
          </a:prstGeom>
          <a:noFill/>
        </p:spPr>
        <p:txBody>
          <a:bodyPr wrap="square" rtlCol="0">
            <a:spAutoFit/>
          </a:bodyPr>
          <a:lstStyle/>
          <a:p>
            <a:pPr algn="just">
              <a:lnSpc>
                <a:spcPct val="120000"/>
              </a:lnSpc>
            </a:pPr>
            <a:r>
              <a:rPr lang="en-US" altLang="ko-KR" dirty="0"/>
              <a:t>Our extension only affects </a:t>
            </a:r>
            <a:r>
              <a:rPr lang="en-US" altLang="ko-KR" dirty="0" err="1"/>
              <a:t>Lexer</a:t>
            </a:r>
            <a:r>
              <a:rPr lang="en-US" altLang="ko-KR" dirty="0"/>
              <a:t> and Parser of overall phases. We have to change </a:t>
            </a:r>
            <a:r>
              <a:rPr lang="en-US" altLang="ko-KR" dirty="0" err="1"/>
              <a:t>Lexer</a:t>
            </a:r>
            <a:r>
              <a:rPr lang="en-US" altLang="ko-KR" dirty="0"/>
              <a:t> to add the keywords of </a:t>
            </a:r>
            <a:r>
              <a:rPr lang="en-US" altLang="ko-KR" i="1" dirty="0"/>
              <a:t>end if</a:t>
            </a:r>
            <a:r>
              <a:rPr lang="en-US" altLang="ko-KR" dirty="0"/>
              <a:t> and </a:t>
            </a:r>
            <a:r>
              <a:rPr lang="en-US" altLang="ko-KR" i="1" dirty="0"/>
              <a:t>end match, </a:t>
            </a:r>
            <a:r>
              <a:rPr lang="en-US" altLang="ko-KR" dirty="0"/>
              <a:t>and change parser to accept the both brace style and end marker styles.</a:t>
            </a:r>
            <a:r>
              <a:rPr lang="en-US" altLang="ko-KR" i="1" dirty="0"/>
              <a:t> </a:t>
            </a:r>
            <a:endParaRPr lang="ko-KR" altLang="en-US" i="1" dirty="0"/>
          </a:p>
        </p:txBody>
      </p:sp>
      <p:pic>
        <p:nvPicPr>
          <p:cNvPr id="6" name="그림 5">
            <a:extLst>
              <a:ext uri="{FF2B5EF4-FFF2-40B4-BE49-F238E27FC236}">
                <a16:creationId xmlns:a16="http://schemas.microsoft.com/office/drawing/2014/main" id="{13DE33ED-DD37-EB22-FD9D-952A5FA2DE37}"/>
              </a:ext>
            </a:extLst>
          </p:cNvPr>
          <p:cNvPicPr>
            <a:picLocks noChangeAspect="1"/>
          </p:cNvPicPr>
          <p:nvPr/>
        </p:nvPicPr>
        <p:blipFill>
          <a:blip r:embed="rId4"/>
          <a:stretch>
            <a:fillRect/>
          </a:stretch>
        </p:blipFill>
        <p:spPr>
          <a:xfrm>
            <a:off x="1002803" y="2232750"/>
            <a:ext cx="3378200" cy="266700"/>
          </a:xfrm>
          <a:prstGeom prst="rect">
            <a:avLst/>
          </a:prstGeom>
        </p:spPr>
      </p:pic>
      <p:pic>
        <p:nvPicPr>
          <p:cNvPr id="8" name="그림 7">
            <a:extLst>
              <a:ext uri="{FF2B5EF4-FFF2-40B4-BE49-F238E27FC236}">
                <a16:creationId xmlns:a16="http://schemas.microsoft.com/office/drawing/2014/main" id="{010C1359-A96A-6BE0-BDB2-C8FB2DA9AF9A}"/>
              </a:ext>
            </a:extLst>
          </p:cNvPr>
          <p:cNvPicPr>
            <a:picLocks noChangeAspect="1"/>
          </p:cNvPicPr>
          <p:nvPr/>
        </p:nvPicPr>
        <p:blipFill>
          <a:blip r:embed="rId5"/>
          <a:stretch>
            <a:fillRect/>
          </a:stretch>
        </p:blipFill>
        <p:spPr>
          <a:xfrm>
            <a:off x="4644357" y="2236376"/>
            <a:ext cx="3124200" cy="254000"/>
          </a:xfrm>
          <a:prstGeom prst="rect">
            <a:avLst/>
          </a:prstGeom>
        </p:spPr>
      </p:pic>
      <p:pic>
        <p:nvPicPr>
          <p:cNvPr id="11" name="그림 10">
            <a:extLst>
              <a:ext uri="{FF2B5EF4-FFF2-40B4-BE49-F238E27FC236}">
                <a16:creationId xmlns:a16="http://schemas.microsoft.com/office/drawing/2014/main" id="{8EE2823E-92E0-0DAD-E589-6CAC8662DE0F}"/>
              </a:ext>
            </a:extLst>
          </p:cNvPr>
          <p:cNvPicPr>
            <a:picLocks noChangeAspect="1"/>
          </p:cNvPicPr>
          <p:nvPr/>
        </p:nvPicPr>
        <p:blipFill rotWithShape="1">
          <a:blip r:embed="rId6"/>
          <a:srcRect t="8092"/>
          <a:stretch/>
        </p:blipFill>
        <p:spPr>
          <a:xfrm>
            <a:off x="7904780" y="2234981"/>
            <a:ext cx="3187700" cy="256789"/>
          </a:xfrm>
          <a:prstGeom prst="rect">
            <a:avLst/>
          </a:prstGeom>
        </p:spPr>
      </p:pic>
      <p:sp>
        <p:nvSpPr>
          <p:cNvPr id="14" name="TextBox 13">
            <a:extLst>
              <a:ext uri="{FF2B5EF4-FFF2-40B4-BE49-F238E27FC236}">
                <a16:creationId xmlns:a16="http://schemas.microsoft.com/office/drawing/2014/main" id="{6370D454-27BF-584C-D0AB-8D3669886A9B}"/>
              </a:ext>
            </a:extLst>
          </p:cNvPr>
          <p:cNvSpPr txBox="1"/>
          <p:nvPr/>
        </p:nvSpPr>
        <p:spPr>
          <a:xfrm>
            <a:off x="5040962" y="1473986"/>
            <a:ext cx="1964692" cy="369332"/>
          </a:xfrm>
          <a:prstGeom prst="rect">
            <a:avLst/>
          </a:prstGeom>
          <a:noFill/>
        </p:spPr>
        <p:txBody>
          <a:bodyPr wrap="square" rtlCol="0">
            <a:spAutoFit/>
          </a:bodyPr>
          <a:lstStyle/>
          <a:p>
            <a:pPr algn="ctr"/>
            <a:r>
              <a:rPr lang="en-US" altLang="ko-KR" dirty="0">
                <a:solidFill>
                  <a:schemeClr val="bg1"/>
                </a:solidFill>
              </a:rPr>
              <a:t>Add Syntaxes</a:t>
            </a:r>
            <a:endParaRPr lang="ko-KR" altLang="en-US" dirty="0">
              <a:solidFill>
                <a:schemeClr val="bg1"/>
              </a:solidFill>
            </a:endParaRPr>
          </a:p>
        </p:txBody>
      </p:sp>
      <p:sp>
        <p:nvSpPr>
          <p:cNvPr id="15" name="TextBox 14">
            <a:extLst>
              <a:ext uri="{FF2B5EF4-FFF2-40B4-BE49-F238E27FC236}">
                <a16:creationId xmlns:a16="http://schemas.microsoft.com/office/drawing/2014/main" id="{F6610C3A-7561-D02C-8861-8F6039EDDF61}"/>
              </a:ext>
            </a:extLst>
          </p:cNvPr>
          <p:cNvSpPr txBox="1"/>
          <p:nvPr/>
        </p:nvSpPr>
        <p:spPr>
          <a:xfrm>
            <a:off x="4726982" y="2943713"/>
            <a:ext cx="2592653" cy="369332"/>
          </a:xfrm>
          <a:prstGeom prst="rect">
            <a:avLst/>
          </a:prstGeom>
          <a:noFill/>
        </p:spPr>
        <p:txBody>
          <a:bodyPr wrap="square" rtlCol="0">
            <a:spAutoFit/>
          </a:bodyPr>
          <a:lstStyle/>
          <a:p>
            <a:pPr algn="ctr"/>
            <a:r>
              <a:rPr lang="en-US" altLang="ko-KR" dirty="0">
                <a:solidFill>
                  <a:schemeClr val="bg1"/>
                </a:solidFill>
              </a:rPr>
              <a:t>Affected Compiler Phases</a:t>
            </a:r>
            <a:endParaRPr lang="ko-KR" altLang="en-US" dirty="0">
              <a:solidFill>
                <a:schemeClr val="bg1"/>
              </a:solidFill>
            </a:endParaRPr>
          </a:p>
        </p:txBody>
      </p:sp>
    </p:spTree>
    <p:extLst>
      <p:ext uri="{BB962C8B-B14F-4D97-AF65-F5344CB8AC3E}">
        <p14:creationId xmlns:p14="http://schemas.microsoft.com/office/powerpoint/2010/main" val="7347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457823" cy="584775"/>
          </a:xfrm>
          <a:prstGeom prst="rect">
            <a:avLst/>
          </a:prstGeom>
          <a:noFill/>
        </p:spPr>
        <p:txBody>
          <a:bodyPr wrap="none" rtlCol="0">
            <a:spAutoFit/>
          </a:bodyPr>
          <a:lstStyle/>
          <a:p>
            <a:r>
              <a:rPr lang="en-US" altLang="ko-KR" sz="3200" spc="-300" dirty="0">
                <a:solidFill>
                  <a:schemeClr val="tx1">
                    <a:lumMod val="85000"/>
                    <a:lumOff val="15000"/>
                  </a:schemeClr>
                </a:solidFill>
              </a:rPr>
              <a:t>Affected Compiler Phases - </a:t>
            </a:r>
            <a:r>
              <a:rPr lang="en-US" altLang="ko-KR" sz="3200" spc="-300" dirty="0" err="1">
                <a:solidFill>
                  <a:schemeClr val="tx1">
                    <a:lumMod val="85000"/>
                    <a:lumOff val="15000"/>
                  </a:schemeClr>
                </a:solidFill>
              </a:rPr>
              <a:t>Lexer</a:t>
            </a:r>
            <a:r>
              <a:rPr lang="en-US" altLang="ko-KR" sz="3200" spc="-300" dirty="0">
                <a:solidFill>
                  <a:schemeClr val="tx1">
                    <a:lumMod val="85000"/>
                    <a:lumOff val="15000"/>
                  </a:schemeClr>
                </a:solidFill>
              </a:rPr>
              <a:t> </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3</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51450"/>
            <a:ext cx="10743020" cy="4239418"/>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F56611BD-4AC1-45DC-8A32-852079BFF400}"/>
              </a:ext>
            </a:extLst>
          </p:cNvPr>
          <p:cNvPicPr>
            <a:picLocks noChangeAspect="1"/>
          </p:cNvPicPr>
          <p:nvPr/>
        </p:nvPicPr>
        <p:blipFill>
          <a:blip r:embed="rId2"/>
          <a:stretch>
            <a:fillRect/>
          </a:stretch>
        </p:blipFill>
        <p:spPr>
          <a:xfrm>
            <a:off x="2945222" y="1549171"/>
            <a:ext cx="5845047" cy="1425063"/>
          </a:xfrm>
          <a:prstGeom prst="rect">
            <a:avLst/>
          </a:prstGeom>
        </p:spPr>
      </p:pic>
      <p:pic>
        <p:nvPicPr>
          <p:cNvPr id="6" name="그림 5">
            <a:extLst>
              <a:ext uri="{FF2B5EF4-FFF2-40B4-BE49-F238E27FC236}">
                <a16:creationId xmlns:a16="http://schemas.microsoft.com/office/drawing/2014/main" id="{D0EEC9E6-E516-4B85-A24E-D93DA77CDD47}"/>
              </a:ext>
            </a:extLst>
          </p:cNvPr>
          <p:cNvPicPr>
            <a:picLocks noChangeAspect="1"/>
          </p:cNvPicPr>
          <p:nvPr/>
        </p:nvPicPr>
        <p:blipFill>
          <a:blip r:embed="rId3"/>
          <a:stretch>
            <a:fillRect/>
          </a:stretch>
        </p:blipFill>
        <p:spPr>
          <a:xfrm>
            <a:off x="2945221" y="3163505"/>
            <a:ext cx="5845047" cy="1577477"/>
          </a:xfrm>
          <a:prstGeom prst="rect">
            <a:avLst/>
          </a:prstGeom>
        </p:spPr>
      </p:pic>
      <p:sp>
        <p:nvSpPr>
          <p:cNvPr id="21" name="TextBox 20">
            <a:extLst>
              <a:ext uri="{FF2B5EF4-FFF2-40B4-BE49-F238E27FC236}">
                <a16:creationId xmlns:a16="http://schemas.microsoft.com/office/drawing/2014/main" id="{188D17AB-67A1-4DAF-A5E6-F498E0937655}"/>
              </a:ext>
            </a:extLst>
          </p:cNvPr>
          <p:cNvSpPr txBox="1"/>
          <p:nvPr/>
        </p:nvSpPr>
        <p:spPr>
          <a:xfrm>
            <a:off x="1510813" y="5530275"/>
            <a:ext cx="9170373" cy="505972"/>
          </a:xfrm>
          <a:prstGeom prst="rect">
            <a:avLst/>
          </a:prstGeom>
          <a:noFill/>
        </p:spPr>
        <p:txBody>
          <a:bodyPr wrap="square" rtlCol="0">
            <a:spAutoFit/>
          </a:bodyPr>
          <a:lstStyle/>
          <a:p>
            <a:pPr algn="ctr">
              <a:lnSpc>
                <a:spcPct val="120000"/>
              </a:lnSpc>
            </a:pPr>
            <a:r>
              <a:rPr lang="en-US" altLang="ko-KR" sz="2400" dirty="0"/>
              <a:t>Add new words as </a:t>
            </a:r>
            <a:r>
              <a:rPr lang="en-US" altLang="ko-KR" sz="2400" dirty="0" err="1"/>
              <a:t>KeywordToken</a:t>
            </a:r>
            <a:endParaRPr lang="ko-KR" altLang="en-US" sz="2400" i="1" dirty="0"/>
          </a:p>
        </p:txBody>
      </p:sp>
    </p:spTree>
    <p:extLst>
      <p:ext uri="{BB962C8B-B14F-4D97-AF65-F5344CB8AC3E}">
        <p14:creationId xmlns:p14="http://schemas.microsoft.com/office/powerpoint/2010/main" val="302367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577663" cy="584775"/>
          </a:xfrm>
          <a:prstGeom prst="rect">
            <a:avLst/>
          </a:prstGeom>
          <a:noFill/>
        </p:spPr>
        <p:txBody>
          <a:bodyPr wrap="none" rtlCol="0">
            <a:spAutoFit/>
          </a:bodyPr>
          <a:lstStyle/>
          <a:p>
            <a:r>
              <a:rPr lang="en-US" altLang="ko-KR" sz="3200" spc="-300" dirty="0">
                <a:solidFill>
                  <a:schemeClr val="tx1">
                    <a:lumMod val="85000"/>
                    <a:lumOff val="15000"/>
                  </a:schemeClr>
                </a:solidFill>
              </a:rPr>
              <a:t>Affected Compiler Phases - Parser </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3</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727737" y="4512374"/>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3043695" y="4558665"/>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738371" y="5842213"/>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3043695" y="5856903"/>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823686" y="1535222"/>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895656" y="3429000"/>
            <a:ext cx="10743020" cy="3059541"/>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 name="그림 1">
            <a:extLst>
              <a:ext uri="{FF2B5EF4-FFF2-40B4-BE49-F238E27FC236}">
                <a16:creationId xmlns:a16="http://schemas.microsoft.com/office/drawing/2014/main" id="{FC25D6B8-D467-4B60-B1F1-C452403E7A61}"/>
              </a:ext>
            </a:extLst>
          </p:cNvPr>
          <p:cNvPicPr>
            <a:picLocks noChangeAspect="1"/>
          </p:cNvPicPr>
          <p:nvPr/>
        </p:nvPicPr>
        <p:blipFill>
          <a:blip r:embed="rId2"/>
          <a:stretch>
            <a:fillRect/>
          </a:stretch>
        </p:blipFill>
        <p:spPr>
          <a:xfrm>
            <a:off x="1096787" y="4674913"/>
            <a:ext cx="10255624" cy="1624917"/>
          </a:xfrm>
          <a:prstGeom prst="rect">
            <a:avLst/>
          </a:prstGeom>
        </p:spPr>
      </p:pic>
      <p:pic>
        <p:nvPicPr>
          <p:cNvPr id="7" name="그림 6">
            <a:extLst>
              <a:ext uri="{FF2B5EF4-FFF2-40B4-BE49-F238E27FC236}">
                <a16:creationId xmlns:a16="http://schemas.microsoft.com/office/drawing/2014/main" id="{3275B7F8-396D-4E1E-B0ED-B05D845E4B0D}"/>
              </a:ext>
            </a:extLst>
          </p:cNvPr>
          <p:cNvPicPr>
            <a:picLocks noChangeAspect="1"/>
          </p:cNvPicPr>
          <p:nvPr/>
        </p:nvPicPr>
        <p:blipFill>
          <a:blip r:embed="rId3"/>
          <a:stretch>
            <a:fillRect/>
          </a:stretch>
        </p:blipFill>
        <p:spPr>
          <a:xfrm>
            <a:off x="1093785" y="3655284"/>
            <a:ext cx="10258626" cy="685814"/>
          </a:xfrm>
          <a:prstGeom prst="rect">
            <a:avLst/>
          </a:prstGeom>
        </p:spPr>
      </p:pic>
      <p:sp>
        <p:nvSpPr>
          <p:cNvPr id="8" name="화살표: 아래쪽 7">
            <a:extLst>
              <a:ext uri="{FF2B5EF4-FFF2-40B4-BE49-F238E27FC236}">
                <a16:creationId xmlns:a16="http://schemas.microsoft.com/office/drawing/2014/main" id="{ACCC60D2-37C2-4F85-9A54-BC60C0FC8941}"/>
              </a:ext>
            </a:extLst>
          </p:cNvPr>
          <p:cNvSpPr/>
          <p:nvPr/>
        </p:nvSpPr>
        <p:spPr>
          <a:xfrm>
            <a:off x="5974040" y="4402041"/>
            <a:ext cx="394659" cy="21119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D110E61-14C7-4C5F-8A2F-6BC45E7B2AB0}"/>
              </a:ext>
            </a:extLst>
          </p:cNvPr>
          <p:cNvSpPr txBox="1"/>
          <p:nvPr/>
        </p:nvSpPr>
        <p:spPr>
          <a:xfrm>
            <a:off x="949908" y="1106155"/>
            <a:ext cx="5024132" cy="949171"/>
          </a:xfrm>
          <a:prstGeom prst="rect">
            <a:avLst/>
          </a:prstGeom>
          <a:noFill/>
        </p:spPr>
        <p:txBody>
          <a:bodyPr wrap="square" rtlCol="0">
            <a:spAutoFit/>
          </a:bodyPr>
          <a:lstStyle/>
          <a:p>
            <a:pPr>
              <a:lnSpc>
                <a:spcPct val="120000"/>
              </a:lnSpc>
            </a:pPr>
            <a:r>
              <a:rPr lang="en-US" altLang="ko-KR" sz="2400" dirty="0"/>
              <a:t>Change </a:t>
            </a:r>
            <a:r>
              <a:rPr lang="en-US" altLang="ko-KR" sz="2400" b="1" dirty="0"/>
              <a:t>if statement </a:t>
            </a:r>
            <a:r>
              <a:rPr lang="en-US" altLang="ko-KR" sz="2400" dirty="0"/>
              <a:t>to accept both braces and end markers</a:t>
            </a:r>
            <a:endParaRPr lang="ko-KR" altLang="en-US" sz="2400" dirty="0"/>
          </a:p>
        </p:txBody>
      </p:sp>
      <p:pic>
        <p:nvPicPr>
          <p:cNvPr id="3" name="그림 2">
            <a:extLst>
              <a:ext uri="{FF2B5EF4-FFF2-40B4-BE49-F238E27FC236}">
                <a16:creationId xmlns:a16="http://schemas.microsoft.com/office/drawing/2014/main" id="{9C99D214-E798-7518-ABEE-6BB3ED78A643}"/>
              </a:ext>
            </a:extLst>
          </p:cNvPr>
          <p:cNvPicPr>
            <a:picLocks noChangeAspect="1"/>
          </p:cNvPicPr>
          <p:nvPr/>
        </p:nvPicPr>
        <p:blipFill>
          <a:blip r:embed="rId4"/>
          <a:stretch>
            <a:fillRect/>
          </a:stretch>
        </p:blipFill>
        <p:spPr>
          <a:xfrm>
            <a:off x="9113411" y="1403201"/>
            <a:ext cx="2062642" cy="1680672"/>
          </a:xfrm>
          <a:prstGeom prst="rect">
            <a:avLst/>
          </a:prstGeom>
        </p:spPr>
      </p:pic>
      <p:pic>
        <p:nvPicPr>
          <p:cNvPr id="6" name="그림 5">
            <a:extLst>
              <a:ext uri="{FF2B5EF4-FFF2-40B4-BE49-F238E27FC236}">
                <a16:creationId xmlns:a16="http://schemas.microsoft.com/office/drawing/2014/main" id="{8949453E-9113-74DC-1081-DB956DCFA8BD}"/>
              </a:ext>
            </a:extLst>
          </p:cNvPr>
          <p:cNvPicPr>
            <a:picLocks noChangeAspect="1"/>
          </p:cNvPicPr>
          <p:nvPr/>
        </p:nvPicPr>
        <p:blipFill>
          <a:blip r:embed="rId5"/>
          <a:stretch>
            <a:fillRect/>
          </a:stretch>
        </p:blipFill>
        <p:spPr>
          <a:xfrm>
            <a:off x="6618998" y="1403201"/>
            <a:ext cx="2062643" cy="1680673"/>
          </a:xfrm>
          <a:prstGeom prst="rect">
            <a:avLst/>
          </a:prstGeom>
        </p:spPr>
      </p:pic>
      <p:pic>
        <p:nvPicPr>
          <p:cNvPr id="10" name="그림 9">
            <a:extLst>
              <a:ext uri="{FF2B5EF4-FFF2-40B4-BE49-F238E27FC236}">
                <a16:creationId xmlns:a16="http://schemas.microsoft.com/office/drawing/2014/main" id="{8622207D-8A34-2BFC-9CDB-1C2748453DBB}"/>
              </a:ext>
            </a:extLst>
          </p:cNvPr>
          <p:cNvPicPr>
            <a:picLocks noChangeAspect="1"/>
          </p:cNvPicPr>
          <p:nvPr/>
        </p:nvPicPr>
        <p:blipFill>
          <a:blip r:embed="rId6"/>
          <a:stretch>
            <a:fillRect/>
          </a:stretch>
        </p:blipFill>
        <p:spPr>
          <a:xfrm>
            <a:off x="1535697" y="2256872"/>
            <a:ext cx="3467100" cy="254000"/>
          </a:xfrm>
          <a:prstGeom prst="rect">
            <a:avLst/>
          </a:prstGeom>
        </p:spPr>
      </p:pic>
      <p:pic>
        <p:nvPicPr>
          <p:cNvPr id="11" name="그림 10">
            <a:extLst>
              <a:ext uri="{FF2B5EF4-FFF2-40B4-BE49-F238E27FC236}">
                <a16:creationId xmlns:a16="http://schemas.microsoft.com/office/drawing/2014/main" id="{CEC19776-9596-8532-F0CF-B7C6DD8ADF79}"/>
              </a:ext>
            </a:extLst>
          </p:cNvPr>
          <p:cNvPicPr>
            <a:picLocks noChangeAspect="1"/>
          </p:cNvPicPr>
          <p:nvPr/>
        </p:nvPicPr>
        <p:blipFill>
          <a:blip r:embed="rId7"/>
          <a:stretch>
            <a:fillRect/>
          </a:stretch>
        </p:blipFill>
        <p:spPr>
          <a:xfrm>
            <a:off x="1535697" y="2534824"/>
            <a:ext cx="3378200" cy="266700"/>
          </a:xfrm>
          <a:prstGeom prst="rect">
            <a:avLst/>
          </a:prstGeom>
        </p:spPr>
      </p:pic>
      <p:sp>
        <p:nvSpPr>
          <p:cNvPr id="12" name="직사각형 11">
            <a:extLst>
              <a:ext uri="{FF2B5EF4-FFF2-40B4-BE49-F238E27FC236}">
                <a16:creationId xmlns:a16="http://schemas.microsoft.com/office/drawing/2014/main" id="{A2D8D86C-DBF7-7D15-C742-D3E80083FB37}"/>
              </a:ext>
            </a:extLst>
          </p:cNvPr>
          <p:cNvSpPr/>
          <p:nvPr/>
        </p:nvSpPr>
        <p:spPr>
          <a:xfrm>
            <a:off x="1452536" y="2205639"/>
            <a:ext cx="1284890" cy="6114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3" name="TextBox 12">
            <a:extLst>
              <a:ext uri="{FF2B5EF4-FFF2-40B4-BE49-F238E27FC236}">
                <a16:creationId xmlns:a16="http://schemas.microsoft.com/office/drawing/2014/main" id="{00291F53-1B11-B683-79B4-48FA7D684E84}"/>
              </a:ext>
            </a:extLst>
          </p:cNvPr>
          <p:cNvSpPr txBox="1"/>
          <p:nvPr/>
        </p:nvSpPr>
        <p:spPr>
          <a:xfrm>
            <a:off x="2385861" y="2899208"/>
            <a:ext cx="3514873" cy="369332"/>
          </a:xfrm>
          <a:prstGeom prst="rect">
            <a:avLst/>
          </a:prstGeom>
          <a:noFill/>
        </p:spPr>
        <p:txBody>
          <a:bodyPr wrap="none" rtlCol="0">
            <a:spAutoFit/>
          </a:bodyPr>
          <a:lstStyle/>
          <a:p>
            <a:r>
              <a:rPr kumimoji="1" lang="en-US" altLang="ko-KR" dirty="0">
                <a:solidFill>
                  <a:srgbClr val="FF0000"/>
                </a:solidFill>
              </a:rPr>
              <a:t>Cause LL1 error (First/First conflict)</a:t>
            </a:r>
            <a:endParaRPr kumimoji="1" lang="ko-KR" altLang="en-US" dirty="0">
              <a:solidFill>
                <a:srgbClr val="FF0000"/>
              </a:solidFill>
            </a:endParaRPr>
          </a:p>
        </p:txBody>
      </p:sp>
      <p:cxnSp>
        <p:nvCxnSpPr>
          <p:cNvPr id="15" name="꺾인 연결선[E] 14">
            <a:extLst>
              <a:ext uri="{FF2B5EF4-FFF2-40B4-BE49-F238E27FC236}">
                <a16:creationId xmlns:a16="http://schemas.microsoft.com/office/drawing/2014/main" id="{5599790E-3701-7DA6-27CF-67BA7775E42D}"/>
              </a:ext>
            </a:extLst>
          </p:cNvPr>
          <p:cNvCxnSpPr>
            <a:cxnSpLocks/>
            <a:stCxn id="12" idx="2"/>
            <a:endCxn id="13" idx="1"/>
          </p:cNvCxnSpPr>
          <p:nvPr/>
        </p:nvCxnSpPr>
        <p:spPr>
          <a:xfrm rot="16200000" flipH="1">
            <a:off x="2107049" y="2805062"/>
            <a:ext cx="266744" cy="29088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5B862021-348B-62BE-2FDC-781690FB9F0D}"/>
              </a:ext>
            </a:extLst>
          </p:cNvPr>
          <p:cNvSpPr/>
          <p:nvPr/>
        </p:nvSpPr>
        <p:spPr>
          <a:xfrm>
            <a:off x="4095264" y="4674175"/>
            <a:ext cx="4275013" cy="21868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40649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33754020-D28D-C3CA-813B-B257628320F3}"/>
              </a:ext>
            </a:extLst>
          </p:cNvPr>
          <p:cNvPicPr>
            <a:picLocks noChangeAspect="1"/>
          </p:cNvPicPr>
          <p:nvPr/>
        </p:nvPicPr>
        <p:blipFill>
          <a:blip r:embed="rId2"/>
          <a:stretch>
            <a:fillRect/>
          </a:stretch>
        </p:blipFill>
        <p:spPr>
          <a:xfrm>
            <a:off x="1519372" y="2261084"/>
            <a:ext cx="2540000" cy="228600"/>
          </a:xfrm>
          <a:prstGeom prst="rect">
            <a:avLst/>
          </a:prstGeom>
        </p:spPr>
      </p:pic>
      <p:pic>
        <p:nvPicPr>
          <p:cNvPr id="17" name="그림 16">
            <a:extLst>
              <a:ext uri="{FF2B5EF4-FFF2-40B4-BE49-F238E27FC236}">
                <a16:creationId xmlns:a16="http://schemas.microsoft.com/office/drawing/2014/main" id="{A23C8FB0-A80E-C0D8-E4EE-4BA1E8D7A8B0}"/>
              </a:ext>
            </a:extLst>
          </p:cNvPr>
          <p:cNvPicPr>
            <a:picLocks noChangeAspect="1"/>
          </p:cNvPicPr>
          <p:nvPr/>
        </p:nvPicPr>
        <p:blipFill>
          <a:blip r:embed="rId3"/>
          <a:stretch>
            <a:fillRect/>
          </a:stretch>
        </p:blipFill>
        <p:spPr>
          <a:xfrm>
            <a:off x="1554012" y="2532947"/>
            <a:ext cx="3124200" cy="254000"/>
          </a:xfrm>
          <a:prstGeom prst="rect">
            <a:avLst/>
          </a:prstGeom>
        </p:spPr>
      </p:pic>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577663" cy="584775"/>
          </a:xfrm>
          <a:prstGeom prst="rect">
            <a:avLst/>
          </a:prstGeom>
          <a:noFill/>
        </p:spPr>
        <p:txBody>
          <a:bodyPr wrap="none" rtlCol="0">
            <a:spAutoFit/>
          </a:bodyPr>
          <a:lstStyle/>
          <a:p>
            <a:r>
              <a:rPr lang="en-US" altLang="ko-KR" sz="3200" spc="-300" dirty="0">
                <a:solidFill>
                  <a:schemeClr val="tx1">
                    <a:lumMod val="85000"/>
                    <a:lumOff val="15000"/>
                  </a:schemeClr>
                </a:solidFill>
              </a:rPr>
              <a:t>Affected Compiler Phases - Parser </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3</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727737" y="4512374"/>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3043695" y="4558665"/>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738371" y="5842213"/>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3043695" y="5856903"/>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823686" y="1535222"/>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895656" y="3429000"/>
            <a:ext cx="10743020" cy="3059541"/>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화살표: 아래쪽 7">
            <a:extLst>
              <a:ext uri="{FF2B5EF4-FFF2-40B4-BE49-F238E27FC236}">
                <a16:creationId xmlns:a16="http://schemas.microsoft.com/office/drawing/2014/main" id="{ACCC60D2-37C2-4F85-9A54-BC60C0FC8941}"/>
              </a:ext>
            </a:extLst>
          </p:cNvPr>
          <p:cNvSpPr/>
          <p:nvPr/>
        </p:nvSpPr>
        <p:spPr>
          <a:xfrm>
            <a:off x="5974040" y="4280507"/>
            <a:ext cx="394659" cy="21119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D110E61-14C7-4C5F-8A2F-6BC45E7B2AB0}"/>
              </a:ext>
            </a:extLst>
          </p:cNvPr>
          <p:cNvSpPr txBox="1"/>
          <p:nvPr/>
        </p:nvSpPr>
        <p:spPr>
          <a:xfrm>
            <a:off x="949908" y="1106155"/>
            <a:ext cx="5024132" cy="949171"/>
          </a:xfrm>
          <a:prstGeom prst="rect">
            <a:avLst/>
          </a:prstGeom>
          <a:noFill/>
        </p:spPr>
        <p:txBody>
          <a:bodyPr wrap="square" rtlCol="0">
            <a:spAutoFit/>
          </a:bodyPr>
          <a:lstStyle/>
          <a:p>
            <a:pPr>
              <a:lnSpc>
                <a:spcPct val="120000"/>
              </a:lnSpc>
            </a:pPr>
            <a:r>
              <a:rPr lang="en-US" altLang="ko-KR" sz="2400" dirty="0"/>
              <a:t>Change </a:t>
            </a:r>
            <a:r>
              <a:rPr lang="en-US" altLang="ko-KR" sz="2400" b="1" dirty="0"/>
              <a:t>match statement </a:t>
            </a:r>
            <a:r>
              <a:rPr lang="en-US" altLang="ko-KR" sz="2400" dirty="0"/>
              <a:t>to accept both braces and end markers</a:t>
            </a:r>
            <a:endParaRPr lang="ko-KR" altLang="en-US" sz="2400" dirty="0"/>
          </a:p>
        </p:txBody>
      </p:sp>
      <p:pic>
        <p:nvPicPr>
          <p:cNvPr id="3" name="그림 2">
            <a:extLst>
              <a:ext uri="{FF2B5EF4-FFF2-40B4-BE49-F238E27FC236}">
                <a16:creationId xmlns:a16="http://schemas.microsoft.com/office/drawing/2014/main" id="{9C99D214-E798-7518-ABEE-6BB3ED78A643}"/>
              </a:ext>
            </a:extLst>
          </p:cNvPr>
          <p:cNvPicPr>
            <a:picLocks noChangeAspect="1"/>
          </p:cNvPicPr>
          <p:nvPr/>
        </p:nvPicPr>
        <p:blipFill>
          <a:blip r:embed="rId4"/>
          <a:stretch>
            <a:fillRect/>
          </a:stretch>
        </p:blipFill>
        <p:spPr>
          <a:xfrm>
            <a:off x="9113411" y="1403201"/>
            <a:ext cx="2062642" cy="1680672"/>
          </a:xfrm>
          <a:prstGeom prst="rect">
            <a:avLst/>
          </a:prstGeom>
        </p:spPr>
      </p:pic>
      <p:pic>
        <p:nvPicPr>
          <p:cNvPr id="6" name="그림 5">
            <a:extLst>
              <a:ext uri="{FF2B5EF4-FFF2-40B4-BE49-F238E27FC236}">
                <a16:creationId xmlns:a16="http://schemas.microsoft.com/office/drawing/2014/main" id="{8949453E-9113-74DC-1081-DB956DCFA8BD}"/>
              </a:ext>
            </a:extLst>
          </p:cNvPr>
          <p:cNvPicPr>
            <a:picLocks noChangeAspect="1"/>
          </p:cNvPicPr>
          <p:nvPr/>
        </p:nvPicPr>
        <p:blipFill>
          <a:blip r:embed="rId5"/>
          <a:stretch>
            <a:fillRect/>
          </a:stretch>
        </p:blipFill>
        <p:spPr>
          <a:xfrm>
            <a:off x="6618998" y="1403201"/>
            <a:ext cx="2062643" cy="1680673"/>
          </a:xfrm>
          <a:prstGeom prst="rect">
            <a:avLst/>
          </a:prstGeom>
        </p:spPr>
      </p:pic>
      <p:sp>
        <p:nvSpPr>
          <p:cNvPr id="13" name="TextBox 12">
            <a:extLst>
              <a:ext uri="{FF2B5EF4-FFF2-40B4-BE49-F238E27FC236}">
                <a16:creationId xmlns:a16="http://schemas.microsoft.com/office/drawing/2014/main" id="{00291F53-1B11-B683-79B4-48FA7D684E84}"/>
              </a:ext>
            </a:extLst>
          </p:cNvPr>
          <p:cNvSpPr txBox="1"/>
          <p:nvPr/>
        </p:nvSpPr>
        <p:spPr>
          <a:xfrm>
            <a:off x="3000558" y="2786839"/>
            <a:ext cx="3514873" cy="369332"/>
          </a:xfrm>
          <a:prstGeom prst="rect">
            <a:avLst/>
          </a:prstGeom>
          <a:noFill/>
        </p:spPr>
        <p:txBody>
          <a:bodyPr wrap="none" rtlCol="0">
            <a:spAutoFit/>
          </a:bodyPr>
          <a:lstStyle/>
          <a:p>
            <a:r>
              <a:rPr kumimoji="1" lang="en-US" altLang="ko-KR" dirty="0">
                <a:solidFill>
                  <a:srgbClr val="FF0000"/>
                </a:solidFill>
              </a:rPr>
              <a:t>Cause LL1 error (First/First conflict)</a:t>
            </a:r>
            <a:endParaRPr kumimoji="1" lang="ko-KR" altLang="en-US" dirty="0">
              <a:solidFill>
                <a:srgbClr val="FF0000"/>
              </a:solidFill>
            </a:endParaRPr>
          </a:p>
        </p:txBody>
      </p:sp>
      <p:cxnSp>
        <p:nvCxnSpPr>
          <p:cNvPr id="15" name="꺾인 연결선[E] 14">
            <a:extLst>
              <a:ext uri="{FF2B5EF4-FFF2-40B4-BE49-F238E27FC236}">
                <a16:creationId xmlns:a16="http://schemas.microsoft.com/office/drawing/2014/main" id="{5599790E-3701-7DA6-27CF-67BA7775E42D}"/>
              </a:ext>
            </a:extLst>
          </p:cNvPr>
          <p:cNvCxnSpPr>
            <a:cxnSpLocks/>
            <a:stCxn id="12" idx="2"/>
            <a:endCxn id="13" idx="1"/>
          </p:cNvCxnSpPr>
          <p:nvPr/>
        </p:nvCxnSpPr>
        <p:spPr>
          <a:xfrm rot="16200000" flipH="1">
            <a:off x="2583676" y="2554622"/>
            <a:ext cx="154375" cy="679389"/>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그림 24">
            <a:extLst>
              <a:ext uri="{FF2B5EF4-FFF2-40B4-BE49-F238E27FC236}">
                <a16:creationId xmlns:a16="http://schemas.microsoft.com/office/drawing/2014/main" id="{8549C8BD-B697-2E97-2B4A-5B2DEE127D7C}"/>
              </a:ext>
            </a:extLst>
          </p:cNvPr>
          <p:cNvPicPr>
            <a:picLocks noChangeAspect="1"/>
          </p:cNvPicPr>
          <p:nvPr/>
        </p:nvPicPr>
        <p:blipFill rotWithShape="1">
          <a:blip r:embed="rId6"/>
          <a:srcRect t="21432" b="26321"/>
          <a:stretch/>
        </p:blipFill>
        <p:spPr>
          <a:xfrm>
            <a:off x="2213729" y="4514884"/>
            <a:ext cx="7643442" cy="1879829"/>
          </a:xfrm>
          <a:prstGeom prst="rect">
            <a:avLst/>
          </a:prstGeom>
        </p:spPr>
      </p:pic>
      <p:pic>
        <p:nvPicPr>
          <p:cNvPr id="28" name="그림 27">
            <a:extLst>
              <a:ext uri="{FF2B5EF4-FFF2-40B4-BE49-F238E27FC236}">
                <a16:creationId xmlns:a16="http://schemas.microsoft.com/office/drawing/2014/main" id="{6C123650-4F16-5205-31E6-2B99E57DF38A}"/>
              </a:ext>
            </a:extLst>
          </p:cNvPr>
          <p:cNvPicPr>
            <a:picLocks noChangeAspect="1"/>
          </p:cNvPicPr>
          <p:nvPr/>
        </p:nvPicPr>
        <p:blipFill rotWithShape="1">
          <a:blip r:embed="rId6"/>
          <a:srcRect b="81527"/>
          <a:stretch/>
        </p:blipFill>
        <p:spPr>
          <a:xfrm>
            <a:off x="2274279" y="3563294"/>
            <a:ext cx="7643442" cy="664642"/>
          </a:xfrm>
          <a:prstGeom prst="rect">
            <a:avLst/>
          </a:prstGeom>
        </p:spPr>
      </p:pic>
      <p:sp>
        <p:nvSpPr>
          <p:cNvPr id="33" name="TextBox 32">
            <a:extLst>
              <a:ext uri="{FF2B5EF4-FFF2-40B4-BE49-F238E27FC236}">
                <a16:creationId xmlns:a16="http://schemas.microsoft.com/office/drawing/2014/main" id="{585340CB-9BA9-BF92-8867-D2E069562714}"/>
              </a:ext>
            </a:extLst>
          </p:cNvPr>
          <p:cNvSpPr txBox="1"/>
          <p:nvPr/>
        </p:nvSpPr>
        <p:spPr>
          <a:xfrm>
            <a:off x="1962882" y="3048285"/>
            <a:ext cx="4946098" cy="369332"/>
          </a:xfrm>
          <a:prstGeom prst="rect">
            <a:avLst/>
          </a:prstGeom>
          <a:noFill/>
        </p:spPr>
        <p:txBody>
          <a:bodyPr wrap="none" rtlCol="0">
            <a:spAutoFit/>
          </a:bodyPr>
          <a:lstStyle/>
          <a:p>
            <a:r>
              <a:rPr kumimoji="1" lang="en-US" altLang="ko-KR" dirty="0"/>
              <a:t>We already used postfixes method for Expr in Lab3</a:t>
            </a:r>
            <a:endParaRPr kumimoji="1" lang="ko-KR" altLang="en-US" dirty="0"/>
          </a:p>
        </p:txBody>
      </p:sp>
      <p:sp>
        <p:nvSpPr>
          <p:cNvPr id="35" name="직사각형 34">
            <a:extLst>
              <a:ext uri="{FF2B5EF4-FFF2-40B4-BE49-F238E27FC236}">
                <a16:creationId xmlns:a16="http://schemas.microsoft.com/office/drawing/2014/main" id="{8258ED9E-1C85-4E0A-28FA-F02B73D173E1}"/>
              </a:ext>
            </a:extLst>
          </p:cNvPr>
          <p:cNvSpPr/>
          <p:nvPr/>
        </p:nvSpPr>
        <p:spPr>
          <a:xfrm>
            <a:off x="1519371" y="2203493"/>
            <a:ext cx="492309" cy="611491"/>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cxnSp>
        <p:nvCxnSpPr>
          <p:cNvPr id="36" name="꺾인 연결선[E] 35">
            <a:extLst>
              <a:ext uri="{FF2B5EF4-FFF2-40B4-BE49-F238E27FC236}">
                <a16:creationId xmlns:a16="http://schemas.microsoft.com/office/drawing/2014/main" id="{A1C9AC13-2D52-C107-32E0-6AB690FFF23B}"/>
              </a:ext>
            </a:extLst>
          </p:cNvPr>
          <p:cNvCxnSpPr>
            <a:cxnSpLocks/>
            <a:stCxn id="35" idx="2"/>
            <a:endCxn id="33" idx="1"/>
          </p:cNvCxnSpPr>
          <p:nvPr/>
        </p:nvCxnSpPr>
        <p:spPr>
          <a:xfrm rot="16200000" flipH="1">
            <a:off x="1655221" y="2925289"/>
            <a:ext cx="417967" cy="197356"/>
          </a:xfrm>
          <a:prstGeom prst="bentConnector2">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A2D8D86C-DBF7-7D15-C742-D3E80083FB37}"/>
              </a:ext>
            </a:extLst>
          </p:cNvPr>
          <p:cNvSpPr/>
          <p:nvPr/>
        </p:nvSpPr>
        <p:spPr>
          <a:xfrm>
            <a:off x="2011680" y="2205639"/>
            <a:ext cx="618977" cy="6114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40" name="직사각형 39">
            <a:extLst>
              <a:ext uri="{FF2B5EF4-FFF2-40B4-BE49-F238E27FC236}">
                <a16:creationId xmlns:a16="http://schemas.microsoft.com/office/drawing/2014/main" id="{F9EC7246-9278-9178-7D6F-19A3EA912AD6}"/>
              </a:ext>
            </a:extLst>
          </p:cNvPr>
          <p:cNvSpPr/>
          <p:nvPr/>
        </p:nvSpPr>
        <p:spPr>
          <a:xfrm>
            <a:off x="5895931" y="4648618"/>
            <a:ext cx="1770962" cy="20243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414846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14AB8DCE-6844-EF13-A51F-B1D237099B36}"/>
              </a:ext>
            </a:extLst>
          </p:cNvPr>
          <p:cNvPicPr>
            <a:picLocks noChangeAspect="1"/>
          </p:cNvPicPr>
          <p:nvPr/>
        </p:nvPicPr>
        <p:blipFill>
          <a:blip r:embed="rId2"/>
          <a:stretch>
            <a:fillRect/>
          </a:stretch>
        </p:blipFill>
        <p:spPr>
          <a:xfrm>
            <a:off x="748871" y="2477664"/>
            <a:ext cx="3492500" cy="228600"/>
          </a:xfrm>
          <a:prstGeom prst="rect">
            <a:avLst/>
          </a:prstGeom>
        </p:spPr>
      </p:pic>
      <p:pic>
        <p:nvPicPr>
          <p:cNvPr id="7" name="그림 6">
            <a:extLst>
              <a:ext uri="{FF2B5EF4-FFF2-40B4-BE49-F238E27FC236}">
                <a16:creationId xmlns:a16="http://schemas.microsoft.com/office/drawing/2014/main" id="{7EB48C07-D12A-4A2D-4847-5B7D8E6AC139}"/>
              </a:ext>
            </a:extLst>
          </p:cNvPr>
          <p:cNvPicPr>
            <a:picLocks noChangeAspect="1"/>
          </p:cNvPicPr>
          <p:nvPr/>
        </p:nvPicPr>
        <p:blipFill rotWithShape="1">
          <a:blip r:embed="rId3"/>
          <a:srcRect t="8092"/>
          <a:stretch/>
        </p:blipFill>
        <p:spPr>
          <a:xfrm>
            <a:off x="748871" y="2741566"/>
            <a:ext cx="3187700" cy="256789"/>
          </a:xfrm>
          <a:prstGeom prst="rect">
            <a:avLst/>
          </a:prstGeom>
        </p:spPr>
      </p:pic>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4577663" cy="584775"/>
          </a:xfrm>
          <a:prstGeom prst="rect">
            <a:avLst/>
          </a:prstGeom>
          <a:noFill/>
        </p:spPr>
        <p:txBody>
          <a:bodyPr wrap="none" rtlCol="0">
            <a:spAutoFit/>
          </a:bodyPr>
          <a:lstStyle/>
          <a:p>
            <a:r>
              <a:rPr lang="en-US" altLang="ko-KR" sz="3200" spc="-300" dirty="0">
                <a:solidFill>
                  <a:schemeClr val="tx1">
                    <a:lumMod val="85000"/>
                    <a:lumOff val="15000"/>
                  </a:schemeClr>
                </a:solidFill>
              </a:rPr>
              <a:t>Affected Compiler Phases - Parser </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3</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727737" y="4512374"/>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3043695" y="4558665"/>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738371" y="5842213"/>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3043695" y="5856903"/>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823686" y="1535222"/>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577063" y="3322206"/>
            <a:ext cx="11211663" cy="3166335"/>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화살표: 아래쪽 7">
            <a:extLst>
              <a:ext uri="{FF2B5EF4-FFF2-40B4-BE49-F238E27FC236}">
                <a16:creationId xmlns:a16="http://schemas.microsoft.com/office/drawing/2014/main" id="{ACCC60D2-37C2-4F85-9A54-BC60C0FC8941}"/>
              </a:ext>
            </a:extLst>
          </p:cNvPr>
          <p:cNvSpPr/>
          <p:nvPr/>
        </p:nvSpPr>
        <p:spPr>
          <a:xfrm>
            <a:off x="5790241" y="4577367"/>
            <a:ext cx="394659" cy="21119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D110E61-14C7-4C5F-8A2F-6BC45E7B2AB0}"/>
              </a:ext>
            </a:extLst>
          </p:cNvPr>
          <p:cNvSpPr txBox="1"/>
          <p:nvPr/>
        </p:nvSpPr>
        <p:spPr>
          <a:xfrm>
            <a:off x="639115" y="1250746"/>
            <a:ext cx="4191252" cy="949171"/>
          </a:xfrm>
          <a:prstGeom prst="rect">
            <a:avLst/>
          </a:prstGeom>
          <a:noFill/>
        </p:spPr>
        <p:txBody>
          <a:bodyPr wrap="square" rtlCol="0">
            <a:spAutoFit/>
          </a:bodyPr>
          <a:lstStyle/>
          <a:p>
            <a:pPr>
              <a:lnSpc>
                <a:spcPct val="120000"/>
              </a:lnSpc>
            </a:pPr>
            <a:r>
              <a:rPr lang="en-US" altLang="ko-KR" sz="2400" dirty="0"/>
              <a:t>Change </a:t>
            </a:r>
            <a:r>
              <a:rPr lang="en-US" altLang="ko-KR" sz="2400" b="1" dirty="0"/>
              <a:t>object </a:t>
            </a:r>
            <a:r>
              <a:rPr lang="en-US" altLang="ko-KR" sz="2400" dirty="0"/>
              <a:t>to accept both braces and end markers</a:t>
            </a:r>
            <a:endParaRPr lang="ko-KR" altLang="en-US" sz="2400" dirty="0"/>
          </a:p>
        </p:txBody>
      </p:sp>
      <p:pic>
        <p:nvPicPr>
          <p:cNvPr id="10" name="그림 9">
            <a:extLst>
              <a:ext uri="{FF2B5EF4-FFF2-40B4-BE49-F238E27FC236}">
                <a16:creationId xmlns:a16="http://schemas.microsoft.com/office/drawing/2014/main" id="{E1ABC310-3444-6EB0-F888-DB6CC36F0255}"/>
              </a:ext>
            </a:extLst>
          </p:cNvPr>
          <p:cNvPicPr>
            <a:picLocks noChangeAspect="1"/>
          </p:cNvPicPr>
          <p:nvPr/>
        </p:nvPicPr>
        <p:blipFill>
          <a:blip r:embed="rId4"/>
          <a:stretch>
            <a:fillRect/>
          </a:stretch>
        </p:blipFill>
        <p:spPr>
          <a:xfrm>
            <a:off x="2209800" y="3475563"/>
            <a:ext cx="7772400" cy="1011043"/>
          </a:xfrm>
          <a:prstGeom prst="rect">
            <a:avLst/>
          </a:prstGeom>
        </p:spPr>
      </p:pic>
      <p:pic>
        <p:nvPicPr>
          <p:cNvPr id="11" name="그림 10">
            <a:extLst>
              <a:ext uri="{FF2B5EF4-FFF2-40B4-BE49-F238E27FC236}">
                <a16:creationId xmlns:a16="http://schemas.microsoft.com/office/drawing/2014/main" id="{5928CDF9-85F4-A5F2-883C-5762239D9E2F}"/>
              </a:ext>
            </a:extLst>
          </p:cNvPr>
          <p:cNvPicPr>
            <a:picLocks noChangeAspect="1"/>
          </p:cNvPicPr>
          <p:nvPr/>
        </p:nvPicPr>
        <p:blipFill>
          <a:blip r:embed="rId5"/>
          <a:stretch>
            <a:fillRect/>
          </a:stretch>
        </p:blipFill>
        <p:spPr>
          <a:xfrm>
            <a:off x="2133030" y="4856351"/>
            <a:ext cx="7772400" cy="239150"/>
          </a:xfrm>
          <a:prstGeom prst="rect">
            <a:avLst/>
          </a:prstGeom>
        </p:spPr>
      </p:pic>
      <p:pic>
        <p:nvPicPr>
          <p:cNvPr id="18" name="그림 17">
            <a:extLst>
              <a:ext uri="{FF2B5EF4-FFF2-40B4-BE49-F238E27FC236}">
                <a16:creationId xmlns:a16="http://schemas.microsoft.com/office/drawing/2014/main" id="{2C21A50F-4403-E794-0F5E-A8BDBA6FDDE4}"/>
              </a:ext>
            </a:extLst>
          </p:cNvPr>
          <p:cNvPicPr>
            <a:picLocks noChangeAspect="1"/>
          </p:cNvPicPr>
          <p:nvPr/>
        </p:nvPicPr>
        <p:blipFill>
          <a:blip r:embed="rId6"/>
          <a:stretch>
            <a:fillRect/>
          </a:stretch>
        </p:blipFill>
        <p:spPr>
          <a:xfrm>
            <a:off x="2133030" y="5128447"/>
            <a:ext cx="7772400" cy="1235222"/>
          </a:xfrm>
          <a:prstGeom prst="rect">
            <a:avLst/>
          </a:prstGeom>
        </p:spPr>
      </p:pic>
      <p:sp>
        <p:nvSpPr>
          <p:cNvPr id="21" name="직사각형 20">
            <a:extLst>
              <a:ext uri="{FF2B5EF4-FFF2-40B4-BE49-F238E27FC236}">
                <a16:creationId xmlns:a16="http://schemas.microsoft.com/office/drawing/2014/main" id="{72A16CE3-37AE-1633-2E50-2FE341230AFC}"/>
              </a:ext>
            </a:extLst>
          </p:cNvPr>
          <p:cNvSpPr/>
          <p:nvPr/>
        </p:nvSpPr>
        <p:spPr>
          <a:xfrm>
            <a:off x="4045141" y="5101236"/>
            <a:ext cx="885481" cy="91070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4" name="TextBox 23">
            <a:extLst>
              <a:ext uri="{FF2B5EF4-FFF2-40B4-BE49-F238E27FC236}">
                <a16:creationId xmlns:a16="http://schemas.microsoft.com/office/drawing/2014/main" id="{3A9071F5-BF43-CC62-6427-DDED21813AB2}"/>
              </a:ext>
            </a:extLst>
          </p:cNvPr>
          <p:cNvSpPr txBox="1"/>
          <p:nvPr/>
        </p:nvSpPr>
        <p:spPr>
          <a:xfrm>
            <a:off x="5099501" y="6464153"/>
            <a:ext cx="3220562" cy="369332"/>
          </a:xfrm>
          <a:prstGeom prst="rect">
            <a:avLst/>
          </a:prstGeom>
          <a:noFill/>
        </p:spPr>
        <p:txBody>
          <a:bodyPr wrap="none" rtlCol="0">
            <a:spAutoFit/>
          </a:bodyPr>
          <a:lstStyle/>
          <a:p>
            <a:r>
              <a:rPr kumimoji="1" lang="en-US" altLang="ko-KR" dirty="0">
                <a:solidFill>
                  <a:srgbClr val="FF0000"/>
                </a:solidFill>
              </a:rPr>
              <a:t>Need to solve the type error ! ! !</a:t>
            </a:r>
            <a:endParaRPr kumimoji="1" lang="ko-KR" altLang="en-US" dirty="0">
              <a:solidFill>
                <a:srgbClr val="FF0000"/>
              </a:solidFill>
            </a:endParaRPr>
          </a:p>
        </p:txBody>
      </p:sp>
      <p:cxnSp>
        <p:nvCxnSpPr>
          <p:cNvPr id="31" name="꺾인 연결선[E] 30">
            <a:extLst>
              <a:ext uri="{FF2B5EF4-FFF2-40B4-BE49-F238E27FC236}">
                <a16:creationId xmlns:a16="http://schemas.microsoft.com/office/drawing/2014/main" id="{826FA8BB-3F75-4824-3F41-BE3C8FD363D2}"/>
              </a:ext>
            </a:extLst>
          </p:cNvPr>
          <p:cNvCxnSpPr>
            <a:stCxn id="21" idx="2"/>
            <a:endCxn id="24" idx="1"/>
          </p:cNvCxnSpPr>
          <p:nvPr/>
        </p:nvCxnSpPr>
        <p:spPr>
          <a:xfrm rot="16200000" flipH="1">
            <a:off x="4475252" y="6024570"/>
            <a:ext cx="636878" cy="611619"/>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그림 36">
            <a:extLst>
              <a:ext uri="{FF2B5EF4-FFF2-40B4-BE49-F238E27FC236}">
                <a16:creationId xmlns:a16="http://schemas.microsoft.com/office/drawing/2014/main" id="{83EB4995-F303-CB19-857C-B1F24346E8C0}"/>
              </a:ext>
            </a:extLst>
          </p:cNvPr>
          <p:cNvPicPr>
            <a:picLocks noChangeAspect="1"/>
          </p:cNvPicPr>
          <p:nvPr/>
        </p:nvPicPr>
        <p:blipFill rotWithShape="1">
          <a:blip r:embed="rId7"/>
          <a:srcRect l="7132" t="25242" r="7317" b="60161"/>
          <a:stretch/>
        </p:blipFill>
        <p:spPr>
          <a:xfrm>
            <a:off x="4685136" y="2652349"/>
            <a:ext cx="6539010" cy="525195"/>
          </a:xfrm>
          <a:prstGeom prst="rect">
            <a:avLst/>
          </a:prstGeom>
        </p:spPr>
      </p:pic>
      <p:pic>
        <p:nvPicPr>
          <p:cNvPr id="39" name="그림 38">
            <a:extLst>
              <a:ext uri="{FF2B5EF4-FFF2-40B4-BE49-F238E27FC236}">
                <a16:creationId xmlns:a16="http://schemas.microsoft.com/office/drawing/2014/main" id="{6F53001E-B759-3D45-91CA-E3FDC4CB63F6}"/>
              </a:ext>
            </a:extLst>
          </p:cNvPr>
          <p:cNvPicPr>
            <a:picLocks noChangeAspect="1"/>
          </p:cNvPicPr>
          <p:nvPr/>
        </p:nvPicPr>
        <p:blipFill rotWithShape="1">
          <a:blip r:embed="rId8"/>
          <a:srcRect l="5277" r="25509" b="74947"/>
          <a:stretch/>
        </p:blipFill>
        <p:spPr>
          <a:xfrm>
            <a:off x="4690403" y="1792337"/>
            <a:ext cx="7098323" cy="407084"/>
          </a:xfrm>
          <a:prstGeom prst="rect">
            <a:avLst/>
          </a:prstGeom>
        </p:spPr>
      </p:pic>
      <p:sp>
        <p:nvSpPr>
          <p:cNvPr id="41" name="TextBox 40">
            <a:extLst>
              <a:ext uri="{FF2B5EF4-FFF2-40B4-BE49-F238E27FC236}">
                <a16:creationId xmlns:a16="http://schemas.microsoft.com/office/drawing/2014/main" id="{0AE23ADF-678C-4F8B-FB3C-89A981D0686E}"/>
              </a:ext>
            </a:extLst>
          </p:cNvPr>
          <p:cNvSpPr txBox="1"/>
          <p:nvPr/>
        </p:nvSpPr>
        <p:spPr>
          <a:xfrm>
            <a:off x="4582737" y="1028405"/>
            <a:ext cx="3378200" cy="400110"/>
          </a:xfrm>
          <a:prstGeom prst="rect">
            <a:avLst/>
          </a:prstGeom>
          <a:noFill/>
        </p:spPr>
        <p:txBody>
          <a:bodyPr wrap="square" rtlCol="0">
            <a:spAutoFit/>
          </a:bodyPr>
          <a:lstStyle/>
          <a:p>
            <a:r>
              <a:rPr kumimoji="1" lang="en-US" altLang="ko-KR" sz="2000" b="1" dirty="0"/>
              <a:t>Previous method(if/match)</a:t>
            </a:r>
            <a:endParaRPr kumimoji="1" lang="ko-KR" altLang="en-US" sz="2000" b="1" dirty="0"/>
          </a:p>
        </p:txBody>
      </p:sp>
      <p:pic>
        <p:nvPicPr>
          <p:cNvPr id="42" name="그림 41">
            <a:extLst>
              <a:ext uri="{FF2B5EF4-FFF2-40B4-BE49-F238E27FC236}">
                <a16:creationId xmlns:a16="http://schemas.microsoft.com/office/drawing/2014/main" id="{EAA13363-52F0-50A8-2FE7-B525D9386F02}"/>
              </a:ext>
            </a:extLst>
          </p:cNvPr>
          <p:cNvPicPr>
            <a:picLocks noChangeAspect="1"/>
          </p:cNvPicPr>
          <p:nvPr/>
        </p:nvPicPr>
        <p:blipFill>
          <a:blip r:embed="rId9"/>
          <a:stretch>
            <a:fillRect/>
          </a:stretch>
        </p:blipFill>
        <p:spPr>
          <a:xfrm>
            <a:off x="4686804" y="1505311"/>
            <a:ext cx="3378200" cy="266700"/>
          </a:xfrm>
          <a:prstGeom prst="rect">
            <a:avLst/>
          </a:prstGeom>
        </p:spPr>
      </p:pic>
      <p:sp>
        <p:nvSpPr>
          <p:cNvPr id="43" name="직사각형 42">
            <a:extLst>
              <a:ext uri="{FF2B5EF4-FFF2-40B4-BE49-F238E27FC236}">
                <a16:creationId xmlns:a16="http://schemas.microsoft.com/office/drawing/2014/main" id="{35C50A5E-DB5C-9D8D-5D8B-BA85D694766E}"/>
              </a:ext>
            </a:extLst>
          </p:cNvPr>
          <p:cNvSpPr/>
          <p:nvPr/>
        </p:nvSpPr>
        <p:spPr>
          <a:xfrm>
            <a:off x="5882216" y="1529330"/>
            <a:ext cx="520519" cy="2124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44" name="직사각형 43">
            <a:extLst>
              <a:ext uri="{FF2B5EF4-FFF2-40B4-BE49-F238E27FC236}">
                <a16:creationId xmlns:a16="http://schemas.microsoft.com/office/drawing/2014/main" id="{CF56E1F0-EB2D-90DF-B7CF-DF29F9236E5A}"/>
              </a:ext>
            </a:extLst>
          </p:cNvPr>
          <p:cNvSpPr/>
          <p:nvPr/>
        </p:nvSpPr>
        <p:spPr>
          <a:xfrm>
            <a:off x="6864884" y="1529330"/>
            <a:ext cx="520519" cy="2124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45" name="그림 44">
            <a:extLst>
              <a:ext uri="{FF2B5EF4-FFF2-40B4-BE49-F238E27FC236}">
                <a16:creationId xmlns:a16="http://schemas.microsoft.com/office/drawing/2014/main" id="{7438E6AB-B7B8-DEF0-87CB-79525F4C17B4}"/>
              </a:ext>
            </a:extLst>
          </p:cNvPr>
          <p:cNvPicPr>
            <a:picLocks noChangeAspect="1"/>
          </p:cNvPicPr>
          <p:nvPr/>
        </p:nvPicPr>
        <p:blipFill>
          <a:blip r:embed="rId10"/>
          <a:stretch>
            <a:fillRect/>
          </a:stretch>
        </p:blipFill>
        <p:spPr>
          <a:xfrm>
            <a:off x="4685136" y="2392614"/>
            <a:ext cx="3124200" cy="254000"/>
          </a:xfrm>
          <a:prstGeom prst="rect">
            <a:avLst/>
          </a:prstGeom>
        </p:spPr>
      </p:pic>
      <p:sp>
        <p:nvSpPr>
          <p:cNvPr id="46" name="직사각형 45">
            <a:extLst>
              <a:ext uri="{FF2B5EF4-FFF2-40B4-BE49-F238E27FC236}">
                <a16:creationId xmlns:a16="http://schemas.microsoft.com/office/drawing/2014/main" id="{7712BF2E-60DC-89B6-194C-55B7EAEAB437}"/>
              </a:ext>
            </a:extLst>
          </p:cNvPr>
          <p:cNvSpPr/>
          <p:nvPr/>
        </p:nvSpPr>
        <p:spPr>
          <a:xfrm>
            <a:off x="5735904" y="2386879"/>
            <a:ext cx="1086776" cy="22439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Tree>
    <p:extLst>
      <p:ext uri="{BB962C8B-B14F-4D97-AF65-F5344CB8AC3E}">
        <p14:creationId xmlns:p14="http://schemas.microsoft.com/office/powerpoint/2010/main" val="370720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3181705" cy="584775"/>
          </a:xfrm>
          <a:prstGeom prst="rect">
            <a:avLst/>
          </a:prstGeom>
          <a:noFill/>
        </p:spPr>
        <p:txBody>
          <a:bodyPr wrap="none" rtlCol="0">
            <a:spAutoFit/>
          </a:bodyPr>
          <a:lstStyle/>
          <a:p>
            <a:r>
              <a:rPr lang="en-US" altLang="ko-KR" sz="3200" spc="-300" dirty="0">
                <a:solidFill>
                  <a:schemeClr val="tx1">
                    <a:lumMod val="85000"/>
                    <a:lumOff val="15000"/>
                  </a:schemeClr>
                </a:solidFill>
              </a:rPr>
              <a:t>Implementation Result</a:t>
            </a:r>
            <a:endParaRPr lang="ko-KR" altLang="en-US" sz="3200" spc="-300" dirty="0">
              <a:solidFill>
                <a:schemeClr val="tx1">
                  <a:lumMod val="85000"/>
                  <a:lumOff val="15000"/>
                </a:schemeClr>
              </a:solidFill>
            </a:endParaRPr>
          </a:p>
        </p:txBody>
      </p:sp>
      <p:sp>
        <p:nvSpPr>
          <p:cNvPr id="16" name="TextBox 15">
            <a:extLst>
              <a:ext uri="{FF2B5EF4-FFF2-40B4-BE49-F238E27FC236}">
                <a16:creationId xmlns:a16="http://schemas.microsoft.com/office/drawing/2014/main" id="{FD5F3A16-019F-4601-B0EF-882D4466946E}"/>
              </a:ext>
            </a:extLst>
          </p:cNvPr>
          <p:cNvSpPr txBox="1"/>
          <p:nvPr/>
        </p:nvSpPr>
        <p:spPr>
          <a:xfrm>
            <a:off x="-98231" y="50565"/>
            <a:ext cx="353943" cy="1849121"/>
          </a:xfrm>
          <a:prstGeom prst="rect">
            <a:avLst/>
          </a:prstGeom>
          <a:noFill/>
        </p:spPr>
        <p:txBody>
          <a:bodyPr vert="eaVert" wrap="square" rtlCol="0">
            <a:spAutoFit/>
          </a:bodyPr>
          <a:lstStyle/>
          <a:p>
            <a:r>
              <a:rPr lang="en-US" altLang="ko-KR" sz="1100" dirty="0">
                <a:solidFill>
                  <a:schemeClr val="bg1"/>
                </a:solidFill>
              </a:rPr>
              <a:t>Part 4</a:t>
            </a:r>
            <a:endParaRPr lang="ko-KR" altLang="en-US" sz="1100" dirty="0">
              <a:solidFill>
                <a:schemeClr val="bg1"/>
              </a:solidFill>
            </a:endParaRPr>
          </a:p>
        </p:txBody>
      </p:sp>
      <p:sp>
        <p:nvSpPr>
          <p:cNvPr id="22" name="TextBox 21">
            <a:extLst>
              <a:ext uri="{FF2B5EF4-FFF2-40B4-BE49-F238E27FC236}">
                <a16:creationId xmlns:a16="http://schemas.microsoft.com/office/drawing/2014/main" id="{8C314329-C635-4D26-B07F-D3530E7FDACB}"/>
              </a:ext>
            </a:extLst>
          </p:cNvPr>
          <p:cNvSpPr txBox="1"/>
          <p:nvPr/>
        </p:nvSpPr>
        <p:spPr>
          <a:xfrm>
            <a:off x="1629264" y="2234823"/>
            <a:ext cx="394659" cy="646331"/>
          </a:xfrm>
          <a:prstGeom prst="rect">
            <a:avLst/>
          </a:prstGeom>
          <a:noFill/>
        </p:spPr>
        <p:txBody>
          <a:bodyPr wrap="none" rtlCol="0">
            <a:spAutoFit/>
          </a:bodyPr>
          <a:lstStyle/>
          <a:p>
            <a:pPr algn="ctr"/>
            <a:r>
              <a:rPr lang="en-US" altLang="ko-KR" sz="3600" spc="-300" dirty="0">
                <a:solidFill>
                  <a:schemeClr val="bg1"/>
                </a:solidFill>
                <a:latin typeface="+mn-ea"/>
              </a:rPr>
              <a:t>1</a:t>
            </a:r>
            <a:endParaRPr lang="ko-KR" altLang="en-US" sz="3600" spc="-300" dirty="0">
              <a:solidFill>
                <a:schemeClr val="bg1"/>
              </a:solidFill>
              <a:latin typeface="+mn-ea"/>
            </a:endParaRPr>
          </a:p>
        </p:txBody>
      </p:sp>
      <p:sp>
        <p:nvSpPr>
          <p:cNvPr id="23" name="TextBox 22">
            <a:extLst>
              <a:ext uri="{FF2B5EF4-FFF2-40B4-BE49-F238E27FC236}">
                <a16:creationId xmlns:a16="http://schemas.microsoft.com/office/drawing/2014/main" id="{8F38D731-D30D-4CD5-998D-867D2C15C15F}"/>
              </a:ext>
            </a:extLst>
          </p:cNvPr>
          <p:cNvSpPr txBox="1"/>
          <p:nvPr/>
        </p:nvSpPr>
        <p:spPr>
          <a:xfrm>
            <a:off x="2945222" y="2281114"/>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6" name="TextBox 25">
            <a:extLst>
              <a:ext uri="{FF2B5EF4-FFF2-40B4-BE49-F238E27FC236}">
                <a16:creationId xmlns:a16="http://schemas.microsoft.com/office/drawing/2014/main" id="{A1E2D36A-7646-4481-8FD3-C7DE69DFE174}"/>
              </a:ext>
            </a:extLst>
          </p:cNvPr>
          <p:cNvSpPr txBox="1"/>
          <p:nvPr/>
        </p:nvSpPr>
        <p:spPr>
          <a:xfrm>
            <a:off x="1639898" y="3564662"/>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mn-ea"/>
              </a:rPr>
              <a:t>2</a:t>
            </a:r>
            <a:endParaRPr lang="ko-KR" altLang="en-US" sz="3600" spc="-300" dirty="0">
              <a:solidFill>
                <a:schemeClr val="bg1"/>
              </a:solidFill>
              <a:latin typeface="+mn-ea"/>
            </a:endParaRPr>
          </a:p>
        </p:txBody>
      </p:sp>
      <p:sp>
        <p:nvSpPr>
          <p:cNvPr id="27" name="TextBox 26">
            <a:extLst>
              <a:ext uri="{FF2B5EF4-FFF2-40B4-BE49-F238E27FC236}">
                <a16:creationId xmlns:a16="http://schemas.microsoft.com/office/drawing/2014/main" id="{96E7130C-A8D2-4182-9379-C3BC60E1958A}"/>
              </a:ext>
            </a:extLst>
          </p:cNvPr>
          <p:cNvSpPr txBox="1"/>
          <p:nvPr/>
        </p:nvSpPr>
        <p:spPr>
          <a:xfrm>
            <a:off x="2945222" y="3579352"/>
            <a:ext cx="307808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3200" spc="-300" dirty="0">
                <a:solidFill>
                  <a:schemeClr val="bg1"/>
                </a:solidFill>
                <a:latin typeface="+mn-ea"/>
              </a:rPr>
              <a:t>주제를 입력하세요</a:t>
            </a:r>
          </a:p>
        </p:txBody>
      </p:sp>
      <p:sp>
        <p:nvSpPr>
          <p:cNvPr id="30" name="TextBox 29">
            <a:extLst>
              <a:ext uri="{FF2B5EF4-FFF2-40B4-BE49-F238E27FC236}">
                <a16:creationId xmlns:a16="http://schemas.microsoft.com/office/drawing/2014/main" id="{DA8E1275-5489-405E-8689-CBBC2527C00C}"/>
              </a:ext>
            </a:extLst>
          </p:cNvPr>
          <p:cNvSpPr txBox="1"/>
          <p:nvPr/>
        </p:nvSpPr>
        <p:spPr>
          <a:xfrm>
            <a:off x="1639898" y="4884163"/>
            <a:ext cx="394659" cy="646331"/>
          </a:xfrm>
          <a:prstGeom prst="rect">
            <a:avLst/>
          </a:prstGeom>
          <a:noFill/>
        </p:spPr>
        <p:txBody>
          <a:bodyPr wrap="none" rtlCol="0">
            <a:spAutoFit/>
          </a:bodyPr>
          <a:lstStyle/>
          <a:p>
            <a:pPr algn="ctr"/>
            <a:r>
              <a:rPr lang="en-US" altLang="ko-KR" sz="3600" spc="-300" dirty="0">
                <a:solidFill>
                  <a:schemeClr val="bg1"/>
                </a:solidFill>
                <a:latin typeface="+mn-ea"/>
              </a:rPr>
              <a:t>3</a:t>
            </a:r>
            <a:endParaRPr lang="ko-KR" altLang="en-US" sz="3600" spc="-300" dirty="0">
              <a:solidFill>
                <a:schemeClr val="bg1"/>
              </a:solidFill>
              <a:latin typeface="+mn-ea"/>
            </a:endParaRPr>
          </a:p>
        </p:txBody>
      </p:sp>
      <p:sp>
        <p:nvSpPr>
          <p:cNvPr id="31" name="TextBox 30">
            <a:extLst>
              <a:ext uri="{FF2B5EF4-FFF2-40B4-BE49-F238E27FC236}">
                <a16:creationId xmlns:a16="http://schemas.microsoft.com/office/drawing/2014/main" id="{27132537-D9AC-4919-8A6E-B052AD40CF34}"/>
              </a:ext>
            </a:extLst>
          </p:cNvPr>
          <p:cNvSpPr txBox="1"/>
          <p:nvPr/>
        </p:nvSpPr>
        <p:spPr>
          <a:xfrm>
            <a:off x="2945222" y="4898853"/>
            <a:ext cx="3078087" cy="584775"/>
          </a:xfrm>
          <a:prstGeom prst="rect">
            <a:avLst/>
          </a:prstGeom>
          <a:noFill/>
        </p:spPr>
        <p:txBody>
          <a:bodyPr wrap="none" rtlCol="0">
            <a:spAutoFit/>
          </a:bodyPr>
          <a:lstStyle/>
          <a:p>
            <a:r>
              <a:rPr lang="ko-KR" altLang="en-US" sz="3200" spc="-300" dirty="0">
                <a:solidFill>
                  <a:schemeClr val="bg1"/>
                </a:solidFill>
                <a:latin typeface="+mn-ea"/>
              </a:rPr>
              <a:t>주제를 입력하세요</a:t>
            </a:r>
          </a:p>
        </p:txBody>
      </p:sp>
      <p:sp>
        <p:nvSpPr>
          <p:cNvPr id="20" name="사각형: 둥근 모서리 19">
            <a:extLst>
              <a:ext uri="{FF2B5EF4-FFF2-40B4-BE49-F238E27FC236}">
                <a16:creationId xmlns:a16="http://schemas.microsoft.com/office/drawing/2014/main" id="{93B0A7FA-A0AC-43DF-8318-0DC32788BEDC}"/>
              </a:ext>
            </a:extLst>
          </p:cNvPr>
          <p:cNvSpPr/>
          <p:nvPr/>
        </p:nvSpPr>
        <p:spPr>
          <a:xfrm>
            <a:off x="797183" y="1151449"/>
            <a:ext cx="5442447" cy="5061085"/>
          </a:xfrm>
          <a:prstGeom prst="roundRect">
            <a:avLst>
              <a:gd name="adj" fmla="val 12329"/>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80E87F8F-D161-4FDA-B488-429DBDBD87C2}"/>
              </a:ext>
            </a:extLst>
          </p:cNvPr>
          <p:cNvPicPr>
            <a:picLocks noChangeAspect="1"/>
          </p:cNvPicPr>
          <p:nvPr/>
        </p:nvPicPr>
        <p:blipFill>
          <a:blip r:embed="rId2"/>
          <a:stretch>
            <a:fillRect/>
          </a:stretch>
        </p:blipFill>
        <p:spPr>
          <a:xfrm>
            <a:off x="1609386" y="4069264"/>
            <a:ext cx="3802910" cy="1986912"/>
          </a:xfrm>
          <a:prstGeom prst="rect">
            <a:avLst/>
          </a:prstGeom>
        </p:spPr>
      </p:pic>
      <p:pic>
        <p:nvPicPr>
          <p:cNvPr id="6" name="그림 5">
            <a:extLst>
              <a:ext uri="{FF2B5EF4-FFF2-40B4-BE49-F238E27FC236}">
                <a16:creationId xmlns:a16="http://schemas.microsoft.com/office/drawing/2014/main" id="{055F6F90-C885-4451-801D-C3700EF0227D}"/>
              </a:ext>
            </a:extLst>
          </p:cNvPr>
          <p:cNvPicPr>
            <a:picLocks noChangeAspect="1"/>
          </p:cNvPicPr>
          <p:nvPr/>
        </p:nvPicPr>
        <p:blipFill>
          <a:blip r:embed="rId3"/>
          <a:stretch>
            <a:fillRect/>
          </a:stretch>
        </p:blipFill>
        <p:spPr>
          <a:xfrm>
            <a:off x="1177011" y="1405038"/>
            <a:ext cx="2096503" cy="1834441"/>
          </a:xfrm>
          <a:prstGeom prst="rect">
            <a:avLst/>
          </a:prstGeom>
        </p:spPr>
      </p:pic>
      <p:pic>
        <p:nvPicPr>
          <p:cNvPr id="7" name="그림 6">
            <a:extLst>
              <a:ext uri="{FF2B5EF4-FFF2-40B4-BE49-F238E27FC236}">
                <a16:creationId xmlns:a16="http://schemas.microsoft.com/office/drawing/2014/main" id="{FE4094D6-C866-469D-8B91-A412D3DD47BF}"/>
              </a:ext>
            </a:extLst>
          </p:cNvPr>
          <p:cNvPicPr>
            <a:picLocks noChangeAspect="1"/>
          </p:cNvPicPr>
          <p:nvPr/>
        </p:nvPicPr>
        <p:blipFill>
          <a:blip r:embed="rId4"/>
          <a:stretch>
            <a:fillRect/>
          </a:stretch>
        </p:blipFill>
        <p:spPr>
          <a:xfrm>
            <a:off x="3708320" y="1402543"/>
            <a:ext cx="2096503" cy="1836936"/>
          </a:xfrm>
          <a:prstGeom prst="rect">
            <a:avLst/>
          </a:prstGeom>
        </p:spPr>
      </p:pic>
      <p:sp>
        <p:nvSpPr>
          <p:cNvPr id="17" name="화살표: 아래쪽 16">
            <a:extLst>
              <a:ext uri="{FF2B5EF4-FFF2-40B4-BE49-F238E27FC236}">
                <a16:creationId xmlns:a16="http://schemas.microsoft.com/office/drawing/2014/main" id="{47346814-E53F-4BCF-AFC0-3E2FE3655138}"/>
              </a:ext>
            </a:extLst>
          </p:cNvPr>
          <p:cNvSpPr/>
          <p:nvPr/>
        </p:nvSpPr>
        <p:spPr>
          <a:xfrm>
            <a:off x="3231047" y="3420464"/>
            <a:ext cx="574717" cy="523054"/>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1978E2C0-5C6A-46C9-AD90-E41709D6059F}"/>
              </a:ext>
            </a:extLst>
          </p:cNvPr>
          <p:cNvSpPr txBox="1"/>
          <p:nvPr/>
        </p:nvSpPr>
        <p:spPr>
          <a:xfrm>
            <a:off x="7150295" y="4913694"/>
            <a:ext cx="4042561" cy="1200329"/>
          </a:xfrm>
          <a:prstGeom prst="rect">
            <a:avLst/>
          </a:prstGeom>
          <a:noFill/>
        </p:spPr>
        <p:txBody>
          <a:bodyPr wrap="square" rtlCol="0">
            <a:spAutoFit/>
          </a:bodyPr>
          <a:lstStyle/>
          <a:p>
            <a:pPr algn="ctr"/>
            <a:r>
              <a:rPr lang="en-US" altLang="ko-KR" sz="2400" dirty="0"/>
              <a:t>Amy files with end marker style and brace style now parsed in same output!</a:t>
            </a:r>
          </a:p>
        </p:txBody>
      </p:sp>
      <p:pic>
        <p:nvPicPr>
          <p:cNvPr id="2" name="그림 1">
            <a:extLst>
              <a:ext uri="{FF2B5EF4-FFF2-40B4-BE49-F238E27FC236}">
                <a16:creationId xmlns:a16="http://schemas.microsoft.com/office/drawing/2014/main" id="{46CB9A6D-776F-C68E-DCDC-53F1BE8E4981}"/>
              </a:ext>
            </a:extLst>
          </p:cNvPr>
          <p:cNvPicPr>
            <a:picLocks noChangeAspect="1"/>
          </p:cNvPicPr>
          <p:nvPr/>
        </p:nvPicPr>
        <p:blipFill rotWithShape="1">
          <a:blip r:embed="rId5"/>
          <a:srcRect t="41825"/>
          <a:stretch/>
        </p:blipFill>
        <p:spPr>
          <a:xfrm>
            <a:off x="7129486" y="1247937"/>
            <a:ext cx="4042562" cy="3292435"/>
          </a:xfrm>
          <a:prstGeom prst="rect">
            <a:avLst/>
          </a:prstGeom>
        </p:spPr>
      </p:pic>
    </p:spTree>
    <p:extLst>
      <p:ext uri="{BB962C8B-B14F-4D97-AF65-F5344CB8AC3E}">
        <p14:creationId xmlns:p14="http://schemas.microsoft.com/office/powerpoint/2010/main" val="31919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winterdream">
      <a:dk1>
        <a:sysClr val="windowText" lastClr="000000"/>
      </a:dk1>
      <a:lt1>
        <a:sysClr val="window" lastClr="FFFFFF"/>
      </a:lt1>
      <a:dk2>
        <a:srgbClr val="44546A"/>
      </a:dk2>
      <a:lt2>
        <a:srgbClr val="E7E6E6"/>
      </a:lt2>
      <a:accent1>
        <a:srgbClr val="21345C"/>
      </a:accent1>
      <a:accent2>
        <a:srgbClr val="326393"/>
      </a:accent2>
      <a:accent3>
        <a:srgbClr val="6D8CAC"/>
      </a:accent3>
      <a:accent4>
        <a:srgbClr val="C9CACF"/>
      </a:accent4>
      <a:accent5>
        <a:srgbClr val="CAB5BD"/>
      </a:accent5>
      <a:accent6>
        <a:srgbClr val="F1ECE6"/>
      </a:accent6>
      <a:hlink>
        <a:srgbClr val="3F3F3F"/>
      </a:hlink>
      <a:folHlink>
        <a:srgbClr val="3F3F3F"/>
      </a:folHlink>
    </a:clrScheme>
    <a:fontScheme name="마루 부리 Beta">
      <a:majorFont>
        <a:latin typeface="마루 부리 Beta"/>
        <a:ea typeface="마루 부리 Beta"/>
        <a:cs typeface=""/>
      </a:majorFont>
      <a:minorFont>
        <a:latin typeface="마루 부리 Beta"/>
        <a:ea typeface="마루 부리 Bet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544</Words>
  <Application>Microsoft Macintosh PowerPoint</Application>
  <PresentationFormat>와이드스크린</PresentationFormat>
  <Paragraphs>116</Paragraphs>
  <Slides>13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마루 부리 Beta</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유 새별</dc:creator>
  <cp:lastModifiedBy>Microsoft Office User</cp:lastModifiedBy>
  <cp:revision>72</cp:revision>
  <dcterms:created xsi:type="dcterms:W3CDTF">2020-11-18T01:48:02Z</dcterms:created>
  <dcterms:modified xsi:type="dcterms:W3CDTF">2022-12-22T02:08:34Z</dcterms:modified>
</cp:coreProperties>
</file>