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notesMasterIdLst>
    <p:notesMasterId r:id="rId25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2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-1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F12E2-7D8A-4EB8-A6BE-426E5D8BC7AA}" type="datetimeFigureOut">
              <a:rPr lang="en-US" altLang="zh-TW"/>
              <a:pPr/>
              <a:t>6/30/2016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67E4A-29E4-4915-8EB6-87218D236DA1}" type="slidenum">
              <a:rPr lang="en-US" altLang="zh-TW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18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18852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354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354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354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354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354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354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354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354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354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354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5381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35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538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354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354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354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354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354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35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782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272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6507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07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2451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7728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3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7715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250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665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545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198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654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627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235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165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590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759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kiu1/cm211.gi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latin typeface="微軟正黑體"/>
              </a:rPr>
              <a:t>G</a:t>
            </a:r>
            <a:r>
              <a:rPr lang="en-US" altLang="zh-TW" dirty="0">
                <a:latin typeface="微軟正黑體"/>
              </a:rPr>
              <a:t>it</a:t>
            </a:r>
            <a:r>
              <a:rPr lang="zh-TW" altLang="en-US"/>
              <a:t>版本控制</a:t>
            </a:r>
            <a:r>
              <a:rPr lang="en-US" altLang="zh-TW" dirty="0"/>
              <a:t>(</a:t>
            </a:r>
            <a:r>
              <a:rPr lang="zh-TW" altLang="en-US"/>
              <a:t>基礎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主講人</a:t>
            </a:r>
            <a:r>
              <a:rPr lang="zh-TW" altLang="en-US">
                <a:latin typeface="Tw Cen MT"/>
              </a:rPr>
              <a:t>：洪振剛</a:t>
            </a:r>
            <a:endParaRPr lang="zh-TW" altLang="en-US" dirty="0">
              <a:latin typeface="Tw Cen M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新細明體"/>
              </a:rPr>
              <a:t>Git</a:t>
            </a:r>
            <a:r>
              <a:rPr lang="en-US" altLang="zh-TW" b="1" dirty="0" smtClean="0">
                <a:latin typeface="新細明體"/>
              </a:rPr>
              <a:t> </a:t>
            </a:r>
            <a:r>
              <a:rPr lang="zh-TW" altLang="en-US" b="1" dirty="0" smtClean="0">
                <a:latin typeface="新細明體"/>
              </a:rPr>
              <a:t>的基本指令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3737" y="1950308"/>
            <a:ext cx="10018713" cy="533401"/>
          </a:xfrm>
        </p:spPr>
        <p:txBody>
          <a:bodyPr/>
          <a:lstStyle/>
          <a:p>
            <a:r>
              <a:rPr lang="zh-TW" altLang="en-US" dirty="0" smtClean="0"/>
              <a:t>將所有檔案加入至 </a:t>
            </a:r>
            <a:r>
              <a:rPr lang="en-US" altLang="zh-TW" dirty="0" smtClean="0"/>
              <a:t>staging area(</a:t>
            </a:r>
            <a:r>
              <a:rPr lang="zh-TW" altLang="en-US" dirty="0" smtClean="0"/>
              <a:t>暫存提交區</a:t>
            </a:r>
            <a:r>
              <a:rPr lang="en-US" altLang="zh-TW" dirty="0" smtClean="0"/>
              <a:t>)</a:t>
            </a:r>
            <a:endParaRPr lang="zh-TW" altLang="en-US" dirty="0">
              <a:latin typeface="新細明體" charset="0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1643449" y="2607276"/>
            <a:ext cx="9823621" cy="691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915297" y="280498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git</a:t>
            </a:r>
            <a:r>
              <a:rPr lang="en-US" altLang="zh-TW" dirty="0" smtClean="0">
                <a:solidFill>
                  <a:schemeClr val="bg1"/>
                </a:solidFill>
              </a:rPr>
              <a:t> add .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6" name="內容版面配置區 2"/>
          <p:cNvSpPr txBox="1">
            <a:spLocks/>
          </p:cNvSpPr>
          <p:nvPr/>
        </p:nvSpPr>
        <p:spPr>
          <a:xfrm>
            <a:off x="1513142" y="3437238"/>
            <a:ext cx="10018713" cy="533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lang="zh-TW" altLang="en-US" sz="2400" dirty="0" smtClean="0">
                <a:latin typeface="新細明體" charset="0"/>
              </a:rPr>
              <a:t>範例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新細明體" charset="0"/>
              <a:ea typeface="+mn-ea"/>
              <a:cs typeface="+mn-cs"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1647568" y="4003590"/>
            <a:ext cx="9823621" cy="22612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907059" y="4180702"/>
            <a:ext cx="554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[user@mylinux testgit]$ </a:t>
            </a:r>
            <a:r>
              <a:rPr lang="en-US" altLang="zh-TW" dirty="0" err="1" smtClean="0">
                <a:solidFill>
                  <a:schemeClr val="bg1"/>
                </a:solidFill>
              </a:rPr>
              <a:t>git</a:t>
            </a:r>
            <a:r>
              <a:rPr lang="en-US" altLang="zh-TW" dirty="0" smtClean="0">
                <a:solidFill>
                  <a:schemeClr val="bg1"/>
                </a:solidFill>
              </a:rPr>
              <a:t> add .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05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新細明體"/>
              </a:rPr>
              <a:t>Git</a:t>
            </a:r>
            <a:r>
              <a:rPr lang="en-US" altLang="zh-TW" b="1" dirty="0" smtClean="0">
                <a:latin typeface="新細明體"/>
              </a:rPr>
              <a:t> </a:t>
            </a:r>
            <a:r>
              <a:rPr lang="zh-TW" altLang="en-US" b="1" dirty="0" smtClean="0">
                <a:latin typeface="新細明體"/>
              </a:rPr>
              <a:t>的基本指令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3737" y="1950308"/>
            <a:ext cx="10018713" cy="533401"/>
          </a:xfrm>
        </p:spPr>
        <p:txBody>
          <a:bodyPr/>
          <a:lstStyle/>
          <a:p>
            <a:r>
              <a:rPr lang="zh-TW" altLang="en-US" dirty="0" smtClean="0"/>
              <a:t>提交</a:t>
            </a:r>
            <a:r>
              <a:rPr lang="en-US" altLang="zh-TW" dirty="0" smtClean="0"/>
              <a:t>staging area(</a:t>
            </a:r>
            <a:r>
              <a:rPr lang="zh-TW" altLang="en-US" dirty="0" smtClean="0"/>
              <a:t>暫存提交區</a:t>
            </a:r>
            <a:r>
              <a:rPr lang="en-US" altLang="zh-TW" dirty="0" smtClean="0"/>
              <a:t>)</a:t>
            </a:r>
            <a:r>
              <a:rPr lang="zh-TW" altLang="en-US" dirty="0" smtClean="0"/>
              <a:t>所有檔案</a:t>
            </a:r>
            <a:endParaRPr lang="zh-TW" altLang="en-US" dirty="0">
              <a:latin typeface="新細明體" charset="0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1643449" y="2607276"/>
            <a:ext cx="9823621" cy="691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915297" y="280498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git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commit “</a:t>
            </a:r>
            <a:r>
              <a:rPr lang="zh-TW" altLang="en-US" dirty="0" smtClean="0">
                <a:solidFill>
                  <a:schemeClr val="bg1"/>
                </a:solidFill>
              </a:rPr>
              <a:t>更新訊息</a:t>
            </a:r>
            <a:r>
              <a:rPr lang="en-US" altLang="zh-TW" dirty="0" smtClean="0">
                <a:solidFill>
                  <a:schemeClr val="bg1"/>
                </a:solidFill>
              </a:rPr>
              <a:t>”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6" name="內容版面配置區 2"/>
          <p:cNvSpPr txBox="1">
            <a:spLocks/>
          </p:cNvSpPr>
          <p:nvPr/>
        </p:nvSpPr>
        <p:spPr>
          <a:xfrm>
            <a:off x="1513142" y="3437238"/>
            <a:ext cx="10018713" cy="533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lang="zh-TW" altLang="en-US" sz="2400" dirty="0" smtClean="0">
                <a:latin typeface="新細明體" charset="0"/>
              </a:rPr>
              <a:t>範例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新細明體" charset="0"/>
              <a:ea typeface="+mn-ea"/>
              <a:cs typeface="+mn-cs"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1647568" y="4003590"/>
            <a:ext cx="9823621" cy="22612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907059" y="4180702"/>
            <a:ext cx="554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[user@mylinux testgit]$ </a:t>
            </a:r>
            <a:r>
              <a:rPr lang="en-US" altLang="zh-TW" dirty="0" err="1" smtClean="0">
                <a:solidFill>
                  <a:schemeClr val="bg1"/>
                </a:solidFill>
              </a:rPr>
              <a:t>git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commit “</a:t>
            </a:r>
            <a:r>
              <a:rPr lang="zh-TW" altLang="en-US" dirty="0" smtClean="0">
                <a:solidFill>
                  <a:schemeClr val="bg1"/>
                </a:solidFill>
              </a:rPr>
              <a:t>修正同學</a:t>
            </a:r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r>
              <a:rPr lang="zh-TW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TW" dirty="0" smtClean="0">
                <a:solidFill>
                  <a:schemeClr val="bg1"/>
                </a:solidFill>
              </a:rPr>
              <a:t>bug”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05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新細明體"/>
              </a:rPr>
              <a:t>Git</a:t>
            </a:r>
            <a:r>
              <a:rPr lang="en-US" altLang="zh-TW" b="1" dirty="0" smtClean="0">
                <a:latin typeface="新細明體"/>
              </a:rPr>
              <a:t> </a:t>
            </a:r>
            <a:r>
              <a:rPr lang="zh-TW" altLang="en-US" b="1" dirty="0" smtClean="0">
                <a:latin typeface="新細明體"/>
              </a:rPr>
              <a:t>的基本指令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3737" y="1950308"/>
            <a:ext cx="10018713" cy="533401"/>
          </a:xfrm>
        </p:spPr>
        <p:txBody>
          <a:bodyPr/>
          <a:lstStyle/>
          <a:p>
            <a:r>
              <a:rPr lang="zh-TW" altLang="en-US" dirty="0" smtClean="0"/>
              <a:t>複製指定</a:t>
            </a:r>
            <a:r>
              <a:rPr lang="en-US" dirty="0" smtClean="0"/>
              <a:t>Repository</a:t>
            </a:r>
            <a:r>
              <a:rPr lang="zh-TW" altLang="en-US" dirty="0" smtClean="0"/>
              <a:t>所有檔案</a:t>
            </a:r>
            <a:endParaRPr lang="zh-TW" altLang="en-US" dirty="0">
              <a:latin typeface="新細明體" charset="0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1643449" y="2607276"/>
            <a:ext cx="9823621" cy="691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915297" y="2804984"/>
            <a:ext cx="253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git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clone Repository</a:t>
            </a:r>
            <a:r>
              <a:rPr lang="zh-TW" altLang="en-US" dirty="0" smtClean="0">
                <a:solidFill>
                  <a:schemeClr val="bg1"/>
                </a:solidFill>
              </a:rPr>
              <a:t>位置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6" name="內容版面配置區 2"/>
          <p:cNvSpPr txBox="1">
            <a:spLocks/>
          </p:cNvSpPr>
          <p:nvPr/>
        </p:nvSpPr>
        <p:spPr>
          <a:xfrm>
            <a:off x="1513142" y="3437238"/>
            <a:ext cx="10018713" cy="533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lang="zh-TW" altLang="en-US" sz="2400" dirty="0" smtClean="0">
                <a:latin typeface="新細明體" charset="0"/>
              </a:rPr>
              <a:t>範例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新細明體" charset="0"/>
              <a:ea typeface="+mn-ea"/>
              <a:cs typeface="+mn-cs"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1647568" y="4003590"/>
            <a:ext cx="9823621" cy="22612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907059" y="4180702"/>
            <a:ext cx="925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[user@mylinux testgit]$ </a:t>
            </a:r>
            <a:r>
              <a:rPr lang="en-US" altLang="zh-TW" dirty="0" err="1" smtClean="0">
                <a:solidFill>
                  <a:schemeClr val="bg1"/>
                </a:solidFill>
              </a:rPr>
              <a:t>git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clone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https://github.com/yakiu1/cm211.git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05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新細明體"/>
              </a:rPr>
              <a:t>Git</a:t>
            </a:r>
            <a:r>
              <a:rPr lang="en-US" altLang="zh-TW" b="1" dirty="0" smtClean="0">
                <a:latin typeface="新細明體"/>
              </a:rPr>
              <a:t> </a:t>
            </a:r>
            <a:r>
              <a:rPr lang="zh-TW" altLang="en-US" b="1" dirty="0" smtClean="0">
                <a:latin typeface="新細明體"/>
              </a:rPr>
              <a:t>的基本指令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3737" y="1950308"/>
            <a:ext cx="10018713" cy="533401"/>
          </a:xfrm>
        </p:spPr>
        <p:txBody>
          <a:bodyPr/>
          <a:lstStyle/>
          <a:p>
            <a:r>
              <a:rPr lang="zh-TW" altLang="en-US" dirty="0" smtClean="0">
                <a:latin typeface="新細明體" charset="0"/>
              </a:rPr>
              <a:t>在當前目錄建立</a:t>
            </a:r>
            <a:r>
              <a:rPr lang="en-US" dirty="0" smtClean="0"/>
              <a:t>Repository</a:t>
            </a:r>
            <a:endParaRPr lang="zh-TW" altLang="en-US" dirty="0">
              <a:latin typeface="新細明體" charset="0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1643449" y="2607276"/>
            <a:ext cx="9823621" cy="691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915297" y="280498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git</a:t>
            </a:r>
            <a:r>
              <a:rPr lang="en-US" altLang="zh-TW" dirty="0" smtClean="0">
                <a:solidFill>
                  <a:schemeClr val="bg1"/>
                </a:solidFill>
              </a:rPr>
              <a:t> init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6" name="內容版面配置區 2"/>
          <p:cNvSpPr txBox="1">
            <a:spLocks/>
          </p:cNvSpPr>
          <p:nvPr/>
        </p:nvSpPr>
        <p:spPr>
          <a:xfrm>
            <a:off x="1513142" y="3437238"/>
            <a:ext cx="10018713" cy="533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lang="zh-TW" altLang="en-US" sz="2400" dirty="0" smtClean="0">
                <a:latin typeface="新細明體" charset="0"/>
              </a:rPr>
              <a:t>範例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新細明體" charset="0"/>
              <a:ea typeface="+mn-ea"/>
              <a:cs typeface="+mn-cs"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1647568" y="3945924"/>
            <a:ext cx="9823621" cy="2318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907059" y="4180702"/>
            <a:ext cx="5544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[user@mylinux~]$ mkdir  testgit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[user@mylinux~]$ cd testgit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[user@mylinux testgit]$ </a:t>
            </a:r>
            <a:r>
              <a:rPr lang="en-US" altLang="zh-TW" dirty="0" err="1" smtClean="0">
                <a:solidFill>
                  <a:schemeClr val="bg1"/>
                </a:solidFill>
              </a:rPr>
              <a:t>git</a:t>
            </a:r>
            <a:r>
              <a:rPr lang="en-US" altLang="zh-TW" dirty="0" smtClean="0">
                <a:solidFill>
                  <a:schemeClr val="bg1"/>
                </a:solidFill>
              </a:rPr>
              <a:t> init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05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新細明體"/>
              </a:rPr>
              <a:t>Git</a:t>
            </a:r>
            <a:r>
              <a:rPr lang="en-US" altLang="zh-TW" b="1" dirty="0" smtClean="0">
                <a:latin typeface="新細明體"/>
              </a:rPr>
              <a:t> </a:t>
            </a:r>
            <a:r>
              <a:rPr lang="zh-TW" altLang="en-US" b="1" dirty="0" smtClean="0">
                <a:latin typeface="新細明體"/>
              </a:rPr>
              <a:t>操作練習</a:t>
            </a:r>
            <a:r>
              <a:rPr lang="en-US" altLang="zh-TW" b="1" dirty="0" smtClean="0">
                <a:latin typeface="新細明體"/>
              </a:rPr>
              <a:t>—(</a:t>
            </a:r>
            <a:r>
              <a:rPr lang="zh-TW" altLang="en-US" b="1" dirty="0" smtClean="0">
                <a:latin typeface="新細明體"/>
              </a:rPr>
              <a:t>協同完成屏科大小辭典網站</a:t>
            </a:r>
            <a:r>
              <a:rPr lang="en-US" altLang="zh-TW" b="1" dirty="0" smtClean="0">
                <a:latin typeface="新細明體"/>
              </a:rPr>
              <a:t>)</a:t>
            </a:r>
            <a:endParaRPr lang="zh-TW" altLang="en-US" b="1" dirty="0">
              <a:latin typeface="新細明體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8398" y="1931402"/>
            <a:ext cx="7838302" cy="462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305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新細明體"/>
              </a:rPr>
              <a:t>Git</a:t>
            </a:r>
            <a:r>
              <a:rPr lang="en-US" altLang="zh-TW" b="1" dirty="0" smtClean="0">
                <a:latin typeface="新細明體"/>
              </a:rPr>
              <a:t> </a:t>
            </a:r>
            <a:r>
              <a:rPr lang="zh-TW" altLang="en-US" b="1" dirty="0" smtClean="0">
                <a:latin typeface="新細明體"/>
              </a:rPr>
              <a:t>圖形化工具</a:t>
            </a:r>
            <a:r>
              <a:rPr lang="en-US" altLang="zh-TW" b="1" dirty="0" err="1" smtClean="0">
                <a:latin typeface="新細明體"/>
              </a:rPr>
              <a:t>GitDesktop</a:t>
            </a:r>
            <a:endParaRPr lang="zh-TW" altLang="en-US" b="1" dirty="0">
              <a:latin typeface="新細明體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793" y="2387427"/>
            <a:ext cx="3197954" cy="33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305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383957" y="1334530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開啟 </a:t>
            </a:r>
            <a:r>
              <a:rPr lang="en-US" altLang="zh-TW" b="1" dirty="0" err="1" smtClean="0"/>
              <a:t>GitShell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79157" y="1832920"/>
            <a:ext cx="3834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用 </a:t>
            </a:r>
            <a:r>
              <a:rPr lang="en-US" altLang="zh-TW" b="1" dirty="0" err="1" smtClean="0"/>
              <a:t>git</a:t>
            </a:r>
            <a:r>
              <a:rPr lang="en-US" altLang="zh-TW" b="1" dirty="0" smtClean="0"/>
              <a:t> clone</a:t>
            </a:r>
            <a:r>
              <a:rPr lang="zh-TW" altLang="en-US" b="1" dirty="0" smtClean="0"/>
              <a:t>指令將 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en-US" altLang="zh-TW" b="1" dirty="0" smtClean="0">
                <a:hlinkClick r:id="rId3"/>
              </a:rPr>
              <a:t>https://github.com/yakiu1/cm211.git</a:t>
            </a:r>
            <a:endParaRPr lang="en-US" altLang="zh-TW" b="1" dirty="0" smtClean="0"/>
          </a:p>
          <a:p>
            <a:r>
              <a:rPr lang="zh-TW" altLang="en-US" b="1" dirty="0" smtClean="0"/>
              <a:t>複製到本地</a:t>
            </a:r>
            <a:endParaRPr lang="zh-TW" alt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71408" y="1022183"/>
            <a:ext cx="6965220" cy="510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305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077730" y="2088293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檢查路徑 我的文件</a:t>
            </a:r>
            <a:r>
              <a:rPr lang="en-US" altLang="zh-TW" b="1" dirty="0" smtClean="0"/>
              <a:t>&gt;</a:t>
            </a:r>
            <a:r>
              <a:rPr lang="en-US" altLang="zh-TW" b="1" dirty="0" err="1" smtClean="0"/>
              <a:t>GitHub</a:t>
            </a:r>
            <a:r>
              <a:rPr lang="zh-TW" altLang="en-US" b="1" dirty="0" smtClean="0"/>
              <a:t>是否有</a:t>
            </a:r>
            <a:r>
              <a:rPr lang="en-US" altLang="zh-TW" b="1" dirty="0" smtClean="0"/>
              <a:t>CM211</a:t>
            </a:r>
            <a:r>
              <a:rPr lang="zh-TW" altLang="en-US" b="1" dirty="0" smtClean="0"/>
              <a:t>專案</a:t>
            </a:r>
            <a:endParaRPr lang="zh-TW" altLang="en-US" b="1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858" y="2707417"/>
            <a:ext cx="101155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305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9485" y="1954941"/>
            <a:ext cx="3197954" cy="33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1734065" y="1931774"/>
            <a:ext cx="1784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開啟</a:t>
            </a:r>
            <a:r>
              <a:rPr lang="en-US" altLang="zh-TW" b="1" dirty="0" err="1" smtClean="0"/>
              <a:t>GitDesktop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 smtClean="0"/>
              <a:t>登入你的帳戶</a:t>
            </a:r>
            <a:endParaRPr lang="zh-TW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6305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19881"/>
            <a:ext cx="121920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框架 6"/>
          <p:cNvSpPr/>
          <p:nvPr/>
        </p:nvSpPr>
        <p:spPr>
          <a:xfrm>
            <a:off x="0" y="2631989"/>
            <a:ext cx="1989438" cy="444843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989438" y="2718487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</a:rPr>
              <a:t>檢查是否有</a:t>
            </a:r>
            <a:r>
              <a:rPr lang="en-US" altLang="zh-TW" sz="1600" b="1" dirty="0" smtClean="0">
                <a:solidFill>
                  <a:schemeClr val="bg1"/>
                </a:solidFill>
              </a:rPr>
              <a:t>cm211</a:t>
            </a:r>
            <a:r>
              <a:rPr lang="zh-TW" altLang="en-US" sz="1600" b="1" dirty="0" smtClean="0">
                <a:solidFill>
                  <a:schemeClr val="bg1"/>
                </a:solidFill>
              </a:rPr>
              <a:t>專案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0" y="1672280"/>
            <a:ext cx="543697" cy="444843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74573" y="1103869"/>
            <a:ext cx="4177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/>
              <a:t>若沒有請按左上角加號</a:t>
            </a:r>
            <a:r>
              <a:rPr lang="en-US" altLang="zh-TW" sz="1600" b="1" dirty="0" smtClean="0"/>
              <a:t>&gt;add&gt;</a:t>
            </a:r>
            <a:r>
              <a:rPr lang="zh-TW" altLang="en-US" sz="1600" b="1" dirty="0" smtClean="0"/>
              <a:t>選擇</a:t>
            </a:r>
            <a:r>
              <a:rPr lang="en-US" altLang="zh-TW" sz="1600" b="1" dirty="0" smtClean="0"/>
              <a:t>cm211</a:t>
            </a:r>
            <a:r>
              <a:rPr lang="zh-TW" altLang="en-US" sz="1600" b="1" dirty="0" smtClean="0"/>
              <a:t>路徑</a:t>
            </a:r>
            <a:endParaRPr lang="zh-TW" altLang="en-US" sz="1600" b="1" dirty="0"/>
          </a:p>
        </p:txBody>
      </p:sp>
    </p:spTree>
    <p:extLst>
      <p:ext uri="{BB962C8B-B14F-4D97-AF65-F5344CB8AC3E}">
        <p14:creationId xmlns="" xmlns:p14="http://schemas.microsoft.com/office/powerpoint/2010/main" val="26305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新細明體"/>
              </a:rPr>
              <a:t>上課之前我們先</a:t>
            </a:r>
            <a:r>
              <a:rPr lang="en-US" altLang="zh-TW" b="1" dirty="0" smtClean="0">
                <a:latin typeface="新細明體"/>
              </a:rPr>
              <a:t>…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新細明體"/>
              </a:rPr>
              <a:t>用</a:t>
            </a:r>
            <a:r>
              <a:rPr lang="en-US" altLang="zh-TW" dirty="0" smtClean="0">
                <a:latin typeface="新細明體"/>
              </a:rPr>
              <a:t>win7</a:t>
            </a:r>
            <a:r>
              <a:rPr lang="zh-TW" altLang="en-US" dirty="0" smtClean="0">
                <a:latin typeface="新細明體"/>
              </a:rPr>
              <a:t>以上的作業系統</a:t>
            </a:r>
            <a:endParaRPr lang="en-US" altLang="zh-TW" dirty="0" smtClean="0">
              <a:latin typeface="新細明體"/>
            </a:endParaRPr>
          </a:p>
          <a:p>
            <a:r>
              <a:rPr lang="zh-TW" altLang="en-US" dirty="0" smtClean="0">
                <a:latin typeface="新細明體"/>
              </a:rPr>
              <a:t>申請一個</a:t>
            </a:r>
            <a:r>
              <a:rPr lang="en-US" altLang="zh-TW" dirty="0" err="1" smtClean="0">
                <a:latin typeface="新細明體"/>
              </a:rPr>
              <a:t>GitHub</a:t>
            </a:r>
            <a:r>
              <a:rPr lang="zh-TW" altLang="en-US" dirty="0" smtClean="0">
                <a:latin typeface="新細明體"/>
              </a:rPr>
              <a:t>帳戶</a:t>
            </a:r>
            <a:endParaRPr lang="en-US" altLang="zh-TW" dirty="0" smtClean="0">
              <a:latin typeface="新細明體"/>
            </a:endParaRPr>
          </a:p>
          <a:p>
            <a:pPr>
              <a:buNone/>
            </a:pPr>
            <a:r>
              <a:rPr lang="en-US" altLang="zh-TW" dirty="0" smtClean="0">
                <a:latin typeface="新細明體"/>
              </a:rPr>
              <a:t>https://github.com/</a:t>
            </a:r>
            <a:endParaRPr lang="zh-TW" altLang="en-US" dirty="0">
              <a:latin typeface="新細明體"/>
            </a:endParaRPr>
          </a:p>
          <a:p>
            <a:r>
              <a:rPr lang="zh-TW" altLang="en-US" dirty="0" smtClean="0">
                <a:latin typeface="新細明體" charset="0"/>
              </a:rPr>
              <a:t>下載</a:t>
            </a:r>
            <a:r>
              <a:rPr lang="en-US" altLang="zh-TW" dirty="0" err="1" smtClean="0">
                <a:latin typeface="新細明體" charset="0"/>
              </a:rPr>
              <a:t>GitDesktop</a:t>
            </a:r>
            <a:endParaRPr lang="en-US" altLang="zh-TW" dirty="0" smtClean="0">
              <a:latin typeface="新細明體" charset="0"/>
            </a:endParaRPr>
          </a:p>
          <a:p>
            <a:pPr>
              <a:buNone/>
            </a:pPr>
            <a:r>
              <a:rPr lang="en-US" altLang="zh-TW" dirty="0" smtClean="0">
                <a:latin typeface="新細明體" charset="0"/>
              </a:rPr>
              <a:t>https://desktop.github.com/</a:t>
            </a:r>
            <a:endParaRPr lang="zh-TW" altLang="en-US" dirty="0">
              <a:latin typeface="新細明體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413375" y="5900738"/>
            <a:ext cx="6232095" cy="27699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zh-TW" altLang="en-US" sz="1200" i="1">
                <a:solidFill>
                  <a:srgbClr val="7F7F7F"/>
                </a:solidFill>
                <a:latin typeface="新細明體"/>
              </a:rPr>
              <a:t>資料來源：</a:t>
            </a:r>
            <a:r>
              <a:rPr lang="en-US" altLang="zh-TW" sz="1200" i="1" dirty="0">
                <a:solidFill>
                  <a:srgbClr val="7F7F7F"/>
                </a:solidFill>
                <a:latin typeface="新細明體" charset="0"/>
              </a:rPr>
              <a:t>https://ihower.tw/git/intro.html (</a:t>
            </a:r>
            <a:r>
              <a:rPr lang="en-US" altLang="zh-TW" sz="1200" i="1" dirty="0" err="1">
                <a:solidFill>
                  <a:srgbClr val="7F7F7F"/>
                </a:solidFill>
                <a:latin typeface="新細明體" charset="0"/>
              </a:rPr>
              <a:t>Git</a:t>
            </a:r>
            <a:r>
              <a:rPr lang="zh-TW" altLang="en-US" sz="1200" i="1">
                <a:solidFill>
                  <a:srgbClr val="7F7F7F"/>
                </a:solidFill>
                <a:latin typeface="新細明體" charset="0"/>
              </a:rPr>
              <a:t>版本控制系統</a:t>
            </a:r>
            <a:r>
              <a:rPr lang="en-US" altLang="zh-TW" sz="1200" i="1" dirty="0">
                <a:solidFill>
                  <a:srgbClr val="7F7F7F"/>
                </a:solidFill>
                <a:latin typeface="新細明體" charset="0"/>
              </a:rPr>
              <a:t>)</a:t>
            </a:r>
            <a:endParaRPr lang="zh-TW" altLang="zh-TW" sz="1200" i="1" dirty="0">
              <a:solidFill>
                <a:srgbClr val="7F7F7F"/>
              </a:solidFill>
              <a:latin typeface="新細明體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01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19881"/>
            <a:ext cx="121920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框架 7"/>
          <p:cNvSpPr/>
          <p:nvPr/>
        </p:nvSpPr>
        <p:spPr>
          <a:xfrm>
            <a:off x="1991032" y="2802194"/>
            <a:ext cx="3436374" cy="2890683"/>
          </a:xfrm>
          <a:prstGeom prst="frame">
            <a:avLst>
              <a:gd name="adj1" fmla="val 433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05433" y="240877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</a:rPr>
              <a:t>更新歷史紀錄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框架 12"/>
          <p:cNvSpPr/>
          <p:nvPr/>
        </p:nvSpPr>
        <p:spPr>
          <a:xfrm>
            <a:off x="5358580" y="2836607"/>
            <a:ext cx="6833419" cy="2890683"/>
          </a:xfrm>
          <a:prstGeom prst="frame">
            <a:avLst>
              <a:gd name="adj1" fmla="val 433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272982" y="2443185"/>
            <a:ext cx="199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</a:rPr>
              <a:t>更新詳細資訊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05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827" y="394519"/>
            <a:ext cx="113728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框架 4"/>
          <p:cNvSpPr/>
          <p:nvPr/>
        </p:nvSpPr>
        <p:spPr>
          <a:xfrm>
            <a:off x="6209070" y="545690"/>
            <a:ext cx="988141" cy="398207"/>
          </a:xfrm>
          <a:prstGeom prst="frame">
            <a:avLst>
              <a:gd name="adj1" fmla="val 1818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25961" y="530942"/>
            <a:ext cx="107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</a:rPr>
              <a:t>查看更改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框架 6"/>
          <p:cNvSpPr/>
          <p:nvPr/>
        </p:nvSpPr>
        <p:spPr>
          <a:xfrm>
            <a:off x="2379406" y="1922205"/>
            <a:ext cx="3062749" cy="2635047"/>
          </a:xfrm>
          <a:prstGeom prst="frame">
            <a:avLst>
              <a:gd name="adj1" fmla="val 39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703872" y="2939844"/>
            <a:ext cx="1691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</a:rPr>
              <a:t>被更動的檔案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5461819" y="1877961"/>
            <a:ext cx="6484375" cy="3770671"/>
          </a:xfrm>
          <a:prstGeom prst="frame">
            <a:avLst>
              <a:gd name="adj1" fmla="val 371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653549" y="1465007"/>
            <a:ext cx="4994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</a:rPr>
              <a:t>更動詳情</a:t>
            </a:r>
            <a:r>
              <a:rPr lang="en-US" altLang="zh-TW" sz="1600" b="1" dirty="0" smtClean="0">
                <a:solidFill>
                  <a:schemeClr val="bg1"/>
                </a:solidFill>
              </a:rPr>
              <a:t>(</a:t>
            </a:r>
            <a:r>
              <a:rPr lang="zh-TW" altLang="en-US" sz="1600" b="1" dirty="0" smtClean="0">
                <a:solidFill>
                  <a:schemeClr val="bg1"/>
                </a:solidFill>
              </a:rPr>
              <a:t>綠色 為新增的程式碼</a:t>
            </a:r>
            <a:r>
              <a:rPr lang="en-US" altLang="zh-TW" sz="1600" b="1" dirty="0" smtClean="0">
                <a:solidFill>
                  <a:schemeClr val="bg1"/>
                </a:solidFill>
              </a:rPr>
              <a:t>/</a:t>
            </a:r>
            <a:r>
              <a:rPr lang="zh-TW" altLang="en-US" sz="1600" b="1" dirty="0" smtClean="0">
                <a:solidFill>
                  <a:schemeClr val="bg1"/>
                </a:solidFill>
              </a:rPr>
              <a:t>紅色為刪減的程式碼</a:t>
            </a:r>
            <a:r>
              <a:rPr lang="en-US" altLang="zh-TW" sz="1600" b="1" dirty="0" smtClean="0">
                <a:solidFill>
                  <a:schemeClr val="bg1"/>
                </a:solidFill>
              </a:rPr>
              <a:t>)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2364657" y="4488426"/>
            <a:ext cx="3180737" cy="1174955"/>
          </a:xfrm>
          <a:prstGeom prst="frame">
            <a:avLst>
              <a:gd name="adj1" fmla="val 68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63561" y="4414684"/>
            <a:ext cx="107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</a:rPr>
              <a:t>撰寫摘要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框架 13"/>
          <p:cNvSpPr/>
          <p:nvPr/>
        </p:nvSpPr>
        <p:spPr>
          <a:xfrm>
            <a:off x="2369574" y="5638800"/>
            <a:ext cx="3180737" cy="481781"/>
          </a:xfrm>
          <a:prstGeom prst="frame">
            <a:avLst>
              <a:gd name="adj1" fmla="val 68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27471" y="5609303"/>
            <a:ext cx="107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</a:rPr>
              <a:t>提交更改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4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571500"/>
            <a:ext cx="113728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框架 4"/>
          <p:cNvSpPr/>
          <p:nvPr/>
        </p:nvSpPr>
        <p:spPr>
          <a:xfrm>
            <a:off x="10781070" y="1592825"/>
            <a:ext cx="988141" cy="398207"/>
          </a:xfrm>
          <a:prstGeom prst="frame">
            <a:avLst>
              <a:gd name="adj1" fmla="val 1818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49728" y="1519084"/>
            <a:ext cx="3259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</a:rPr>
              <a:t>提交後會變空心圓圈</a:t>
            </a:r>
            <a:r>
              <a:rPr lang="en-US" altLang="zh-TW" sz="1600" b="1" dirty="0" smtClean="0">
                <a:solidFill>
                  <a:schemeClr val="bg1"/>
                </a:solidFill>
              </a:rPr>
              <a:t>(</a:t>
            </a:r>
            <a:r>
              <a:rPr lang="zh-TW" altLang="en-US" sz="1600" b="1" dirty="0" smtClean="0">
                <a:solidFill>
                  <a:schemeClr val="bg1"/>
                </a:solidFill>
              </a:rPr>
              <a:t>未同步到雲端</a:t>
            </a:r>
            <a:r>
              <a:rPr lang="en-US" altLang="zh-TW" sz="1600" b="1" dirty="0" smtClean="0">
                <a:solidFill>
                  <a:schemeClr val="bg1"/>
                </a:solidFill>
              </a:rPr>
              <a:t>)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框架 6"/>
          <p:cNvSpPr/>
          <p:nvPr/>
        </p:nvSpPr>
        <p:spPr>
          <a:xfrm>
            <a:off x="10756489" y="1184786"/>
            <a:ext cx="988141" cy="398207"/>
          </a:xfrm>
          <a:prstGeom prst="frame">
            <a:avLst>
              <a:gd name="adj1" fmla="val 1818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804787" y="1120877"/>
            <a:ext cx="147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</a:rPr>
              <a:t>點選</a:t>
            </a:r>
            <a:r>
              <a:rPr lang="en-US" altLang="zh-TW" sz="1600" b="1" dirty="0" smtClean="0">
                <a:solidFill>
                  <a:schemeClr val="bg1"/>
                </a:solidFill>
              </a:rPr>
              <a:t>Sync </a:t>
            </a:r>
            <a:r>
              <a:rPr lang="zh-TW" altLang="en-US" sz="1600" b="1" dirty="0" smtClean="0">
                <a:solidFill>
                  <a:schemeClr val="bg1"/>
                </a:solidFill>
              </a:rPr>
              <a:t>同步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571500"/>
            <a:ext cx="113728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框架 4"/>
          <p:cNvSpPr/>
          <p:nvPr/>
        </p:nvSpPr>
        <p:spPr>
          <a:xfrm>
            <a:off x="10781070" y="1592825"/>
            <a:ext cx="988141" cy="398207"/>
          </a:xfrm>
          <a:prstGeom prst="frame">
            <a:avLst>
              <a:gd name="adj1" fmla="val 1818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934631" y="1533832"/>
            <a:ext cx="237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</a:rPr>
              <a:t>變成實心圓圈  同步成功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什麼是Git</a:t>
            </a:r>
            <a:r>
              <a:rPr lang="zh-TW" altLang="en-US" b="1" dirty="0" smtClean="0">
                <a:latin typeface="新細明體"/>
              </a:rPr>
              <a:t>?</a:t>
            </a:r>
            <a:r>
              <a:rPr lang="en-US" altLang="zh-TW" b="1" dirty="0" smtClean="0">
                <a:latin typeface="新細明體"/>
              </a:rPr>
              <a:t>—</a:t>
            </a:r>
            <a:r>
              <a:rPr lang="zh-TW" altLang="en-US" b="1" dirty="0" smtClean="0">
                <a:latin typeface="新細明體"/>
              </a:rPr>
              <a:t>簡介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latin typeface="新細明體"/>
              </a:rPr>
              <a:t>版本控制系統是當代軟體開發不可或缺的工具而</a:t>
            </a:r>
            <a:r>
              <a:rPr lang="en-US" altLang="en-US" dirty="0" err="1">
                <a:latin typeface="新細明體"/>
              </a:rPr>
              <a:t>Git</a:t>
            </a:r>
            <a:r>
              <a:rPr lang="zh-TW" altLang="en-US">
                <a:latin typeface="新細明體"/>
              </a:rPr>
              <a:t>是其中最先進及最熱門的。</a:t>
            </a:r>
            <a:endParaRPr lang="zh-TW" altLang="en-US" dirty="0">
              <a:latin typeface="新細明體"/>
            </a:endParaRPr>
          </a:p>
          <a:p>
            <a:endParaRPr lang="zh-TW" altLang="en-US" dirty="0">
              <a:latin typeface="新細明體"/>
            </a:endParaRPr>
          </a:p>
          <a:p>
            <a:r>
              <a:rPr lang="zh-TW" altLang="en-US">
                <a:latin typeface="新細明體" charset="0"/>
              </a:rPr>
              <a:t>因其分散式、效能好、本地存取、無痛分支的特性，而普遍適合各種開發流程，近年來受到多數人喜愛。</a:t>
            </a:r>
            <a:endParaRPr lang="zh-TW" altLang="en-US" dirty="0">
              <a:latin typeface="新細明體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413375" y="5900738"/>
            <a:ext cx="6232095" cy="27699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zh-TW" altLang="en-US" sz="1200" i="1">
                <a:solidFill>
                  <a:srgbClr val="7F7F7F"/>
                </a:solidFill>
                <a:latin typeface="新細明體"/>
              </a:rPr>
              <a:t>資料來源：</a:t>
            </a:r>
            <a:r>
              <a:rPr lang="en-US" altLang="zh-TW" sz="1200" i="1" dirty="0">
                <a:solidFill>
                  <a:srgbClr val="7F7F7F"/>
                </a:solidFill>
                <a:latin typeface="新細明體" charset="0"/>
              </a:rPr>
              <a:t>https://ihower.tw/git/intro.html (</a:t>
            </a:r>
            <a:r>
              <a:rPr lang="en-US" altLang="zh-TW" sz="1200" i="1" dirty="0" err="1">
                <a:solidFill>
                  <a:srgbClr val="7F7F7F"/>
                </a:solidFill>
                <a:latin typeface="新細明體" charset="0"/>
              </a:rPr>
              <a:t>Git</a:t>
            </a:r>
            <a:r>
              <a:rPr lang="zh-TW" altLang="en-US" sz="1200" i="1">
                <a:solidFill>
                  <a:srgbClr val="7F7F7F"/>
                </a:solidFill>
                <a:latin typeface="新細明體" charset="0"/>
              </a:rPr>
              <a:t>版本控制系統</a:t>
            </a:r>
            <a:r>
              <a:rPr lang="en-US" altLang="zh-TW" sz="1200" i="1" dirty="0">
                <a:solidFill>
                  <a:srgbClr val="7F7F7F"/>
                </a:solidFill>
                <a:latin typeface="新細明體" charset="0"/>
              </a:rPr>
              <a:t>)</a:t>
            </a:r>
            <a:endParaRPr lang="zh-TW" altLang="zh-TW" sz="1200" i="1" dirty="0">
              <a:solidFill>
                <a:srgbClr val="7F7F7F"/>
              </a:solidFill>
              <a:latin typeface="新細明體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01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什麼是Git</a:t>
            </a:r>
            <a:r>
              <a:rPr lang="zh-TW" altLang="en-US" b="1" dirty="0" smtClean="0">
                <a:latin typeface="新細明體"/>
              </a:rPr>
              <a:t>?</a:t>
            </a:r>
            <a:r>
              <a:rPr lang="en-US" altLang="zh-TW" b="1" dirty="0" smtClean="0">
                <a:latin typeface="新細明體"/>
              </a:rPr>
              <a:t>—</a:t>
            </a:r>
            <a:r>
              <a:rPr lang="zh-TW" altLang="en-US" b="1" dirty="0" smtClean="0">
                <a:latin typeface="新細明體"/>
              </a:rPr>
              <a:t>簡介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latin typeface="新細明體" charset="0"/>
              </a:rPr>
              <a:t>諸如 </a:t>
            </a:r>
            <a:r>
              <a:rPr lang="en-US" altLang="zh-TW" dirty="0">
                <a:latin typeface="新細明體" charset="0"/>
              </a:rPr>
              <a:t>Google, </a:t>
            </a:r>
            <a:r>
              <a:rPr lang="en-US" altLang="zh-TW" dirty="0" err="1">
                <a:latin typeface="新細明體" charset="0"/>
              </a:rPr>
              <a:t>facebook</a:t>
            </a:r>
            <a:r>
              <a:rPr lang="en-US" altLang="zh-TW" dirty="0">
                <a:latin typeface="新細明體" charset="0"/>
              </a:rPr>
              <a:t>, Microsoft, Twitter, </a:t>
            </a:r>
            <a:r>
              <a:rPr lang="en-US" altLang="zh-TW" dirty="0" err="1">
                <a:latin typeface="新細明體" charset="0"/>
              </a:rPr>
              <a:t>Linkedin</a:t>
            </a:r>
            <a:r>
              <a:rPr lang="en-US" altLang="zh-TW" dirty="0">
                <a:latin typeface="新細明體" charset="0"/>
              </a:rPr>
              <a:t>, </a:t>
            </a:r>
            <a:r>
              <a:rPr lang="en-US" altLang="zh-TW" dirty="0" err="1">
                <a:latin typeface="新細明體" charset="0"/>
              </a:rPr>
              <a:t>NetFlix</a:t>
            </a:r>
            <a:r>
              <a:rPr lang="zh-TW" altLang="en-US">
                <a:latin typeface="新細明體" charset="0"/>
              </a:rPr>
              <a:t>等公司皆有使用 </a:t>
            </a:r>
            <a:r>
              <a:rPr lang="en-US" altLang="zh-TW" dirty="0" err="1">
                <a:latin typeface="新細明體" charset="0"/>
              </a:rPr>
              <a:t>Git</a:t>
            </a:r>
            <a:r>
              <a:rPr lang="zh-TW" altLang="en-US">
                <a:latin typeface="新細明體" charset="0"/>
              </a:rPr>
              <a:t>作為版本控制系統。</a:t>
            </a:r>
            <a:endParaRPr lang="zh-TW" altLang="en-US" dirty="0">
              <a:latin typeface="新細明體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413375" y="5900738"/>
            <a:ext cx="6232095" cy="27699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zh-TW" altLang="en-US" sz="1200" i="1">
                <a:solidFill>
                  <a:srgbClr val="7F7F7F"/>
                </a:solidFill>
                <a:latin typeface="新細明體"/>
              </a:rPr>
              <a:t>資料來源：</a:t>
            </a:r>
            <a:r>
              <a:rPr lang="en-US" altLang="zh-TW" sz="1200" i="1" dirty="0">
                <a:solidFill>
                  <a:srgbClr val="7F7F7F"/>
                </a:solidFill>
                <a:latin typeface="新細明體" charset="0"/>
              </a:rPr>
              <a:t>https://ihower.tw/git/intro.html (</a:t>
            </a:r>
            <a:r>
              <a:rPr lang="en-US" altLang="zh-TW" sz="1200" i="1" dirty="0" err="1">
                <a:solidFill>
                  <a:srgbClr val="7F7F7F"/>
                </a:solidFill>
                <a:latin typeface="新細明體" charset="0"/>
              </a:rPr>
              <a:t>Git</a:t>
            </a:r>
            <a:r>
              <a:rPr lang="zh-TW" altLang="en-US" sz="1200" i="1">
                <a:solidFill>
                  <a:srgbClr val="7F7F7F"/>
                </a:solidFill>
                <a:latin typeface="新細明體" charset="0"/>
              </a:rPr>
              <a:t>版本控制系統</a:t>
            </a:r>
            <a:r>
              <a:rPr lang="en-US" altLang="zh-TW" sz="1200" i="1" dirty="0">
                <a:solidFill>
                  <a:srgbClr val="7F7F7F"/>
                </a:solidFill>
                <a:latin typeface="新細明體" charset="0"/>
              </a:rPr>
              <a:t>)</a:t>
            </a:r>
            <a:endParaRPr lang="zh-TW" altLang="zh-TW" sz="1200" i="1" dirty="0">
              <a:solidFill>
                <a:srgbClr val="7F7F7F"/>
              </a:solidFill>
              <a:latin typeface="新細明體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05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什麼是Git</a:t>
            </a:r>
            <a:r>
              <a:rPr lang="zh-TW" altLang="en-US" b="1" dirty="0" smtClean="0">
                <a:latin typeface="新細明體"/>
              </a:rPr>
              <a:t>?</a:t>
            </a:r>
            <a:r>
              <a:rPr lang="en-US" altLang="zh-TW" b="1" dirty="0" smtClean="0">
                <a:latin typeface="新細明體"/>
              </a:rPr>
              <a:t>—</a:t>
            </a:r>
            <a:r>
              <a:rPr lang="zh-TW" altLang="en-US" b="1" dirty="0" smtClean="0">
                <a:latin typeface="新細明體"/>
              </a:rPr>
              <a:t>運作原理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3737" y="1950308"/>
            <a:ext cx="10018713" cy="533401"/>
          </a:xfrm>
        </p:spPr>
        <p:txBody>
          <a:bodyPr/>
          <a:lstStyle/>
          <a:p>
            <a:r>
              <a:rPr lang="zh-TW" altLang="en-US" dirty="0" smtClean="0">
                <a:latin typeface="新細明體" charset="0"/>
              </a:rPr>
              <a:t>在沒有導入</a:t>
            </a:r>
            <a:r>
              <a:rPr lang="en-US" altLang="zh-TW" dirty="0" err="1" smtClean="0">
                <a:latin typeface="新細明體" charset="0"/>
              </a:rPr>
              <a:t>Git</a:t>
            </a:r>
            <a:r>
              <a:rPr lang="zh-TW" altLang="en-US" dirty="0" smtClean="0">
                <a:latin typeface="新細明體" charset="0"/>
              </a:rPr>
              <a:t>大學部開發專題系統</a:t>
            </a:r>
            <a:endParaRPr lang="zh-TW" altLang="en-US" dirty="0">
              <a:latin typeface="新細明體" charset="0"/>
            </a:endParaRPr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0446" y="2484101"/>
            <a:ext cx="1115240" cy="1058389"/>
          </a:xfrm>
          <a:prstGeom prst="rect">
            <a:avLst/>
          </a:prstGeom>
          <a:noFill/>
        </p:spPr>
      </p:pic>
      <p:sp>
        <p:nvSpPr>
          <p:cNvPr id="8" name="文字方塊 7"/>
          <p:cNvSpPr txBox="1"/>
          <p:nvPr/>
        </p:nvSpPr>
        <p:spPr>
          <a:xfrm>
            <a:off x="1816444" y="344753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同學</a:t>
            </a:r>
            <a:r>
              <a:rPr lang="en-US" altLang="zh-TW" dirty="0" smtClean="0"/>
              <a:t>A(</a:t>
            </a:r>
            <a:r>
              <a:rPr lang="zh-TW" altLang="en-US" dirty="0" smtClean="0"/>
              <a:t>會員登入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1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7495" y="3773322"/>
            <a:ext cx="1115240" cy="1058389"/>
          </a:xfrm>
          <a:prstGeom prst="rect">
            <a:avLst/>
          </a:prstGeom>
          <a:noFill/>
        </p:spPr>
      </p:pic>
      <p:pic>
        <p:nvPicPr>
          <p:cNvPr id="12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7494" y="5120209"/>
            <a:ext cx="1115240" cy="1058389"/>
          </a:xfrm>
          <a:prstGeom prst="rect">
            <a:avLst/>
          </a:prstGeom>
          <a:noFill/>
        </p:spPr>
      </p:pic>
      <p:sp>
        <p:nvSpPr>
          <p:cNvPr id="13" name="文字方塊 12"/>
          <p:cNvSpPr txBox="1"/>
          <p:nvPr/>
        </p:nvSpPr>
        <p:spPr>
          <a:xfrm>
            <a:off x="1783492" y="471204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同學</a:t>
            </a:r>
            <a:r>
              <a:rPr lang="en-US" altLang="zh-TW" dirty="0" smtClean="0"/>
              <a:t>A(</a:t>
            </a:r>
            <a:r>
              <a:rPr lang="zh-TW" altLang="en-US" dirty="0" smtClean="0"/>
              <a:t>後臺管理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799968" y="612483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同學</a:t>
            </a:r>
            <a:r>
              <a:rPr lang="en-US" altLang="zh-TW" dirty="0" smtClean="0"/>
              <a:t>A(</a:t>
            </a:r>
            <a:r>
              <a:rPr lang="zh-TW" altLang="en-US" dirty="0" smtClean="0"/>
              <a:t>購物車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燕尾形向右箭號 17"/>
          <p:cNvSpPr/>
          <p:nvPr/>
        </p:nvSpPr>
        <p:spPr>
          <a:xfrm>
            <a:off x="3546390" y="2743199"/>
            <a:ext cx="1458098" cy="7414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開新專案</a:t>
            </a:r>
            <a:endParaRPr lang="zh-TW" altLang="en-US" sz="1600" dirty="0"/>
          </a:p>
        </p:txBody>
      </p:sp>
      <p:sp>
        <p:nvSpPr>
          <p:cNvPr id="19" name="燕尾形向右箭號 18"/>
          <p:cNvSpPr/>
          <p:nvPr/>
        </p:nvSpPr>
        <p:spPr>
          <a:xfrm>
            <a:off x="3575223" y="4118917"/>
            <a:ext cx="1458098" cy="7414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開新專案</a:t>
            </a:r>
            <a:endParaRPr lang="zh-TW" altLang="en-US" sz="1600" dirty="0"/>
          </a:p>
        </p:txBody>
      </p:sp>
      <p:sp>
        <p:nvSpPr>
          <p:cNvPr id="20" name="燕尾形向右箭號 19"/>
          <p:cNvSpPr/>
          <p:nvPr/>
        </p:nvSpPr>
        <p:spPr>
          <a:xfrm>
            <a:off x="3513439" y="5354594"/>
            <a:ext cx="1458098" cy="7414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開新專案</a:t>
            </a:r>
            <a:endParaRPr lang="zh-TW" altLang="en-US" sz="1600" dirty="0"/>
          </a:p>
        </p:txBody>
      </p:sp>
      <p:sp>
        <p:nvSpPr>
          <p:cNvPr id="21" name="燕尾形向右箭號 20"/>
          <p:cNvSpPr/>
          <p:nvPr/>
        </p:nvSpPr>
        <p:spPr>
          <a:xfrm>
            <a:off x="5144530" y="2772031"/>
            <a:ext cx="1898821" cy="7414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寫程式</a:t>
            </a:r>
            <a:endParaRPr lang="zh-TW" altLang="en-US" sz="1600" dirty="0"/>
          </a:p>
        </p:txBody>
      </p:sp>
      <p:sp>
        <p:nvSpPr>
          <p:cNvPr id="22" name="燕尾形向右箭號 21"/>
          <p:cNvSpPr/>
          <p:nvPr/>
        </p:nvSpPr>
        <p:spPr>
          <a:xfrm>
            <a:off x="5078627" y="4098322"/>
            <a:ext cx="1272746" cy="7414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寫程式</a:t>
            </a:r>
            <a:endParaRPr lang="zh-TW" altLang="en-US" sz="1600" dirty="0"/>
          </a:p>
        </p:txBody>
      </p:sp>
      <p:sp>
        <p:nvSpPr>
          <p:cNvPr id="23" name="燕尾形向右箭號 22"/>
          <p:cNvSpPr/>
          <p:nvPr/>
        </p:nvSpPr>
        <p:spPr>
          <a:xfrm>
            <a:off x="5123936" y="5383427"/>
            <a:ext cx="1412788" cy="7414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寫程式</a:t>
            </a:r>
            <a:endParaRPr lang="zh-TW" altLang="en-US" sz="1600" dirty="0"/>
          </a:p>
        </p:txBody>
      </p:sp>
      <p:sp>
        <p:nvSpPr>
          <p:cNvPr id="24" name="燕尾形向右箭號 23"/>
          <p:cNvSpPr/>
          <p:nvPr/>
        </p:nvSpPr>
        <p:spPr>
          <a:xfrm rot="1323010">
            <a:off x="6994421" y="3650370"/>
            <a:ext cx="3335260" cy="741405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整合</a:t>
            </a:r>
            <a:endParaRPr lang="zh-TW" altLang="en-US" sz="1600" dirty="0"/>
          </a:p>
        </p:txBody>
      </p:sp>
      <p:sp>
        <p:nvSpPr>
          <p:cNvPr id="25" name="燕尾形向右箭號 24"/>
          <p:cNvSpPr/>
          <p:nvPr/>
        </p:nvSpPr>
        <p:spPr>
          <a:xfrm rot="21140724">
            <a:off x="6302357" y="3799543"/>
            <a:ext cx="4019187" cy="741405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整合</a:t>
            </a:r>
            <a:endParaRPr lang="zh-TW" altLang="en-US" sz="1600" dirty="0"/>
          </a:p>
        </p:txBody>
      </p:sp>
      <p:sp>
        <p:nvSpPr>
          <p:cNvPr id="26" name="燕尾形向右箭號 25"/>
          <p:cNvSpPr/>
          <p:nvPr/>
        </p:nvSpPr>
        <p:spPr>
          <a:xfrm rot="19231861">
            <a:off x="6164405" y="3951527"/>
            <a:ext cx="4012947" cy="741405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整合</a:t>
            </a:r>
            <a:endParaRPr lang="zh-TW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6305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什麼是Git</a:t>
            </a:r>
            <a:r>
              <a:rPr lang="zh-TW" altLang="en-US" b="1" dirty="0" smtClean="0">
                <a:latin typeface="新細明體"/>
              </a:rPr>
              <a:t>?</a:t>
            </a:r>
            <a:r>
              <a:rPr lang="en-US" altLang="zh-TW" b="1" dirty="0" smtClean="0">
                <a:latin typeface="新細明體"/>
              </a:rPr>
              <a:t>—</a:t>
            </a:r>
            <a:r>
              <a:rPr lang="zh-TW" altLang="en-US" b="1" dirty="0" smtClean="0">
                <a:latin typeface="新細明體"/>
              </a:rPr>
              <a:t>運作原理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3737" y="1950308"/>
            <a:ext cx="10018713" cy="533401"/>
          </a:xfrm>
        </p:spPr>
        <p:txBody>
          <a:bodyPr/>
          <a:lstStyle/>
          <a:p>
            <a:r>
              <a:rPr lang="zh-TW" altLang="en-US" dirty="0" smtClean="0">
                <a:latin typeface="新細明體" charset="0"/>
              </a:rPr>
              <a:t>發現了什麼</a:t>
            </a:r>
            <a:r>
              <a:rPr lang="en-US" altLang="zh-TW" dirty="0" smtClean="0">
                <a:latin typeface="新細明體" charset="0"/>
              </a:rPr>
              <a:t>?</a:t>
            </a:r>
            <a:endParaRPr lang="zh-TW" altLang="en-US" dirty="0">
              <a:latin typeface="新細明體" charset="0"/>
            </a:endParaRPr>
          </a:p>
        </p:txBody>
      </p:sp>
      <p:pic>
        <p:nvPicPr>
          <p:cNvPr id="30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9171" y="2471745"/>
            <a:ext cx="898000" cy="852223"/>
          </a:xfrm>
          <a:prstGeom prst="rect">
            <a:avLst/>
          </a:prstGeom>
          <a:noFill/>
        </p:spPr>
      </p:pic>
      <p:pic>
        <p:nvPicPr>
          <p:cNvPr id="31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4186" y="2488220"/>
            <a:ext cx="898000" cy="852223"/>
          </a:xfrm>
          <a:prstGeom prst="rect">
            <a:avLst/>
          </a:prstGeom>
          <a:noFill/>
        </p:spPr>
      </p:pic>
      <p:pic>
        <p:nvPicPr>
          <p:cNvPr id="32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9797" y="2500577"/>
            <a:ext cx="898000" cy="852223"/>
          </a:xfrm>
          <a:prstGeom prst="rect">
            <a:avLst/>
          </a:prstGeom>
          <a:noFill/>
        </p:spPr>
      </p:pic>
      <p:sp>
        <p:nvSpPr>
          <p:cNvPr id="33" name="文字方塊 32"/>
          <p:cNvSpPr txBox="1"/>
          <p:nvPr/>
        </p:nvSpPr>
        <p:spPr>
          <a:xfrm>
            <a:off x="5004487" y="2706130"/>
            <a:ext cx="4918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同學</a:t>
            </a:r>
            <a:r>
              <a:rPr lang="en-US" altLang="zh-TW" b="1" dirty="0" smtClean="0"/>
              <a:t>A,B,C</a:t>
            </a:r>
            <a:r>
              <a:rPr lang="zh-TW" altLang="en-US" b="1" dirty="0" smtClean="0"/>
              <a:t>在寫程式階段並不曉得彼此寫了甚麼</a:t>
            </a:r>
            <a:endParaRPr lang="en-US" altLang="zh-TW" b="1" dirty="0" smtClean="0"/>
          </a:p>
          <a:p>
            <a:r>
              <a:rPr lang="en-US" altLang="zh-TW" b="1" dirty="0" smtClean="0"/>
              <a:t>(</a:t>
            </a:r>
            <a:r>
              <a:rPr lang="zh-TW" altLang="en-US" b="1" dirty="0" smtClean="0"/>
              <a:t>難以進度監控、且無法互相學習加快工作進度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552302" y="3847071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花太多時間在系統整合上</a:t>
            </a:r>
            <a:endParaRPr lang="en-US" altLang="zh-TW" b="1" dirty="0" smtClean="0"/>
          </a:p>
          <a:p>
            <a:r>
              <a:rPr lang="en-US" altLang="zh-TW" b="1" dirty="0" smtClean="0"/>
              <a:t>(</a:t>
            </a:r>
            <a:r>
              <a:rPr lang="zh-TW" altLang="en-US" b="1" dirty="0" smtClean="0"/>
              <a:t>有時甚至重開一個專案在系統整合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37" name="燕尾形向右箭號 36"/>
          <p:cNvSpPr/>
          <p:nvPr/>
        </p:nvSpPr>
        <p:spPr>
          <a:xfrm rot="21140724">
            <a:off x="1659366" y="3797159"/>
            <a:ext cx="3312844" cy="741405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整合</a:t>
            </a:r>
            <a:endParaRPr lang="zh-TW" altLang="en-US" sz="1600" dirty="0"/>
          </a:p>
        </p:txBody>
      </p:sp>
      <p:sp>
        <p:nvSpPr>
          <p:cNvPr id="38" name="燕尾形向右箭號 37"/>
          <p:cNvSpPr/>
          <p:nvPr/>
        </p:nvSpPr>
        <p:spPr>
          <a:xfrm>
            <a:off x="1808207" y="5045674"/>
            <a:ext cx="1458098" cy="7414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開新專案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119817" y="5169244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許多例行性工作重複執行</a:t>
            </a:r>
            <a:r>
              <a:rPr lang="en-US" altLang="zh-TW" b="1" dirty="0" smtClean="0"/>
              <a:t>(EX.</a:t>
            </a:r>
            <a:r>
              <a:rPr lang="zh-TW" altLang="en-US" b="1" dirty="0" smtClean="0"/>
              <a:t>開新專案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6305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什麼是Git</a:t>
            </a:r>
            <a:r>
              <a:rPr lang="zh-TW" altLang="en-US" b="1" dirty="0" smtClean="0">
                <a:latin typeface="新細明體"/>
              </a:rPr>
              <a:t>?</a:t>
            </a:r>
            <a:r>
              <a:rPr lang="en-US" altLang="zh-TW" b="1" dirty="0" smtClean="0">
                <a:latin typeface="新細明體"/>
              </a:rPr>
              <a:t>—</a:t>
            </a:r>
            <a:r>
              <a:rPr lang="zh-TW" altLang="en-US" b="1" dirty="0" smtClean="0">
                <a:latin typeface="新細明體"/>
              </a:rPr>
              <a:t>運作原理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3737" y="1950308"/>
            <a:ext cx="10018713" cy="533401"/>
          </a:xfrm>
        </p:spPr>
        <p:txBody>
          <a:bodyPr/>
          <a:lstStyle/>
          <a:p>
            <a:r>
              <a:rPr lang="zh-TW" altLang="en-US" dirty="0" smtClean="0">
                <a:latin typeface="新細明體" charset="0"/>
              </a:rPr>
              <a:t>導入</a:t>
            </a:r>
            <a:r>
              <a:rPr lang="en-US" altLang="zh-TW" dirty="0" err="1" smtClean="0">
                <a:latin typeface="新細明體" charset="0"/>
              </a:rPr>
              <a:t>Git</a:t>
            </a:r>
            <a:r>
              <a:rPr lang="zh-TW" altLang="en-US" dirty="0" smtClean="0">
                <a:latin typeface="新細明體" charset="0"/>
              </a:rPr>
              <a:t>大學部開發專題系統</a:t>
            </a:r>
            <a:endParaRPr lang="zh-TW" altLang="en-US" dirty="0">
              <a:latin typeface="新細明體" charset="0"/>
            </a:endParaRPr>
          </a:p>
        </p:txBody>
      </p:sp>
      <p:pic>
        <p:nvPicPr>
          <p:cNvPr id="30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7766" y="4275832"/>
            <a:ext cx="898000" cy="852223"/>
          </a:xfrm>
          <a:prstGeom prst="rect">
            <a:avLst/>
          </a:prstGeom>
          <a:noFill/>
        </p:spPr>
      </p:pic>
      <p:sp>
        <p:nvSpPr>
          <p:cNvPr id="12" name="甜甜圈 11"/>
          <p:cNvSpPr/>
          <p:nvPr/>
        </p:nvSpPr>
        <p:spPr>
          <a:xfrm>
            <a:off x="2038865" y="2990335"/>
            <a:ext cx="308919" cy="308919"/>
          </a:xfrm>
          <a:prstGeom prst="donut">
            <a:avLst>
              <a:gd name="adj" fmla="val 13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12" idx="6"/>
          </p:cNvCxnSpPr>
          <p:nvPr/>
        </p:nvCxnSpPr>
        <p:spPr>
          <a:xfrm flipV="1">
            <a:off x="2347784" y="3137674"/>
            <a:ext cx="9341708" cy="712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內容版面配置區 2"/>
          <p:cNvSpPr txBox="1">
            <a:spLocks/>
          </p:cNvSpPr>
          <p:nvPr/>
        </p:nvSpPr>
        <p:spPr>
          <a:xfrm>
            <a:off x="1723208" y="2362200"/>
            <a:ext cx="10018713" cy="533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Git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Server</a:t>
            </a:r>
            <a:r>
              <a:rPr lang="en-US" altLang="zh-TW" sz="2400" dirty="0" smtClean="0"/>
              <a:t>/</a:t>
            </a:r>
            <a:r>
              <a:rPr lang="en-US" sz="2400" dirty="0" smtClean="0"/>
              <a:t>Repository</a:t>
            </a:r>
            <a:endParaRPr lang="zh-TW" altLang="en-US" sz="2400" dirty="0" smtClean="0"/>
          </a:p>
        </p:txBody>
      </p:sp>
      <p:cxnSp>
        <p:nvCxnSpPr>
          <p:cNvPr id="18" name="直線單箭頭接點 17"/>
          <p:cNvCxnSpPr>
            <a:stCxn id="30" idx="0"/>
            <a:endCxn id="12" idx="3"/>
          </p:cNvCxnSpPr>
          <p:nvPr/>
        </p:nvCxnSpPr>
        <p:spPr>
          <a:xfrm rot="5400000" flipH="1" flipV="1">
            <a:off x="1254526" y="3446254"/>
            <a:ext cx="1021818" cy="63733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63827" y="511569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同學</a:t>
            </a:r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709351" y="380999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開新專案同步</a:t>
            </a:r>
            <a:endParaRPr lang="en-US" altLang="zh-TW" sz="1400" dirty="0" smtClean="0"/>
          </a:p>
          <a:p>
            <a:r>
              <a:rPr lang="zh-TW" altLang="en-US" sz="1400" dirty="0" smtClean="0"/>
              <a:t>到</a:t>
            </a:r>
            <a:r>
              <a:rPr lang="en-US" sz="1400" dirty="0" smtClean="0"/>
              <a:t>Repository</a:t>
            </a:r>
            <a:endParaRPr lang="zh-TW" altLang="en-US" sz="1400" dirty="0" smtClean="0"/>
          </a:p>
        </p:txBody>
      </p:sp>
      <p:sp>
        <p:nvSpPr>
          <p:cNvPr id="22" name="橢圓 21"/>
          <p:cNvSpPr/>
          <p:nvPr/>
        </p:nvSpPr>
        <p:spPr>
          <a:xfrm>
            <a:off x="2928551" y="3027404"/>
            <a:ext cx="296562" cy="29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3105" y="4502372"/>
            <a:ext cx="898000" cy="852223"/>
          </a:xfrm>
          <a:prstGeom prst="rect">
            <a:avLst/>
          </a:prstGeom>
          <a:noFill/>
        </p:spPr>
      </p:pic>
      <p:sp>
        <p:nvSpPr>
          <p:cNvPr id="43" name="文字方塊 42"/>
          <p:cNvSpPr txBox="1"/>
          <p:nvPr/>
        </p:nvSpPr>
        <p:spPr>
          <a:xfrm>
            <a:off x="3192162" y="5329881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同學</a:t>
            </a:r>
            <a:r>
              <a:rPr lang="en-US" altLang="zh-TW" dirty="0" smtClean="0"/>
              <a:t>A</a:t>
            </a:r>
            <a:endParaRPr lang="zh-TW" altLang="en-US" dirty="0"/>
          </a:p>
        </p:txBody>
      </p:sp>
      <p:cxnSp>
        <p:nvCxnSpPr>
          <p:cNvPr id="44" name="直線單箭頭接點 43"/>
          <p:cNvCxnSpPr>
            <a:endCxn id="22" idx="4"/>
          </p:cNvCxnSpPr>
          <p:nvPr/>
        </p:nvCxnSpPr>
        <p:spPr>
          <a:xfrm rot="16200000" flipV="1">
            <a:off x="2656703" y="3744095"/>
            <a:ext cx="1136824" cy="2965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3422821" y="3385751"/>
            <a:ext cx="10050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同學</a:t>
            </a:r>
            <a:r>
              <a:rPr lang="en-US" altLang="zh-TW" sz="1400" dirty="0" smtClean="0"/>
              <a:t>A</a:t>
            </a:r>
            <a:r>
              <a:rPr lang="zh-TW" altLang="en-US" sz="1400" dirty="0" smtClean="0"/>
              <a:t>將</a:t>
            </a:r>
            <a:endParaRPr lang="en-US" altLang="zh-TW" sz="1400" dirty="0" smtClean="0"/>
          </a:p>
          <a:p>
            <a:r>
              <a:rPr lang="zh-TW" altLang="en-US" sz="1400" dirty="0" smtClean="0"/>
              <a:t>會員初步</a:t>
            </a:r>
            <a:endParaRPr lang="en-US" altLang="zh-TW" sz="1400" dirty="0" smtClean="0"/>
          </a:p>
          <a:p>
            <a:r>
              <a:rPr lang="zh-TW" altLang="en-US" sz="1400" dirty="0" smtClean="0"/>
              <a:t>程式碼</a:t>
            </a:r>
            <a:endParaRPr lang="en-US" altLang="zh-TW" sz="1400" dirty="0" smtClean="0"/>
          </a:p>
          <a:p>
            <a:r>
              <a:rPr lang="zh-TW" altLang="en-US" sz="1400" dirty="0" smtClean="0"/>
              <a:t>同步到</a:t>
            </a:r>
            <a:endParaRPr lang="en-US" altLang="zh-TW" sz="1400" dirty="0" smtClean="0"/>
          </a:p>
          <a:p>
            <a:r>
              <a:rPr lang="en-US" sz="1400" dirty="0" smtClean="0"/>
              <a:t>Repository</a:t>
            </a:r>
            <a:endParaRPr lang="zh-TW" altLang="en-US" sz="1400" dirty="0" smtClean="0"/>
          </a:p>
        </p:txBody>
      </p:sp>
      <p:pic>
        <p:nvPicPr>
          <p:cNvPr id="49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6468" y="4667131"/>
            <a:ext cx="898000" cy="852223"/>
          </a:xfrm>
          <a:prstGeom prst="rect">
            <a:avLst/>
          </a:prstGeom>
          <a:noFill/>
        </p:spPr>
      </p:pic>
      <p:sp>
        <p:nvSpPr>
          <p:cNvPr id="50" name="文字方塊 49"/>
          <p:cNvSpPr txBox="1"/>
          <p:nvPr/>
        </p:nvSpPr>
        <p:spPr>
          <a:xfrm>
            <a:off x="4604953" y="545756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同學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52" name="直線單箭頭接點 51"/>
          <p:cNvCxnSpPr>
            <a:endCxn id="49" idx="0"/>
          </p:cNvCxnSpPr>
          <p:nvPr/>
        </p:nvCxnSpPr>
        <p:spPr>
          <a:xfrm rot="16200000" flipH="1">
            <a:off x="3828852" y="3630514"/>
            <a:ext cx="1549109" cy="5241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5379307" y="3253947"/>
            <a:ext cx="10050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同學</a:t>
            </a:r>
            <a:r>
              <a:rPr lang="en-US" altLang="zh-TW" sz="1400" dirty="0" smtClean="0"/>
              <a:t>B</a:t>
            </a:r>
          </a:p>
          <a:p>
            <a:r>
              <a:rPr lang="zh-TW" altLang="en-US" sz="1400" dirty="0" smtClean="0"/>
              <a:t>同步最新專案到自己電腦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zh-TW" altLang="en-US" sz="1400" dirty="0" smtClean="0"/>
              <a:t>並將初步</a:t>
            </a:r>
            <a:endParaRPr lang="en-US" altLang="zh-TW" sz="1400" dirty="0" smtClean="0"/>
          </a:p>
          <a:p>
            <a:r>
              <a:rPr lang="zh-TW" altLang="en-US" sz="1400" dirty="0" smtClean="0"/>
              <a:t>後臺管理程式碼</a:t>
            </a:r>
            <a:endParaRPr lang="en-US" altLang="zh-TW" sz="1400" dirty="0" smtClean="0"/>
          </a:p>
          <a:p>
            <a:r>
              <a:rPr lang="zh-TW" altLang="en-US" sz="1400" dirty="0" smtClean="0"/>
              <a:t>同步至</a:t>
            </a:r>
            <a:endParaRPr lang="en-US" altLang="zh-TW" sz="1400" dirty="0" smtClean="0"/>
          </a:p>
          <a:p>
            <a:r>
              <a:rPr lang="en-US" sz="1400" dirty="0" smtClean="0"/>
              <a:t>Repository</a:t>
            </a:r>
            <a:endParaRPr lang="zh-TW" altLang="en-US" sz="1400" dirty="0" smtClean="0"/>
          </a:p>
        </p:txBody>
      </p:sp>
      <p:sp>
        <p:nvSpPr>
          <p:cNvPr id="56" name="橢圓 55"/>
          <p:cNvSpPr/>
          <p:nvPr/>
        </p:nvSpPr>
        <p:spPr>
          <a:xfrm>
            <a:off x="4464907" y="3019166"/>
            <a:ext cx="296562" cy="29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>
            <a:stCxn id="49" idx="0"/>
          </p:cNvCxnSpPr>
          <p:nvPr/>
        </p:nvCxnSpPr>
        <p:spPr>
          <a:xfrm rot="16200000" flipV="1">
            <a:off x="4075984" y="3877646"/>
            <a:ext cx="1339046" cy="2399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954" y="4522969"/>
            <a:ext cx="898000" cy="852223"/>
          </a:xfrm>
          <a:prstGeom prst="rect">
            <a:avLst/>
          </a:prstGeom>
          <a:noFill/>
        </p:spPr>
      </p:pic>
      <p:sp>
        <p:nvSpPr>
          <p:cNvPr id="60" name="文字方塊 59"/>
          <p:cNvSpPr txBox="1"/>
          <p:nvPr/>
        </p:nvSpPr>
        <p:spPr>
          <a:xfrm>
            <a:off x="6561439" y="531340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同學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61" name="橢圓 60"/>
          <p:cNvSpPr/>
          <p:nvPr/>
        </p:nvSpPr>
        <p:spPr>
          <a:xfrm>
            <a:off x="6594388" y="3023285"/>
            <a:ext cx="296562" cy="29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>
            <a:endCxn id="59" idx="0"/>
          </p:cNvCxnSpPr>
          <p:nvPr/>
        </p:nvCxnSpPr>
        <p:spPr>
          <a:xfrm rot="16200000" flipH="1">
            <a:off x="5859478" y="3560492"/>
            <a:ext cx="1388473" cy="53647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59" idx="0"/>
          </p:cNvCxnSpPr>
          <p:nvPr/>
        </p:nvCxnSpPr>
        <p:spPr>
          <a:xfrm rot="16200000" flipV="1">
            <a:off x="6143682" y="3844696"/>
            <a:ext cx="1252549" cy="10399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7348151" y="3245709"/>
            <a:ext cx="10050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同學</a:t>
            </a:r>
            <a:r>
              <a:rPr lang="en-US" altLang="zh-TW" sz="1400" dirty="0" smtClean="0"/>
              <a:t>C</a:t>
            </a:r>
          </a:p>
          <a:p>
            <a:r>
              <a:rPr lang="zh-TW" altLang="en-US" sz="1400" dirty="0" smtClean="0"/>
              <a:t>同步最新專案到自己電腦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zh-TW" altLang="en-US" sz="1400" dirty="0" smtClean="0"/>
              <a:t>並將初步</a:t>
            </a:r>
            <a:endParaRPr lang="en-US" altLang="zh-TW" sz="1400" dirty="0" smtClean="0"/>
          </a:p>
          <a:p>
            <a:r>
              <a:rPr lang="zh-TW" altLang="en-US" sz="1400" dirty="0" smtClean="0"/>
              <a:t>購物車程式碼</a:t>
            </a:r>
            <a:endParaRPr lang="en-US" altLang="zh-TW" sz="1400" dirty="0" smtClean="0"/>
          </a:p>
          <a:p>
            <a:r>
              <a:rPr lang="zh-TW" altLang="en-US" sz="1400" dirty="0" smtClean="0"/>
              <a:t>同步至</a:t>
            </a:r>
            <a:endParaRPr lang="en-US" altLang="zh-TW" sz="1400" dirty="0" smtClean="0"/>
          </a:p>
          <a:p>
            <a:r>
              <a:rPr lang="en-US" sz="1400" dirty="0" smtClean="0"/>
              <a:t>Repository</a:t>
            </a:r>
            <a:endParaRPr lang="zh-TW" altLang="en-US" sz="1400" dirty="0" smtClean="0"/>
          </a:p>
        </p:txBody>
      </p:sp>
      <p:sp>
        <p:nvSpPr>
          <p:cNvPr id="67" name="橢圓 66"/>
          <p:cNvSpPr/>
          <p:nvPr/>
        </p:nvSpPr>
        <p:spPr>
          <a:xfrm>
            <a:off x="8340810" y="3002691"/>
            <a:ext cx="296562" cy="29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單箭頭接點 67"/>
          <p:cNvCxnSpPr>
            <a:endCxn id="70" idx="0"/>
          </p:cNvCxnSpPr>
          <p:nvPr/>
        </p:nvCxnSpPr>
        <p:spPr>
          <a:xfrm rot="16200000" flipH="1">
            <a:off x="7772716" y="3533717"/>
            <a:ext cx="1269023" cy="4788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7635" y="4407637"/>
            <a:ext cx="898000" cy="852223"/>
          </a:xfrm>
          <a:prstGeom prst="rect">
            <a:avLst/>
          </a:prstGeom>
          <a:noFill/>
        </p:spPr>
      </p:pic>
      <p:cxnSp>
        <p:nvCxnSpPr>
          <p:cNvPr id="72" name="直線單箭頭接點 71"/>
          <p:cNvCxnSpPr/>
          <p:nvPr/>
        </p:nvCxnSpPr>
        <p:spPr>
          <a:xfrm rot="16200000" flipV="1">
            <a:off x="8044562" y="3768497"/>
            <a:ext cx="1104269" cy="11635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8320216" y="523102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同學</a:t>
            </a:r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9106929" y="3175687"/>
            <a:ext cx="10050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同學</a:t>
            </a:r>
            <a:r>
              <a:rPr lang="en-US" altLang="zh-TW" sz="1400" dirty="0" smtClean="0"/>
              <a:t>C</a:t>
            </a:r>
          </a:p>
          <a:p>
            <a:r>
              <a:rPr lang="zh-TW" altLang="en-US" sz="1400" dirty="0" smtClean="0"/>
              <a:t>同步最新專案到自己電腦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zh-TW" altLang="en-US" sz="1400" dirty="0" smtClean="0"/>
              <a:t>發現同學</a:t>
            </a:r>
            <a:r>
              <a:rPr lang="en-US" altLang="zh-TW" sz="1400" dirty="0" smtClean="0"/>
              <a:t>C</a:t>
            </a:r>
            <a:r>
              <a:rPr lang="zh-TW" altLang="en-US" sz="1400" dirty="0" smtClean="0"/>
              <a:t>的程式碼導致專案崩潰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zh-TW" altLang="en-US" sz="1400" dirty="0" smtClean="0"/>
              <a:t>用</a:t>
            </a:r>
            <a:r>
              <a:rPr lang="en-US" altLang="zh-TW" sz="1400" dirty="0" smtClean="0"/>
              <a:t>REVERT</a:t>
            </a:r>
            <a:r>
              <a:rPr lang="zh-TW" altLang="en-US" sz="1400" dirty="0" smtClean="0"/>
              <a:t>指令取消同學</a:t>
            </a:r>
            <a:r>
              <a:rPr lang="en-US" altLang="zh-TW" sz="1400" dirty="0" smtClean="0"/>
              <a:t>C</a:t>
            </a:r>
            <a:r>
              <a:rPr lang="zh-TW" altLang="en-US" sz="1400" dirty="0" smtClean="0"/>
              <a:t>的更新</a:t>
            </a:r>
          </a:p>
        </p:txBody>
      </p:sp>
      <p:sp>
        <p:nvSpPr>
          <p:cNvPr id="77" name="弧形箭號 (上彎) 76"/>
          <p:cNvSpPr/>
          <p:nvPr/>
        </p:nvSpPr>
        <p:spPr>
          <a:xfrm rot="10800000">
            <a:off x="6659760" y="2280358"/>
            <a:ext cx="1903472" cy="6178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10260226" y="3019167"/>
            <a:ext cx="296562" cy="29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9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17052" y="4238761"/>
            <a:ext cx="898000" cy="852223"/>
          </a:xfrm>
          <a:prstGeom prst="rect">
            <a:avLst/>
          </a:prstGeom>
          <a:noFill/>
        </p:spPr>
      </p:pic>
      <p:sp>
        <p:nvSpPr>
          <p:cNvPr id="80" name="文字方塊 79"/>
          <p:cNvSpPr txBox="1"/>
          <p:nvPr/>
        </p:nvSpPr>
        <p:spPr>
          <a:xfrm>
            <a:off x="10214918" y="5173361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同學</a:t>
            </a:r>
            <a:r>
              <a:rPr lang="en-US" altLang="zh-TW" dirty="0" smtClean="0"/>
              <a:t>A</a:t>
            </a:r>
            <a:endParaRPr lang="zh-TW" altLang="en-US" dirty="0"/>
          </a:p>
        </p:txBody>
      </p:sp>
      <p:cxnSp>
        <p:nvCxnSpPr>
          <p:cNvPr id="81" name="直線單箭頭接點 80"/>
          <p:cNvCxnSpPr>
            <a:stCxn id="79" idx="0"/>
            <a:endCxn id="78" idx="4"/>
          </p:cNvCxnSpPr>
          <p:nvPr/>
        </p:nvCxnSpPr>
        <p:spPr>
          <a:xfrm rot="16200000" flipV="1">
            <a:off x="10025764" y="3698472"/>
            <a:ext cx="923032" cy="15754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10989275" y="3365158"/>
            <a:ext cx="10050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同學</a:t>
            </a:r>
            <a:r>
              <a:rPr lang="en-US" altLang="zh-TW" sz="1400" dirty="0" smtClean="0"/>
              <a:t>A</a:t>
            </a:r>
            <a:r>
              <a:rPr lang="zh-TW" altLang="en-US" sz="1400" dirty="0" smtClean="0"/>
              <a:t>更新了同學</a:t>
            </a:r>
            <a:r>
              <a:rPr lang="en-US" altLang="zh-TW" sz="1400" dirty="0" smtClean="0"/>
              <a:t>C</a:t>
            </a:r>
            <a:r>
              <a:rPr lang="zh-TW" altLang="en-US" sz="1400" dirty="0" smtClean="0"/>
              <a:t>的程式碼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zh-TW" altLang="en-US" sz="1400" dirty="0" smtClean="0"/>
              <a:t>重新同步到</a:t>
            </a:r>
            <a:endParaRPr lang="en-US" altLang="zh-TW" sz="1400" dirty="0" smtClean="0"/>
          </a:p>
          <a:p>
            <a:r>
              <a:rPr lang="en-US" altLang="zh-TW" sz="1400" dirty="0" smtClean="0"/>
              <a:t>Repository</a:t>
            </a:r>
            <a:endParaRPr lang="zh-TW" altLang="en-US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26305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什麼是Git</a:t>
            </a:r>
            <a:r>
              <a:rPr lang="zh-TW" altLang="en-US" b="1" dirty="0" smtClean="0">
                <a:latin typeface="新細明體"/>
              </a:rPr>
              <a:t>?</a:t>
            </a:r>
            <a:r>
              <a:rPr lang="en-US" altLang="zh-TW" b="1" dirty="0" smtClean="0">
                <a:latin typeface="新細明體"/>
              </a:rPr>
              <a:t>—</a:t>
            </a:r>
            <a:r>
              <a:rPr lang="zh-TW" altLang="en-US" b="1" dirty="0" smtClean="0">
                <a:latin typeface="新細明體"/>
              </a:rPr>
              <a:t>運作原理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3737" y="1950308"/>
            <a:ext cx="10018713" cy="533401"/>
          </a:xfrm>
        </p:spPr>
        <p:txBody>
          <a:bodyPr/>
          <a:lstStyle/>
          <a:p>
            <a:r>
              <a:rPr lang="en-US" altLang="zh-TW" dirty="0" err="1" smtClean="0">
                <a:latin typeface="新細明體" charset="0"/>
              </a:rPr>
              <a:t>Git</a:t>
            </a:r>
            <a:r>
              <a:rPr lang="zh-TW" altLang="en-US" dirty="0" smtClean="0">
                <a:latin typeface="新細明體" charset="0"/>
              </a:rPr>
              <a:t>檔案狀態介紹</a:t>
            </a:r>
            <a:endParaRPr lang="zh-TW" altLang="en-US" dirty="0">
              <a:latin typeface="新細明體" charset="0"/>
            </a:endParaRPr>
          </a:p>
        </p:txBody>
      </p:sp>
      <p:pic>
        <p:nvPicPr>
          <p:cNvPr id="35842" name="Picture 2" descr="Staging are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6833" y="2730842"/>
            <a:ext cx="6981567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305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新細明體"/>
              </a:rPr>
              <a:t>Git</a:t>
            </a:r>
            <a:r>
              <a:rPr lang="en-US" altLang="zh-TW" b="1" dirty="0" smtClean="0">
                <a:latin typeface="新細明體"/>
              </a:rPr>
              <a:t> </a:t>
            </a:r>
            <a:r>
              <a:rPr lang="zh-TW" altLang="en-US" b="1" dirty="0" smtClean="0">
                <a:latin typeface="新細明體"/>
              </a:rPr>
              <a:t>的基本指令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3737" y="1950308"/>
            <a:ext cx="10018713" cy="533401"/>
          </a:xfrm>
        </p:spPr>
        <p:txBody>
          <a:bodyPr/>
          <a:lstStyle/>
          <a:p>
            <a:r>
              <a:rPr lang="zh-TW" altLang="en-US" dirty="0" smtClean="0"/>
              <a:t>將指定檔案加入至 </a:t>
            </a:r>
            <a:r>
              <a:rPr lang="en-US" altLang="zh-TW" dirty="0" smtClean="0"/>
              <a:t>staging area(</a:t>
            </a:r>
            <a:r>
              <a:rPr lang="zh-TW" altLang="en-US" dirty="0" smtClean="0"/>
              <a:t>暫存提交區</a:t>
            </a:r>
            <a:r>
              <a:rPr lang="en-US" altLang="zh-TW" dirty="0" smtClean="0"/>
              <a:t>)</a:t>
            </a:r>
            <a:endParaRPr lang="zh-TW" altLang="en-US" dirty="0">
              <a:latin typeface="新細明體" charset="0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1643449" y="2607276"/>
            <a:ext cx="9823621" cy="6919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915297" y="2804984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git</a:t>
            </a:r>
            <a:r>
              <a:rPr lang="en-US" altLang="zh-TW" dirty="0" smtClean="0">
                <a:solidFill>
                  <a:schemeClr val="bg1"/>
                </a:solidFill>
              </a:rPr>
              <a:t> add </a:t>
            </a:r>
            <a:r>
              <a:rPr lang="zh-TW" altLang="en-US" dirty="0" smtClean="0">
                <a:solidFill>
                  <a:schemeClr val="bg1"/>
                </a:solidFill>
              </a:rPr>
              <a:t>檔案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6" name="內容版面配置區 2"/>
          <p:cNvSpPr txBox="1">
            <a:spLocks/>
          </p:cNvSpPr>
          <p:nvPr/>
        </p:nvSpPr>
        <p:spPr>
          <a:xfrm>
            <a:off x="1513142" y="3437238"/>
            <a:ext cx="10018713" cy="533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lang="zh-TW" altLang="en-US" sz="2400" dirty="0" smtClean="0">
                <a:latin typeface="新細明體" charset="0"/>
              </a:rPr>
              <a:t>範例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新細明體" charset="0"/>
              <a:ea typeface="+mn-ea"/>
              <a:cs typeface="+mn-cs"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1647568" y="4003590"/>
            <a:ext cx="9823621" cy="22612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907059" y="4180702"/>
            <a:ext cx="554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[user@mylinux testgit]$ </a:t>
            </a:r>
            <a:r>
              <a:rPr lang="en-US" altLang="zh-TW" dirty="0" err="1" smtClean="0">
                <a:solidFill>
                  <a:schemeClr val="bg1"/>
                </a:solidFill>
              </a:rPr>
              <a:t>git</a:t>
            </a:r>
            <a:r>
              <a:rPr lang="en-US" altLang="zh-TW" dirty="0" smtClean="0">
                <a:solidFill>
                  <a:schemeClr val="bg1"/>
                </a:solidFill>
              </a:rPr>
              <a:t> add hellow.txt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05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310</TotalTime>
  <Words>694</Words>
  <Application>Microsoft Office PowerPoint</Application>
  <PresentationFormat>自訂</PresentationFormat>
  <Paragraphs>153</Paragraphs>
  <Slides>23</Slides>
  <Notes>20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視差</vt:lpstr>
      <vt:lpstr>Git版本控制(基礎)</vt:lpstr>
      <vt:lpstr>上課之前我們先…</vt:lpstr>
      <vt:lpstr>什麼是Git?—簡介</vt:lpstr>
      <vt:lpstr>什麼是Git?—簡介</vt:lpstr>
      <vt:lpstr>什麼是Git?—運作原理</vt:lpstr>
      <vt:lpstr>什麼是Git?—運作原理</vt:lpstr>
      <vt:lpstr>什麼是Git?—運作原理</vt:lpstr>
      <vt:lpstr>什麼是Git?—運作原理</vt:lpstr>
      <vt:lpstr>Git 的基本指令</vt:lpstr>
      <vt:lpstr>Git 的基本指令</vt:lpstr>
      <vt:lpstr>Git 的基本指令</vt:lpstr>
      <vt:lpstr>Git 的基本指令</vt:lpstr>
      <vt:lpstr>Git 的基本指令</vt:lpstr>
      <vt:lpstr>Git 操作練習—(協同完成屏科大小辭典網站)</vt:lpstr>
      <vt:lpstr>Git 圖形化工具GitDesktop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剛剛</dc:creator>
  <cp:lastModifiedBy>剛剛</cp:lastModifiedBy>
  <cp:revision>34</cp:revision>
  <dcterms:created xsi:type="dcterms:W3CDTF">2014-08-26T23:43:54Z</dcterms:created>
  <dcterms:modified xsi:type="dcterms:W3CDTF">2016-06-30T16:14:48Z</dcterms:modified>
</cp:coreProperties>
</file>